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302" r:id="rId3"/>
    <p:sldId id="301" r:id="rId4"/>
    <p:sldId id="276" r:id="rId5"/>
    <p:sldId id="277" r:id="rId6"/>
    <p:sldId id="278" r:id="rId7"/>
    <p:sldId id="311" r:id="rId8"/>
    <p:sldId id="279" r:id="rId9"/>
    <p:sldId id="280" r:id="rId10"/>
    <p:sldId id="281" r:id="rId11"/>
    <p:sldId id="282" r:id="rId12"/>
    <p:sldId id="283" r:id="rId13"/>
    <p:sldId id="284" r:id="rId14"/>
    <p:sldId id="285" r:id="rId15"/>
    <p:sldId id="310" r:id="rId16"/>
    <p:sldId id="286" r:id="rId17"/>
    <p:sldId id="287" r:id="rId18"/>
    <p:sldId id="303" r:id="rId19"/>
    <p:sldId id="288" r:id="rId20"/>
    <p:sldId id="289" r:id="rId21"/>
    <p:sldId id="292" r:id="rId22"/>
    <p:sldId id="290" r:id="rId23"/>
    <p:sldId id="305" r:id="rId24"/>
    <p:sldId id="306" r:id="rId25"/>
    <p:sldId id="309" r:id="rId26"/>
    <p:sldId id="307" r:id="rId27"/>
    <p:sldId id="308"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51CF8B-CCD3-4D03-AD09-85DAB667184B}"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39930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1CF8B-CCD3-4D03-AD09-85DAB667184B}"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80059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1CF8B-CCD3-4D03-AD09-85DAB667184B}"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26794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1CF8B-CCD3-4D03-AD09-85DAB667184B}"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7089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51CF8B-CCD3-4D03-AD09-85DAB667184B}"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74299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51CF8B-CCD3-4D03-AD09-85DAB667184B}"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08337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51CF8B-CCD3-4D03-AD09-85DAB667184B}" type="datetimeFigureOut">
              <a:rPr lang="en-US" smtClean="0"/>
              <a:t>2/16/2026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15224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51CF8B-CCD3-4D03-AD09-85DAB667184B}" type="datetimeFigureOut">
              <a:rPr lang="en-US" smtClean="0"/>
              <a:t>2/16/2026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13692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1CF8B-CCD3-4D03-AD09-85DAB667184B}" type="datetimeFigureOut">
              <a:rPr lang="en-US" smtClean="0"/>
              <a:t>2/16/2026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273043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51CF8B-CCD3-4D03-AD09-85DAB667184B}"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296728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51CF8B-CCD3-4D03-AD09-85DAB667184B}"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154895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1CF8B-CCD3-4D03-AD09-85DAB667184B}" type="datetimeFigureOut">
              <a:rPr lang="en-US" smtClean="0"/>
              <a:t>2/16/2026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3CFF0-DD34-47D5-B632-BB853B208E16}" type="slidenum">
              <a:rPr lang="en-US" smtClean="0"/>
              <a:t>‹#›</a:t>
            </a:fld>
            <a:endParaRPr lang="en-US"/>
          </a:p>
        </p:txBody>
      </p:sp>
    </p:spTree>
    <p:extLst>
      <p:ext uri="{BB962C8B-B14F-4D97-AF65-F5344CB8AC3E}">
        <p14:creationId xmlns:p14="http://schemas.microsoft.com/office/powerpoint/2010/main" val="3830665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444E4-6BEF-E39B-BFB8-D31607671FD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A004533-7725-65A6-28C4-57B3456363DE}"/>
              </a:ext>
            </a:extLst>
          </p:cNvPr>
          <p:cNvSpPr>
            <a:spLocks noGrp="1"/>
          </p:cNvSpPr>
          <p:nvPr>
            <p:ph type="subTitle" idx="1"/>
          </p:nvPr>
        </p:nvSpPr>
        <p:spPr>
          <a:xfrm>
            <a:off x="0" y="71919"/>
            <a:ext cx="12192000" cy="6863137"/>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a:lnSpc>
                <a:spcPct val="100000"/>
              </a:lnSpc>
              <a:spcAft>
                <a:spcPts val="600"/>
              </a:spcAft>
            </a:pPr>
            <a:r>
              <a:rPr lang="en-US" b="1" dirty="0"/>
              <a:t> </a:t>
            </a:r>
            <a:r>
              <a:rPr lang="en-US" sz="2800" b="1" dirty="0"/>
              <a:t>Health Promotion</a:t>
            </a:r>
            <a:r>
              <a:rPr lang="en-US" sz="3200" dirty="0"/>
              <a:t> </a:t>
            </a:r>
            <a:br>
              <a:rPr lang="en-US" sz="3200" dirty="0"/>
            </a:br>
            <a:endParaRPr lang="en-US" sz="3200" b="1" dirty="0"/>
          </a:p>
          <a:p>
            <a:pPr>
              <a:lnSpc>
                <a:spcPct val="100000"/>
              </a:lnSpc>
              <a:spcAft>
                <a:spcPts val="600"/>
              </a:spcAft>
            </a:pPr>
            <a:r>
              <a:rPr lang="en-US" b="1" dirty="0"/>
              <a:t>Dr. Salih A Abdulla</a:t>
            </a:r>
            <a:br>
              <a:rPr lang="en-US" b="1" dirty="0"/>
            </a:br>
            <a:r>
              <a:rPr lang="en-US" dirty="0"/>
              <a:t>Health promotion Part 2</a:t>
            </a:r>
            <a:br>
              <a:rPr lang="en-US" dirty="0"/>
            </a:br>
            <a:r>
              <a:rPr lang="en-US" dirty="0"/>
              <a:t>Spring Semester</a:t>
            </a:r>
            <a:br>
              <a:rPr lang="en-US" dirty="0"/>
            </a:br>
            <a:r>
              <a:rPr lang="en-US"/>
              <a:t>Week 3</a:t>
            </a:r>
            <a:br>
              <a:rPr lang="en-US" dirty="0"/>
            </a:br>
            <a:r>
              <a:rPr lang="en-US" dirty="0"/>
              <a:t>2025-2026</a:t>
            </a:r>
            <a:r>
              <a:rPr lang="en-US" sz="3200" dirty="0"/>
              <a:t> </a:t>
            </a:r>
            <a:endParaRPr lang="en-US" dirty="0"/>
          </a:p>
        </p:txBody>
      </p:sp>
      <p:pic>
        <p:nvPicPr>
          <p:cNvPr id="2" name="Picture 1" descr="A logo of a university&#10;&#10;Description automatically generated">
            <a:extLst>
              <a:ext uri="{FF2B5EF4-FFF2-40B4-BE49-F238E27FC236}">
                <a16:creationId xmlns:a16="http://schemas.microsoft.com/office/drawing/2014/main" id="{3429CDC6-4F5F-7F1E-8A06-7D5BF7E56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661" y="170393"/>
            <a:ext cx="2869809" cy="2305521"/>
          </a:xfrm>
          <a:prstGeom prst="rect">
            <a:avLst/>
          </a:prstGeom>
        </p:spPr>
      </p:pic>
    </p:spTree>
    <p:extLst>
      <p:ext uri="{BB962C8B-B14F-4D97-AF65-F5344CB8AC3E}">
        <p14:creationId xmlns:p14="http://schemas.microsoft.com/office/powerpoint/2010/main" val="342671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 Policies. </a:t>
            </a:r>
            <a:r>
              <a:rPr lang="en-US" sz="3200" dirty="0">
                <a:latin typeface="Times New Roman" panose="02020603050405020304" pitchFamily="18" charset="0"/>
                <a:cs typeface="Times New Roman" panose="02020603050405020304" pitchFamily="18" charset="0"/>
              </a:rPr>
              <a:t>Policies at the local, state, and national levels, as well as the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workplace, affect health. Clean indoor air policies and increased taxes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influence the percentage of people who smoke tobacco.</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C323F780-26FF-741B-C249-BA8643E78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311978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 Individual behaviors.</a:t>
            </a:r>
            <a:r>
              <a:rPr lang="en-US" sz="3200" dirty="0">
                <a:latin typeface="Times New Roman" panose="02020603050405020304" pitchFamily="18" charset="0"/>
                <a:cs typeface="Times New Roman" panose="02020603050405020304" pitchFamily="18" charset="0"/>
              </a:rPr>
              <a:t> Individual behaviors, such as food choices,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physical activity, managing stress, or cigarette use, influence the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development of chronic health conditions.</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49937CF0-49E4-49C0-7ED1-828F4317E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11866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Health promotion focuses primarily on individual behaviors and recognizes the importance of the physical and social environmental factors and policy formulation and implementation.</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38539290-CDDF-056A-F84D-CC700F983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72495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The physical environment includes the structures, buildings, or services that can either facilitate or hinder healthy behavior. For example, walking paths or lighted streets may encourage more walking in neighborhoods and deter crime.</a:t>
            </a:r>
          </a:p>
          <a:p>
            <a:pPr algn="just">
              <a:lnSpc>
                <a:spcPct val="150000"/>
              </a:lnSpc>
            </a:pPr>
            <a:r>
              <a:rPr lang="en-US" sz="3200" dirty="0">
                <a:latin typeface="Times New Roman" panose="02020603050405020304" pitchFamily="18" charset="0"/>
                <a:cs typeface="Times New Roman" panose="02020603050405020304" pitchFamily="18" charset="0"/>
              </a:rPr>
              <a:t>The social environment is the personal relationships or networks that surround people.</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EACC25E7-C12E-C93B-C5F4-BD2457C2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955497"/>
          </a:xfrm>
          <a:prstGeom prst="rect">
            <a:avLst/>
          </a:prstGeom>
        </p:spPr>
      </p:pic>
    </p:spTree>
    <p:extLst>
      <p:ext uri="{BB962C8B-B14F-4D97-AF65-F5344CB8AC3E}">
        <p14:creationId xmlns:p14="http://schemas.microsoft.com/office/powerpoint/2010/main" val="250229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Risk Factors, Chronic Diseases, and Empowerment </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Specific health behaviors are directly associated with chronic disease. These health behaviors are termed risk factors. Risk factors may be modifiable or non-modifiable. </a:t>
            </a:r>
          </a:p>
        </p:txBody>
      </p:sp>
      <p:pic>
        <p:nvPicPr>
          <p:cNvPr id="2" name="Picture 1" descr="A logo of a university&#10;&#10;Description automatically generated">
            <a:extLst>
              <a:ext uri="{FF2B5EF4-FFF2-40B4-BE49-F238E27FC236}">
                <a16:creationId xmlns:a16="http://schemas.microsoft.com/office/drawing/2014/main" id="{ACC2A27F-B793-0E46-577E-F69A3F9C8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65295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38EF9-7AFE-087F-CFF9-036EF4A2D57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43A5269-DB0B-32BF-B589-14E1053296F8}"/>
              </a:ext>
            </a:extLst>
          </p:cNvPr>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Modifiable risk factors are those that an individual can change through his or her own actions, such as levels of physical activity or eating habits. Non-modifiable risk factors are those that cannot be changed by the individual, such as age, gender, or family history.</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24245006-17AB-BFC8-8ACA-36CC4B176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688987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Health promotion focuses on the modifiable risk factors that individuals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have the ability to change when provided the necessary education, motivation, and a supportive environment.</a:t>
            </a:r>
          </a:p>
          <a:p>
            <a:pPr algn="just">
              <a:lnSpc>
                <a:spcPct val="150000"/>
              </a:lnSpc>
            </a:pPr>
            <a:r>
              <a:rPr lang="en-US" sz="3200" b="1" dirty="0">
                <a:latin typeface="Times New Roman" panose="02020603050405020304" pitchFamily="18" charset="0"/>
                <a:cs typeface="Times New Roman" panose="02020603050405020304" pitchFamily="18" charset="0"/>
              </a:rPr>
              <a:t>Empowerment</a:t>
            </a:r>
            <a:r>
              <a:rPr lang="en-US" sz="3200" dirty="0">
                <a:latin typeface="Times New Roman" panose="02020603050405020304" pitchFamily="18" charset="0"/>
                <a:cs typeface="Times New Roman" panose="02020603050405020304" pitchFamily="18" charset="0"/>
              </a:rPr>
              <a:t> of individuals or communities is a key theme in the field of health promotion.</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9036D004-05ED-9AE8-E369-3314DAD1D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73783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Prevention Activities: Primary, Secondary, and Tertiary  </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Health prevention is an important component of managing people’s health once a chronic condition develops. Individuals can actively engage in promoting their own health through regular physical activity or managing their stress, but they must also be informed about health prevention activities. </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BB926C0E-9F42-598D-3D82-78F43B4EC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412395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21347-629F-4B8B-A231-711636C7594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AF3DF7C-9DB6-A067-38C4-FD49F23F76BD}"/>
              </a:ext>
            </a:extLst>
          </p:cNvPr>
          <p:cNvSpPr>
            <a:spLocks noGrp="1"/>
          </p:cNvSpPr>
          <p:nvPr>
            <p:ph type="subTitle" idx="1"/>
          </p:nvPr>
        </p:nvSpPr>
        <p:spPr>
          <a:xfrm>
            <a:off x="0" y="0"/>
            <a:ext cx="12192000" cy="6858000"/>
          </a:xfrm>
        </p:spPr>
        <p:txBody>
          <a:bodyPr>
            <a:noAutofit/>
          </a:bodyPr>
          <a:lstStyle/>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Prevention activities are categorized into three levels</a:t>
            </a:r>
            <a:r>
              <a:rPr lang="en-US" sz="3200" dirty="0">
                <a:latin typeface="Times New Roman" panose="02020603050405020304" pitchFamily="18" charset="0"/>
                <a:cs typeface="Times New Roman" panose="02020603050405020304" pitchFamily="18" charset="0"/>
              </a:rPr>
              <a:t>: primary, secondary, and tertiary. Prevention activities tend to be associated with the health care system.</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A67856C6-D56A-3F93-738C-635891036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316215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Primary prevention </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primary prevention </a:t>
            </a:r>
            <a:r>
              <a:rPr lang="en-US" sz="3200" dirty="0">
                <a:latin typeface="Times New Roman" panose="02020603050405020304" pitchFamily="18" charset="0"/>
                <a:cs typeface="Times New Roman" panose="02020603050405020304" pitchFamily="18" charset="0"/>
              </a:rPr>
              <a:t>aims to prevent the disease from occurring. primary prevention activities might include scheduled immunizations or appropriate cancer screenings.</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D876CF31-B974-29C7-1E47-FE170DB7B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256854"/>
            <a:ext cx="1535749" cy="1298811"/>
          </a:xfrm>
          <a:prstGeom prst="rect">
            <a:avLst/>
          </a:prstGeom>
        </p:spPr>
      </p:pic>
    </p:spTree>
    <p:extLst>
      <p:ext uri="{BB962C8B-B14F-4D97-AF65-F5344CB8AC3E}">
        <p14:creationId xmlns:p14="http://schemas.microsoft.com/office/powerpoint/2010/main" val="257037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222BE-A4B8-7BA7-9DB2-1A7E9141A73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3D0C3E0-3A78-0C74-22EB-89B61DD77F34}"/>
              </a:ext>
            </a:extLst>
          </p:cNvPr>
          <p:cNvSpPr>
            <a:spLocks noGrp="1"/>
          </p:cNvSpPr>
          <p:nvPr>
            <p:ph type="subTitle" idx="1"/>
          </p:nvPr>
        </p:nvSpPr>
        <p:spPr>
          <a:xfrm>
            <a:off x="0" y="0"/>
            <a:ext cx="12192000" cy="6858000"/>
          </a:xfrm>
        </p:spPr>
        <p:txBody>
          <a:bodyPr>
            <a:normAutofit/>
          </a:bodyPr>
          <a:lstStyle/>
          <a:p>
            <a:pPr algn="l">
              <a:lnSpc>
                <a:spcPct val="150000"/>
              </a:lnSpc>
            </a:pP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l">
              <a:lnSpc>
                <a:spcPct val="150000"/>
              </a:lnSpc>
            </a:pPr>
            <a:r>
              <a:rPr lang="en-US" b="1" dirty="0">
                <a:latin typeface="Times New Roman" panose="02020603050405020304" pitchFamily="18" charset="0"/>
                <a:cs typeface="Times New Roman" panose="02020603050405020304" pitchFamily="18" charset="0"/>
              </a:rPr>
              <a:t>OUTLINE</a:t>
            </a:r>
          </a:p>
          <a:p>
            <a:pPr algn="l">
              <a:lnSpc>
                <a:spcPct val="150000"/>
              </a:lnSpc>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Determinants of Health</a:t>
            </a: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l">
              <a:lnSpc>
                <a:spcPct val="150000"/>
              </a:lnSpc>
              <a:buFont typeface="Wingdings" panose="05000000000000000000" pitchFamily="2" charset="2"/>
              <a:buChar char="Ø"/>
            </a:pPr>
            <a:r>
              <a:rPr lang="en-US" kern="100" dirty="0">
                <a:latin typeface="Times New Roman" panose="02020603050405020304" pitchFamily="18" charset="0"/>
                <a:ea typeface="Calibri" panose="020F0502020204030204" pitchFamily="34"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ypes of determinants of health </a:t>
            </a:r>
          </a:p>
          <a:p>
            <a:pPr algn="l">
              <a:lnSpc>
                <a:spcPct val="150000"/>
              </a:lnSpc>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dirty="0"/>
              <a:t>Important Health Promotion Concepts</a:t>
            </a:r>
          </a:p>
          <a:p>
            <a:pPr algn="l">
              <a:lnSpc>
                <a:spcPct val="150000"/>
              </a:lnSpc>
            </a:pPr>
            <a:r>
              <a:rPr lang="en-US" kern="100" dirty="0">
                <a:latin typeface="Times New Roman" panose="02020603050405020304" pitchFamily="18" charset="0"/>
                <a:ea typeface="Calibri" panose="020F0502020204030204" pitchFamily="34" charset="0"/>
                <a:cs typeface="Times New Roman" panose="02020603050405020304" pitchFamily="18" charset="0"/>
              </a:rPr>
              <a:t>• Key terms</a:t>
            </a:r>
            <a:endParaRPr lang="en-US" dirty="0"/>
          </a:p>
          <a:p>
            <a:pPr algn="l">
              <a:lnSpc>
                <a:spcPct val="150000"/>
              </a:lnSpc>
            </a:pPr>
            <a:endParaRPr lang="en-US" dirty="0"/>
          </a:p>
          <a:p>
            <a:pPr algn="l">
              <a:lnSpc>
                <a:spcPct val="150000"/>
              </a:lnSpc>
            </a:pPr>
            <a:endParaRPr lang="en-US" dirty="0">
              <a:latin typeface="Times New Roman" panose="02020603050405020304" pitchFamily="18" charset="0"/>
              <a:cs typeface="Times New Roman" panose="02020603050405020304" pitchFamily="18" charset="0"/>
            </a:endParaRPr>
          </a:p>
          <a:p>
            <a:pPr algn="l">
              <a:lnSpc>
                <a:spcPct val="150000"/>
              </a:lnSpc>
            </a:pPr>
            <a:endParaRPr lang="en-US" b="1" dirty="0">
              <a:latin typeface="Times New Roman" panose="02020603050405020304" pitchFamily="18" charset="0"/>
              <a:cs typeface="Times New Roman" panose="02020603050405020304" pitchFamily="18" charset="0"/>
            </a:endParaRPr>
          </a:p>
          <a:p>
            <a:pPr algn="l">
              <a:lnSpc>
                <a:spcPct val="150000"/>
              </a:lnSpc>
            </a:pPr>
            <a:endParaRPr lang="en-US" dirty="0">
              <a:latin typeface="Times New Roman" panose="02020603050405020304" pitchFamily="18" charset="0"/>
              <a:cs typeface="Times New Roman" panose="02020603050405020304" pitchFamily="18" charset="0"/>
            </a:endParaRPr>
          </a:p>
          <a:p>
            <a:pPr algn="l">
              <a:lnSpc>
                <a:spcPct val="150000"/>
              </a:lnSpc>
            </a:pPr>
            <a:endParaRPr lang="en-US"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0317201F-83C2-B679-200E-DA69D1D1A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87402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Secondary Prevention </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Secondary prevention</a:t>
            </a:r>
            <a:r>
              <a:rPr lang="en-US" sz="3200" dirty="0">
                <a:latin typeface="Times New Roman" panose="02020603050405020304" pitchFamily="18" charset="0"/>
                <a:cs typeface="Times New Roman" panose="02020603050405020304" pitchFamily="18" charset="0"/>
              </a:rPr>
              <a:t> emphasizes identifying diseases at their earliest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stage and treating the conditions early. </a:t>
            </a:r>
          </a:p>
          <a:p>
            <a:pPr algn="just">
              <a:lnSpc>
                <a:spcPct val="150000"/>
              </a:lnSpc>
            </a:pPr>
            <a:r>
              <a:rPr lang="en-US" sz="3200" dirty="0">
                <a:latin typeface="Times New Roman" panose="02020603050405020304" pitchFamily="18" charset="0"/>
                <a:cs typeface="Times New Roman" panose="02020603050405020304" pitchFamily="18" charset="0"/>
              </a:rPr>
              <a:t>	Research suggests that when disease is detected early, there is a far greater chance of treatment with a successful outcome. </a:t>
            </a:r>
          </a:p>
          <a:p>
            <a:pPr algn="just">
              <a:lnSpc>
                <a:spcPct val="150000"/>
              </a:lnSpc>
            </a:pPr>
            <a:r>
              <a:rPr lang="en-US" sz="3200" dirty="0">
                <a:latin typeface="Times New Roman" panose="02020603050405020304" pitchFamily="18" charset="0"/>
                <a:cs typeface="Times New Roman" panose="02020603050405020304" pitchFamily="18" charset="0"/>
              </a:rPr>
              <a:t>	The health care system is sometimes called the “curative” system due to its focus on detecting and treating disease.</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B1FB2EE4-0FBB-D5E6-0A32-E4E62DF30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996593"/>
          </a:xfrm>
          <a:prstGeom prst="rect">
            <a:avLst/>
          </a:prstGeom>
        </p:spPr>
      </p:pic>
    </p:spTree>
    <p:extLst>
      <p:ext uri="{BB962C8B-B14F-4D97-AF65-F5344CB8AC3E}">
        <p14:creationId xmlns:p14="http://schemas.microsoft.com/office/powerpoint/2010/main" val="2065103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Tertiary Prevention</a:t>
            </a:r>
            <a:r>
              <a:rPr lang="en-US" sz="3200" dirty="0">
                <a:latin typeface="Times New Roman" panose="02020603050405020304" pitchFamily="18" charset="0"/>
                <a:cs typeface="Times New Roman" panose="02020603050405020304" pitchFamily="18" charset="0"/>
              </a:rPr>
              <a:t> </a:t>
            </a:r>
          </a:p>
          <a:p>
            <a:pPr algn="just">
              <a:lnSpc>
                <a:spcPct val="150000"/>
              </a:lnSpc>
            </a:pPr>
            <a:r>
              <a:rPr lang="en-US" sz="3200" b="1" dirty="0">
                <a:latin typeface="Times New Roman" panose="02020603050405020304" pitchFamily="18" charset="0"/>
                <a:cs typeface="Times New Roman" panose="02020603050405020304" pitchFamily="18" charset="0"/>
              </a:rPr>
              <a:t>Tertiary prevention</a:t>
            </a:r>
            <a:r>
              <a:rPr lang="en-US" sz="3200" dirty="0">
                <a:latin typeface="Times New Roman" panose="02020603050405020304" pitchFamily="18" charset="0"/>
                <a:cs typeface="Times New Roman" panose="02020603050405020304" pitchFamily="18" charset="0"/>
              </a:rPr>
              <a:t> relies mainly on the health care system and highlights specific medical interventions to limit advancing conditions linked to chronic diseases.</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A04099F6-785E-8B91-6A08-B7203EE5E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940550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	Tertiary prevention </a:t>
            </a:r>
            <a:r>
              <a:rPr lang="en-US" sz="3200" b="1" dirty="0">
                <a:latin typeface="Times New Roman" panose="02020603050405020304" pitchFamily="18" charset="0"/>
                <a:cs typeface="Times New Roman" panose="02020603050405020304" pitchFamily="18" charset="0"/>
              </a:rPr>
              <a:t>aims to</a:t>
            </a:r>
            <a:r>
              <a:rPr lang="en-US" sz="3200" dirty="0">
                <a:latin typeface="Times New Roman" panose="02020603050405020304" pitchFamily="18" charset="0"/>
                <a:cs typeface="Times New Roman" panose="02020603050405020304" pitchFamily="18" charset="0"/>
              </a:rPr>
              <a:t> slow the progression of the chronic condition. </a:t>
            </a:r>
          </a:p>
          <a:p>
            <a:pPr algn="just">
              <a:lnSpc>
                <a:spcPct val="150000"/>
              </a:lnSpc>
            </a:pPr>
            <a:r>
              <a:rPr lang="en-US" sz="3200" dirty="0">
                <a:latin typeface="Times New Roman" panose="02020603050405020304" pitchFamily="18" charset="0"/>
                <a:cs typeface="Times New Roman" panose="02020603050405020304" pitchFamily="18" charset="0"/>
              </a:rPr>
              <a:t>	Rehabilitation services such as physical or occupational therapy are trademarks of this type of prevention.</a:t>
            </a:r>
          </a:p>
          <a:p>
            <a:pPr algn="just">
              <a:lnSpc>
                <a:spcPct val="150000"/>
              </a:lnSpc>
            </a:pPr>
            <a:r>
              <a:rPr lang="en-US" sz="3200" dirty="0">
                <a:latin typeface="Times New Roman" panose="02020603050405020304" pitchFamily="18" charset="0"/>
                <a:cs typeface="Times New Roman" panose="02020603050405020304" pitchFamily="18" charset="0"/>
              </a:rPr>
              <a:t>Health promotion activities focus on engaging individuals in primary prevention to delay or avoid the onset of chronic conditions.</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C7D0BBEB-903E-BF9D-82E6-40CC583CB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754175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FC8F-B499-6127-53B0-9C5C13F7C4E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8D7EA7E-6F19-B943-C4FC-D3AFBF842B87}"/>
              </a:ext>
            </a:extLst>
          </p:cNvPr>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2800" b="1" dirty="0">
                <a:latin typeface="Times New Roman" panose="02020603050405020304" pitchFamily="18" charset="0"/>
                <a:cs typeface="Times New Roman" panose="02020603050405020304" pitchFamily="18" charset="0"/>
              </a:rPr>
              <a:t>KEY TERMS </a:t>
            </a:r>
          </a:p>
          <a:p>
            <a:pPr indent="-457200" algn="just">
              <a:lnSpc>
                <a:spcPct val="150000"/>
              </a:lnSpc>
              <a:spcBef>
                <a:spcPts val="0"/>
              </a:spcBef>
              <a:buAutoNum type="arabicPeriod"/>
            </a:pPr>
            <a:r>
              <a:rPr lang="en-US" sz="2800" b="1" dirty="0">
                <a:latin typeface="Times New Roman" panose="02020603050405020304" pitchFamily="18" charset="0"/>
                <a:cs typeface="Times New Roman" panose="02020603050405020304" pitchFamily="18" charset="0"/>
              </a:rPr>
              <a:t>Life expectancy: </a:t>
            </a:r>
            <a:r>
              <a:rPr lang="en-US" sz="2800" dirty="0">
                <a:latin typeface="Times New Roman" panose="02020603050405020304" pitchFamily="18" charset="0"/>
                <a:cs typeface="Times New Roman" panose="02020603050405020304" pitchFamily="18" charset="0"/>
              </a:rPr>
              <a:t>the average number of years that a person from a specific group is projected to live </a:t>
            </a:r>
          </a:p>
          <a:p>
            <a:pPr algn="just">
              <a:lnSpc>
                <a:spcPct val="150000"/>
              </a:lnSpc>
              <a:spcBef>
                <a:spcPts val="0"/>
              </a:spcBef>
            </a:pPr>
            <a:r>
              <a:rPr lang="en-US" sz="2800" b="1" dirty="0">
                <a:latin typeface="Times New Roman" panose="02020603050405020304" pitchFamily="18" charset="0"/>
                <a:cs typeface="Times New Roman" panose="02020603050405020304" pitchFamily="18" charset="0"/>
              </a:rPr>
              <a:t>2. Noncommunicable disease: </a:t>
            </a:r>
            <a:r>
              <a:rPr lang="en-US" sz="2800" dirty="0">
                <a:latin typeface="Times New Roman" panose="02020603050405020304" pitchFamily="18" charset="0"/>
                <a:cs typeface="Times New Roman" panose="02020603050405020304" pitchFamily="18" charset="0"/>
              </a:rPr>
              <a:t>diseases not passed from one person to another; also known as chronic diseases</a:t>
            </a:r>
          </a:p>
          <a:p>
            <a:pPr algn="just">
              <a:lnSpc>
                <a:spcPct val="150000"/>
              </a:lnSpc>
              <a:spcBef>
                <a:spcPts val="0"/>
              </a:spcBef>
            </a:pPr>
            <a:r>
              <a:rPr lang="en-US" sz="2800" b="1" dirty="0">
                <a:latin typeface="Times New Roman" panose="02020603050405020304" pitchFamily="18" charset="0"/>
                <a:cs typeface="Times New Roman" panose="02020603050405020304" pitchFamily="18" charset="0"/>
              </a:rPr>
              <a:t>3. Chronic disease: </a:t>
            </a:r>
            <a:r>
              <a:rPr lang="en-US" sz="2800" dirty="0">
                <a:latin typeface="Times New Roman" panose="02020603050405020304" pitchFamily="18" charset="0"/>
                <a:cs typeface="Times New Roman" panose="02020603050405020304" pitchFamily="18" charset="0"/>
              </a:rPr>
              <a:t>a health condition or disease that lasts for a long period of time, usually for longer than three months </a:t>
            </a:r>
          </a:p>
          <a:p>
            <a:pPr algn="just">
              <a:lnSpc>
                <a:spcPct val="150000"/>
              </a:lnSpc>
              <a:spcBef>
                <a:spcPts val="0"/>
              </a:spcBef>
            </a:pPr>
            <a:r>
              <a:rPr lang="en-US" sz="2800" b="1" dirty="0">
                <a:latin typeface="Times New Roman" panose="02020603050405020304" pitchFamily="18" charset="0"/>
                <a:cs typeface="Times New Roman" panose="02020603050405020304" pitchFamily="18" charset="0"/>
              </a:rPr>
              <a:t>4. Health promotion: </a:t>
            </a:r>
            <a:r>
              <a:rPr lang="en-US" sz="2800" dirty="0">
                <a:latin typeface="Times New Roman" panose="02020603050405020304" pitchFamily="18" charset="0"/>
                <a:cs typeface="Times New Roman" panose="02020603050405020304" pitchFamily="18" charset="0"/>
              </a:rPr>
              <a:t>the process of helping people to move toward a state of optimal health through lifestyle changes </a:t>
            </a:r>
          </a:p>
        </p:txBody>
      </p:sp>
      <p:pic>
        <p:nvPicPr>
          <p:cNvPr id="2" name="Picture 1" descr="A logo of a university&#10;&#10;Description automatically generated">
            <a:extLst>
              <a:ext uri="{FF2B5EF4-FFF2-40B4-BE49-F238E27FC236}">
                <a16:creationId xmlns:a16="http://schemas.microsoft.com/office/drawing/2014/main" id="{2754B200-4042-BF6E-7E80-D6160AC08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999473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85D0-7E7D-A346-21F2-771E39869CA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3A3FA92-381D-171D-90B4-3C5AC2A2AE5F}"/>
              </a:ext>
            </a:extLst>
          </p:cNvPr>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5. Health education: </a:t>
            </a:r>
            <a:r>
              <a:rPr lang="en-US" sz="3200" dirty="0">
                <a:latin typeface="Times New Roman" panose="02020603050405020304" pitchFamily="18" charset="0"/>
                <a:cs typeface="Times New Roman" panose="02020603050405020304" pitchFamily="18" charset="0"/>
              </a:rPr>
              <a:t>helping individuals and communities improve their health through learning experiences aimed toward increasing knowledge or influencing attitude </a:t>
            </a:r>
          </a:p>
          <a:p>
            <a:pPr algn="just">
              <a:lnSpc>
                <a:spcPct val="150000"/>
              </a:lnSpc>
            </a:pPr>
            <a:r>
              <a:rPr lang="en-US" sz="3200" b="1" dirty="0">
                <a:latin typeface="Times New Roman" panose="02020603050405020304" pitchFamily="18" charset="0"/>
                <a:cs typeface="Times New Roman" panose="02020603050405020304" pitchFamily="18" charset="0"/>
              </a:rPr>
              <a:t>6. Public health: </a:t>
            </a:r>
            <a:r>
              <a:rPr lang="en-US" sz="3200" dirty="0">
                <a:latin typeface="Times New Roman" panose="02020603050405020304" pitchFamily="18" charset="0"/>
                <a:cs typeface="Times New Roman" panose="02020603050405020304" pitchFamily="18" charset="0"/>
              </a:rPr>
              <a:t>organized efforts to promote the health of the community as a whole through measures such as identifying health problems, creating public policies, and ensuring access to cost-effective care </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B8AF3036-A11A-A61F-2333-29A4FADA8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644312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4CE00-0679-5103-585E-5B2C16F9140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6F3B33-2BDA-AA69-DE8A-93C9A7F6E07E}"/>
              </a:ext>
            </a:extLst>
          </p:cNvPr>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7. Determinants of health: </a:t>
            </a:r>
            <a:r>
              <a:rPr lang="en-US" sz="3200" dirty="0">
                <a:latin typeface="Times New Roman" panose="02020603050405020304" pitchFamily="18" charset="0"/>
                <a:cs typeface="Times New Roman" panose="02020603050405020304" pitchFamily="18" charset="0"/>
              </a:rPr>
              <a:t>factors that significantly influence the health of individuals and communities, such as genetic or biological factors, social and physical factors, health services, individual behaviors, and policies </a:t>
            </a:r>
          </a:p>
          <a:p>
            <a:pPr algn="just">
              <a:lnSpc>
                <a:spcPct val="150000"/>
              </a:lnSpc>
            </a:pPr>
            <a:r>
              <a:rPr lang="en-US" sz="3200" b="1" dirty="0">
                <a:latin typeface="Times New Roman" panose="02020603050405020304" pitchFamily="18" charset="0"/>
                <a:cs typeface="Times New Roman" panose="02020603050405020304" pitchFamily="18" charset="0"/>
              </a:rPr>
              <a:t>8. Physical environment: </a:t>
            </a:r>
            <a:r>
              <a:rPr lang="en-US" sz="3200" dirty="0">
                <a:latin typeface="Times New Roman" panose="02020603050405020304" pitchFamily="18" charset="0"/>
                <a:cs typeface="Times New Roman" panose="02020603050405020304" pitchFamily="18" charset="0"/>
              </a:rPr>
              <a:t>the structures, buildings, or services that can either facilitate or hinder healthy behavior</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E6F6D838-8F32-6234-A412-CB8301133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560666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2684F-FA5E-E478-5652-75B41301C0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2CE13E1-A175-C8EB-9909-4CAE2114ABC3}"/>
              </a:ext>
            </a:extLst>
          </p:cNvPr>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spcBef>
                <a:spcPts val="1800"/>
              </a:spcBef>
            </a:pPr>
            <a:r>
              <a:rPr lang="en-US" sz="2800" b="1" dirty="0">
                <a:latin typeface="Times New Roman" panose="02020603050405020304" pitchFamily="18" charset="0"/>
                <a:cs typeface="Times New Roman" panose="02020603050405020304" pitchFamily="18" charset="0"/>
              </a:rPr>
              <a:t>9. Social environment: </a:t>
            </a:r>
            <a:r>
              <a:rPr lang="en-US" sz="2800" dirty="0">
                <a:latin typeface="Times New Roman" panose="02020603050405020304" pitchFamily="18" charset="0"/>
                <a:cs typeface="Times New Roman" panose="02020603050405020304" pitchFamily="18" charset="0"/>
              </a:rPr>
              <a:t>the personal relationships or networks that surround people </a:t>
            </a:r>
          </a:p>
          <a:p>
            <a:pPr algn="just">
              <a:lnSpc>
                <a:spcPct val="150000"/>
              </a:lnSpc>
              <a:spcBef>
                <a:spcPts val="1800"/>
              </a:spcBef>
            </a:pPr>
            <a:r>
              <a:rPr lang="en-US" sz="2800" b="1" dirty="0">
                <a:latin typeface="Times New Roman" panose="02020603050405020304" pitchFamily="18" charset="0"/>
                <a:cs typeface="Times New Roman" panose="02020603050405020304" pitchFamily="18" charset="0"/>
              </a:rPr>
              <a:t>10. Risk factors: </a:t>
            </a:r>
            <a:r>
              <a:rPr lang="en-US" sz="2800" dirty="0">
                <a:latin typeface="Times New Roman" panose="02020603050405020304" pitchFamily="18" charset="0"/>
                <a:cs typeface="Times New Roman" panose="02020603050405020304" pitchFamily="18" charset="0"/>
              </a:rPr>
              <a:t>specific health behaviors that are directly associated with chronic disease</a:t>
            </a:r>
          </a:p>
          <a:p>
            <a:pPr algn="just">
              <a:lnSpc>
                <a:spcPct val="150000"/>
              </a:lnSpc>
              <a:spcBef>
                <a:spcPts val="1800"/>
              </a:spcBef>
            </a:pPr>
            <a:r>
              <a:rPr lang="en-US" sz="2800" b="1" dirty="0">
                <a:latin typeface="Times New Roman" panose="02020603050405020304" pitchFamily="18" charset="0"/>
                <a:cs typeface="Times New Roman" panose="02020603050405020304" pitchFamily="18" charset="0"/>
              </a:rPr>
              <a:t>11. Modifiable risk factors: </a:t>
            </a:r>
            <a:r>
              <a:rPr lang="en-US" sz="2800" dirty="0">
                <a:latin typeface="Times New Roman" panose="02020603050405020304" pitchFamily="18" charset="0"/>
                <a:cs typeface="Times New Roman" panose="02020603050405020304" pitchFamily="18" charset="0"/>
              </a:rPr>
              <a:t>risk factors that an individual can change through his or her own actions </a:t>
            </a:r>
          </a:p>
          <a:p>
            <a:pPr algn="just">
              <a:lnSpc>
                <a:spcPct val="150000"/>
              </a:lnSpc>
              <a:spcBef>
                <a:spcPts val="1800"/>
              </a:spcBef>
            </a:pPr>
            <a:r>
              <a:rPr lang="en-US" sz="2800" b="1" dirty="0">
                <a:latin typeface="Times New Roman" panose="02020603050405020304" pitchFamily="18" charset="0"/>
                <a:cs typeface="Times New Roman" panose="02020603050405020304" pitchFamily="18" charset="0"/>
              </a:rPr>
              <a:t>12. Nonmodifiable risk factors: </a:t>
            </a:r>
            <a:r>
              <a:rPr lang="en-US" sz="2800" dirty="0">
                <a:latin typeface="Times New Roman" panose="02020603050405020304" pitchFamily="18" charset="0"/>
                <a:cs typeface="Times New Roman" panose="02020603050405020304" pitchFamily="18" charset="0"/>
              </a:rPr>
              <a:t>risk factors that cannot be changed by the individual, such as age, gender, or family history.</a:t>
            </a:r>
          </a:p>
        </p:txBody>
      </p:sp>
      <p:pic>
        <p:nvPicPr>
          <p:cNvPr id="2" name="Picture 1" descr="A logo of a university&#10;&#10;Description automatically generated">
            <a:extLst>
              <a:ext uri="{FF2B5EF4-FFF2-40B4-BE49-F238E27FC236}">
                <a16:creationId xmlns:a16="http://schemas.microsoft.com/office/drawing/2014/main" id="{961F779D-4B2D-0F46-DC23-708870213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416142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D5C2F-8773-DBBB-DD62-97C32A45E8A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EBF1D87-F2B2-2780-284F-32E252CABFBD}"/>
              </a:ext>
            </a:extLst>
          </p:cNvPr>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13. Primary prevention: </a:t>
            </a:r>
            <a:r>
              <a:rPr lang="en-US" sz="3200" dirty="0">
                <a:latin typeface="Times New Roman" panose="02020603050405020304" pitchFamily="18" charset="0"/>
                <a:cs typeface="Times New Roman" panose="02020603050405020304" pitchFamily="18" charset="0"/>
              </a:rPr>
              <a:t>primary prevention aims to prevent the disease from occurring  </a:t>
            </a: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14. Secondary prevention: </a:t>
            </a:r>
            <a:r>
              <a:rPr lang="en-US" sz="3200" dirty="0">
                <a:latin typeface="Times New Roman" panose="02020603050405020304" pitchFamily="18" charset="0"/>
                <a:cs typeface="Times New Roman" panose="02020603050405020304" pitchFamily="18" charset="0"/>
              </a:rPr>
              <a:t>used after the disease has occurred, but before the person notices that anything is wrong </a:t>
            </a: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15. Tertiary prevention: </a:t>
            </a:r>
            <a:r>
              <a:rPr lang="en-US" sz="3200" dirty="0">
                <a:latin typeface="Times New Roman" panose="02020603050405020304" pitchFamily="18" charset="0"/>
                <a:cs typeface="Times New Roman" panose="02020603050405020304" pitchFamily="18" charset="0"/>
              </a:rPr>
              <a:t>targets the person who already has symptoms of the disease  </a:t>
            </a:r>
          </a:p>
        </p:txBody>
      </p:sp>
      <p:pic>
        <p:nvPicPr>
          <p:cNvPr id="2" name="Picture 1" descr="A logo of a university&#10;&#10;Description automatically generated">
            <a:extLst>
              <a:ext uri="{FF2B5EF4-FFF2-40B4-BE49-F238E27FC236}">
                <a16:creationId xmlns:a16="http://schemas.microsoft.com/office/drawing/2014/main" id="{8DEDE2C9-F62B-F62E-4498-5CF16368E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044467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lstStyle/>
          <a:p>
            <a:endParaRPr lang="en-US" dirty="0"/>
          </a:p>
          <a:p>
            <a:endParaRPr lang="en-US" dirty="0"/>
          </a:p>
          <a:p>
            <a:endParaRPr lang="en-US" dirty="0"/>
          </a:p>
          <a:p>
            <a:endParaRPr lang="en-US" dirty="0"/>
          </a:p>
          <a:p>
            <a:endParaRPr lang="en-US" dirty="0"/>
          </a:p>
          <a:p>
            <a:endParaRPr lang="en-US" dirty="0"/>
          </a:p>
          <a:p>
            <a:r>
              <a:rPr lang="en-US" sz="4800" dirty="0">
                <a:latin typeface="Times New Roman" panose="02020603050405020304" pitchFamily="18" charset="0"/>
                <a:cs typeface="Times New Roman" panose="02020603050405020304" pitchFamily="18" charset="0"/>
              </a:rPr>
              <a:t>Thanks </a:t>
            </a:r>
          </a:p>
        </p:txBody>
      </p:sp>
      <p:pic>
        <p:nvPicPr>
          <p:cNvPr id="2" name="Picture 1" descr="A logo of a university&#10;&#10;Description automatically generated">
            <a:extLst>
              <a:ext uri="{FF2B5EF4-FFF2-40B4-BE49-F238E27FC236}">
                <a16:creationId xmlns:a16="http://schemas.microsoft.com/office/drawing/2014/main" id="{14F8D0D2-E8AB-B0A7-D6AE-22572E013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427377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4EFDA-CF65-7177-123A-8C174852C97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943E459-275B-9C3C-A27D-C3CF3D988177}"/>
              </a:ext>
            </a:extLst>
          </p:cNvPr>
          <p:cNvSpPr>
            <a:spLocks noGrp="1"/>
          </p:cNvSpPr>
          <p:nvPr>
            <p:ph type="subTitle" idx="1"/>
          </p:nvPr>
        </p:nvSpPr>
        <p:spPr>
          <a:xfrm>
            <a:off x="0" y="0"/>
            <a:ext cx="12192000" cy="6858000"/>
          </a:xfrm>
        </p:spPr>
        <p:txBody>
          <a:bodyPr>
            <a:normAutofit/>
          </a:bodyPr>
          <a:lstStyle/>
          <a:p>
            <a:pPr>
              <a:lnSpc>
                <a:spcPct val="150000"/>
              </a:lnSpc>
            </a:pPr>
            <a:r>
              <a:rPr lang="en-US" b="1" dirty="0">
                <a:latin typeface="Times New Roman" panose="02020603050405020304" pitchFamily="18" charset="0"/>
                <a:cs typeface="Times New Roman" panose="02020603050405020304" pitchFamily="18" charset="0"/>
              </a:rPr>
              <a:t>HEALTH PROMOTION</a:t>
            </a:r>
            <a:endParaRPr lang="en-US" dirty="0">
              <a:latin typeface="Times New Roman" panose="02020603050405020304" pitchFamily="18" charset="0"/>
              <a:cs typeface="Times New Roman" panose="02020603050405020304" pitchFamily="18" charset="0"/>
            </a:endParaRPr>
          </a:p>
          <a:p>
            <a:pPr algn="l">
              <a:lnSpc>
                <a:spcPct val="150000"/>
              </a:lnSpc>
            </a:pP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l">
              <a:lnSpc>
                <a:spcPct val="150000"/>
              </a:lnSpc>
            </a:pPr>
            <a:r>
              <a:rPr lang="en-US" b="1" dirty="0">
                <a:latin typeface="Times New Roman" panose="02020603050405020304" pitchFamily="18" charset="0"/>
                <a:cs typeface="Times New Roman" panose="02020603050405020304" pitchFamily="18" charset="0"/>
              </a:rPr>
              <a:t>LEARNING OBJEC TIVES</a:t>
            </a:r>
            <a:endParaRPr lang="en-US" dirty="0">
              <a:latin typeface="Times New Roman" panose="02020603050405020304" pitchFamily="18" charset="0"/>
              <a:cs typeface="Times New Roman" panose="02020603050405020304" pitchFamily="18" charset="0"/>
            </a:endParaRPr>
          </a:p>
          <a:p>
            <a:pPr algn="l">
              <a:lnSpc>
                <a:spcPct val="150000"/>
              </a:lnSpc>
            </a:pPr>
            <a:r>
              <a:rPr lang="en-US" b="1" dirty="0">
                <a:latin typeface="Times New Roman" panose="02020603050405020304" pitchFamily="18" charset="0"/>
                <a:cs typeface="Times New Roman" panose="02020603050405020304" pitchFamily="18" charset="0"/>
              </a:rPr>
              <a:t>After reading this chapter, the student will be able to:</a:t>
            </a:r>
            <a:endParaRPr lang="en-US" dirty="0">
              <a:latin typeface="Times New Roman" panose="02020603050405020304" pitchFamily="18" charset="0"/>
              <a:cs typeface="Times New Roman" panose="02020603050405020304" pitchFamily="18" charset="0"/>
            </a:endParaRPr>
          </a:p>
          <a:p>
            <a:pPr lvl="0" algn="l">
              <a:lnSpc>
                <a:spcPct val="150000"/>
              </a:lnSpc>
            </a:pPr>
            <a:r>
              <a:rPr lang="en-US" dirty="0">
                <a:latin typeface="Times New Roman" panose="02020603050405020304" pitchFamily="18" charset="0"/>
                <a:cs typeface="Times New Roman" panose="02020603050405020304" pitchFamily="18" charset="0"/>
              </a:rPr>
              <a:t>Discuss the determinants of health.</a:t>
            </a:r>
          </a:p>
          <a:p>
            <a:pPr algn="l">
              <a:lnSpc>
                <a:spcPct val="150000"/>
              </a:lnSpc>
            </a:pPr>
            <a:r>
              <a:rPr lang="en-US" kern="100" dirty="0">
                <a:latin typeface="Times New Roman" panose="02020603050405020304" pitchFamily="18" charset="0"/>
                <a:ea typeface="Calibri" panose="020F0502020204030204" pitchFamily="34" charset="0"/>
                <a:cs typeface="Times New Roman" panose="02020603050405020304" pitchFamily="18" charset="0"/>
              </a:rPr>
              <a:t>Identify  </a:t>
            </a:r>
            <a:r>
              <a:rPr lang="en-US" dirty="0"/>
              <a:t>Important Health Promotion Concepts</a:t>
            </a:r>
          </a:p>
          <a:p>
            <a:pPr algn="l">
              <a:lnSpc>
                <a:spcPct val="150000"/>
              </a:lnSpc>
            </a:pPr>
            <a:r>
              <a:rPr lang="en-US" kern="100" dirty="0">
                <a:latin typeface="Times New Roman" panose="02020603050405020304" pitchFamily="18" charset="0"/>
                <a:ea typeface="Calibri" panose="020F0502020204030204" pitchFamily="34" charset="0"/>
                <a:cs typeface="Times New Roman" panose="02020603050405020304" pitchFamily="18" charset="0"/>
              </a:rPr>
              <a:t>Understand  Key terms</a:t>
            </a:r>
            <a:endParaRPr lang="en-US" dirty="0"/>
          </a:p>
          <a:p>
            <a:pPr lvl="0" algn="l">
              <a:lnSpc>
                <a:spcPct val="150000"/>
              </a:lnSpc>
            </a:pPr>
            <a:endParaRPr lang="en-US" dirty="0">
              <a:latin typeface="Times New Roman" panose="02020603050405020304" pitchFamily="18" charset="0"/>
              <a:cs typeface="Times New Roman" panose="02020603050405020304" pitchFamily="18" charset="0"/>
            </a:endParaRPr>
          </a:p>
          <a:p>
            <a:pPr algn="l">
              <a:lnSpc>
                <a:spcPct val="150000"/>
              </a:lnSpc>
            </a:pPr>
            <a:endParaRPr lang="en-US"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52DD1C3B-9E40-12EF-07E4-D6173C48C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365511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Determinants of Health </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There is no one cause for the increase in behaviors related to chronic disease. </a:t>
            </a:r>
          </a:p>
          <a:p>
            <a:pPr algn="just">
              <a:lnSpc>
                <a:spcPct val="150000"/>
              </a:lnSpc>
            </a:pPr>
            <a:r>
              <a:rPr lang="en-US" sz="3200" dirty="0">
                <a:latin typeface="Times New Roman" panose="02020603050405020304" pitchFamily="18" charset="0"/>
                <a:cs typeface="Times New Roman" panose="02020603050405020304" pitchFamily="18" charset="0"/>
              </a:rPr>
              <a:t>We cannot point to one factor or product, such as video games, as the singular cause of chronic disease. </a:t>
            </a:r>
          </a:p>
          <a:p>
            <a:pPr algn="just">
              <a:lnSpc>
                <a:spcPct val="150000"/>
              </a:lnSpc>
            </a:pPr>
            <a:r>
              <a:rPr lang="en-US" sz="3200" dirty="0">
                <a:latin typeface="Times New Roman" panose="02020603050405020304" pitchFamily="18" charset="0"/>
                <a:cs typeface="Times New Roman" panose="02020603050405020304" pitchFamily="18" charset="0"/>
              </a:rPr>
              <a:t>Therefore, professionals need a comprehensive understanding of the determinants of health and a broad array of strategies to approach these issues.</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2C992593-5D0A-6E43-5F08-8C3BE7CC7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821933"/>
          </a:xfrm>
          <a:prstGeom prst="rect">
            <a:avLst/>
          </a:prstGeom>
        </p:spPr>
      </p:pic>
    </p:spTree>
    <p:extLst>
      <p:ext uri="{BB962C8B-B14F-4D97-AF65-F5344CB8AC3E}">
        <p14:creationId xmlns:p14="http://schemas.microsoft.com/office/powerpoint/2010/main" val="361449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determinants of health </a:t>
            </a:r>
            <a:r>
              <a:rPr lang="en-US" sz="3200" dirty="0">
                <a:latin typeface="Times New Roman" panose="02020603050405020304" pitchFamily="18" charset="0"/>
                <a:cs typeface="Times New Roman" panose="02020603050405020304" pitchFamily="18" charset="0"/>
              </a:rPr>
              <a:t>are defined as factors that significantly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influence or have an impact on the health of individuals and communities. </a:t>
            </a:r>
          </a:p>
          <a:p>
            <a:pPr algn="just">
              <a:lnSpc>
                <a:spcPct val="150000"/>
              </a:lnSpc>
            </a:pPr>
            <a:r>
              <a:rPr lang="en-US" sz="3200" b="1" dirty="0">
                <a:latin typeface="Times New Roman" panose="02020603050405020304" pitchFamily="18" charset="0"/>
                <a:cs typeface="Times New Roman" panose="02020603050405020304" pitchFamily="18" charset="0"/>
              </a:rPr>
              <a:t>Determinants of health </a:t>
            </a:r>
            <a:r>
              <a:rPr lang="en-US" sz="3200" dirty="0">
                <a:latin typeface="Times New Roman" panose="02020603050405020304" pitchFamily="18" charset="0"/>
                <a:cs typeface="Times New Roman" panose="02020603050405020304" pitchFamily="18" charset="0"/>
              </a:rPr>
              <a:t>comprise genetic or biological factors, social and physical factors, health services, policies, and individual behaviors. The interrelationship of these factors determines the health of individuals and, collectively, the health of a population</a:t>
            </a:r>
          </a:p>
        </p:txBody>
      </p:sp>
      <p:pic>
        <p:nvPicPr>
          <p:cNvPr id="2" name="Picture 1" descr="A logo of a university&#10;&#10;Description automatically generated">
            <a:extLst>
              <a:ext uri="{FF2B5EF4-FFF2-40B4-BE49-F238E27FC236}">
                <a16:creationId xmlns:a16="http://schemas.microsoft.com/office/drawing/2014/main" id="{4AD2916F-AA2D-BBE1-BEDD-7BAF1E912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1037690"/>
          </a:xfrm>
          <a:prstGeom prst="rect">
            <a:avLst/>
          </a:prstGeom>
        </p:spPr>
      </p:pic>
    </p:spTree>
    <p:extLst>
      <p:ext uri="{BB962C8B-B14F-4D97-AF65-F5344CB8AC3E}">
        <p14:creationId xmlns:p14="http://schemas.microsoft.com/office/powerpoint/2010/main" val="301483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The types of determinants of health are as follows:</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 Biology and genetics.</a:t>
            </a:r>
            <a:r>
              <a:rPr lang="en-US" sz="3200" dirty="0">
                <a:latin typeface="Times New Roman" panose="02020603050405020304" pitchFamily="18" charset="0"/>
                <a:cs typeface="Times New Roman" panose="02020603050405020304" pitchFamily="18" charset="0"/>
              </a:rPr>
              <a:t> These factors related to family history because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individuals can be predisposed to a condition from a parent. Other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factors may be related to age; for example, as individuals age, they are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predisposed to certain physical and cognitive changes.</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47CBB0DB-2828-21A8-F635-99D727D81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308061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14AE9-ED2B-0AEF-BFDF-D934D428647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A74FDC2-B813-3D7C-E613-F982D0CE9346}"/>
              </a:ext>
            </a:extLst>
          </p:cNvPr>
          <p:cNvSpPr>
            <a:spLocks noGrp="1"/>
          </p:cNvSpPr>
          <p:nvPr>
            <p:ph type="subTitle" idx="1"/>
          </p:nvPr>
        </p:nvSpPr>
        <p:spPr>
          <a:xfrm>
            <a:off x="0" y="0"/>
            <a:ext cx="12192000" cy="6858000"/>
          </a:xfrm>
        </p:spPr>
        <p:txBody>
          <a:bodyPr>
            <a:noAutofit/>
          </a:bodyPr>
          <a:lstStyle/>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2EC13DFF-0A9A-7D79-E792-172A2553E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pic>
        <p:nvPicPr>
          <p:cNvPr id="5" name="Picture 4">
            <a:extLst>
              <a:ext uri="{FF2B5EF4-FFF2-40B4-BE49-F238E27FC236}">
                <a16:creationId xmlns:a16="http://schemas.microsoft.com/office/drawing/2014/main" id="{7389BC6A-7E0E-2416-33B6-1272A719B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509986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 Social and physical factors.</a:t>
            </a:r>
            <a:r>
              <a:rPr lang="en-US" sz="3200" dirty="0">
                <a:latin typeface="Times New Roman" panose="02020603050405020304" pitchFamily="18" charset="0"/>
                <a:cs typeface="Times New Roman" panose="02020603050405020304" pitchFamily="18" charset="0"/>
              </a:rPr>
              <a:t> Social determinant of health includes a</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range of issues that affect the health of people, including education,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income, social supports, and quality of schools. Physical factors also</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affect health by expanding or limiting access to healthy food and</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opportunities for physical activity.</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3B132373-FA7B-39C1-1143-E80A60FC0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401254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Autofit/>
          </a:bodyPr>
          <a:lstStyle/>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 Health services.</a:t>
            </a:r>
            <a:r>
              <a:rPr lang="en-US" sz="3200" dirty="0">
                <a:latin typeface="Times New Roman" panose="02020603050405020304" pitchFamily="18" charset="0"/>
                <a:cs typeface="Times New Roman" panose="02020603050405020304" pitchFamily="18" charset="0"/>
              </a:rPr>
              <a:t> Access to health services and the quality of these health services affect health. Improving access to preventive health services is a primary goal of the Affordable Care Act. However, medical care plays a minor role in preventing premature deaths.</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985E7302-4C94-B84A-93D9-2D52D7450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446841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1213</Words>
  <Application>Microsoft Office PowerPoint</Application>
  <PresentationFormat>Widescreen</PresentationFormat>
  <Paragraphs>115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Aras</dc:creator>
  <cp:lastModifiedBy>Salih Ahmed</cp:lastModifiedBy>
  <cp:revision>40</cp:revision>
  <dcterms:created xsi:type="dcterms:W3CDTF">2021-09-11T04:35:35Z</dcterms:created>
  <dcterms:modified xsi:type="dcterms:W3CDTF">2026-02-16T20:11:30Z</dcterms:modified>
</cp:coreProperties>
</file>