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 id="2147483686" r:id="rId3"/>
  </p:sldMasterIdLst>
  <p:notesMasterIdLst>
    <p:notesMasterId r:id="rId30"/>
  </p:notesMasterIdLst>
  <p:sldIdLst>
    <p:sldId id="349" r:id="rId4"/>
    <p:sldId id="275" r:id="rId5"/>
    <p:sldId id="298" r:id="rId6"/>
    <p:sldId id="277" r:id="rId7"/>
    <p:sldId id="278"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328" r:id="rId27"/>
    <p:sldId id="347" r:id="rId28"/>
    <p:sldId id="348" r:id="rId29"/>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92"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D52C85-0A86-49E3-8164-4E53CB2506D5}" type="doc">
      <dgm:prSet loTypeId="urn:microsoft.com/office/officeart/2005/8/layout/process5" loCatId="process" qsTypeId="urn:microsoft.com/office/officeart/2005/8/quickstyle/3d2" qsCatId="3D" csTypeId="urn:microsoft.com/office/officeart/2005/8/colors/colorful1#1" csCatId="colorful" phldr="1"/>
      <dgm:spPr/>
      <dgm:t>
        <a:bodyPr/>
        <a:lstStyle/>
        <a:p>
          <a:pPr rtl="1"/>
          <a:endParaRPr lang="ar-IQ"/>
        </a:p>
      </dgm:t>
    </dgm:pt>
    <dgm:pt modelId="{777F4197-0F84-4963-A6BA-51E4D964B482}">
      <dgm:prSet phldrT="[Text]"/>
      <dgm:spPr>
        <a:xfrm>
          <a:off x="72015" y="288026"/>
          <a:ext cx="2269939" cy="1116415"/>
        </a:xfrm>
        <a:gradFill rotWithShape="0">
          <a:gsLst>
            <a:gs pos="0">
              <a:srgbClr val="C0504D">
                <a:hueOff val="0"/>
                <a:satOff val="0"/>
                <a:lumOff val="0"/>
                <a:alphaOff val="0"/>
                <a:shade val="60000"/>
              </a:srgbClr>
            </a:gs>
            <a:gs pos="33000">
              <a:srgbClr val="C0504D">
                <a:hueOff val="0"/>
                <a:satOff val="0"/>
                <a:lumOff val="0"/>
                <a:alphaOff val="0"/>
                <a:tint val="86500"/>
              </a:srgbClr>
            </a:gs>
            <a:gs pos="46750">
              <a:srgbClr val="C0504D">
                <a:hueOff val="0"/>
                <a:satOff val="0"/>
                <a:lumOff val="0"/>
                <a:alphaOff val="0"/>
                <a:tint val="71000"/>
                <a:satMod val="112000"/>
              </a:srgbClr>
            </a:gs>
            <a:gs pos="53000">
              <a:srgbClr val="C0504D">
                <a:hueOff val="0"/>
                <a:satOff val="0"/>
                <a:lumOff val="0"/>
                <a:alphaOff val="0"/>
                <a:tint val="71000"/>
                <a:satMod val="112000"/>
              </a:srgbClr>
            </a:gs>
            <a:gs pos="68000">
              <a:srgbClr val="C0504D">
                <a:hueOff val="0"/>
                <a:satOff val="0"/>
                <a:lumOff val="0"/>
                <a:alphaOff val="0"/>
                <a:tint val="86000"/>
              </a:srgbClr>
            </a:gs>
            <a:gs pos="100000">
              <a:srgbClr val="C0504D">
                <a:hueOff val="0"/>
                <a:satOff val="0"/>
                <a:lumOff val="0"/>
                <a:alphaOff val="0"/>
                <a:shade val="60000"/>
              </a:srgb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gm:spPr>
      <dgm:t>
        <a:bodyPr/>
        <a:lstStyle/>
        <a:p>
          <a:pPr rtl="1"/>
          <a:r>
            <a:rPr lang="en-US" dirty="0">
              <a:solidFill>
                <a:sysClr val="windowText" lastClr="000000"/>
              </a:solidFill>
              <a:latin typeface="Book Antiqua"/>
              <a:ea typeface="+mn-ea"/>
              <a:cs typeface="+mn-cs"/>
            </a:rPr>
            <a:t>Reception of specimen</a:t>
          </a:r>
          <a:endParaRPr lang="ar-IQ" dirty="0">
            <a:solidFill>
              <a:sysClr val="windowText" lastClr="000000"/>
            </a:solidFill>
            <a:latin typeface="Book Antiqua"/>
            <a:ea typeface="+mn-ea"/>
            <a:cs typeface="Times New Roman"/>
          </a:endParaRPr>
        </a:p>
      </dgm:t>
    </dgm:pt>
    <dgm:pt modelId="{F9CAAB26-967C-4275-8E31-606ADCFDCCE5}" type="parTrans" cxnId="{726FFCF2-A91F-4D2E-BC50-E19D7DB143DB}">
      <dgm:prSet/>
      <dgm:spPr/>
      <dgm:t>
        <a:bodyPr/>
        <a:lstStyle/>
        <a:p>
          <a:pPr rtl="1"/>
          <a:endParaRPr lang="ar-IQ">
            <a:solidFill>
              <a:schemeClr val="bg1"/>
            </a:solidFill>
          </a:endParaRPr>
        </a:p>
      </dgm:t>
    </dgm:pt>
    <dgm:pt modelId="{581E6D11-AAB7-4105-B50C-B6AB107333B4}" type="sibTrans" cxnId="{726FFCF2-A91F-4D2E-BC50-E19D7DB143DB}">
      <dgm:prSet/>
      <dgm:spPr>
        <a:xfrm rot="21582476">
          <a:off x="2492078" y="557288"/>
          <a:ext cx="361671" cy="562945"/>
        </a:xfrm>
        <a:solidFill>
          <a:srgbClr val="C0504D">
            <a:hueOff val="0"/>
            <a:satOff val="0"/>
            <a:lumOff val="0"/>
            <a:alphaOff val="0"/>
          </a:srgb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z="-70000" extrusionH="63500" prstMaterial="matte">
          <a:bevelT w="25400" h="6350" prst="relaxedInset"/>
          <a:contourClr>
            <a:sysClr val="windowText" lastClr="000000"/>
          </a:contourClr>
        </a:sp3d>
      </dgm:spPr>
      <dgm:t>
        <a:bodyPr/>
        <a:lstStyle/>
        <a:p>
          <a:pPr rtl="1"/>
          <a:endParaRPr lang="ar-IQ">
            <a:solidFill>
              <a:sysClr val="windowText" lastClr="000000"/>
            </a:solidFill>
            <a:latin typeface="Book Antiqua"/>
            <a:ea typeface="+mn-ea"/>
            <a:cs typeface="Times New Roman"/>
          </a:endParaRPr>
        </a:p>
      </dgm:t>
    </dgm:pt>
    <dgm:pt modelId="{519740BE-083C-4043-B851-C0961D6CF46B}">
      <dgm:prSet phldrT="[Text]"/>
      <dgm:spPr>
        <a:xfrm>
          <a:off x="3024344" y="288026"/>
          <a:ext cx="2269939" cy="1086315"/>
        </a:xfrm>
        <a:gradFill rotWithShape="0">
          <a:gsLst>
            <a:gs pos="0">
              <a:srgbClr val="9BBB59">
                <a:hueOff val="0"/>
                <a:satOff val="0"/>
                <a:lumOff val="0"/>
                <a:alphaOff val="0"/>
                <a:shade val="60000"/>
              </a:srgbClr>
            </a:gs>
            <a:gs pos="33000">
              <a:srgbClr val="9BBB59">
                <a:hueOff val="0"/>
                <a:satOff val="0"/>
                <a:lumOff val="0"/>
                <a:alphaOff val="0"/>
                <a:tint val="86500"/>
              </a:srgbClr>
            </a:gs>
            <a:gs pos="46750">
              <a:srgbClr val="9BBB59">
                <a:hueOff val="0"/>
                <a:satOff val="0"/>
                <a:lumOff val="0"/>
                <a:alphaOff val="0"/>
                <a:tint val="71000"/>
                <a:satMod val="112000"/>
              </a:srgbClr>
            </a:gs>
            <a:gs pos="53000">
              <a:srgbClr val="9BBB59">
                <a:hueOff val="0"/>
                <a:satOff val="0"/>
                <a:lumOff val="0"/>
                <a:alphaOff val="0"/>
                <a:tint val="71000"/>
                <a:satMod val="112000"/>
              </a:srgbClr>
            </a:gs>
            <a:gs pos="68000">
              <a:srgbClr val="9BBB59">
                <a:hueOff val="0"/>
                <a:satOff val="0"/>
                <a:lumOff val="0"/>
                <a:alphaOff val="0"/>
                <a:tint val="86000"/>
              </a:srgbClr>
            </a:gs>
            <a:gs pos="100000">
              <a:srgbClr val="9BBB59">
                <a:hueOff val="0"/>
                <a:satOff val="0"/>
                <a:lumOff val="0"/>
                <a:alphaOff val="0"/>
                <a:shade val="60000"/>
              </a:srgb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gm:spPr>
      <dgm:t>
        <a:bodyPr/>
        <a:lstStyle/>
        <a:p>
          <a:pPr rtl="1"/>
          <a:r>
            <a:rPr lang="en-US" dirty="0">
              <a:solidFill>
                <a:sysClr val="windowText" lastClr="000000"/>
              </a:solidFill>
              <a:latin typeface="Book Antiqua"/>
              <a:ea typeface="+mn-ea"/>
              <a:cs typeface="+mn-cs"/>
            </a:rPr>
            <a:t>Fixation</a:t>
          </a:r>
          <a:endParaRPr lang="ar-IQ" dirty="0">
            <a:solidFill>
              <a:sysClr val="windowText" lastClr="000000"/>
            </a:solidFill>
            <a:latin typeface="Book Antiqua"/>
            <a:ea typeface="+mn-ea"/>
            <a:cs typeface="Times New Roman"/>
          </a:endParaRPr>
        </a:p>
      </dgm:t>
    </dgm:pt>
    <dgm:pt modelId="{132E0960-749F-4FDE-8114-C3BC1FE96D49}" type="parTrans" cxnId="{DA9DD750-2E1A-4950-BC64-9F2AC68329BC}">
      <dgm:prSet/>
      <dgm:spPr/>
      <dgm:t>
        <a:bodyPr/>
        <a:lstStyle/>
        <a:p>
          <a:pPr rtl="1"/>
          <a:endParaRPr lang="ar-IQ">
            <a:solidFill>
              <a:schemeClr val="bg1"/>
            </a:solidFill>
          </a:endParaRPr>
        </a:p>
      </dgm:t>
    </dgm:pt>
    <dgm:pt modelId="{C31B1C58-A0BB-436A-8660-429373590BFD}" type="sibTrans" cxnId="{DA9DD750-2E1A-4950-BC64-9F2AC68329BC}">
      <dgm:prSet/>
      <dgm:spPr>
        <a:xfrm rot="152927">
          <a:off x="5475873" y="618075"/>
          <a:ext cx="438422" cy="562945"/>
        </a:xfrm>
        <a:solidFill>
          <a:srgbClr val="9BBB59">
            <a:hueOff val="0"/>
            <a:satOff val="0"/>
            <a:lumOff val="0"/>
            <a:alphaOff val="0"/>
          </a:srgb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z="-70000" extrusionH="63500" prstMaterial="matte">
          <a:bevelT w="25400" h="6350" prst="relaxedInset"/>
          <a:contourClr>
            <a:sysClr val="windowText" lastClr="000000"/>
          </a:contourClr>
        </a:sp3d>
      </dgm:spPr>
      <dgm:t>
        <a:bodyPr/>
        <a:lstStyle/>
        <a:p>
          <a:pPr rtl="1"/>
          <a:endParaRPr lang="ar-IQ">
            <a:solidFill>
              <a:sysClr val="windowText" lastClr="000000"/>
            </a:solidFill>
            <a:latin typeface="Book Antiqua"/>
            <a:ea typeface="+mn-ea"/>
            <a:cs typeface="Times New Roman"/>
          </a:endParaRPr>
        </a:p>
      </dgm:t>
    </dgm:pt>
    <dgm:pt modelId="{E24CCBE8-629C-4E49-A1CC-F348C17B0C18}">
      <dgm:prSet phldrT="[Text]"/>
      <dgm:spPr>
        <a:xfrm>
          <a:off x="6120678" y="288033"/>
          <a:ext cx="2269939" cy="1361963"/>
        </a:xfrm>
        <a:gradFill rotWithShape="0">
          <a:gsLst>
            <a:gs pos="0">
              <a:srgbClr val="8064A2">
                <a:hueOff val="0"/>
                <a:satOff val="0"/>
                <a:lumOff val="0"/>
                <a:alphaOff val="0"/>
                <a:shade val="60000"/>
              </a:srgbClr>
            </a:gs>
            <a:gs pos="33000">
              <a:srgbClr val="8064A2">
                <a:hueOff val="0"/>
                <a:satOff val="0"/>
                <a:lumOff val="0"/>
                <a:alphaOff val="0"/>
                <a:tint val="86500"/>
              </a:srgbClr>
            </a:gs>
            <a:gs pos="46750">
              <a:srgbClr val="8064A2">
                <a:hueOff val="0"/>
                <a:satOff val="0"/>
                <a:lumOff val="0"/>
                <a:alphaOff val="0"/>
                <a:tint val="71000"/>
                <a:satMod val="112000"/>
              </a:srgbClr>
            </a:gs>
            <a:gs pos="53000">
              <a:srgbClr val="8064A2">
                <a:hueOff val="0"/>
                <a:satOff val="0"/>
                <a:lumOff val="0"/>
                <a:alphaOff val="0"/>
                <a:tint val="71000"/>
                <a:satMod val="112000"/>
              </a:srgbClr>
            </a:gs>
            <a:gs pos="68000">
              <a:srgbClr val="8064A2">
                <a:hueOff val="0"/>
                <a:satOff val="0"/>
                <a:lumOff val="0"/>
                <a:alphaOff val="0"/>
                <a:tint val="86000"/>
              </a:srgbClr>
            </a:gs>
            <a:gs pos="100000">
              <a:srgbClr val="8064A2">
                <a:hueOff val="0"/>
                <a:satOff val="0"/>
                <a:lumOff val="0"/>
                <a:alphaOff val="0"/>
                <a:shade val="60000"/>
              </a:srgb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gm:spPr>
      <dgm:t>
        <a:bodyPr/>
        <a:lstStyle/>
        <a:p>
          <a:pPr rtl="1"/>
          <a:r>
            <a:rPr lang="en-US" dirty="0">
              <a:solidFill>
                <a:sysClr val="windowText" lastClr="000000"/>
              </a:solidFill>
              <a:latin typeface="Book Antiqua"/>
              <a:ea typeface="+mn-ea"/>
              <a:cs typeface="+mn-cs"/>
            </a:rPr>
            <a:t>Gross pathology</a:t>
          </a:r>
          <a:endParaRPr lang="ar-IQ" dirty="0">
            <a:solidFill>
              <a:sysClr val="windowText" lastClr="000000"/>
            </a:solidFill>
            <a:latin typeface="Book Antiqua"/>
            <a:ea typeface="+mn-ea"/>
            <a:cs typeface="Times New Roman"/>
          </a:endParaRPr>
        </a:p>
      </dgm:t>
    </dgm:pt>
    <dgm:pt modelId="{46386F3F-5D20-4477-AA9E-53138E22094E}" type="parTrans" cxnId="{2549EE6E-B494-4B7B-84D4-DED723AB0679}">
      <dgm:prSet/>
      <dgm:spPr/>
      <dgm:t>
        <a:bodyPr/>
        <a:lstStyle/>
        <a:p>
          <a:pPr rtl="1"/>
          <a:endParaRPr lang="ar-IQ">
            <a:solidFill>
              <a:schemeClr val="bg1"/>
            </a:solidFill>
          </a:endParaRPr>
        </a:p>
      </dgm:t>
    </dgm:pt>
    <dgm:pt modelId="{5E95CCE2-AB7B-409D-9228-6647910FCF42}" type="sibTrans" cxnId="{2549EE6E-B494-4B7B-84D4-DED723AB0679}">
      <dgm:prSet/>
      <dgm:spPr>
        <a:xfrm rot="5400000">
          <a:off x="7139514" y="1581071"/>
          <a:ext cx="232267" cy="562945"/>
        </a:xfrm>
        <a:solidFill>
          <a:srgbClr val="8064A2">
            <a:hueOff val="0"/>
            <a:satOff val="0"/>
            <a:lumOff val="0"/>
            <a:alphaOff val="0"/>
          </a:srgb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z="-70000" extrusionH="63500" prstMaterial="matte">
          <a:bevelT w="25400" h="6350" prst="relaxedInset"/>
          <a:contourClr>
            <a:sysClr val="windowText" lastClr="000000"/>
          </a:contourClr>
        </a:sp3d>
      </dgm:spPr>
      <dgm:t>
        <a:bodyPr/>
        <a:lstStyle/>
        <a:p>
          <a:pPr rtl="1"/>
          <a:endParaRPr lang="ar-IQ">
            <a:solidFill>
              <a:sysClr val="windowText" lastClr="000000"/>
            </a:solidFill>
            <a:latin typeface="Book Antiqua"/>
            <a:ea typeface="+mn-ea"/>
            <a:cs typeface="Times New Roman"/>
          </a:endParaRPr>
        </a:p>
      </dgm:t>
    </dgm:pt>
    <dgm:pt modelId="{36DA5715-58BC-4268-B942-DDEB0A90964D}">
      <dgm:prSet phldrT="[Text]"/>
      <dgm:spPr>
        <a:xfrm>
          <a:off x="6120678" y="2088238"/>
          <a:ext cx="2269939" cy="929935"/>
        </a:xfrm>
        <a:gradFill rotWithShape="0">
          <a:gsLst>
            <a:gs pos="0">
              <a:srgbClr val="4BACC6">
                <a:hueOff val="0"/>
                <a:satOff val="0"/>
                <a:lumOff val="0"/>
                <a:alphaOff val="0"/>
                <a:shade val="60000"/>
              </a:srgbClr>
            </a:gs>
            <a:gs pos="33000">
              <a:srgbClr val="4BACC6">
                <a:hueOff val="0"/>
                <a:satOff val="0"/>
                <a:lumOff val="0"/>
                <a:alphaOff val="0"/>
                <a:tint val="86500"/>
              </a:srgbClr>
            </a:gs>
            <a:gs pos="46750">
              <a:srgbClr val="4BACC6">
                <a:hueOff val="0"/>
                <a:satOff val="0"/>
                <a:lumOff val="0"/>
                <a:alphaOff val="0"/>
                <a:tint val="71000"/>
                <a:satMod val="112000"/>
              </a:srgbClr>
            </a:gs>
            <a:gs pos="53000">
              <a:srgbClr val="4BACC6">
                <a:hueOff val="0"/>
                <a:satOff val="0"/>
                <a:lumOff val="0"/>
                <a:alphaOff val="0"/>
                <a:tint val="71000"/>
                <a:satMod val="112000"/>
              </a:srgbClr>
            </a:gs>
            <a:gs pos="68000">
              <a:srgbClr val="4BACC6">
                <a:hueOff val="0"/>
                <a:satOff val="0"/>
                <a:lumOff val="0"/>
                <a:alphaOff val="0"/>
                <a:tint val="86000"/>
              </a:srgbClr>
            </a:gs>
            <a:gs pos="100000">
              <a:srgbClr val="4BACC6">
                <a:hueOff val="0"/>
                <a:satOff val="0"/>
                <a:lumOff val="0"/>
                <a:alphaOff val="0"/>
                <a:shade val="60000"/>
              </a:srgb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gm:spPr>
      <dgm:t>
        <a:bodyPr/>
        <a:lstStyle/>
        <a:p>
          <a:pPr rtl="1"/>
          <a:r>
            <a:rPr lang="en-US" dirty="0">
              <a:solidFill>
                <a:sysClr val="windowText" lastClr="000000"/>
              </a:solidFill>
              <a:latin typeface="Book Antiqua"/>
              <a:ea typeface="+mn-ea"/>
              <a:cs typeface="+mn-cs"/>
            </a:rPr>
            <a:t>Processing</a:t>
          </a:r>
          <a:endParaRPr lang="ar-IQ" dirty="0">
            <a:solidFill>
              <a:sysClr val="windowText" lastClr="000000"/>
            </a:solidFill>
            <a:latin typeface="Book Antiqua"/>
            <a:ea typeface="+mn-ea"/>
            <a:cs typeface="Times New Roman"/>
          </a:endParaRPr>
        </a:p>
      </dgm:t>
    </dgm:pt>
    <dgm:pt modelId="{E8C11DAA-FD82-459F-BFED-4E4009B4DD61}" type="parTrans" cxnId="{2F049920-A797-4D65-8EE2-2056CD04C802}">
      <dgm:prSet/>
      <dgm:spPr/>
      <dgm:t>
        <a:bodyPr/>
        <a:lstStyle/>
        <a:p>
          <a:pPr rtl="1"/>
          <a:endParaRPr lang="ar-IQ">
            <a:solidFill>
              <a:schemeClr val="bg1"/>
            </a:solidFill>
          </a:endParaRPr>
        </a:p>
      </dgm:t>
    </dgm:pt>
    <dgm:pt modelId="{7EC130B8-8D09-4B95-BB50-5F14FDFEEA0E}" type="sibTrans" cxnId="{2F049920-A797-4D65-8EE2-2056CD04C802}">
      <dgm:prSet/>
      <dgm:spPr>
        <a:xfrm rot="5400000">
          <a:off x="7158603" y="2914310"/>
          <a:ext cx="194088" cy="562945"/>
        </a:xfrm>
        <a:solidFill>
          <a:srgbClr val="4BACC6">
            <a:hueOff val="0"/>
            <a:satOff val="0"/>
            <a:lumOff val="0"/>
            <a:alphaOff val="0"/>
          </a:srgb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z="-70000" extrusionH="63500" prstMaterial="matte">
          <a:bevelT w="25400" h="6350" prst="relaxedInset"/>
          <a:contourClr>
            <a:sysClr val="windowText" lastClr="000000"/>
          </a:contourClr>
        </a:sp3d>
      </dgm:spPr>
      <dgm:t>
        <a:bodyPr/>
        <a:lstStyle/>
        <a:p>
          <a:pPr rtl="1"/>
          <a:endParaRPr lang="ar-IQ">
            <a:solidFill>
              <a:sysClr val="windowText" lastClr="000000"/>
            </a:solidFill>
            <a:latin typeface="Book Antiqua"/>
            <a:ea typeface="+mn-ea"/>
            <a:cs typeface="Times New Roman"/>
          </a:endParaRPr>
        </a:p>
      </dgm:t>
    </dgm:pt>
    <dgm:pt modelId="{77372A7F-67BE-48A6-A8CC-418D5662EEB0}">
      <dgm:prSet phldrT="[Text]"/>
      <dgm:spPr>
        <a:xfrm>
          <a:off x="6120678" y="3384378"/>
          <a:ext cx="2269939" cy="785921"/>
        </a:xfrm>
        <a:gradFill rotWithShape="0">
          <a:gsLst>
            <a:gs pos="0">
              <a:srgbClr val="F79646">
                <a:hueOff val="0"/>
                <a:satOff val="0"/>
                <a:lumOff val="0"/>
                <a:alphaOff val="0"/>
                <a:shade val="60000"/>
              </a:srgbClr>
            </a:gs>
            <a:gs pos="33000">
              <a:srgbClr val="F79646">
                <a:hueOff val="0"/>
                <a:satOff val="0"/>
                <a:lumOff val="0"/>
                <a:alphaOff val="0"/>
                <a:tint val="86500"/>
              </a:srgbClr>
            </a:gs>
            <a:gs pos="46750">
              <a:srgbClr val="F79646">
                <a:hueOff val="0"/>
                <a:satOff val="0"/>
                <a:lumOff val="0"/>
                <a:alphaOff val="0"/>
                <a:tint val="71000"/>
                <a:satMod val="112000"/>
              </a:srgbClr>
            </a:gs>
            <a:gs pos="53000">
              <a:srgbClr val="F79646">
                <a:hueOff val="0"/>
                <a:satOff val="0"/>
                <a:lumOff val="0"/>
                <a:alphaOff val="0"/>
                <a:tint val="71000"/>
                <a:satMod val="112000"/>
              </a:srgbClr>
            </a:gs>
            <a:gs pos="68000">
              <a:srgbClr val="F79646">
                <a:hueOff val="0"/>
                <a:satOff val="0"/>
                <a:lumOff val="0"/>
                <a:alphaOff val="0"/>
                <a:tint val="86000"/>
              </a:srgbClr>
            </a:gs>
            <a:gs pos="100000">
              <a:srgbClr val="F79646">
                <a:hueOff val="0"/>
                <a:satOff val="0"/>
                <a:lumOff val="0"/>
                <a:alphaOff val="0"/>
                <a:shade val="60000"/>
              </a:srgb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gm:spPr>
      <dgm:t>
        <a:bodyPr/>
        <a:lstStyle/>
        <a:p>
          <a:pPr rtl="1"/>
          <a:r>
            <a:rPr lang="en-US" dirty="0">
              <a:solidFill>
                <a:sysClr val="windowText" lastClr="000000"/>
              </a:solidFill>
              <a:latin typeface="Book Antiqua"/>
              <a:ea typeface="+mn-ea"/>
              <a:cs typeface="+mn-cs"/>
            </a:rPr>
            <a:t>Embedding</a:t>
          </a:r>
          <a:endParaRPr lang="ar-IQ" dirty="0">
            <a:solidFill>
              <a:sysClr val="windowText" lastClr="000000"/>
            </a:solidFill>
            <a:latin typeface="Book Antiqua"/>
            <a:ea typeface="+mn-ea"/>
            <a:cs typeface="Times New Roman"/>
          </a:endParaRPr>
        </a:p>
      </dgm:t>
    </dgm:pt>
    <dgm:pt modelId="{EB86B7EF-4273-407E-B03E-0EB309526DEC}" type="parTrans" cxnId="{C2B25382-C69C-4CD3-BAEB-CABAB1CC797E}">
      <dgm:prSet/>
      <dgm:spPr/>
      <dgm:t>
        <a:bodyPr/>
        <a:lstStyle/>
        <a:p>
          <a:pPr rtl="1"/>
          <a:endParaRPr lang="ar-IQ">
            <a:solidFill>
              <a:schemeClr val="bg1"/>
            </a:solidFill>
          </a:endParaRPr>
        </a:p>
      </dgm:t>
    </dgm:pt>
    <dgm:pt modelId="{54FAEF10-E999-4756-BBA1-B3691F756019}" type="sibTrans" cxnId="{C2B25382-C69C-4CD3-BAEB-CABAB1CC797E}">
      <dgm:prSet/>
      <dgm:spPr>
        <a:xfrm rot="5400000">
          <a:off x="7120438" y="4136286"/>
          <a:ext cx="270419" cy="562945"/>
        </a:xfrm>
        <a:solidFill>
          <a:srgbClr val="F79646">
            <a:hueOff val="0"/>
            <a:satOff val="0"/>
            <a:lumOff val="0"/>
            <a:alphaOff val="0"/>
          </a:srgb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z="-70000" extrusionH="63500" prstMaterial="matte">
          <a:bevelT w="25400" h="6350" prst="relaxedInset"/>
          <a:contourClr>
            <a:sysClr val="windowText" lastClr="000000"/>
          </a:contourClr>
        </a:sp3d>
      </dgm:spPr>
      <dgm:t>
        <a:bodyPr/>
        <a:lstStyle/>
        <a:p>
          <a:pPr rtl="1"/>
          <a:endParaRPr lang="ar-IQ">
            <a:solidFill>
              <a:sysClr val="windowText" lastClr="000000"/>
            </a:solidFill>
            <a:latin typeface="Book Antiqua"/>
            <a:ea typeface="+mn-ea"/>
            <a:cs typeface="Times New Roman"/>
          </a:endParaRPr>
        </a:p>
      </dgm:t>
    </dgm:pt>
    <dgm:pt modelId="{DBBE73C8-3D3D-4C07-AD97-31B3645D66F9}">
      <dgm:prSet/>
      <dgm:spPr>
        <a:xfrm>
          <a:off x="6120678" y="4680525"/>
          <a:ext cx="2269939" cy="1361963"/>
        </a:xfrm>
        <a:gradFill rotWithShape="0">
          <a:gsLst>
            <a:gs pos="0">
              <a:srgbClr val="C0504D">
                <a:hueOff val="0"/>
                <a:satOff val="0"/>
                <a:lumOff val="0"/>
                <a:alphaOff val="0"/>
                <a:shade val="60000"/>
              </a:srgbClr>
            </a:gs>
            <a:gs pos="33000">
              <a:srgbClr val="C0504D">
                <a:hueOff val="0"/>
                <a:satOff val="0"/>
                <a:lumOff val="0"/>
                <a:alphaOff val="0"/>
                <a:tint val="86500"/>
              </a:srgbClr>
            </a:gs>
            <a:gs pos="46750">
              <a:srgbClr val="C0504D">
                <a:hueOff val="0"/>
                <a:satOff val="0"/>
                <a:lumOff val="0"/>
                <a:alphaOff val="0"/>
                <a:tint val="71000"/>
                <a:satMod val="112000"/>
              </a:srgbClr>
            </a:gs>
            <a:gs pos="53000">
              <a:srgbClr val="C0504D">
                <a:hueOff val="0"/>
                <a:satOff val="0"/>
                <a:lumOff val="0"/>
                <a:alphaOff val="0"/>
                <a:tint val="71000"/>
                <a:satMod val="112000"/>
              </a:srgbClr>
            </a:gs>
            <a:gs pos="68000">
              <a:srgbClr val="C0504D">
                <a:hueOff val="0"/>
                <a:satOff val="0"/>
                <a:lumOff val="0"/>
                <a:alphaOff val="0"/>
                <a:tint val="86000"/>
              </a:srgbClr>
            </a:gs>
            <a:gs pos="100000">
              <a:srgbClr val="C0504D">
                <a:hueOff val="0"/>
                <a:satOff val="0"/>
                <a:lumOff val="0"/>
                <a:alphaOff val="0"/>
                <a:shade val="60000"/>
              </a:srgb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gm:spPr>
      <dgm:t>
        <a:bodyPr/>
        <a:lstStyle/>
        <a:p>
          <a:pPr rtl="1"/>
          <a:r>
            <a:rPr lang="en-US" dirty="0">
              <a:solidFill>
                <a:sysClr val="windowText" lastClr="000000"/>
              </a:solidFill>
              <a:latin typeface="Book Antiqua"/>
              <a:ea typeface="+mn-ea"/>
              <a:cs typeface="+mn-cs"/>
            </a:rPr>
            <a:t>Cutting with Microtome</a:t>
          </a:r>
          <a:endParaRPr lang="ar-IQ" dirty="0">
            <a:solidFill>
              <a:sysClr val="windowText" lastClr="000000"/>
            </a:solidFill>
            <a:latin typeface="Book Antiqua"/>
            <a:ea typeface="+mn-ea"/>
            <a:cs typeface="Times New Roman"/>
          </a:endParaRPr>
        </a:p>
      </dgm:t>
    </dgm:pt>
    <dgm:pt modelId="{C750D02C-E6AF-422C-97B7-5E3E97175D35}" type="parTrans" cxnId="{3012D549-D346-4AF4-8DC5-5E85EFBB6322}">
      <dgm:prSet/>
      <dgm:spPr/>
      <dgm:t>
        <a:bodyPr/>
        <a:lstStyle/>
        <a:p>
          <a:pPr rtl="1"/>
          <a:endParaRPr lang="ar-IQ">
            <a:solidFill>
              <a:schemeClr val="bg1"/>
            </a:solidFill>
          </a:endParaRPr>
        </a:p>
      </dgm:t>
    </dgm:pt>
    <dgm:pt modelId="{E4FB289B-8566-472D-8B88-5054A7FD504D}" type="sibTrans" cxnId="{3012D549-D346-4AF4-8DC5-5E85EFBB6322}">
      <dgm:prSet/>
      <dgm:spPr>
        <a:xfrm rot="10883843">
          <a:off x="5608832" y="5044275"/>
          <a:ext cx="361773" cy="562945"/>
        </a:xfrm>
        <a:solidFill>
          <a:srgbClr val="C0504D">
            <a:hueOff val="0"/>
            <a:satOff val="0"/>
            <a:lumOff val="0"/>
            <a:alphaOff val="0"/>
          </a:srgb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z="-70000" extrusionH="63500" prstMaterial="matte">
          <a:bevelT w="25400" h="6350" prst="relaxedInset"/>
          <a:contourClr>
            <a:sysClr val="windowText" lastClr="000000"/>
          </a:contourClr>
        </a:sp3d>
      </dgm:spPr>
      <dgm:t>
        <a:bodyPr/>
        <a:lstStyle/>
        <a:p>
          <a:pPr rtl="1"/>
          <a:endParaRPr lang="ar-IQ">
            <a:solidFill>
              <a:sysClr val="windowText" lastClr="000000"/>
            </a:solidFill>
            <a:latin typeface="Book Antiqua"/>
            <a:ea typeface="+mn-ea"/>
            <a:cs typeface="Times New Roman"/>
          </a:endParaRPr>
        </a:p>
      </dgm:t>
    </dgm:pt>
    <dgm:pt modelId="{C10E3FE2-B94A-4062-89D1-BDD7EB1E1180}">
      <dgm:prSet/>
      <dgm:spPr>
        <a:xfrm>
          <a:off x="3168349" y="4896541"/>
          <a:ext cx="2269939" cy="785893"/>
        </a:xfrm>
        <a:gradFill rotWithShape="0">
          <a:gsLst>
            <a:gs pos="0">
              <a:srgbClr val="9BBB59">
                <a:hueOff val="0"/>
                <a:satOff val="0"/>
                <a:lumOff val="0"/>
                <a:alphaOff val="0"/>
                <a:shade val="60000"/>
              </a:srgbClr>
            </a:gs>
            <a:gs pos="33000">
              <a:srgbClr val="9BBB59">
                <a:hueOff val="0"/>
                <a:satOff val="0"/>
                <a:lumOff val="0"/>
                <a:alphaOff val="0"/>
                <a:tint val="86500"/>
              </a:srgbClr>
            </a:gs>
            <a:gs pos="46750">
              <a:srgbClr val="9BBB59">
                <a:hueOff val="0"/>
                <a:satOff val="0"/>
                <a:lumOff val="0"/>
                <a:alphaOff val="0"/>
                <a:tint val="71000"/>
                <a:satMod val="112000"/>
              </a:srgbClr>
            </a:gs>
            <a:gs pos="53000">
              <a:srgbClr val="9BBB59">
                <a:hueOff val="0"/>
                <a:satOff val="0"/>
                <a:lumOff val="0"/>
                <a:alphaOff val="0"/>
                <a:tint val="71000"/>
                <a:satMod val="112000"/>
              </a:srgbClr>
            </a:gs>
            <a:gs pos="68000">
              <a:srgbClr val="9BBB59">
                <a:hueOff val="0"/>
                <a:satOff val="0"/>
                <a:lumOff val="0"/>
                <a:alphaOff val="0"/>
                <a:tint val="86000"/>
              </a:srgbClr>
            </a:gs>
            <a:gs pos="100000">
              <a:srgbClr val="9BBB59">
                <a:hueOff val="0"/>
                <a:satOff val="0"/>
                <a:lumOff val="0"/>
                <a:alphaOff val="0"/>
                <a:shade val="60000"/>
              </a:srgb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gm:spPr>
      <dgm:t>
        <a:bodyPr/>
        <a:lstStyle/>
        <a:p>
          <a:pPr rtl="1"/>
          <a:r>
            <a:rPr lang="en-US" dirty="0">
              <a:solidFill>
                <a:sysClr val="windowText" lastClr="000000"/>
              </a:solidFill>
              <a:latin typeface="Book Antiqua"/>
              <a:ea typeface="+mn-ea"/>
              <a:cs typeface="+mn-cs"/>
            </a:rPr>
            <a:t>Mounting</a:t>
          </a:r>
          <a:endParaRPr lang="ar-IQ" dirty="0">
            <a:solidFill>
              <a:sysClr val="windowText" lastClr="000000"/>
            </a:solidFill>
            <a:latin typeface="Book Antiqua"/>
            <a:ea typeface="+mn-ea"/>
            <a:cs typeface="Times New Roman"/>
          </a:endParaRPr>
        </a:p>
      </dgm:t>
    </dgm:pt>
    <dgm:pt modelId="{CE684ACC-82C2-434C-96C0-D0DED269F6C5}" type="parTrans" cxnId="{61D13AB4-219C-41B2-BA3F-8479595AEC93}">
      <dgm:prSet/>
      <dgm:spPr/>
      <dgm:t>
        <a:bodyPr/>
        <a:lstStyle/>
        <a:p>
          <a:pPr rtl="1"/>
          <a:endParaRPr lang="ar-IQ">
            <a:solidFill>
              <a:schemeClr val="bg1"/>
            </a:solidFill>
          </a:endParaRPr>
        </a:p>
      </dgm:t>
    </dgm:pt>
    <dgm:pt modelId="{61AA9C64-0BFF-4E0A-913E-AC0BD6181BE5}" type="sibTrans" cxnId="{61D13AB4-219C-41B2-BA3F-8479595AEC93}">
      <dgm:prSet/>
      <dgm:spPr>
        <a:xfrm rot="10881819">
          <a:off x="2602498" y="4972289"/>
          <a:ext cx="399940" cy="562945"/>
        </a:xfrm>
        <a:solidFill>
          <a:srgbClr val="9BBB59">
            <a:hueOff val="0"/>
            <a:satOff val="0"/>
            <a:lumOff val="0"/>
            <a:alphaOff val="0"/>
          </a:srgb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z="-70000" extrusionH="63500" prstMaterial="matte">
          <a:bevelT w="25400" h="6350" prst="relaxedInset"/>
          <a:contourClr>
            <a:sysClr val="windowText" lastClr="000000"/>
          </a:contourClr>
        </a:sp3d>
      </dgm:spPr>
      <dgm:t>
        <a:bodyPr/>
        <a:lstStyle/>
        <a:p>
          <a:pPr rtl="1"/>
          <a:endParaRPr lang="ar-IQ">
            <a:solidFill>
              <a:sysClr val="windowText" lastClr="000000"/>
            </a:solidFill>
            <a:latin typeface="Book Antiqua"/>
            <a:ea typeface="+mn-ea"/>
            <a:cs typeface="Times New Roman"/>
          </a:endParaRPr>
        </a:p>
      </dgm:t>
    </dgm:pt>
    <dgm:pt modelId="{A2134DF7-6CE7-4EE2-88DA-8FA60B3586A4}">
      <dgm:prSet/>
      <dgm:spPr>
        <a:xfrm>
          <a:off x="144017" y="4896548"/>
          <a:ext cx="2269939" cy="641893"/>
        </a:xfrm>
        <a:gradFill rotWithShape="0">
          <a:gsLst>
            <a:gs pos="0">
              <a:srgbClr val="8064A2">
                <a:hueOff val="0"/>
                <a:satOff val="0"/>
                <a:lumOff val="0"/>
                <a:alphaOff val="0"/>
                <a:shade val="60000"/>
              </a:srgbClr>
            </a:gs>
            <a:gs pos="33000">
              <a:srgbClr val="8064A2">
                <a:hueOff val="0"/>
                <a:satOff val="0"/>
                <a:lumOff val="0"/>
                <a:alphaOff val="0"/>
                <a:tint val="86500"/>
              </a:srgbClr>
            </a:gs>
            <a:gs pos="46750">
              <a:srgbClr val="8064A2">
                <a:hueOff val="0"/>
                <a:satOff val="0"/>
                <a:lumOff val="0"/>
                <a:alphaOff val="0"/>
                <a:tint val="71000"/>
                <a:satMod val="112000"/>
              </a:srgbClr>
            </a:gs>
            <a:gs pos="53000">
              <a:srgbClr val="8064A2">
                <a:hueOff val="0"/>
                <a:satOff val="0"/>
                <a:lumOff val="0"/>
                <a:alphaOff val="0"/>
                <a:tint val="71000"/>
                <a:satMod val="112000"/>
              </a:srgbClr>
            </a:gs>
            <a:gs pos="68000">
              <a:srgbClr val="8064A2">
                <a:hueOff val="0"/>
                <a:satOff val="0"/>
                <a:lumOff val="0"/>
                <a:alphaOff val="0"/>
                <a:tint val="86000"/>
              </a:srgbClr>
            </a:gs>
            <a:gs pos="100000">
              <a:srgbClr val="8064A2">
                <a:hueOff val="0"/>
                <a:satOff val="0"/>
                <a:lumOff val="0"/>
                <a:alphaOff val="0"/>
                <a:shade val="60000"/>
              </a:srgb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gm:spPr>
      <dgm:t>
        <a:bodyPr/>
        <a:lstStyle/>
        <a:p>
          <a:pPr rtl="1"/>
          <a:r>
            <a:rPr lang="en-US" dirty="0">
              <a:solidFill>
                <a:sysClr val="windowText" lastClr="000000"/>
              </a:solidFill>
              <a:latin typeface="Book Antiqua"/>
              <a:ea typeface="+mn-ea"/>
              <a:cs typeface="+mn-cs"/>
            </a:rPr>
            <a:t>Staining</a:t>
          </a:r>
          <a:endParaRPr lang="ar-IQ" dirty="0">
            <a:solidFill>
              <a:sysClr val="windowText" lastClr="000000"/>
            </a:solidFill>
            <a:latin typeface="Book Antiqua"/>
            <a:ea typeface="+mn-ea"/>
            <a:cs typeface="Times New Roman"/>
          </a:endParaRPr>
        </a:p>
      </dgm:t>
    </dgm:pt>
    <dgm:pt modelId="{DAD417A0-579C-4741-B341-9C724A6ABB89}" type="parTrans" cxnId="{E419BD9E-E933-4D39-926F-756391B405CD}">
      <dgm:prSet/>
      <dgm:spPr/>
      <dgm:t>
        <a:bodyPr/>
        <a:lstStyle/>
        <a:p>
          <a:pPr rtl="1"/>
          <a:endParaRPr lang="ar-IQ">
            <a:solidFill>
              <a:schemeClr val="bg1"/>
            </a:solidFill>
          </a:endParaRPr>
        </a:p>
      </dgm:t>
    </dgm:pt>
    <dgm:pt modelId="{C57B45F1-FEF9-400A-8058-00711A61DB34}" type="sibTrans" cxnId="{E419BD9E-E933-4D39-926F-756391B405CD}">
      <dgm:prSet/>
      <dgm:spPr>
        <a:xfrm rot="16200000">
          <a:off x="972028" y="4053282"/>
          <a:ext cx="613918" cy="562945"/>
        </a:xfrm>
        <a:solidFill>
          <a:srgbClr val="8064A2">
            <a:hueOff val="0"/>
            <a:satOff val="0"/>
            <a:lumOff val="0"/>
            <a:alphaOff val="0"/>
          </a:srgb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z="-70000" extrusionH="63500" prstMaterial="matte">
          <a:bevelT w="25400" h="6350" prst="relaxedInset"/>
          <a:contourClr>
            <a:sysClr val="windowText" lastClr="000000"/>
          </a:contourClr>
        </a:sp3d>
      </dgm:spPr>
      <dgm:t>
        <a:bodyPr/>
        <a:lstStyle/>
        <a:p>
          <a:pPr rtl="1"/>
          <a:endParaRPr lang="ar-IQ">
            <a:solidFill>
              <a:sysClr val="windowText" lastClr="000000"/>
            </a:solidFill>
            <a:latin typeface="Book Antiqua"/>
            <a:ea typeface="+mn-ea"/>
            <a:cs typeface="Times New Roman"/>
          </a:endParaRPr>
        </a:p>
      </dgm:t>
    </dgm:pt>
    <dgm:pt modelId="{3A78EB3C-AE22-4287-AC51-31B4AFDFF609}">
      <dgm:prSet/>
      <dgm:spPr>
        <a:xfrm>
          <a:off x="144017" y="2952331"/>
          <a:ext cx="2269939" cy="785880"/>
        </a:xfrm>
        <a:gradFill rotWithShape="0">
          <a:gsLst>
            <a:gs pos="0">
              <a:srgbClr val="4BACC6">
                <a:hueOff val="0"/>
                <a:satOff val="0"/>
                <a:lumOff val="0"/>
                <a:alphaOff val="0"/>
                <a:shade val="60000"/>
              </a:srgbClr>
            </a:gs>
            <a:gs pos="33000">
              <a:srgbClr val="4BACC6">
                <a:hueOff val="0"/>
                <a:satOff val="0"/>
                <a:lumOff val="0"/>
                <a:alphaOff val="0"/>
                <a:tint val="86500"/>
              </a:srgbClr>
            </a:gs>
            <a:gs pos="46750">
              <a:srgbClr val="4BACC6">
                <a:hueOff val="0"/>
                <a:satOff val="0"/>
                <a:lumOff val="0"/>
                <a:alphaOff val="0"/>
                <a:tint val="71000"/>
                <a:satMod val="112000"/>
              </a:srgbClr>
            </a:gs>
            <a:gs pos="53000">
              <a:srgbClr val="4BACC6">
                <a:hueOff val="0"/>
                <a:satOff val="0"/>
                <a:lumOff val="0"/>
                <a:alphaOff val="0"/>
                <a:tint val="71000"/>
                <a:satMod val="112000"/>
              </a:srgbClr>
            </a:gs>
            <a:gs pos="68000">
              <a:srgbClr val="4BACC6">
                <a:hueOff val="0"/>
                <a:satOff val="0"/>
                <a:lumOff val="0"/>
                <a:alphaOff val="0"/>
                <a:tint val="86000"/>
              </a:srgbClr>
            </a:gs>
            <a:gs pos="100000">
              <a:srgbClr val="4BACC6">
                <a:hueOff val="0"/>
                <a:satOff val="0"/>
                <a:lumOff val="0"/>
                <a:alphaOff val="0"/>
                <a:shade val="60000"/>
              </a:srgb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gm:spPr>
      <dgm:t>
        <a:bodyPr/>
        <a:lstStyle/>
        <a:p>
          <a:pPr rtl="1"/>
          <a:r>
            <a:rPr lang="en-US" dirty="0">
              <a:solidFill>
                <a:sysClr val="windowText" lastClr="000000"/>
              </a:solidFill>
              <a:latin typeface="Book Antiqua"/>
              <a:ea typeface="+mn-ea"/>
              <a:cs typeface="+mn-cs"/>
            </a:rPr>
            <a:t>Cover slip</a:t>
          </a:r>
          <a:endParaRPr lang="ar-IQ" dirty="0">
            <a:solidFill>
              <a:sysClr val="windowText" lastClr="000000"/>
            </a:solidFill>
            <a:latin typeface="Book Antiqua"/>
            <a:ea typeface="+mn-ea"/>
            <a:cs typeface="Times New Roman"/>
          </a:endParaRPr>
        </a:p>
      </dgm:t>
    </dgm:pt>
    <dgm:pt modelId="{9F3DFF80-0003-42F9-A8E2-32CEE249C656}" type="parTrans" cxnId="{3999FB0B-D196-4082-9A91-E25E96A50197}">
      <dgm:prSet/>
      <dgm:spPr/>
      <dgm:t>
        <a:bodyPr/>
        <a:lstStyle/>
        <a:p>
          <a:pPr rtl="1"/>
          <a:endParaRPr lang="ar-IQ">
            <a:solidFill>
              <a:schemeClr val="bg1"/>
            </a:solidFill>
          </a:endParaRPr>
        </a:p>
      </dgm:t>
    </dgm:pt>
    <dgm:pt modelId="{A1824AF6-2706-4511-B958-762B48A0C00E}" type="sibTrans" cxnId="{3999FB0B-D196-4082-9A91-E25E96A50197}">
      <dgm:prSet/>
      <dgm:spPr/>
      <dgm:t>
        <a:bodyPr/>
        <a:lstStyle/>
        <a:p>
          <a:pPr rtl="1"/>
          <a:endParaRPr lang="ar-IQ">
            <a:solidFill>
              <a:schemeClr val="bg1"/>
            </a:solidFill>
          </a:endParaRPr>
        </a:p>
      </dgm:t>
    </dgm:pt>
    <dgm:pt modelId="{F280E9D6-06CA-4252-B029-6FFB0D1CA05C}" type="pres">
      <dgm:prSet presAssocID="{BAD52C85-0A86-49E3-8164-4E53CB2506D5}" presName="diagram" presStyleCnt="0">
        <dgm:presLayoutVars>
          <dgm:dir/>
          <dgm:resizeHandles val="exact"/>
        </dgm:presLayoutVars>
      </dgm:prSet>
      <dgm:spPr/>
    </dgm:pt>
    <dgm:pt modelId="{41C519FA-BA3C-463A-96D4-19B9C55A255C}" type="pres">
      <dgm:prSet presAssocID="{777F4197-0F84-4963-A6BA-51E4D964B482}" presName="node" presStyleLbl="node1" presStyleIdx="0" presStyleCnt="9" custScaleY="81971" custLinFactNeighborX="2838" custLinFactNeighborY="-17049">
        <dgm:presLayoutVars>
          <dgm:bulletEnabled val="1"/>
        </dgm:presLayoutVars>
      </dgm:prSet>
      <dgm:spPr>
        <a:prstGeom prst="roundRect">
          <a:avLst>
            <a:gd name="adj" fmla="val 10000"/>
          </a:avLst>
        </a:prstGeom>
      </dgm:spPr>
    </dgm:pt>
    <dgm:pt modelId="{E0C99625-E3F6-465A-A4C4-F5A26BF36979}" type="pres">
      <dgm:prSet presAssocID="{581E6D11-AAB7-4105-B50C-B6AB107333B4}" presName="sibTrans" presStyleLbl="sibTrans2D1" presStyleIdx="0" presStyleCnt="8"/>
      <dgm:spPr>
        <a:prstGeom prst="rightArrow">
          <a:avLst>
            <a:gd name="adj1" fmla="val 60000"/>
            <a:gd name="adj2" fmla="val 50000"/>
          </a:avLst>
        </a:prstGeom>
      </dgm:spPr>
    </dgm:pt>
    <dgm:pt modelId="{B6869C20-B0DF-40A7-8709-D901F9292352}" type="pres">
      <dgm:prSet presAssocID="{581E6D11-AAB7-4105-B50C-B6AB107333B4}" presName="connectorText" presStyleLbl="sibTrans2D1" presStyleIdx="0" presStyleCnt="8"/>
      <dgm:spPr/>
    </dgm:pt>
    <dgm:pt modelId="{98A6997A-172B-49E4-B8A8-6219FA50C382}" type="pres">
      <dgm:prSet presAssocID="{519740BE-083C-4043-B851-C0961D6CF46B}" presName="node" presStyleLbl="node1" presStyleIdx="1" presStyleCnt="9" custScaleY="79761" custLinFactNeighborX="-7100" custLinFactNeighborY="-18154">
        <dgm:presLayoutVars>
          <dgm:bulletEnabled val="1"/>
        </dgm:presLayoutVars>
      </dgm:prSet>
      <dgm:spPr>
        <a:prstGeom prst="roundRect">
          <a:avLst>
            <a:gd name="adj" fmla="val 10000"/>
          </a:avLst>
        </a:prstGeom>
      </dgm:spPr>
    </dgm:pt>
    <dgm:pt modelId="{B862DA1C-2617-4D1F-9645-71B597DDBEF8}" type="pres">
      <dgm:prSet presAssocID="{C31B1C58-A0BB-436A-8660-429373590BFD}" presName="sibTrans" presStyleLbl="sibTrans2D1" presStyleIdx="1" presStyleCnt="8"/>
      <dgm:spPr>
        <a:prstGeom prst="rightArrow">
          <a:avLst>
            <a:gd name="adj1" fmla="val 60000"/>
            <a:gd name="adj2" fmla="val 50000"/>
          </a:avLst>
        </a:prstGeom>
      </dgm:spPr>
    </dgm:pt>
    <dgm:pt modelId="{1F6EC2F7-08C5-43BA-B670-DFA706667818}" type="pres">
      <dgm:prSet presAssocID="{C31B1C58-A0BB-436A-8660-429373590BFD}" presName="connectorText" presStyleLbl="sibTrans2D1" presStyleIdx="1" presStyleCnt="8"/>
      <dgm:spPr/>
    </dgm:pt>
    <dgm:pt modelId="{C77993BF-F1B2-4E3C-B9C4-73005E802121}" type="pres">
      <dgm:prSet presAssocID="{E24CCBE8-629C-4E49-A1CC-F348C17B0C18}" presName="node" presStyleLbl="node1" presStyleIdx="2" presStyleCnt="9" custLinFactNeighborX="-10694" custLinFactNeighborY="-8034">
        <dgm:presLayoutVars>
          <dgm:bulletEnabled val="1"/>
        </dgm:presLayoutVars>
      </dgm:prSet>
      <dgm:spPr>
        <a:prstGeom prst="roundRect">
          <a:avLst>
            <a:gd name="adj" fmla="val 10000"/>
          </a:avLst>
        </a:prstGeom>
      </dgm:spPr>
    </dgm:pt>
    <dgm:pt modelId="{99ABAD19-B622-4BCF-8BD2-71CB42345C47}" type="pres">
      <dgm:prSet presAssocID="{5E95CCE2-AB7B-409D-9228-6647910FCF42}" presName="sibTrans" presStyleLbl="sibTrans2D1" presStyleIdx="2" presStyleCnt="8"/>
      <dgm:spPr>
        <a:prstGeom prst="rightArrow">
          <a:avLst>
            <a:gd name="adj1" fmla="val 60000"/>
            <a:gd name="adj2" fmla="val 50000"/>
          </a:avLst>
        </a:prstGeom>
      </dgm:spPr>
    </dgm:pt>
    <dgm:pt modelId="{4E067A96-D28D-4340-8247-2C244623C34F}" type="pres">
      <dgm:prSet presAssocID="{5E95CCE2-AB7B-409D-9228-6647910FCF42}" presName="connectorText" presStyleLbl="sibTrans2D1" presStyleIdx="2" presStyleCnt="8"/>
      <dgm:spPr/>
    </dgm:pt>
    <dgm:pt modelId="{5016DA14-9194-4A93-898B-17DE3B68F12F}" type="pres">
      <dgm:prSet presAssocID="{36DA5715-58BC-4268-B942-DDEB0A90964D}" presName="node" presStyleLbl="node1" presStyleIdx="3" presStyleCnt="9" custScaleY="68279" custLinFactNeighborX="-10694" custLinFactNeighborY="-58384">
        <dgm:presLayoutVars>
          <dgm:bulletEnabled val="1"/>
        </dgm:presLayoutVars>
      </dgm:prSet>
      <dgm:spPr>
        <a:prstGeom prst="roundRect">
          <a:avLst>
            <a:gd name="adj" fmla="val 10000"/>
          </a:avLst>
        </a:prstGeom>
      </dgm:spPr>
    </dgm:pt>
    <dgm:pt modelId="{E6CDC335-A545-4CE4-A7DA-D925196F5A41}" type="pres">
      <dgm:prSet presAssocID="{7EC130B8-8D09-4B95-BB50-5F14FDFEEA0E}" presName="sibTrans" presStyleLbl="sibTrans2D1" presStyleIdx="3" presStyleCnt="8"/>
      <dgm:spPr>
        <a:prstGeom prst="rightArrow">
          <a:avLst>
            <a:gd name="adj1" fmla="val 60000"/>
            <a:gd name="adj2" fmla="val 50000"/>
          </a:avLst>
        </a:prstGeom>
      </dgm:spPr>
    </dgm:pt>
    <dgm:pt modelId="{4E4B649B-E64C-40E6-A587-C07AB28D916A}" type="pres">
      <dgm:prSet presAssocID="{7EC130B8-8D09-4B95-BB50-5F14FDFEEA0E}" presName="connectorText" presStyleLbl="sibTrans2D1" presStyleIdx="3" presStyleCnt="8"/>
      <dgm:spPr/>
    </dgm:pt>
    <dgm:pt modelId="{6845817E-48C4-4404-B2A9-828F71811A41}" type="pres">
      <dgm:prSet presAssocID="{77372A7F-67BE-48A6-A8CC-418D5662EEB0}" presName="node" presStyleLbl="node1" presStyleIdx="4" presStyleCnt="9" custScaleY="57705" custLinFactX="29306" custLinFactNeighborX="100000" custLinFactNeighborY="31496">
        <dgm:presLayoutVars>
          <dgm:bulletEnabled val="1"/>
        </dgm:presLayoutVars>
      </dgm:prSet>
      <dgm:spPr>
        <a:prstGeom prst="roundRect">
          <a:avLst>
            <a:gd name="adj" fmla="val 10000"/>
          </a:avLst>
        </a:prstGeom>
      </dgm:spPr>
    </dgm:pt>
    <dgm:pt modelId="{1687E2C7-6186-4708-B6E9-E636B5F30991}" type="pres">
      <dgm:prSet presAssocID="{54FAEF10-E999-4756-BBA1-B3691F756019}" presName="sibTrans" presStyleLbl="sibTrans2D1" presStyleIdx="4" presStyleCnt="8"/>
      <dgm:spPr>
        <a:prstGeom prst="rightArrow">
          <a:avLst>
            <a:gd name="adj1" fmla="val 60000"/>
            <a:gd name="adj2" fmla="val 50000"/>
          </a:avLst>
        </a:prstGeom>
      </dgm:spPr>
    </dgm:pt>
    <dgm:pt modelId="{885B4B65-38D0-46F5-B909-8167C436BAB6}" type="pres">
      <dgm:prSet presAssocID="{54FAEF10-E999-4756-BBA1-B3691F756019}" presName="connectorText" presStyleLbl="sibTrans2D1" presStyleIdx="4" presStyleCnt="8"/>
      <dgm:spPr/>
    </dgm:pt>
    <dgm:pt modelId="{6BD2B276-82EF-4D9D-A56F-528A013C5263}" type="pres">
      <dgm:prSet presAssocID="{DBBE73C8-3D3D-4C07-AD97-31B3645D66F9}" presName="node" presStyleLbl="node1" presStyleIdx="5" presStyleCnt="9" custLinFactX="100000" custLinFactY="47811" custLinFactNeighborX="169306" custLinFactNeighborY="100000">
        <dgm:presLayoutVars>
          <dgm:bulletEnabled val="1"/>
        </dgm:presLayoutVars>
      </dgm:prSet>
      <dgm:spPr>
        <a:prstGeom prst="roundRect">
          <a:avLst>
            <a:gd name="adj" fmla="val 10000"/>
          </a:avLst>
        </a:prstGeom>
      </dgm:spPr>
    </dgm:pt>
    <dgm:pt modelId="{7853772C-9248-4BB4-84EB-D56FDE61BE44}" type="pres">
      <dgm:prSet presAssocID="{E4FB289B-8566-472D-8B88-5054A7FD504D}" presName="sibTrans" presStyleLbl="sibTrans2D1" presStyleIdx="5" presStyleCnt="8"/>
      <dgm:spPr>
        <a:prstGeom prst="rightArrow">
          <a:avLst>
            <a:gd name="adj1" fmla="val 60000"/>
            <a:gd name="adj2" fmla="val 50000"/>
          </a:avLst>
        </a:prstGeom>
      </dgm:spPr>
    </dgm:pt>
    <dgm:pt modelId="{4D340C48-6036-49B2-8EE9-A085867DEC77}" type="pres">
      <dgm:prSet presAssocID="{E4FB289B-8566-472D-8B88-5054A7FD504D}" presName="connectorText" presStyleLbl="sibTrans2D1" presStyleIdx="5" presStyleCnt="8"/>
      <dgm:spPr/>
    </dgm:pt>
    <dgm:pt modelId="{F0171613-ABBF-4B01-91BC-F842977C0276}" type="pres">
      <dgm:prSet presAssocID="{C10E3FE2-B94A-4062-89D1-BDD7EB1E1180}" presName="node" presStyleLbl="node1" presStyleIdx="6" presStyleCnt="9" custScaleY="57703" custLinFactX="39244" custLinFactNeighborX="100000" custLinFactNeighborY="-2995">
        <dgm:presLayoutVars>
          <dgm:bulletEnabled val="1"/>
        </dgm:presLayoutVars>
      </dgm:prSet>
      <dgm:spPr>
        <a:prstGeom prst="roundRect">
          <a:avLst>
            <a:gd name="adj" fmla="val 10000"/>
          </a:avLst>
        </a:prstGeom>
      </dgm:spPr>
    </dgm:pt>
    <dgm:pt modelId="{2D08C3EF-E021-45FB-ACD2-8C7F3D5F8393}" type="pres">
      <dgm:prSet presAssocID="{61AA9C64-0BFF-4E0A-913E-AC0BD6181BE5}" presName="sibTrans" presStyleLbl="sibTrans2D1" presStyleIdx="6" presStyleCnt="8"/>
      <dgm:spPr>
        <a:prstGeom prst="rightArrow">
          <a:avLst>
            <a:gd name="adj1" fmla="val 60000"/>
            <a:gd name="adj2" fmla="val 50000"/>
          </a:avLst>
        </a:prstGeom>
      </dgm:spPr>
    </dgm:pt>
    <dgm:pt modelId="{7D753AB2-729D-4EDA-8923-F6E875A980CC}" type="pres">
      <dgm:prSet presAssocID="{61AA9C64-0BFF-4E0A-913E-AC0BD6181BE5}" presName="connectorText" presStyleLbl="sibTrans2D1" presStyleIdx="6" presStyleCnt="8"/>
      <dgm:spPr/>
    </dgm:pt>
    <dgm:pt modelId="{5716A78A-84D7-4783-B8BB-C629CCEB4CE2}" type="pres">
      <dgm:prSet presAssocID="{A2134DF7-6CE7-4EE2-88DA-8FA60B3586A4}" presName="node" presStyleLbl="node1" presStyleIdx="7" presStyleCnt="9" custScaleY="47130" custLinFactX="-33990" custLinFactNeighborX="-100000" custLinFactNeighborY="-8281">
        <dgm:presLayoutVars>
          <dgm:bulletEnabled val="1"/>
        </dgm:presLayoutVars>
      </dgm:prSet>
      <dgm:spPr>
        <a:prstGeom prst="roundRect">
          <a:avLst>
            <a:gd name="adj" fmla="val 10000"/>
          </a:avLst>
        </a:prstGeom>
      </dgm:spPr>
    </dgm:pt>
    <dgm:pt modelId="{EA054FF8-9DA5-44E2-AC30-D55CDDEC7859}" type="pres">
      <dgm:prSet presAssocID="{C57B45F1-FEF9-400A-8058-00711A61DB34}" presName="sibTrans" presStyleLbl="sibTrans2D1" presStyleIdx="7" presStyleCnt="8"/>
      <dgm:spPr>
        <a:prstGeom prst="rightArrow">
          <a:avLst>
            <a:gd name="adj1" fmla="val 60000"/>
            <a:gd name="adj2" fmla="val 50000"/>
          </a:avLst>
        </a:prstGeom>
      </dgm:spPr>
    </dgm:pt>
    <dgm:pt modelId="{55600D1C-6E93-4792-9A2A-9BD291AC96E7}" type="pres">
      <dgm:prSet presAssocID="{C57B45F1-FEF9-400A-8058-00711A61DB34}" presName="connectorText" presStyleLbl="sibTrans2D1" presStyleIdx="7" presStyleCnt="8"/>
      <dgm:spPr/>
    </dgm:pt>
    <dgm:pt modelId="{5CF5898A-608E-47CD-AB09-74B55623B764}" type="pres">
      <dgm:prSet presAssocID="{3A78EB3C-AE22-4287-AC51-31B4AFDFF609}" presName="node" presStyleLbl="node1" presStyleIdx="8" presStyleCnt="9" custScaleY="57702" custLinFactX="-100000" custLinFactY="-45746" custLinFactNeighborX="-173990" custLinFactNeighborY="-100000">
        <dgm:presLayoutVars>
          <dgm:bulletEnabled val="1"/>
        </dgm:presLayoutVars>
      </dgm:prSet>
      <dgm:spPr>
        <a:prstGeom prst="roundRect">
          <a:avLst>
            <a:gd name="adj" fmla="val 10000"/>
          </a:avLst>
        </a:prstGeom>
      </dgm:spPr>
    </dgm:pt>
  </dgm:ptLst>
  <dgm:cxnLst>
    <dgm:cxn modelId="{FD624C00-30CC-4CD4-9A01-3013CDA5E27B}" type="presOf" srcId="{54FAEF10-E999-4756-BBA1-B3691F756019}" destId="{1687E2C7-6186-4708-B6E9-E636B5F30991}" srcOrd="0" destOrd="0" presId="urn:microsoft.com/office/officeart/2005/8/layout/process5"/>
    <dgm:cxn modelId="{2DD3FF06-DB72-4CE3-B354-F88D1A1DF9A2}" type="presOf" srcId="{C57B45F1-FEF9-400A-8058-00711A61DB34}" destId="{EA054FF8-9DA5-44E2-AC30-D55CDDEC7859}" srcOrd="0" destOrd="0" presId="urn:microsoft.com/office/officeart/2005/8/layout/process5"/>
    <dgm:cxn modelId="{81B57407-7F28-495E-BF82-400D62E935A6}" type="presOf" srcId="{E4FB289B-8566-472D-8B88-5054A7FD504D}" destId="{7853772C-9248-4BB4-84EB-D56FDE61BE44}" srcOrd="0" destOrd="0" presId="urn:microsoft.com/office/officeart/2005/8/layout/process5"/>
    <dgm:cxn modelId="{4CEC100A-AE35-4434-AB4D-17C33B2E281B}" type="presOf" srcId="{61AA9C64-0BFF-4E0A-913E-AC0BD6181BE5}" destId="{7D753AB2-729D-4EDA-8923-F6E875A980CC}" srcOrd="1" destOrd="0" presId="urn:microsoft.com/office/officeart/2005/8/layout/process5"/>
    <dgm:cxn modelId="{3999FB0B-D196-4082-9A91-E25E96A50197}" srcId="{BAD52C85-0A86-49E3-8164-4E53CB2506D5}" destId="{3A78EB3C-AE22-4287-AC51-31B4AFDFF609}" srcOrd="8" destOrd="0" parTransId="{9F3DFF80-0003-42F9-A8E2-32CEE249C656}" sibTransId="{A1824AF6-2706-4511-B958-762B48A0C00E}"/>
    <dgm:cxn modelId="{2F049920-A797-4D65-8EE2-2056CD04C802}" srcId="{BAD52C85-0A86-49E3-8164-4E53CB2506D5}" destId="{36DA5715-58BC-4268-B942-DDEB0A90964D}" srcOrd="3" destOrd="0" parTransId="{E8C11DAA-FD82-459F-BFED-4E4009B4DD61}" sibTransId="{7EC130B8-8D09-4B95-BB50-5F14FDFEEA0E}"/>
    <dgm:cxn modelId="{A1724734-4C94-4B5C-B546-6A0D48BA9382}" type="presOf" srcId="{777F4197-0F84-4963-A6BA-51E4D964B482}" destId="{41C519FA-BA3C-463A-96D4-19B9C55A255C}" srcOrd="0" destOrd="0" presId="urn:microsoft.com/office/officeart/2005/8/layout/process5"/>
    <dgm:cxn modelId="{99F3C034-A107-435A-AA9D-44E241F4825C}" type="presOf" srcId="{61AA9C64-0BFF-4E0A-913E-AC0BD6181BE5}" destId="{2D08C3EF-E021-45FB-ACD2-8C7F3D5F8393}" srcOrd="0" destOrd="0" presId="urn:microsoft.com/office/officeart/2005/8/layout/process5"/>
    <dgm:cxn modelId="{76F43C37-91F0-4DF6-9805-A30858E8637D}" type="presOf" srcId="{5E95CCE2-AB7B-409D-9228-6647910FCF42}" destId="{99ABAD19-B622-4BCF-8BD2-71CB42345C47}" srcOrd="0" destOrd="0" presId="urn:microsoft.com/office/officeart/2005/8/layout/process5"/>
    <dgm:cxn modelId="{870ACD39-6305-4D50-AC5A-E2A6EB547318}" type="presOf" srcId="{DBBE73C8-3D3D-4C07-AD97-31B3645D66F9}" destId="{6BD2B276-82EF-4D9D-A56F-528A013C5263}" srcOrd="0" destOrd="0" presId="urn:microsoft.com/office/officeart/2005/8/layout/process5"/>
    <dgm:cxn modelId="{3012D549-D346-4AF4-8DC5-5E85EFBB6322}" srcId="{BAD52C85-0A86-49E3-8164-4E53CB2506D5}" destId="{DBBE73C8-3D3D-4C07-AD97-31B3645D66F9}" srcOrd="5" destOrd="0" parTransId="{C750D02C-E6AF-422C-97B7-5E3E97175D35}" sibTransId="{E4FB289B-8566-472D-8B88-5054A7FD504D}"/>
    <dgm:cxn modelId="{2549EE6E-B494-4B7B-84D4-DED723AB0679}" srcId="{BAD52C85-0A86-49E3-8164-4E53CB2506D5}" destId="{E24CCBE8-629C-4E49-A1CC-F348C17B0C18}" srcOrd="2" destOrd="0" parTransId="{46386F3F-5D20-4477-AA9E-53138E22094E}" sibTransId="{5E95CCE2-AB7B-409D-9228-6647910FCF42}"/>
    <dgm:cxn modelId="{DA9DD750-2E1A-4950-BC64-9F2AC68329BC}" srcId="{BAD52C85-0A86-49E3-8164-4E53CB2506D5}" destId="{519740BE-083C-4043-B851-C0961D6CF46B}" srcOrd="1" destOrd="0" parTransId="{132E0960-749F-4FDE-8114-C3BC1FE96D49}" sibTransId="{C31B1C58-A0BB-436A-8660-429373590BFD}"/>
    <dgm:cxn modelId="{9B55D752-F6BD-40DD-933D-C373BC36FCE0}" type="presOf" srcId="{E4FB289B-8566-472D-8B88-5054A7FD504D}" destId="{4D340C48-6036-49B2-8EE9-A085867DEC77}" srcOrd="1" destOrd="0" presId="urn:microsoft.com/office/officeart/2005/8/layout/process5"/>
    <dgm:cxn modelId="{AA8C8D54-7037-4498-97A2-A17BC22970E6}" type="presOf" srcId="{A2134DF7-6CE7-4EE2-88DA-8FA60B3586A4}" destId="{5716A78A-84D7-4783-B8BB-C629CCEB4CE2}" srcOrd="0" destOrd="0" presId="urn:microsoft.com/office/officeart/2005/8/layout/process5"/>
    <dgm:cxn modelId="{DBCAA77A-0465-4C7A-8630-BF1ADA6FCF31}" type="presOf" srcId="{77372A7F-67BE-48A6-A8CC-418D5662EEB0}" destId="{6845817E-48C4-4404-B2A9-828F71811A41}" srcOrd="0" destOrd="0" presId="urn:microsoft.com/office/officeart/2005/8/layout/process5"/>
    <dgm:cxn modelId="{B867837B-C8C9-4BFC-A87D-978D5188F4F5}" type="presOf" srcId="{BAD52C85-0A86-49E3-8164-4E53CB2506D5}" destId="{F280E9D6-06CA-4252-B029-6FFB0D1CA05C}" srcOrd="0" destOrd="0" presId="urn:microsoft.com/office/officeart/2005/8/layout/process5"/>
    <dgm:cxn modelId="{C2B25382-C69C-4CD3-BAEB-CABAB1CC797E}" srcId="{BAD52C85-0A86-49E3-8164-4E53CB2506D5}" destId="{77372A7F-67BE-48A6-A8CC-418D5662EEB0}" srcOrd="4" destOrd="0" parTransId="{EB86B7EF-4273-407E-B03E-0EB309526DEC}" sibTransId="{54FAEF10-E999-4756-BBA1-B3691F756019}"/>
    <dgm:cxn modelId="{B451508F-9202-4F95-84C3-6C57B511023F}" type="presOf" srcId="{C31B1C58-A0BB-436A-8660-429373590BFD}" destId="{1F6EC2F7-08C5-43BA-B670-DFA706667818}" srcOrd="1" destOrd="0" presId="urn:microsoft.com/office/officeart/2005/8/layout/process5"/>
    <dgm:cxn modelId="{304DD591-5012-4A70-840C-F661932E3BA7}" type="presOf" srcId="{36DA5715-58BC-4268-B942-DDEB0A90964D}" destId="{5016DA14-9194-4A93-898B-17DE3B68F12F}" srcOrd="0" destOrd="0" presId="urn:microsoft.com/office/officeart/2005/8/layout/process5"/>
    <dgm:cxn modelId="{E419BD9E-E933-4D39-926F-756391B405CD}" srcId="{BAD52C85-0A86-49E3-8164-4E53CB2506D5}" destId="{A2134DF7-6CE7-4EE2-88DA-8FA60B3586A4}" srcOrd="7" destOrd="0" parTransId="{DAD417A0-579C-4741-B341-9C724A6ABB89}" sibTransId="{C57B45F1-FEF9-400A-8058-00711A61DB34}"/>
    <dgm:cxn modelId="{151E36A1-0491-4C6A-9652-0928D7574928}" type="presOf" srcId="{581E6D11-AAB7-4105-B50C-B6AB107333B4}" destId="{E0C99625-E3F6-465A-A4C4-F5A26BF36979}" srcOrd="0" destOrd="0" presId="urn:microsoft.com/office/officeart/2005/8/layout/process5"/>
    <dgm:cxn modelId="{06DD0CA8-4FA7-4F86-8087-829A707100EA}" type="presOf" srcId="{519740BE-083C-4043-B851-C0961D6CF46B}" destId="{98A6997A-172B-49E4-B8A8-6219FA50C382}" srcOrd="0" destOrd="0" presId="urn:microsoft.com/office/officeart/2005/8/layout/process5"/>
    <dgm:cxn modelId="{6A97B2A9-BA77-47E0-8063-E1D5A7C5FBCF}" type="presOf" srcId="{C10E3FE2-B94A-4062-89D1-BDD7EB1E1180}" destId="{F0171613-ABBF-4B01-91BC-F842977C0276}" srcOrd="0" destOrd="0" presId="urn:microsoft.com/office/officeart/2005/8/layout/process5"/>
    <dgm:cxn modelId="{EF9A85B0-C03E-4E29-8407-710FCA975236}" type="presOf" srcId="{C57B45F1-FEF9-400A-8058-00711A61DB34}" destId="{55600D1C-6E93-4792-9A2A-9BD291AC96E7}" srcOrd="1" destOrd="0" presId="urn:microsoft.com/office/officeart/2005/8/layout/process5"/>
    <dgm:cxn modelId="{61D13AB4-219C-41B2-BA3F-8479595AEC93}" srcId="{BAD52C85-0A86-49E3-8164-4E53CB2506D5}" destId="{C10E3FE2-B94A-4062-89D1-BDD7EB1E1180}" srcOrd="6" destOrd="0" parTransId="{CE684ACC-82C2-434C-96C0-D0DED269F6C5}" sibTransId="{61AA9C64-0BFF-4E0A-913E-AC0BD6181BE5}"/>
    <dgm:cxn modelId="{EC8D8FB8-1352-48F1-92AB-99F3A8AD25B8}" type="presOf" srcId="{54FAEF10-E999-4756-BBA1-B3691F756019}" destId="{885B4B65-38D0-46F5-B909-8167C436BAB6}" srcOrd="1" destOrd="0" presId="urn:microsoft.com/office/officeart/2005/8/layout/process5"/>
    <dgm:cxn modelId="{63C610BD-01E7-4263-BEE8-B8A905B0AC35}" type="presOf" srcId="{5E95CCE2-AB7B-409D-9228-6647910FCF42}" destId="{4E067A96-D28D-4340-8247-2C244623C34F}" srcOrd="1" destOrd="0" presId="urn:microsoft.com/office/officeart/2005/8/layout/process5"/>
    <dgm:cxn modelId="{D60CDEC6-97FC-4789-886B-E62177409A6F}" type="presOf" srcId="{3A78EB3C-AE22-4287-AC51-31B4AFDFF609}" destId="{5CF5898A-608E-47CD-AB09-74B55623B764}" srcOrd="0" destOrd="0" presId="urn:microsoft.com/office/officeart/2005/8/layout/process5"/>
    <dgm:cxn modelId="{A7B2DAD9-B3FD-4232-8724-C116300B4024}" type="presOf" srcId="{7EC130B8-8D09-4B95-BB50-5F14FDFEEA0E}" destId="{4E4B649B-E64C-40E6-A587-C07AB28D916A}" srcOrd="1" destOrd="0" presId="urn:microsoft.com/office/officeart/2005/8/layout/process5"/>
    <dgm:cxn modelId="{2D8018E1-4841-4AD3-8187-01AD3A0B698F}" type="presOf" srcId="{7EC130B8-8D09-4B95-BB50-5F14FDFEEA0E}" destId="{E6CDC335-A545-4CE4-A7DA-D925196F5A41}" srcOrd="0" destOrd="0" presId="urn:microsoft.com/office/officeart/2005/8/layout/process5"/>
    <dgm:cxn modelId="{4A869FF0-8338-45A3-9DE0-8152F87B70AD}" type="presOf" srcId="{E24CCBE8-629C-4E49-A1CC-F348C17B0C18}" destId="{C77993BF-F1B2-4E3C-B9C4-73005E802121}" srcOrd="0" destOrd="0" presId="urn:microsoft.com/office/officeart/2005/8/layout/process5"/>
    <dgm:cxn modelId="{726FFCF2-A91F-4D2E-BC50-E19D7DB143DB}" srcId="{BAD52C85-0A86-49E3-8164-4E53CB2506D5}" destId="{777F4197-0F84-4963-A6BA-51E4D964B482}" srcOrd="0" destOrd="0" parTransId="{F9CAAB26-967C-4275-8E31-606ADCFDCCE5}" sibTransId="{581E6D11-AAB7-4105-B50C-B6AB107333B4}"/>
    <dgm:cxn modelId="{798E75F3-8F3D-44DD-909A-6C8B7DC5F953}" type="presOf" srcId="{C31B1C58-A0BB-436A-8660-429373590BFD}" destId="{B862DA1C-2617-4D1F-9645-71B597DDBEF8}" srcOrd="0" destOrd="0" presId="urn:microsoft.com/office/officeart/2005/8/layout/process5"/>
    <dgm:cxn modelId="{772D77F9-4CA4-494D-A46E-47E4B5B9FE7C}" type="presOf" srcId="{581E6D11-AAB7-4105-B50C-B6AB107333B4}" destId="{B6869C20-B0DF-40A7-8709-D901F9292352}" srcOrd="1" destOrd="0" presId="urn:microsoft.com/office/officeart/2005/8/layout/process5"/>
    <dgm:cxn modelId="{3E79A968-3D79-4A1F-BFFF-650907BC9E20}" type="presParOf" srcId="{F280E9D6-06CA-4252-B029-6FFB0D1CA05C}" destId="{41C519FA-BA3C-463A-96D4-19B9C55A255C}" srcOrd="0" destOrd="0" presId="urn:microsoft.com/office/officeart/2005/8/layout/process5"/>
    <dgm:cxn modelId="{9CA78977-C417-4FD1-A6B7-C0B23BD18E6A}" type="presParOf" srcId="{F280E9D6-06CA-4252-B029-6FFB0D1CA05C}" destId="{E0C99625-E3F6-465A-A4C4-F5A26BF36979}" srcOrd="1" destOrd="0" presId="urn:microsoft.com/office/officeart/2005/8/layout/process5"/>
    <dgm:cxn modelId="{1D725597-4ED2-4C32-AEB5-A6141FF25F13}" type="presParOf" srcId="{E0C99625-E3F6-465A-A4C4-F5A26BF36979}" destId="{B6869C20-B0DF-40A7-8709-D901F9292352}" srcOrd="0" destOrd="0" presId="urn:microsoft.com/office/officeart/2005/8/layout/process5"/>
    <dgm:cxn modelId="{39005196-04E7-4845-B8DD-FF2A571DBB4A}" type="presParOf" srcId="{F280E9D6-06CA-4252-B029-6FFB0D1CA05C}" destId="{98A6997A-172B-49E4-B8A8-6219FA50C382}" srcOrd="2" destOrd="0" presId="urn:microsoft.com/office/officeart/2005/8/layout/process5"/>
    <dgm:cxn modelId="{ACD76025-03B6-4DC5-97DB-E4D250369357}" type="presParOf" srcId="{F280E9D6-06CA-4252-B029-6FFB0D1CA05C}" destId="{B862DA1C-2617-4D1F-9645-71B597DDBEF8}" srcOrd="3" destOrd="0" presId="urn:microsoft.com/office/officeart/2005/8/layout/process5"/>
    <dgm:cxn modelId="{F395511F-9DCB-4932-A0F3-E056AFA976CA}" type="presParOf" srcId="{B862DA1C-2617-4D1F-9645-71B597DDBEF8}" destId="{1F6EC2F7-08C5-43BA-B670-DFA706667818}" srcOrd="0" destOrd="0" presId="urn:microsoft.com/office/officeart/2005/8/layout/process5"/>
    <dgm:cxn modelId="{55DD254E-16C3-4EAC-83F2-F4D2115C2108}" type="presParOf" srcId="{F280E9D6-06CA-4252-B029-6FFB0D1CA05C}" destId="{C77993BF-F1B2-4E3C-B9C4-73005E802121}" srcOrd="4" destOrd="0" presId="urn:microsoft.com/office/officeart/2005/8/layout/process5"/>
    <dgm:cxn modelId="{89D9097F-2ABD-446F-8222-5310CF6E6F1B}" type="presParOf" srcId="{F280E9D6-06CA-4252-B029-6FFB0D1CA05C}" destId="{99ABAD19-B622-4BCF-8BD2-71CB42345C47}" srcOrd="5" destOrd="0" presId="urn:microsoft.com/office/officeart/2005/8/layout/process5"/>
    <dgm:cxn modelId="{DE108526-2F83-4E13-B258-47B87DD69F71}" type="presParOf" srcId="{99ABAD19-B622-4BCF-8BD2-71CB42345C47}" destId="{4E067A96-D28D-4340-8247-2C244623C34F}" srcOrd="0" destOrd="0" presId="urn:microsoft.com/office/officeart/2005/8/layout/process5"/>
    <dgm:cxn modelId="{41ACD54C-FD6D-48E3-9EC5-60DEFB06E56E}" type="presParOf" srcId="{F280E9D6-06CA-4252-B029-6FFB0D1CA05C}" destId="{5016DA14-9194-4A93-898B-17DE3B68F12F}" srcOrd="6" destOrd="0" presId="urn:microsoft.com/office/officeart/2005/8/layout/process5"/>
    <dgm:cxn modelId="{CDC8A91E-9D40-4EC9-8181-E5D7F9DFC3B7}" type="presParOf" srcId="{F280E9D6-06CA-4252-B029-6FFB0D1CA05C}" destId="{E6CDC335-A545-4CE4-A7DA-D925196F5A41}" srcOrd="7" destOrd="0" presId="urn:microsoft.com/office/officeart/2005/8/layout/process5"/>
    <dgm:cxn modelId="{48307DF5-76A2-4123-B754-A2F0A9B3D1A3}" type="presParOf" srcId="{E6CDC335-A545-4CE4-A7DA-D925196F5A41}" destId="{4E4B649B-E64C-40E6-A587-C07AB28D916A}" srcOrd="0" destOrd="0" presId="urn:microsoft.com/office/officeart/2005/8/layout/process5"/>
    <dgm:cxn modelId="{03958E71-CCC1-467F-A39A-8D0DACEFC140}" type="presParOf" srcId="{F280E9D6-06CA-4252-B029-6FFB0D1CA05C}" destId="{6845817E-48C4-4404-B2A9-828F71811A41}" srcOrd="8" destOrd="0" presId="urn:microsoft.com/office/officeart/2005/8/layout/process5"/>
    <dgm:cxn modelId="{AC25BBAA-84B5-4EFB-B19E-B196F8F6AC25}" type="presParOf" srcId="{F280E9D6-06CA-4252-B029-6FFB0D1CA05C}" destId="{1687E2C7-6186-4708-B6E9-E636B5F30991}" srcOrd="9" destOrd="0" presId="urn:microsoft.com/office/officeart/2005/8/layout/process5"/>
    <dgm:cxn modelId="{F4C69B86-D8AA-4CC7-A119-C136EEDA3A36}" type="presParOf" srcId="{1687E2C7-6186-4708-B6E9-E636B5F30991}" destId="{885B4B65-38D0-46F5-B909-8167C436BAB6}" srcOrd="0" destOrd="0" presId="urn:microsoft.com/office/officeart/2005/8/layout/process5"/>
    <dgm:cxn modelId="{5A69F834-7DE4-481A-A34D-355B07F4B608}" type="presParOf" srcId="{F280E9D6-06CA-4252-B029-6FFB0D1CA05C}" destId="{6BD2B276-82EF-4D9D-A56F-528A013C5263}" srcOrd="10" destOrd="0" presId="urn:microsoft.com/office/officeart/2005/8/layout/process5"/>
    <dgm:cxn modelId="{FFACF0F9-0CA3-41BB-B0F0-B04C821ED1DE}" type="presParOf" srcId="{F280E9D6-06CA-4252-B029-6FFB0D1CA05C}" destId="{7853772C-9248-4BB4-84EB-D56FDE61BE44}" srcOrd="11" destOrd="0" presId="urn:microsoft.com/office/officeart/2005/8/layout/process5"/>
    <dgm:cxn modelId="{CFB6F8A3-11AB-423D-9EDD-11514DBB821C}" type="presParOf" srcId="{7853772C-9248-4BB4-84EB-D56FDE61BE44}" destId="{4D340C48-6036-49B2-8EE9-A085867DEC77}" srcOrd="0" destOrd="0" presId="urn:microsoft.com/office/officeart/2005/8/layout/process5"/>
    <dgm:cxn modelId="{1EE6CA5D-1C13-4A0A-A847-8EB73C57C23C}" type="presParOf" srcId="{F280E9D6-06CA-4252-B029-6FFB0D1CA05C}" destId="{F0171613-ABBF-4B01-91BC-F842977C0276}" srcOrd="12" destOrd="0" presId="urn:microsoft.com/office/officeart/2005/8/layout/process5"/>
    <dgm:cxn modelId="{316B9403-955E-4EF0-B839-7B78B45037CB}" type="presParOf" srcId="{F280E9D6-06CA-4252-B029-6FFB0D1CA05C}" destId="{2D08C3EF-E021-45FB-ACD2-8C7F3D5F8393}" srcOrd="13" destOrd="0" presId="urn:microsoft.com/office/officeart/2005/8/layout/process5"/>
    <dgm:cxn modelId="{E83B3484-13F9-4366-A93B-DFF6740880E3}" type="presParOf" srcId="{2D08C3EF-E021-45FB-ACD2-8C7F3D5F8393}" destId="{7D753AB2-729D-4EDA-8923-F6E875A980CC}" srcOrd="0" destOrd="0" presId="urn:microsoft.com/office/officeart/2005/8/layout/process5"/>
    <dgm:cxn modelId="{E0E7E60B-A84E-44AE-876B-AE6BDAEAC951}" type="presParOf" srcId="{F280E9D6-06CA-4252-B029-6FFB0D1CA05C}" destId="{5716A78A-84D7-4783-B8BB-C629CCEB4CE2}" srcOrd="14" destOrd="0" presId="urn:microsoft.com/office/officeart/2005/8/layout/process5"/>
    <dgm:cxn modelId="{727AD723-7BAF-4B70-A066-FF5430AC7206}" type="presParOf" srcId="{F280E9D6-06CA-4252-B029-6FFB0D1CA05C}" destId="{EA054FF8-9DA5-44E2-AC30-D55CDDEC7859}" srcOrd="15" destOrd="0" presId="urn:microsoft.com/office/officeart/2005/8/layout/process5"/>
    <dgm:cxn modelId="{F8AAFCAC-51DE-4E6B-835E-494B0D32E818}" type="presParOf" srcId="{EA054FF8-9DA5-44E2-AC30-D55CDDEC7859}" destId="{55600D1C-6E93-4792-9A2A-9BD291AC96E7}" srcOrd="0" destOrd="0" presId="urn:microsoft.com/office/officeart/2005/8/layout/process5"/>
    <dgm:cxn modelId="{EFC92EBC-A6D8-4673-83C3-7B7CA2152501}" type="presParOf" srcId="{F280E9D6-06CA-4252-B029-6FFB0D1CA05C}" destId="{5CF5898A-608E-47CD-AB09-74B55623B764}" srcOrd="1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519FA-BA3C-463A-96D4-19B9C55A255C}">
      <dsp:nvSpPr>
        <dsp:cNvPr id="0" name=""/>
        <dsp:cNvSpPr/>
      </dsp:nvSpPr>
      <dsp:spPr>
        <a:xfrm>
          <a:off x="880433" y="0"/>
          <a:ext cx="2607477" cy="1282425"/>
        </a:xfrm>
        <a:prstGeom prst="roundRect">
          <a:avLst>
            <a:gd name="adj" fmla="val 10000"/>
          </a:avLst>
        </a:prstGeom>
        <a:gradFill rotWithShape="0">
          <a:gsLst>
            <a:gs pos="0">
              <a:srgbClr val="C0504D">
                <a:hueOff val="0"/>
                <a:satOff val="0"/>
                <a:lumOff val="0"/>
                <a:alphaOff val="0"/>
                <a:shade val="60000"/>
              </a:srgbClr>
            </a:gs>
            <a:gs pos="33000">
              <a:srgbClr val="C0504D">
                <a:hueOff val="0"/>
                <a:satOff val="0"/>
                <a:lumOff val="0"/>
                <a:alphaOff val="0"/>
                <a:tint val="86500"/>
              </a:srgbClr>
            </a:gs>
            <a:gs pos="46750">
              <a:srgbClr val="C0504D">
                <a:hueOff val="0"/>
                <a:satOff val="0"/>
                <a:lumOff val="0"/>
                <a:alphaOff val="0"/>
                <a:tint val="71000"/>
                <a:satMod val="112000"/>
              </a:srgbClr>
            </a:gs>
            <a:gs pos="53000">
              <a:srgbClr val="C0504D">
                <a:hueOff val="0"/>
                <a:satOff val="0"/>
                <a:lumOff val="0"/>
                <a:alphaOff val="0"/>
                <a:tint val="71000"/>
                <a:satMod val="112000"/>
              </a:srgbClr>
            </a:gs>
            <a:gs pos="68000">
              <a:srgbClr val="C0504D">
                <a:hueOff val="0"/>
                <a:satOff val="0"/>
                <a:lumOff val="0"/>
                <a:alphaOff val="0"/>
                <a:tint val="86000"/>
              </a:srgbClr>
            </a:gs>
            <a:gs pos="100000">
              <a:srgbClr val="C0504D">
                <a:hueOff val="0"/>
                <a:satOff val="0"/>
                <a:lumOff val="0"/>
                <a:alphaOff val="0"/>
                <a:shade val="60000"/>
              </a:srgb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1">
            <a:lnSpc>
              <a:spcPct val="90000"/>
            </a:lnSpc>
            <a:spcBef>
              <a:spcPct val="0"/>
            </a:spcBef>
            <a:spcAft>
              <a:spcPct val="35000"/>
            </a:spcAft>
            <a:buNone/>
          </a:pPr>
          <a:r>
            <a:rPr lang="en-US" sz="3100" kern="1200" dirty="0">
              <a:solidFill>
                <a:sysClr val="windowText" lastClr="000000"/>
              </a:solidFill>
              <a:latin typeface="Book Antiqua"/>
              <a:ea typeface="+mn-ea"/>
              <a:cs typeface="+mn-cs"/>
            </a:rPr>
            <a:t>Reception of specimen</a:t>
          </a:r>
          <a:endParaRPr lang="ar-IQ" sz="3100" kern="1200" dirty="0">
            <a:solidFill>
              <a:sysClr val="windowText" lastClr="000000"/>
            </a:solidFill>
            <a:latin typeface="Book Antiqua"/>
            <a:ea typeface="+mn-ea"/>
            <a:cs typeface="Times New Roman"/>
          </a:endParaRPr>
        </a:p>
      </dsp:txBody>
      <dsp:txXfrm>
        <a:off x="917994" y="37561"/>
        <a:ext cx="2532355" cy="1207303"/>
      </dsp:txXfrm>
    </dsp:sp>
    <dsp:sp modelId="{E0C99625-E3F6-465A-A4C4-F5A26BF36979}">
      <dsp:nvSpPr>
        <dsp:cNvPr id="0" name=""/>
        <dsp:cNvSpPr/>
      </dsp:nvSpPr>
      <dsp:spPr>
        <a:xfrm rot="21582476">
          <a:off x="3660357" y="309301"/>
          <a:ext cx="415451" cy="646654"/>
        </a:xfrm>
        <a:prstGeom prst="rightArrow">
          <a:avLst>
            <a:gd name="adj1" fmla="val 60000"/>
            <a:gd name="adj2" fmla="val 50000"/>
          </a:avLst>
        </a:prstGeom>
        <a:solidFill>
          <a:srgbClr val="C0504D">
            <a:hueOff val="0"/>
            <a:satOff val="0"/>
            <a:lumOff val="0"/>
            <a:alphaOff val="0"/>
          </a:srgb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z="-70000" extrusionH="63500" prstMaterial="matte">
          <a:bevelT w="25400" h="6350" prst="relaxedInset"/>
          <a:contourClr>
            <a:sysClr val="windowText" lastClr="000000"/>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ar-IQ" sz="2500" kern="1200">
            <a:solidFill>
              <a:sysClr val="windowText" lastClr="000000"/>
            </a:solidFill>
            <a:latin typeface="Book Antiqua"/>
            <a:ea typeface="+mn-ea"/>
            <a:cs typeface="Times New Roman"/>
          </a:endParaRPr>
        </a:p>
      </dsp:txBody>
      <dsp:txXfrm>
        <a:off x="3660358" y="438950"/>
        <a:ext cx="290816" cy="387992"/>
      </dsp:txXfrm>
    </dsp:sp>
    <dsp:sp modelId="{98A6997A-172B-49E4-B8A8-6219FA50C382}">
      <dsp:nvSpPr>
        <dsp:cNvPr id="0" name=""/>
        <dsp:cNvSpPr/>
      </dsp:nvSpPr>
      <dsp:spPr>
        <a:xfrm>
          <a:off x="4271770" y="0"/>
          <a:ext cx="2607477" cy="1247849"/>
        </a:xfrm>
        <a:prstGeom prst="roundRect">
          <a:avLst>
            <a:gd name="adj" fmla="val 10000"/>
          </a:avLst>
        </a:prstGeom>
        <a:gradFill rotWithShape="0">
          <a:gsLst>
            <a:gs pos="0">
              <a:srgbClr val="9BBB59">
                <a:hueOff val="0"/>
                <a:satOff val="0"/>
                <a:lumOff val="0"/>
                <a:alphaOff val="0"/>
                <a:shade val="60000"/>
              </a:srgbClr>
            </a:gs>
            <a:gs pos="33000">
              <a:srgbClr val="9BBB59">
                <a:hueOff val="0"/>
                <a:satOff val="0"/>
                <a:lumOff val="0"/>
                <a:alphaOff val="0"/>
                <a:tint val="86500"/>
              </a:srgbClr>
            </a:gs>
            <a:gs pos="46750">
              <a:srgbClr val="9BBB59">
                <a:hueOff val="0"/>
                <a:satOff val="0"/>
                <a:lumOff val="0"/>
                <a:alphaOff val="0"/>
                <a:tint val="71000"/>
                <a:satMod val="112000"/>
              </a:srgbClr>
            </a:gs>
            <a:gs pos="53000">
              <a:srgbClr val="9BBB59">
                <a:hueOff val="0"/>
                <a:satOff val="0"/>
                <a:lumOff val="0"/>
                <a:alphaOff val="0"/>
                <a:tint val="71000"/>
                <a:satMod val="112000"/>
              </a:srgbClr>
            </a:gs>
            <a:gs pos="68000">
              <a:srgbClr val="9BBB59">
                <a:hueOff val="0"/>
                <a:satOff val="0"/>
                <a:lumOff val="0"/>
                <a:alphaOff val="0"/>
                <a:tint val="86000"/>
              </a:srgbClr>
            </a:gs>
            <a:gs pos="100000">
              <a:srgbClr val="9BBB59">
                <a:hueOff val="0"/>
                <a:satOff val="0"/>
                <a:lumOff val="0"/>
                <a:alphaOff val="0"/>
                <a:shade val="60000"/>
              </a:srgb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1">
            <a:lnSpc>
              <a:spcPct val="90000"/>
            </a:lnSpc>
            <a:spcBef>
              <a:spcPct val="0"/>
            </a:spcBef>
            <a:spcAft>
              <a:spcPct val="35000"/>
            </a:spcAft>
            <a:buNone/>
          </a:pPr>
          <a:r>
            <a:rPr lang="en-US" sz="3100" kern="1200" dirty="0">
              <a:solidFill>
                <a:sysClr val="windowText" lastClr="000000"/>
              </a:solidFill>
              <a:latin typeface="Book Antiqua"/>
              <a:ea typeface="+mn-ea"/>
              <a:cs typeface="+mn-cs"/>
            </a:rPr>
            <a:t>Fixation</a:t>
          </a:r>
          <a:endParaRPr lang="ar-IQ" sz="3100" kern="1200" dirty="0">
            <a:solidFill>
              <a:sysClr val="windowText" lastClr="000000"/>
            </a:solidFill>
            <a:latin typeface="Book Antiqua"/>
            <a:ea typeface="+mn-ea"/>
            <a:cs typeface="Times New Roman"/>
          </a:endParaRPr>
        </a:p>
      </dsp:txBody>
      <dsp:txXfrm>
        <a:off x="4308318" y="36548"/>
        <a:ext cx="2534381" cy="1174753"/>
      </dsp:txXfrm>
    </dsp:sp>
    <dsp:sp modelId="{B862DA1C-2617-4D1F-9645-71B597DDBEF8}">
      <dsp:nvSpPr>
        <dsp:cNvPr id="0" name=""/>
        <dsp:cNvSpPr/>
      </dsp:nvSpPr>
      <dsp:spPr>
        <a:xfrm rot="152920">
          <a:off x="7087839" y="379123"/>
          <a:ext cx="503615" cy="646654"/>
        </a:xfrm>
        <a:prstGeom prst="rightArrow">
          <a:avLst>
            <a:gd name="adj1" fmla="val 60000"/>
            <a:gd name="adj2" fmla="val 50000"/>
          </a:avLst>
        </a:prstGeom>
        <a:solidFill>
          <a:srgbClr val="9BBB59">
            <a:hueOff val="0"/>
            <a:satOff val="0"/>
            <a:lumOff val="0"/>
            <a:alphaOff val="0"/>
          </a:srgb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z="-70000" extrusionH="63500" prstMaterial="matte">
          <a:bevelT w="25400" h="6350" prst="relaxedInset"/>
          <a:contourClr>
            <a:sysClr val="windowText" lastClr="000000"/>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ar-IQ" sz="2500" kern="1200">
            <a:solidFill>
              <a:sysClr val="windowText" lastClr="000000"/>
            </a:solidFill>
            <a:latin typeface="Book Antiqua"/>
            <a:ea typeface="+mn-ea"/>
            <a:cs typeface="Times New Roman"/>
          </a:endParaRPr>
        </a:p>
      </dsp:txBody>
      <dsp:txXfrm>
        <a:off x="7087914" y="505095"/>
        <a:ext cx="352531" cy="387992"/>
      </dsp:txXfrm>
    </dsp:sp>
    <dsp:sp modelId="{C77993BF-F1B2-4E3C-B9C4-73005E802121}">
      <dsp:nvSpPr>
        <dsp:cNvPr id="0" name=""/>
        <dsp:cNvSpPr/>
      </dsp:nvSpPr>
      <dsp:spPr>
        <a:xfrm>
          <a:off x="7828525" y="0"/>
          <a:ext cx="2607477" cy="1564486"/>
        </a:xfrm>
        <a:prstGeom prst="roundRect">
          <a:avLst>
            <a:gd name="adj" fmla="val 10000"/>
          </a:avLst>
        </a:prstGeom>
        <a:gradFill rotWithShape="0">
          <a:gsLst>
            <a:gs pos="0">
              <a:srgbClr val="8064A2">
                <a:hueOff val="0"/>
                <a:satOff val="0"/>
                <a:lumOff val="0"/>
                <a:alphaOff val="0"/>
                <a:shade val="60000"/>
              </a:srgbClr>
            </a:gs>
            <a:gs pos="33000">
              <a:srgbClr val="8064A2">
                <a:hueOff val="0"/>
                <a:satOff val="0"/>
                <a:lumOff val="0"/>
                <a:alphaOff val="0"/>
                <a:tint val="86500"/>
              </a:srgbClr>
            </a:gs>
            <a:gs pos="46750">
              <a:srgbClr val="8064A2">
                <a:hueOff val="0"/>
                <a:satOff val="0"/>
                <a:lumOff val="0"/>
                <a:alphaOff val="0"/>
                <a:tint val="71000"/>
                <a:satMod val="112000"/>
              </a:srgbClr>
            </a:gs>
            <a:gs pos="53000">
              <a:srgbClr val="8064A2">
                <a:hueOff val="0"/>
                <a:satOff val="0"/>
                <a:lumOff val="0"/>
                <a:alphaOff val="0"/>
                <a:tint val="71000"/>
                <a:satMod val="112000"/>
              </a:srgbClr>
            </a:gs>
            <a:gs pos="68000">
              <a:srgbClr val="8064A2">
                <a:hueOff val="0"/>
                <a:satOff val="0"/>
                <a:lumOff val="0"/>
                <a:alphaOff val="0"/>
                <a:tint val="86000"/>
              </a:srgbClr>
            </a:gs>
            <a:gs pos="100000">
              <a:srgbClr val="8064A2">
                <a:hueOff val="0"/>
                <a:satOff val="0"/>
                <a:lumOff val="0"/>
                <a:alphaOff val="0"/>
                <a:shade val="60000"/>
              </a:srgb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1">
            <a:lnSpc>
              <a:spcPct val="90000"/>
            </a:lnSpc>
            <a:spcBef>
              <a:spcPct val="0"/>
            </a:spcBef>
            <a:spcAft>
              <a:spcPct val="35000"/>
            </a:spcAft>
            <a:buNone/>
          </a:pPr>
          <a:r>
            <a:rPr lang="en-US" sz="3100" kern="1200" dirty="0">
              <a:solidFill>
                <a:sysClr val="windowText" lastClr="000000"/>
              </a:solidFill>
              <a:latin typeface="Book Antiqua"/>
              <a:ea typeface="+mn-ea"/>
              <a:cs typeface="+mn-cs"/>
            </a:rPr>
            <a:t>Gross pathology</a:t>
          </a:r>
          <a:endParaRPr lang="ar-IQ" sz="3100" kern="1200" dirty="0">
            <a:solidFill>
              <a:sysClr val="windowText" lastClr="000000"/>
            </a:solidFill>
            <a:latin typeface="Book Antiqua"/>
            <a:ea typeface="+mn-ea"/>
            <a:cs typeface="Times New Roman"/>
          </a:endParaRPr>
        </a:p>
      </dsp:txBody>
      <dsp:txXfrm>
        <a:off x="7874347" y="45822"/>
        <a:ext cx="2515833" cy="1472842"/>
      </dsp:txXfrm>
    </dsp:sp>
    <dsp:sp modelId="{99ABAD19-B622-4BCF-8BD2-71CB42345C47}">
      <dsp:nvSpPr>
        <dsp:cNvPr id="0" name=""/>
        <dsp:cNvSpPr/>
      </dsp:nvSpPr>
      <dsp:spPr>
        <a:xfrm rot="5400000">
          <a:off x="9031776" y="1425071"/>
          <a:ext cx="200976" cy="646654"/>
        </a:xfrm>
        <a:prstGeom prst="rightArrow">
          <a:avLst>
            <a:gd name="adj1" fmla="val 60000"/>
            <a:gd name="adj2" fmla="val 50000"/>
          </a:avLst>
        </a:prstGeom>
        <a:solidFill>
          <a:srgbClr val="8064A2">
            <a:hueOff val="0"/>
            <a:satOff val="0"/>
            <a:lumOff val="0"/>
            <a:alphaOff val="0"/>
          </a:srgb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z="-70000" extrusionH="63500" prstMaterial="matte">
          <a:bevelT w="25400" h="6350" prst="relaxedInset"/>
          <a:contourClr>
            <a:sysClr val="windowText" lastClr="000000"/>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rtl="1">
            <a:lnSpc>
              <a:spcPct val="90000"/>
            </a:lnSpc>
            <a:spcBef>
              <a:spcPct val="0"/>
            </a:spcBef>
            <a:spcAft>
              <a:spcPct val="35000"/>
            </a:spcAft>
            <a:buNone/>
          </a:pPr>
          <a:endParaRPr lang="ar-IQ" sz="1000" kern="1200">
            <a:solidFill>
              <a:sysClr val="windowText" lastClr="000000"/>
            </a:solidFill>
            <a:latin typeface="Book Antiqua"/>
            <a:ea typeface="+mn-ea"/>
            <a:cs typeface="Times New Roman"/>
          </a:endParaRPr>
        </a:p>
      </dsp:txBody>
      <dsp:txXfrm rot="-5400000">
        <a:off x="8938269" y="1647910"/>
        <a:ext cx="387992" cy="140683"/>
      </dsp:txXfrm>
    </dsp:sp>
    <dsp:sp modelId="{5016DA14-9194-4A93-898B-17DE3B68F12F}">
      <dsp:nvSpPr>
        <dsp:cNvPr id="0" name=""/>
        <dsp:cNvSpPr/>
      </dsp:nvSpPr>
      <dsp:spPr>
        <a:xfrm>
          <a:off x="7828525" y="1943687"/>
          <a:ext cx="2607477" cy="1068215"/>
        </a:xfrm>
        <a:prstGeom prst="roundRect">
          <a:avLst>
            <a:gd name="adj" fmla="val 10000"/>
          </a:avLst>
        </a:prstGeom>
        <a:gradFill rotWithShape="0">
          <a:gsLst>
            <a:gs pos="0">
              <a:srgbClr val="4BACC6">
                <a:hueOff val="0"/>
                <a:satOff val="0"/>
                <a:lumOff val="0"/>
                <a:alphaOff val="0"/>
                <a:shade val="60000"/>
              </a:srgbClr>
            </a:gs>
            <a:gs pos="33000">
              <a:srgbClr val="4BACC6">
                <a:hueOff val="0"/>
                <a:satOff val="0"/>
                <a:lumOff val="0"/>
                <a:alphaOff val="0"/>
                <a:tint val="86500"/>
              </a:srgbClr>
            </a:gs>
            <a:gs pos="46750">
              <a:srgbClr val="4BACC6">
                <a:hueOff val="0"/>
                <a:satOff val="0"/>
                <a:lumOff val="0"/>
                <a:alphaOff val="0"/>
                <a:tint val="71000"/>
                <a:satMod val="112000"/>
              </a:srgbClr>
            </a:gs>
            <a:gs pos="53000">
              <a:srgbClr val="4BACC6">
                <a:hueOff val="0"/>
                <a:satOff val="0"/>
                <a:lumOff val="0"/>
                <a:alphaOff val="0"/>
                <a:tint val="71000"/>
                <a:satMod val="112000"/>
              </a:srgbClr>
            </a:gs>
            <a:gs pos="68000">
              <a:srgbClr val="4BACC6">
                <a:hueOff val="0"/>
                <a:satOff val="0"/>
                <a:lumOff val="0"/>
                <a:alphaOff val="0"/>
                <a:tint val="86000"/>
              </a:srgbClr>
            </a:gs>
            <a:gs pos="100000">
              <a:srgbClr val="4BACC6">
                <a:hueOff val="0"/>
                <a:satOff val="0"/>
                <a:lumOff val="0"/>
                <a:alphaOff val="0"/>
                <a:shade val="60000"/>
              </a:srgb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1">
            <a:lnSpc>
              <a:spcPct val="90000"/>
            </a:lnSpc>
            <a:spcBef>
              <a:spcPct val="0"/>
            </a:spcBef>
            <a:spcAft>
              <a:spcPct val="35000"/>
            </a:spcAft>
            <a:buNone/>
          </a:pPr>
          <a:r>
            <a:rPr lang="en-US" sz="3100" kern="1200" dirty="0">
              <a:solidFill>
                <a:sysClr val="windowText" lastClr="000000"/>
              </a:solidFill>
              <a:latin typeface="Book Antiqua"/>
              <a:ea typeface="+mn-ea"/>
              <a:cs typeface="+mn-cs"/>
            </a:rPr>
            <a:t>Processing</a:t>
          </a:r>
          <a:endParaRPr lang="ar-IQ" sz="3100" kern="1200" dirty="0">
            <a:solidFill>
              <a:sysClr val="windowText" lastClr="000000"/>
            </a:solidFill>
            <a:latin typeface="Book Antiqua"/>
            <a:ea typeface="+mn-ea"/>
            <a:cs typeface="Times New Roman"/>
          </a:endParaRPr>
        </a:p>
      </dsp:txBody>
      <dsp:txXfrm>
        <a:off x="7859812" y="1974974"/>
        <a:ext cx="2544903" cy="1005641"/>
      </dsp:txXfrm>
    </dsp:sp>
    <dsp:sp modelId="{E6CDC335-A545-4CE4-A7DA-D925196F5A41}">
      <dsp:nvSpPr>
        <dsp:cNvPr id="0" name=""/>
        <dsp:cNvSpPr/>
      </dsp:nvSpPr>
      <dsp:spPr>
        <a:xfrm rot="5400000">
          <a:off x="9020789" y="2892595"/>
          <a:ext cx="222949" cy="646654"/>
        </a:xfrm>
        <a:prstGeom prst="rightArrow">
          <a:avLst>
            <a:gd name="adj1" fmla="val 60000"/>
            <a:gd name="adj2" fmla="val 50000"/>
          </a:avLst>
        </a:prstGeom>
        <a:solidFill>
          <a:srgbClr val="4BACC6">
            <a:hueOff val="0"/>
            <a:satOff val="0"/>
            <a:lumOff val="0"/>
            <a:alphaOff val="0"/>
          </a:srgb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z="-70000" extrusionH="63500" prstMaterial="matte">
          <a:bevelT w="25400" h="6350" prst="relaxedInset"/>
          <a:contourClr>
            <a:sysClr val="windowText" lastClr="000000"/>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rtl="1">
            <a:lnSpc>
              <a:spcPct val="90000"/>
            </a:lnSpc>
            <a:spcBef>
              <a:spcPct val="0"/>
            </a:spcBef>
            <a:spcAft>
              <a:spcPct val="35000"/>
            </a:spcAft>
            <a:buNone/>
          </a:pPr>
          <a:endParaRPr lang="ar-IQ" sz="1100" kern="1200">
            <a:solidFill>
              <a:sysClr val="windowText" lastClr="000000"/>
            </a:solidFill>
            <a:latin typeface="Book Antiqua"/>
            <a:ea typeface="+mn-ea"/>
            <a:cs typeface="Times New Roman"/>
          </a:endParaRPr>
        </a:p>
      </dsp:txBody>
      <dsp:txXfrm rot="-5400000">
        <a:off x="8938268" y="3104448"/>
        <a:ext cx="387992" cy="156064"/>
      </dsp:txXfrm>
    </dsp:sp>
    <dsp:sp modelId="{6845817E-48C4-4404-B2A9-828F71811A41}">
      <dsp:nvSpPr>
        <dsp:cNvPr id="0" name=""/>
        <dsp:cNvSpPr/>
      </dsp:nvSpPr>
      <dsp:spPr>
        <a:xfrm>
          <a:off x="7828525" y="3432562"/>
          <a:ext cx="2607477" cy="902786"/>
        </a:xfrm>
        <a:prstGeom prst="roundRect">
          <a:avLst>
            <a:gd name="adj" fmla="val 10000"/>
          </a:avLst>
        </a:prstGeom>
        <a:gradFill rotWithShape="0">
          <a:gsLst>
            <a:gs pos="0">
              <a:srgbClr val="F79646">
                <a:hueOff val="0"/>
                <a:satOff val="0"/>
                <a:lumOff val="0"/>
                <a:alphaOff val="0"/>
                <a:shade val="60000"/>
              </a:srgbClr>
            </a:gs>
            <a:gs pos="33000">
              <a:srgbClr val="F79646">
                <a:hueOff val="0"/>
                <a:satOff val="0"/>
                <a:lumOff val="0"/>
                <a:alphaOff val="0"/>
                <a:tint val="86500"/>
              </a:srgbClr>
            </a:gs>
            <a:gs pos="46750">
              <a:srgbClr val="F79646">
                <a:hueOff val="0"/>
                <a:satOff val="0"/>
                <a:lumOff val="0"/>
                <a:alphaOff val="0"/>
                <a:tint val="71000"/>
                <a:satMod val="112000"/>
              </a:srgbClr>
            </a:gs>
            <a:gs pos="53000">
              <a:srgbClr val="F79646">
                <a:hueOff val="0"/>
                <a:satOff val="0"/>
                <a:lumOff val="0"/>
                <a:alphaOff val="0"/>
                <a:tint val="71000"/>
                <a:satMod val="112000"/>
              </a:srgbClr>
            </a:gs>
            <a:gs pos="68000">
              <a:srgbClr val="F79646">
                <a:hueOff val="0"/>
                <a:satOff val="0"/>
                <a:lumOff val="0"/>
                <a:alphaOff val="0"/>
                <a:tint val="86000"/>
              </a:srgbClr>
            </a:gs>
            <a:gs pos="100000">
              <a:srgbClr val="F79646">
                <a:hueOff val="0"/>
                <a:satOff val="0"/>
                <a:lumOff val="0"/>
                <a:alphaOff val="0"/>
                <a:shade val="60000"/>
              </a:srgb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1">
            <a:lnSpc>
              <a:spcPct val="90000"/>
            </a:lnSpc>
            <a:spcBef>
              <a:spcPct val="0"/>
            </a:spcBef>
            <a:spcAft>
              <a:spcPct val="35000"/>
            </a:spcAft>
            <a:buNone/>
          </a:pPr>
          <a:r>
            <a:rPr lang="en-US" sz="3100" kern="1200" dirty="0">
              <a:solidFill>
                <a:sysClr val="windowText" lastClr="000000"/>
              </a:solidFill>
              <a:latin typeface="Book Antiqua"/>
              <a:ea typeface="+mn-ea"/>
              <a:cs typeface="+mn-cs"/>
            </a:rPr>
            <a:t>Embedding</a:t>
          </a:r>
          <a:endParaRPr lang="ar-IQ" sz="3100" kern="1200" dirty="0">
            <a:solidFill>
              <a:sysClr val="windowText" lastClr="000000"/>
            </a:solidFill>
            <a:latin typeface="Book Antiqua"/>
            <a:ea typeface="+mn-ea"/>
            <a:cs typeface="Times New Roman"/>
          </a:endParaRPr>
        </a:p>
      </dsp:txBody>
      <dsp:txXfrm>
        <a:off x="7854967" y="3459004"/>
        <a:ext cx="2554593" cy="849902"/>
      </dsp:txXfrm>
    </dsp:sp>
    <dsp:sp modelId="{1687E2C7-6186-4708-B6E9-E636B5F30991}">
      <dsp:nvSpPr>
        <dsp:cNvPr id="0" name=""/>
        <dsp:cNvSpPr/>
      </dsp:nvSpPr>
      <dsp:spPr>
        <a:xfrm rot="5400000">
          <a:off x="9073740" y="4119131"/>
          <a:ext cx="117047" cy="646654"/>
        </a:xfrm>
        <a:prstGeom prst="rightArrow">
          <a:avLst>
            <a:gd name="adj1" fmla="val 60000"/>
            <a:gd name="adj2" fmla="val 50000"/>
          </a:avLst>
        </a:prstGeom>
        <a:solidFill>
          <a:srgbClr val="F79646">
            <a:hueOff val="0"/>
            <a:satOff val="0"/>
            <a:lumOff val="0"/>
            <a:alphaOff val="0"/>
          </a:srgb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z="-70000" extrusionH="63500" prstMaterial="matte">
          <a:bevelT w="25400" h="6350" prst="relaxedInset"/>
          <a:contourClr>
            <a:sysClr val="windowText" lastClr="000000"/>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rtl="1">
            <a:lnSpc>
              <a:spcPct val="90000"/>
            </a:lnSpc>
            <a:spcBef>
              <a:spcPct val="0"/>
            </a:spcBef>
            <a:spcAft>
              <a:spcPct val="35000"/>
            </a:spcAft>
            <a:buNone/>
          </a:pPr>
          <a:endParaRPr lang="ar-IQ" sz="600" kern="1200">
            <a:solidFill>
              <a:sysClr val="windowText" lastClr="000000"/>
            </a:solidFill>
            <a:latin typeface="Book Antiqua"/>
            <a:ea typeface="+mn-ea"/>
            <a:cs typeface="Times New Roman"/>
          </a:endParaRPr>
        </a:p>
      </dsp:txBody>
      <dsp:txXfrm rot="-5400000">
        <a:off x="8938268" y="4383934"/>
        <a:ext cx="387992" cy="81933"/>
      </dsp:txXfrm>
    </dsp:sp>
    <dsp:sp modelId="{6BD2B276-82EF-4D9D-A56F-528A013C5263}">
      <dsp:nvSpPr>
        <dsp:cNvPr id="0" name=""/>
        <dsp:cNvSpPr/>
      </dsp:nvSpPr>
      <dsp:spPr>
        <a:xfrm>
          <a:off x="7828525" y="4556193"/>
          <a:ext cx="2607477" cy="1564486"/>
        </a:xfrm>
        <a:prstGeom prst="roundRect">
          <a:avLst>
            <a:gd name="adj" fmla="val 10000"/>
          </a:avLst>
        </a:prstGeom>
        <a:gradFill rotWithShape="0">
          <a:gsLst>
            <a:gs pos="0">
              <a:srgbClr val="C0504D">
                <a:hueOff val="0"/>
                <a:satOff val="0"/>
                <a:lumOff val="0"/>
                <a:alphaOff val="0"/>
                <a:shade val="60000"/>
              </a:srgbClr>
            </a:gs>
            <a:gs pos="33000">
              <a:srgbClr val="C0504D">
                <a:hueOff val="0"/>
                <a:satOff val="0"/>
                <a:lumOff val="0"/>
                <a:alphaOff val="0"/>
                <a:tint val="86500"/>
              </a:srgbClr>
            </a:gs>
            <a:gs pos="46750">
              <a:srgbClr val="C0504D">
                <a:hueOff val="0"/>
                <a:satOff val="0"/>
                <a:lumOff val="0"/>
                <a:alphaOff val="0"/>
                <a:tint val="71000"/>
                <a:satMod val="112000"/>
              </a:srgbClr>
            </a:gs>
            <a:gs pos="53000">
              <a:srgbClr val="C0504D">
                <a:hueOff val="0"/>
                <a:satOff val="0"/>
                <a:lumOff val="0"/>
                <a:alphaOff val="0"/>
                <a:tint val="71000"/>
                <a:satMod val="112000"/>
              </a:srgbClr>
            </a:gs>
            <a:gs pos="68000">
              <a:srgbClr val="C0504D">
                <a:hueOff val="0"/>
                <a:satOff val="0"/>
                <a:lumOff val="0"/>
                <a:alphaOff val="0"/>
                <a:tint val="86000"/>
              </a:srgbClr>
            </a:gs>
            <a:gs pos="100000">
              <a:srgbClr val="C0504D">
                <a:hueOff val="0"/>
                <a:satOff val="0"/>
                <a:lumOff val="0"/>
                <a:alphaOff val="0"/>
                <a:shade val="60000"/>
              </a:srgb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1">
            <a:lnSpc>
              <a:spcPct val="90000"/>
            </a:lnSpc>
            <a:spcBef>
              <a:spcPct val="0"/>
            </a:spcBef>
            <a:spcAft>
              <a:spcPct val="35000"/>
            </a:spcAft>
            <a:buNone/>
          </a:pPr>
          <a:r>
            <a:rPr lang="en-US" sz="3100" kern="1200" dirty="0">
              <a:solidFill>
                <a:sysClr val="windowText" lastClr="000000"/>
              </a:solidFill>
              <a:latin typeface="Book Antiqua"/>
              <a:ea typeface="+mn-ea"/>
              <a:cs typeface="+mn-cs"/>
            </a:rPr>
            <a:t>Cutting with Microtome</a:t>
          </a:r>
          <a:endParaRPr lang="ar-IQ" sz="3100" kern="1200" dirty="0">
            <a:solidFill>
              <a:sysClr val="windowText" lastClr="000000"/>
            </a:solidFill>
            <a:latin typeface="Book Antiqua"/>
            <a:ea typeface="+mn-ea"/>
            <a:cs typeface="Times New Roman"/>
          </a:endParaRPr>
        </a:p>
      </dsp:txBody>
      <dsp:txXfrm>
        <a:off x="7874347" y="4602015"/>
        <a:ext cx="2515833" cy="1472842"/>
      </dsp:txXfrm>
    </dsp:sp>
    <dsp:sp modelId="{7853772C-9248-4BB4-84EB-D56FDE61BE44}">
      <dsp:nvSpPr>
        <dsp:cNvPr id="0" name=""/>
        <dsp:cNvSpPr/>
      </dsp:nvSpPr>
      <dsp:spPr>
        <a:xfrm rot="10514270">
          <a:off x="7239911" y="5155392"/>
          <a:ext cx="416884" cy="646654"/>
        </a:xfrm>
        <a:prstGeom prst="rightArrow">
          <a:avLst>
            <a:gd name="adj1" fmla="val 60000"/>
            <a:gd name="adj2" fmla="val 50000"/>
          </a:avLst>
        </a:prstGeom>
        <a:solidFill>
          <a:srgbClr val="C0504D">
            <a:hueOff val="0"/>
            <a:satOff val="0"/>
            <a:lumOff val="0"/>
            <a:alphaOff val="0"/>
          </a:srgb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z="-70000" extrusionH="63500" prstMaterial="matte">
          <a:bevelT w="25400" h="6350" prst="relaxedInset"/>
          <a:contourClr>
            <a:sysClr val="windowText" lastClr="000000"/>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ar-IQ" sz="2500" kern="1200">
            <a:solidFill>
              <a:sysClr val="windowText" lastClr="000000"/>
            </a:solidFill>
            <a:latin typeface="Book Antiqua"/>
            <a:ea typeface="+mn-ea"/>
            <a:cs typeface="Times New Roman"/>
          </a:endParaRPr>
        </a:p>
      </dsp:txBody>
      <dsp:txXfrm rot="10800000">
        <a:off x="7364760" y="5279532"/>
        <a:ext cx="291819" cy="387992"/>
      </dsp:txXfrm>
    </dsp:sp>
    <dsp:sp modelId="{F0171613-ABBF-4B01-91BC-F842977C0276}">
      <dsp:nvSpPr>
        <dsp:cNvPr id="0" name=""/>
        <dsp:cNvSpPr/>
      </dsp:nvSpPr>
      <dsp:spPr>
        <a:xfrm>
          <a:off x="4437188" y="5169583"/>
          <a:ext cx="2607477" cy="902755"/>
        </a:xfrm>
        <a:prstGeom prst="roundRect">
          <a:avLst>
            <a:gd name="adj" fmla="val 10000"/>
          </a:avLst>
        </a:prstGeom>
        <a:gradFill rotWithShape="0">
          <a:gsLst>
            <a:gs pos="0">
              <a:srgbClr val="9BBB59">
                <a:hueOff val="0"/>
                <a:satOff val="0"/>
                <a:lumOff val="0"/>
                <a:alphaOff val="0"/>
                <a:shade val="60000"/>
              </a:srgbClr>
            </a:gs>
            <a:gs pos="33000">
              <a:srgbClr val="9BBB59">
                <a:hueOff val="0"/>
                <a:satOff val="0"/>
                <a:lumOff val="0"/>
                <a:alphaOff val="0"/>
                <a:tint val="86500"/>
              </a:srgbClr>
            </a:gs>
            <a:gs pos="46750">
              <a:srgbClr val="9BBB59">
                <a:hueOff val="0"/>
                <a:satOff val="0"/>
                <a:lumOff val="0"/>
                <a:alphaOff val="0"/>
                <a:tint val="71000"/>
                <a:satMod val="112000"/>
              </a:srgbClr>
            </a:gs>
            <a:gs pos="53000">
              <a:srgbClr val="9BBB59">
                <a:hueOff val="0"/>
                <a:satOff val="0"/>
                <a:lumOff val="0"/>
                <a:alphaOff val="0"/>
                <a:tint val="71000"/>
                <a:satMod val="112000"/>
              </a:srgbClr>
            </a:gs>
            <a:gs pos="68000">
              <a:srgbClr val="9BBB59">
                <a:hueOff val="0"/>
                <a:satOff val="0"/>
                <a:lumOff val="0"/>
                <a:alphaOff val="0"/>
                <a:tint val="86000"/>
              </a:srgbClr>
            </a:gs>
            <a:gs pos="100000">
              <a:srgbClr val="9BBB59">
                <a:hueOff val="0"/>
                <a:satOff val="0"/>
                <a:lumOff val="0"/>
                <a:alphaOff val="0"/>
                <a:shade val="60000"/>
              </a:srgb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1">
            <a:lnSpc>
              <a:spcPct val="90000"/>
            </a:lnSpc>
            <a:spcBef>
              <a:spcPct val="0"/>
            </a:spcBef>
            <a:spcAft>
              <a:spcPct val="35000"/>
            </a:spcAft>
            <a:buNone/>
          </a:pPr>
          <a:r>
            <a:rPr lang="en-US" sz="3100" kern="1200" dirty="0">
              <a:solidFill>
                <a:sysClr val="windowText" lastClr="000000"/>
              </a:solidFill>
              <a:latin typeface="Book Antiqua"/>
              <a:ea typeface="+mn-ea"/>
              <a:cs typeface="+mn-cs"/>
            </a:rPr>
            <a:t>Mounting</a:t>
          </a:r>
          <a:endParaRPr lang="ar-IQ" sz="3100" kern="1200" dirty="0">
            <a:solidFill>
              <a:sysClr val="windowText" lastClr="000000"/>
            </a:solidFill>
            <a:latin typeface="Book Antiqua"/>
            <a:ea typeface="+mn-ea"/>
            <a:cs typeface="Times New Roman"/>
          </a:endParaRPr>
        </a:p>
      </dsp:txBody>
      <dsp:txXfrm>
        <a:off x="4463629" y="5196024"/>
        <a:ext cx="2554595" cy="849873"/>
      </dsp:txXfrm>
    </dsp:sp>
    <dsp:sp modelId="{2D08C3EF-E021-45FB-ACD2-8C7F3D5F8393}">
      <dsp:nvSpPr>
        <dsp:cNvPr id="0" name=""/>
        <dsp:cNvSpPr/>
      </dsp:nvSpPr>
      <dsp:spPr>
        <a:xfrm rot="10881819">
          <a:off x="3787197" y="5256593"/>
          <a:ext cx="459411" cy="646654"/>
        </a:xfrm>
        <a:prstGeom prst="rightArrow">
          <a:avLst>
            <a:gd name="adj1" fmla="val 60000"/>
            <a:gd name="adj2" fmla="val 50000"/>
          </a:avLst>
        </a:prstGeom>
        <a:solidFill>
          <a:srgbClr val="9BBB59">
            <a:hueOff val="0"/>
            <a:satOff val="0"/>
            <a:lumOff val="0"/>
            <a:alphaOff val="0"/>
          </a:srgb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z="-70000" extrusionH="63500" prstMaterial="matte">
          <a:bevelT w="25400" h="6350" prst="relaxedInset"/>
          <a:contourClr>
            <a:sysClr val="windowText" lastClr="000000"/>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ar-IQ" sz="2500" kern="1200">
            <a:solidFill>
              <a:sysClr val="windowText" lastClr="000000"/>
            </a:solidFill>
            <a:latin typeface="Book Antiqua"/>
            <a:ea typeface="+mn-ea"/>
            <a:cs typeface="Times New Roman"/>
          </a:endParaRPr>
        </a:p>
      </dsp:txBody>
      <dsp:txXfrm rot="10800000">
        <a:off x="3925000" y="5387564"/>
        <a:ext cx="321588" cy="387992"/>
      </dsp:txXfrm>
    </dsp:sp>
    <dsp:sp modelId="{5716A78A-84D7-4783-B8BB-C629CCEB4CE2}">
      <dsp:nvSpPr>
        <dsp:cNvPr id="0" name=""/>
        <dsp:cNvSpPr/>
      </dsp:nvSpPr>
      <dsp:spPr>
        <a:xfrm>
          <a:off x="963142" y="5169590"/>
          <a:ext cx="2607477" cy="737342"/>
        </a:xfrm>
        <a:prstGeom prst="roundRect">
          <a:avLst>
            <a:gd name="adj" fmla="val 10000"/>
          </a:avLst>
        </a:prstGeom>
        <a:gradFill rotWithShape="0">
          <a:gsLst>
            <a:gs pos="0">
              <a:srgbClr val="8064A2">
                <a:hueOff val="0"/>
                <a:satOff val="0"/>
                <a:lumOff val="0"/>
                <a:alphaOff val="0"/>
                <a:shade val="60000"/>
              </a:srgbClr>
            </a:gs>
            <a:gs pos="33000">
              <a:srgbClr val="8064A2">
                <a:hueOff val="0"/>
                <a:satOff val="0"/>
                <a:lumOff val="0"/>
                <a:alphaOff val="0"/>
                <a:tint val="86500"/>
              </a:srgbClr>
            </a:gs>
            <a:gs pos="46750">
              <a:srgbClr val="8064A2">
                <a:hueOff val="0"/>
                <a:satOff val="0"/>
                <a:lumOff val="0"/>
                <a:alphaOff val="0"/>
                <a:tint val="71000"/>
                <a:satMod val="112000"/>
              </a:srgbClr>
            </a:gs>
            <a:gs pos="53000">
              <a:srgbClr val="8064A2">
                <a:hueOff val="0"/>
                <a:satOff val="0"/>
                <a:lumOff val="0"/>
                <a:alphaOff val="0"/>
                <a:tint val="71000"/>
                <a:satMod val="112000"/>
              </a:srgbClr>
            </a:gs>
            <a:gs pos="68000">
              <a:srgbClr val="8064A2">
                <a:hueOff val="0"/>
                <a:satOff val="0"/>
                <a:lumOff val="0"/>
                <a:alphaOff val="0"/>
                <a:tint val="86000"/>
              </a:srgbClr>
            </a:gs>
            <a:gs pos="100000">
              <a:srgbClr val="8064A2">
                <a:hueOff val="0"/>
                <a:satOff val="0"/>
                <a:lumOff val="0"/>
                <a:alphaOff val="0"/>
                <a:shade val="60000"/>
              </a:srgb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1">
            <a:lnSpc>
              <a:spcPct val="90000"/>
            </a:lnSpc>
            <a:spcBef>
              <a:spcPct val="0"/>
            </a:spcBef>
            <a:spcAft>
              <a:spcPct val="35000"/>
            </a:spcAft>
            <a:buNone/>
          </a:pPr>
          <a:r>
            <a:rPr lang="en-US" sz="3100" kern="1200" dirty="0">
              <a:solidFill>
                <a:sysClr val="windowText" lastClr="000000"/>
              </a:solidFill>
              <a:latin typeface="Book Antiqua"/>
              <a:ea typeface="+mn-ea"/>
              <a:cs typeface="+mn-cs"/>
            </a:rPr>
            <a:t>Staining</a:t>
          </a:r>
          <a:endParaRPr lang="ar-IQ" sz="3100" kern="1200" dirty="0">
            <a:solidFill>
              <a:sysClr val="windowText" lastClr="000000"/>
            </a:solidFill>
            <a:latin typeface="Book Antiqua"/>
            <a:ea typeface="+mn-ea"/>
            <a:cs typeface="Times New Roman"/>
          </a:endParaRPr>
        </a:p>
      </dsp:txBody>
      <dsp:txXfrm>
        <a:off x="984738" y="5191186"/>
        <a:ext cx="2564285" cy="694150"/>
      </dsp:txXfrm>
    </dsp:sp>
    <dsp:sp modelId="{EA054FF8-9DA5-44E2-AC30-D55CDDEC7859}">
      <dsp:nvSpPr>
        <dsp:cNvPr id="0" name=""/>
        <dsp:cNvSpPr/>
      </dsp:nvSpPr>
      <dsp:spPr>
        <a:xfrm rot="16200000">
          <a:off x="1914277" y="4200932"/>
          <a:ext cx="705207" cy="646654"/>
        </a:xfrm>
        <a:prstGeom prst="rightArrow">
          <a:avLst>
            <a:gd name="adj1" fmla="val 60000"/>
            <a:gd name="adj2" fmla="val 50000"/>
          </a:avLst>
        </a:prstGeom>
        <a:solidFill>
          <a:srgbClr val="8064A2">
            <a:hueOff val="0"/>
            <a:satOff val="0"/>
            <a:lumOff val="0"/>
            <a:alphaOff val="0"/>
          </a:srgb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z="-70000" extrusionH="63500" prstMaterial="matte">
          <a:bevelT w="25400" h="6350" prst="relaxedInset"/>
          <a:contourClr>
            <a:sysClr val="windowText" lastClr="000000"/>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ar-IQ" sz="2500" kern="1200">
            <a:solidFill>
              <a:sysClr val="windowText" lastClr="000000"/>
            </a:solidFill>
            <a:latin typeface="Book Antiqua"/>
            <a:ea typeface="+mn-ea"/>
            <a:cs typeface="Times New Roman"/>
          </a:endParaRPr>
        </a:p>
      </dsp:txBody>
      <dsp:txXfrm rot="5400000">
        <a:off x="2072884" y="4365652"/>
        <a:ext cx="387992" cy="511211"/>
      </dsp:txXfrm>
    </dsp:sp>
    <dsp:sp modelId="{5CF5898A-608E-47CD-AB09-74B55623B764}">
      <dsp:nvSpPr>
        <dsp:cNvPr id="0" name=""/>
        <dsp:cNvSpPr/>
      </dsp:nvSpPr>
      <dsp:spPr>
        <a:xfrm>
          <a:off x="963142" y="2936271"/>
          <a:ext cx="2607477" cy="902739"/>
        </a:xfrm>
        <a:prstGeom prst="roundRect">
          <a:avLst>
            <a:gd name="adj" fmla="val 10000"/>
          </a:avLst>
        </a:prstGeom>
        <a:gradFill rotWithShape="0">
          <a:gsLst>
            <a:gs pos="0">
              <a:srgbClr val="4BACC6">
                <a:hueOff val="0"/>
                <a:satOff val="0"/>
                <a:lumOff val="0"/>
                <a:alphaOff val="0"/>
                <a:shade val="60000"/>
              </a:srgbClr>
            </a:gs>
            <a:gs pos="33000">
              <a:srgbClr val="4BACC6">
                <a:hueOff val="0"/>
                <a:satOff val="0"/>
                <a:lumOff val="0"/>
                <a:alphaOff val="0"/>
                <a:tint val="86500"/>
              </a:srgbClr>
            </a:gs>
            <a:gs pos="46750">
              <a:srgbClr val="4BACC6">
                <a:hueOff val="0"/>
                <a:satOff val="0"/>
                <a:lumOff val="0"/>
                <a:alphaOff val="0"/>
                <a:tint val="71000"/>
                <a:satMod val="112000"/>
              </a:srgbClr>
            </a:gs>
            <a:gs pos="53000">
              <a:srgbClr val="4BACC6">
                <a:hueOff val="0"/>
                <a:satOff val="0"/>
                <a:lumOff val="0"/>
                <a:alphaOff val="0"/>
                <a:tint val="71000"/>
                <a:satMod val="112000"/>
              </a:srgbClr>
            </a:gs>
            <a:gs pos="68000">
              <a:srgbClr val="4BACC6">
                <a:hueOff val="0"/>
                <a:satOff val="0"/>
                <a:lumOff val="0"/>
                <a:alphaOff val="0"/>
                <a:tint val="86000"/>
              </a:srgbClr>
            </a:gs>
            <a:gs pos="100000">
              <a:srgbClr val="4BACC6">
                <a:hueOff val="0"/>
                <a:satOff val="0"/>
                <a:lumOff val="0"/>
                <a:alphaOff val="0"/>
                <a:shade val="60000"/>
              </a:srgb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1">
            <a:lnSpc>
              <a:spcPct val="90000"/>
            </a:lnSpc>
            <a:spcBef>
              <a:spcPct val="0"/>
            </a:spcBef>
            <a:spcAft>
              <a:spcPct val="35000"/>
            </a:spcAft>
            <a:buNone/>
          </a:pPr>
          <a:r>
            <a:rPr lang="en-US" sz="3100" kern="1200" dirty="0">
              <a:solidFill>
                <a:sysClr val="windowText" lastClr="000000"/>
              </a:solidFill>
              <a:latin typeface="Book Antiqua"/>
              <a:ea typeface="+mn-ea"/>
              <a:cs typeface="+mn-cs"/>
            </a:rPr>
            <a:t>Cover slip</a:t>
          </a:r>
          <a:endParaRPr lang="ar-IQ" sz="3100" kern="1200" dirty="0">
            <a:solidFill>
              <a:sysClr val="windowText" lastClr="000000"/>
            </a:solidFill>
            <a:latin typeface="Book Antiqua"/>
            <a:ea typeface="+mn-ea"/>
            <a:cs typeface="Times New Roman"/>
          </a:endParaRPr>
        </a:p>
      </dsp:txBody>
      <dsp:txXfrm>
        <a:off x="989582" y="2962711"/>
        <a:ext cx="2554597" cy="849859"/>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05642269-BF05-4C5E-91F7-86E30F4AE8AF}" type="datetimeFigureOut">
              <a:rPr lang="en-US" smtClean="0"/>
              <a:t>6/22/2025</a:t>
            </a:fld>
            <a:endParaRPr lang="en-US"/>
          </a:p>
        </p:txBody>
      </p:sp>
      <p:sp>
        <p:nvSpPr>
          <p:cNvPr id="4" name="Slide Image Placeholder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257550"/>
            <a:ext cx="97536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18A46EB7-557C-46CB-A7AD-1AEBE701447B}" type="slidenum">
              <a:rPr lang="en-US" smtClean="0"/>
              <a:t>‹#›</a:t>
            </a:fld>
            <a:endParaRPr lang="en-US"/>
          </a:p>
        </p:txBody>
      </p:sp>
    </p:spTree>
    <p:extLst>
      <p:ext uri="{BB962C8B-B14F-4D97-AF65-F5344CB8AC3E}">
        <p14:creationId xmlns:p14="http://schemas.microsoft.com/office/powerpoint/2010/main" val="1104838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830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0D5FD5-857B-4DE6-86AF-2C540A5ED61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0440091"/>
      </p:ext>
    </p:extLst>
  </p:cSld>
  <p:clrMapOvr>
    <a:masterClrMapping/>
  </p:clrMapOvr>
  <p:transition>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A99344-DE8F-4B6C-9B2F-64918AD6170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3972885"/>
      </p:ext>
    </p:extLst>
  </p:cSld>
  <p:clrMapOvr>
    <a:masterClrMapping/>
  </p:clrMapOvr>
  <p:transition>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274638"/>
            <a:ext cx="2895600" cy="6354762"/>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304800" y="274638"/>
            <a:ext cx="8483600" cy="6354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213367-F15B-4106-8F5A-2EE07B767ED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5091888"/>
      </p:ext>
    </p:extLst>
  </p:cSld>
  <p:clrMapOvr>
    <a:masterClrMapping/>
  </p:clrMapOvr>
  <p:transition>
    <p:cover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pPr/>
              <a:t>6/22/2025</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solidFill>
                <a:prstClr val="black">
                  <a:lumMod val="85000"/>
                  <a:lumOff val="15000"/>
                </a:prstClr>
              </a:solidFill>
            </a:endParaRPr>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829679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solidFill>
                  <a:prstClr val="black">
                    <a:lumMod val="75000"/>
                    <a:lumOff val="25000"/>
                  </a:prstClr>
                </a:solidFill>
              </a:rPr>
              <a:pPr/>
              <a:t>6/22/2025</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979903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pPr/>
              <a:t>6/22/2025</a:t>
            </a:fld>
            <a:endParaRPr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22058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solidFill>
                  <a:prstClr val="black">
                    <a:lumMod val="75000"/>
                    <a:lumOff val="25000"/>
                  </a:prstClr>
                </a:solidFill>
              </a:rPr>
              <a:pPr/>
              <a:t>6/22/2025</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906875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solidFill>
                  <a:prstClr val="black">
                    <a:lumMod val="75000"/>
                    <a:lumOff val="25000"/>
                  </a:prstClr>
                </a:solidFill>
              </a:rPr>
              <a:pPr/>
              <a:t>6/22/2025</a:t>
            </a:fld>
            <a:endParaRPr lang="en-US">
              <a:solidFill>
                <a:prstClr val="black">
                  <a:lumMod val="75000"/>
                  <a:lumOff val="25000"/>
                </a:prstClr>
              </a:solidFill>
            </a:endParaRPr>
          </a:p>
        </p:txBody>
      </p:sp>
      <p:sp>
        <p:nvSpPr>
          <p:cNvPr id="8" name="Footer Placeholder 7"/>
          <p:cNvSpPr>
            <a:spLocks noGrp="1"/>
          </p:cNvSpPr>
          <p:nvPr>
            <p:ph type="ftr" sz="quarter" idx="11"/>
          </p:nvPr>
        </p:nvSpPr>
        <p:spPr/>
        <p:txBody>
          <a:bodyPr/>
          <a:lstStyle/>
          <a:p>
            <a:endParaRPr lang="en-US">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014612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solidFill>
                  <a:prstClr val="black">
                    <a:lumMod val="75000"/>
                    <a:lumOff val="25000"/>
                  </a:prstClr>
                </a:solidFill>
              </a:rPr>
              <a:pPr/>
              <a:t>6/22/2025</a:t>
            </a:fld>
            <a:endParaRPr lang="en-US">
              <a:solidFill>
                <a:prstClr val="black">
                  <a:lumMod val="75000"/>
                  <a:lumOff val="25000"/>
                </a:prstClr>
              </a:solidFill>
            </a:endParaRPr>
          </a:p>
        </p:txBody>
      </p:sp>
      <p:sp>
        <p:nvSpPr>
          <p:cNvPr id="4" name="Footer Placeholder 3"/>
          <p:cNvSpPr>
            <a:spLocks noGrp="1"/>
          </p:cNvSpPr>
          <p:nvPr>
            <p:ph type="ftr" sz="quarter" idx="11"/>
          </p:nvPr>
        </p:nvSpPr>
        <p:spPr/>
        <p:txBody>
          <a:bodyPr/>
          <a:lstStyle/>
          <a:p>
            <a:endParaRPr lang="en-US">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894531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solidFill>
                  <a:prstClr val="black">
                    <a:lumMod val="75000"/>
                    <a:lumOff val="25000"/>
                  </a:prstClr>
                </a:solidFill>
              </a:rPr>
              <a:pPr/>
              <a:t>6/22/2025</a:t>
            </a:fld>
            <a:endParaRPr lang="en-US">
              <a:solidFill>
                <a:prstClr val="black">
                  <a:lumMod val="75000"/>
                  <a:lumOff val="25000"/>
                </a:prstClr>
              </a:solidFill>
            </a:endParaRPr>
          </a:p>
        </p:txBody>
      </p:sp>
      <p:sp>
        <p:nvSpPr>
          <p:cNvPr id="3" name="Footer Placeholder 2"/>
          <p:cNvSpPr>
            <a:spLocks noGrp="1"/>
          </p:cNvSpPr>
          <p:nvPr>
            <p:ph type="ftr" sz="quarter" idx="11"/>
          </p:nvPr>
        </p:nvSpPr>
        <p:spPr/>
        <p:txBody>
          <a:bodyPr/>
          <a:lstStyle/>
          <a:p>
            <a:endParaRPr lang="en-US">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81765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solidFill>
                  <a:prstClr val="black">
                    <a:lumMod val="85000"/>
                    <a:lumOff val="15000"/>
                  </a:prstClr>
                </a:solidFill>
              </a:rPr>
              <a:pPr/>
              <a:t>6/22/2025</a:t>
            </a:fld>
            <a:endParaRPr lang="en-US">
              <a:solidFill>
                <a:prstClr val="black">
                  <a:lumMod val="85000"/>
                  <a:lumOff val="15000"/>
                </a:prstClr>
              </a:solidFill>
            </a:endParaRPr>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solidFill>
                <a:prstClr val="black">
                  <a:lumMod val="85000"/>
                  <a:lumOff val="15000"/>
                </a:prstClr>
              </a:solidFill>
            </a:endParaRPr>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640172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61FA06-687D-49AA-809E-F28402F70B2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5560500"/>
      </p:ext>
    </p:extLst>
  </p:cSld>
  <p:clrMapOvr>
    <a:masterClrMapping/>
  </p:clrMapOvr>
  <p:transition>
    <p:cover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6/22/2025</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15877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solidFill>
                  <a:prstClr val="black">
                    <a:lumMod val="75000"/>
                    <a:lumOff val="25000"/>
                  </a:prstClr>
                </a:solidFill>
              </a:rPr>
              <a:pPr/>
              <a:t>6/22/2025</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6964592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solidFill>
                  <a:prstClr val="black">
                    <a:lumMod val="75000"/>
                    <a:lumOff val="25000"/>
                  </a:prstClr>
                </a:solidFill>
              </a:rPr>
              <a:pPr/>
              <a:t>6/22/2025</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612956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435F9BE-6B1C-45D9-A8F1-A4693536BA4D}" type="slidenum">
              <a:rPr lang="en-GB"/>
              <a:pPr>
                <a:defRPr/>
              </a:pPr>
              <a:t>‹#›</a:t>
            </a:fld>
            <a:endParaRPr lang="en-GB"/>
          </a:p>
        </p:txBody>
      </p:sp>
    </p:spTree>
    <p:extLst>
      <p:ext uri="{BB962C8B-B14F-4D97-AF65-F5344CB8AC3E}">
        <p14:creationId xmlns:p14="http://schemas.microsoft.com/office/powerpoint/2010/main" val="4066816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CB37463-CE4D-4F54-ADD6-A187F3CEED86}" type="slidenum">
              <a:rPr lang="en-GB"/>
              <a:pPr>
                <a:defRPr/>
              </a:pPr>
              <a:t>‹#›</a:t>
            </a:fld>
            <a:endParaRPr lang="en-GB"/>
          </a:p>
        </p:txBody>
      </p:sp>
    </p:spTree>
    <p:extLst>
      <p:ext uri="{BB962C8B-B14F-4D97-AF65-F5344CB8AC3E}">
        <p14:creationId xmlns:p14="http://schemas.microsoft.com/office/powerpoint/2010/main" val="1879215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017" y="1710051"/>
            <a:ext cx="10515601"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2017" y="4589778"/>
            <a:ext cx="105156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0A4ED66-9C92-433A-BD3E-EBBB95A71A63}" type="slidenum">
              <a:rPr lang="en-GB"/>
              <a:pPr>
                <a:defRPr/>
              </a:pPr>
              <a:t>‹#›</a:t>
            </a:fld>
            <a:endParaRPr lang="en-GB"/>
          </a:p>
        </p:txBody>
      </p:sp>
    </p:spTree>
    <p:extLst>
      <p:ext uri="{BB962C8B-B14F-4D97-AF65-F5344CB8AC3E}">
        <p14:creationId xmlns:p14="http://schemas.microsoft.com/office/powerpoint/2010/main" val="1462647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9"/>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3" y="1825629"/>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030D6D2-D4B4-4401-AA46-0A8C3D8215D3}" type="slidenum">
              <a:rPr lang="en-GB"/>
              <a:pPr>
                <a:defRPr/>
              </a:pPr>
              <a:t>‹#›</a:t>
            </a:fld>
            <a:endParaRPr lang="en-GB"/>
          </a:p>
        </p:txBody>
      </p:sp>
    </p:spTree>
    <p:extLst>
      <p:ext uri="{BB962C8B-B14F-4D97-AF65-F5344CB8AC3E}">
        <p14:creationId xmlns:p14="http://schemas.microsoft.com/office/powerpoint/2010/main" val="28788832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99" y="365151"/>
            <a:ext cx="10515601"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80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80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7"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7"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9764C8D8-3A2C-449A-BC95-D0269AB8A7BE}" type="slidenum">
              <a:rPr lang="en-GB"/>
              <a:pPr>
                <a:defRPr/>
              </a:pPr>
              <a:t>‹#›</a:t>
            </a:fld>
            <a:endParaRPr lang="en-GB"/>
          </a:p>
        </p:txBody>
      </p:sp>
    </p:spTree>
    <p:extLst>
      <p:ext uri="{BB962C8B-B14F-4D97-AF65-F5344CB8AC3E}">
        <p14:creationId xmlns:p14="http://schemas.microsoft.com/office/powerpoint/2010/main" val="1891950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89923C83-FF75-422E-94B3-8482BD0AC3DB}" type="slidenum">
              <a:rPr lang="en-GB"/>
              <a:pPr>
                <a:defRPr/>
              </a:pPr>
              <a:t>‹#›</a:t>
            </a:fld>
            <a:endParaRPr lang="en-GB"/>
          </a:p>
        </p:txBody>
      </p:sp>
    </p:spTree>
    <p:extLst>
      <p:ext uri="{BB962C8B-B14F-4D97-AF65-F5344CB8AC3E}">
        <p14:creationId xmlns:p14="http://schemas.microsoft.com/office/powerpoint/2010/main" val="2628903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123A240C-B624-4238-A207-DE00916801BA}" type="slidenum">
              <a:rPr lang="en-GB"/>
              <a:pPr>
                <a:defRPr/>
              </a:pPr>
              <a:t>‹#›</a:t>
            </a:fld>
            <a:endParaRPr lang="en-GB"/>
          </a:p>
        </p:txBody>
      </p:sp>
    </p:spTree>
    <p:extLst>
      <p:ext uri="{BB962C8B-B14F-4D97-AF65-F5344CB8AC3E}">
        <p14:creationId xmlns:p14="http://schemas.microsoft.com/office/powerpoint/2010/main" val="1175868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2CED9F-2C9B-451A-B267-2A1E867C77F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8747159"/>
      </p:ext>
    </p:extLst>
  </p:cSld>
  <p:clrMapOvr>
    <a:masterClrMapping/>
  </p:clrMapOvr>
  <p:transition>
    <p:cover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963" y="457200"/>
            <a:ext cx="3932239"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74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963" y="2057402"/>
            <a:ext cx="393223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E06312C-314A-4907-AC3A-60D03FDF4843}" type="slidenum">
              <a:rPr lang="en-GB"/>
              <a:pPr>
                <a:defRPr/>
              </a:pPr>
              <a:t>‹#›</a:t>
            </a:fld>
            <a:endParaRPr lang="en-GB"/>
          </a:p>
        </p:txBody>
      </p:sp>
    </p:spTree>
    <p:extLst>
      <p:ext uri="{BB962C8B-B14F-4D97-AF65-F5344CB8AC3E}">
        <p14:creationId xmlns:p14="http://schemas.microsoft.com/office/powerpoint/2010/main" val="38323509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963" y="457200"/>
            <a:ext cx="3932239"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740"/>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963" y="2057402"/>
            <a:ext cx="393223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2220C43-4174-49F9-9A38-636C9CA13E37}" type="slidenum">
              <a:rPr lang="en-GB"/>
              <a:pPr>
                <a:defRPr/>
              </a:pPr>
              <a:t>‹#›</a:t>
            </a:fld>
            <a:endParaRPr lang="en-GB"/>
          </a:p>
        </p:txBody>
      </p:sp>
    </p:spTree>
    <p:extLst>
      <p:ext uri="{BB962C8B-B14F-4D97-AF65-F5344CB8AC3E}">
        <p14:creationId xmlns:p14="http://schemas.microsoft.com/office/powerpoint/2010/main" val="35518002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E883318-3B57-444A-B542-C8CB368ECCED}" type="slidenum">
              <a:rPr lang="en-GB"/>
              <a:pPr>
                <a:defRPr/>
              </a:pPr>
              <a:t>‹#›</a:t>
            </a:fld>
            <a:endParaRPr lang="en-GB"/>
          </a:p>
        </p:txBody>
      </p:sp>
    </p:spTree>
    <p:extLst>
      <p:ext uri="{BB962C8B-B14F-4D97-AF65-F5344CB8AC3E}">
        <p14:creationId xmlns:p14="http://schemas.microsoft.com/office/powerpoint/2010/main" val="40038370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4" y="365125"/>
            <a:ext cx="2628901"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4" y="365125"/>
            <a:ext cx="7734301"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AB2EF51-3D7A-460D-8DC2-DA558A7D5B0B}" type="slidenum">
              <a:rPr lang="en-GB"/>
              <a:pPr>
                <a:defRPr/>
              </a:pPr>
              <a:t>‹#›</a:t>
            </a:fld>
            <a:endParaRPr lang="en-GB"/>
          </a:p>
        </p:txBody>
      </p:sp>
    </p:spTree>
    <p:extLst>
      <p:ext uri="{BB962C8B-B14F-4D97-AF65-F5344CB8AC3E}">
        <p14:creationId xmlns:p14="http://schemas.microsoft.com/office/powerpoint/2010/main" val="989952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304800" y="1219200"/>
            <a:ext cx="568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6197600" y="1219200"/>
            <a:ext cx="568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A57B1A-A163-42E3-9B32-BF78E4596A6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264674"/>
      </p:ext>
    </p:extLst>
  </p:cSld>
  <p:clrMapOvr>
    <a:masterClrMapping/>
  </p:clrMapOvr>
  <p:transition>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160673A-168B-4A62-BC6E-9E3D92E3001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9771624"/>
      </p:ext>
    </p:extLst>
  </p:cSld>
  <p:clrMapOvr>
    <a:masterClrMapping/>
  </p:clrMapOvr>
  <p:transition>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774BB54-9BA3-436C-B8C0-9A834FC04E9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5887723"/>
      </p:ext>
    </p:extLst>
  </p:cSld>
  <p:clrMapOvr>
    <a:masterClrMapping/>
  </p:clrMapOvr>
  <p:transition>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040E718-41B8-492A-A6FD-02F8CB76F3E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9040881"/>
      </p:ext>
    </p:extLst>
  </p:cSld>
  <p:clrMapOvr>
    <a:masterClrMapping/>
  </p:clrMapOvr>
  <p:transition>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9B5D4E-0166-4664-8E7B-9AF5AB9F53B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943555"/>
      </p:ext>
    </p:extLst>
  </p:cSld>
  <p:clrMapOvr>
    <a:masterClrMapping/>
  </p:clrMapOvr>
  <p:transition>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9285C7-0339-48A7-90BF-37D7D3C4871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1862924"/>
      </p:ext>
    </p:extLst>
  </p:cSld>
  <p:clrMapOvr>
    <a:masterClrMapping/>
  </p:clrMapOvr>
  <p:transition>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4800" y="1219200"/>
            <a:ext cx="11582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lgn="r" rtl="1"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rtl="1"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cs typeface="Arial" pitchFamily="34" charset="0"/>
              </a:defRPr>
            </a:lvl1pPr>
          </a:lstStyle>
          <a:p>
            <a:pPr rtl="1" fontAlgn="base">
              <a:spcBef>
                <a:spcPct val="0"/>
              </a:spcBef>
              <a:spcAft>
                <a:spcPct val="0"/>
              </a:spcAft>
              <a:defRPr/>
            </a:pPr>
            <a:fld id="{CBBF61AF-CDFF-4C56-B2E0-F56283B8C394}" type="slidenum">
              <a:rPr lang="ar-SA">
                <a:solidFill>
                  <a:srgbClr val="000000"/>
                </a:solidFill>
              </a:rPr>
              <a:pPr rtl="1"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71634837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strVal val="#ppt_w*2.5"/>
                                          </p:val>
                                        </p:tav>
                                        <p:tav tm="100000">
                                          <p:val>
                                            <p:strVal val="#ppt_w"/>
                                          </p:val>
                                        </p:tav>
                                      </p:tavLst>
                                    </p:anim>
                                    <p:anim calcmode="lin" valueType="num">
                                      <p:cBhvr>
                                        <p:cTn id="8" dur="2000" fill="hold"/>
                                        <p:tgtEl>
                                          <p:spTgt spid="1026"/>
                                        </p:tgtEl>
                                        <p:attrNameLst>
                                          <p:attrName>ppt_h</p:attrName>
                                        </p:attrNameLst>
                                      </p:cBhvr>
                                      <p:tavLst>
                                        <p:tav tm="0">
                                          <p:val>
                                            <p:strVal val="#ppt_h"/>
                                          </p:val>
                                        </p:tav>
                                        <p:tav tm="100000">
                                          <p:val>
                                            <p:strVal val="#ppt_h"/>
                                          </p:val>
                                        </p:tav>
                                      </p:tavLst>
                                    </p:anim>
                                    <p:anim calcmode="lin" valueType="num">
                                      <p:cBhvr>
                                        <p:cTn id="9" dur="2000" fill="hold"/>
                                        <p:tgtEl>
                                          <p:spTgt spid="1026"/>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026"/>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02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27">
                                            <p:txEl>
                                              <p:pRg st="0" end="0"/>
                                            </p:txEl>
                                          </p:spTgt>
                                        </p:tgtEl>
                                        <p:attrNameLst>
                                          <p:attrName>style.visibility</p:attrName>
                                        </p:attrNameLst>
                                      </p:cBhvr>
                                      <p:to>
                                        <p:strVal val="visible"/>
                                      </p:to>
                                    </p:set>
                                    <p:animEffect transition="in" filter="wipe(left)">
                                      <p:cBhvr>
                                        <p:cTn id="16" dur="500"/>
                                        <p:tgtEl>
                                          <p:spTgt spid="1027">
                                            <p:txEl>
                                              <p:pRg st="0" end="0"/>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27">
                                            <p:txEl>
                                              <p:pRg st="1" end="1"/>
                                            </p:txEl>
                                          </p:spTgt>
                                        </p:tgtEl>
                                        <p:attrNameLst>
                                          <p:attrName>style.visibility</p:attrName>
                                        </p:attrNameLst>
                                      </p:cBhvr>
                                      <p:to>
                                        <p:strVal val="visible"/>
                                      </p:to>
                                    </p:set>
                                    <p:animEffect transition="in" filter="wipe(left)">
                                      <p:cBhvr>
                                        <p:cTn id="19" dur="500"/>
                                        <p:tgtEl>
                                          <p:spTgt spid="1027">
                                            <p:txEl>
                                              <p:pRg st="1" end="1"/>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27">
                                            <p:txEl>
                                              <p:pRg st="2" end="2"/>
                                            </p:txEl>
                                          </p:spTgt>
                                        </p:tgtEl>
                                        <p:attrNameLst>
                                          <p:attrName>style.visibility</p:attrName>
                                        </p:attrNameLst>
                                      </p:cBhvr>
                                      <p:to>
                                        <p:strVal val="visible"/>
                                      </p:to>
                                    </p:set>
                                    <p:animEffect transition="in" filter="wipe(left)">
                                      <p:cBhvr>
                                        <p:cTn id="22" dur="500"/>
                                        <p:tgtEl>
                                          <p:spTgt spid="1027">
                                            <p:txEl>
                                              <p:pRg st="2" end="2"/>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Effect transition="in" filter="wipe(left)">
                                      <p:cBhvr>
                                        <p:cTn id="25" dur="500"/>
                                        <p:tgtEl>
                                          <p:spTgt spid="1027">
                                            <p:txEl>
                                              <p:pRg st="3" end="3"/>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7">
                                            <p:txEl>
                                              <p:pRg st="4" end="4"/>
                                            </p:txEl>
                                          </p:spTgt>
                                        </p:tgtEl>
                                        <p:attrNameLst>
                                          <p:attrName>style.visibility</p:attrName>
                                        </p:attrNameLst>
                                      </p:cBhvr>
                                      <p:to>
                                        <p:strVal val="visible"/>
                                      </p:to>
                                    </p:set>
                                    <p:animEffect transition="in" filter="wipe(left)">
                                      <p:cBhvr>
                                        <p:cTn id="28"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1" eaLnBrk="0" fontAlgn="base" hangingPunct="0">
        <a:spcBef>
          <a:spcPct val="0"/>
        </a:spcBef>
        <a:spcAft>
          <a:spcPct val="0"/>
        </a:spcAft>
        <a:defRPr sz="4000" b="1" i="1">
          <a:solidFill>
            <a:srgbClr val="FFCC00"/>
          </a:solidFill>
          <a:latin typeface="+mj-lt"/>
          <a:ea typeface="+mj-ea"/>
          <a:cs typeface="+mj-cs"/>
        </a:defRPr>
      </a:lvl1pPr>
      <a:lvl2pPr algn="ctr" rtl="1" eaLnBrk="0" fontAlgn="base" hangingPunct="0">
        <a:spcBef>
          <a:spcPct val="0"/>
        </a:spcBef>
        <a:spcAft>
          <a:spcPct val="0"/>
        </a:spcAft>
        <a:defRPr sz="4000" b="1" i="1">
          <a:solidFill>
            <a:srgbClr val="FFCC00"/>
          </a:solidFill>
          <a:latin typeface="Times New Roman" pitchFamily="18" charset="0"/>
          <a:cs typeface="Times New Roman" pitchFamily="18" charset="0"/>
        </a:defRPr>
      </a:lvl2pPr>
      <a:lvl3pPr algn="ctr" rtl="1" eaLnBrk="0" fontAlgn="base" hangingPunct="0">
        <a:spcBef>
          <a:spcPct val="0"/>
        </a:spcBef>
        <a:spcAft>
          <a:spcPct val="0"/>
        </a:spcAft>
        <a:defRPr sz="4000" b="1" i="1">
          <a:solidFill>
            <a:srgbClr val="FFCC00"/>
          </a:solidFill>
          <a:latin typeface="Times New Roman" pitchFamily="18" charset="0"/>
          <a:cs typeface="Times New Roman" pitchFamily="18" charset="0"/>
        </a:defRPr>
      </a:lvl3pPr>
      <a:lvl4pPr algn="ctr" rtl="1" eaLnBrk="0" fontAlgn="base" hangingPunct="0">
        <a:spcBef>
          <a:spcPct val="0"/>
        </a:spcBef>
        <a:spcAft>
          <a:spcPct val="0"/>
        </a:spcAft>
        <a:defRPr sz="4000" b="1" i="1">
          <a:solidFill>
            <a:srgbClr val="FFCC00"/>
          </a:solidFill>
          <a:latin typeface="Times New Roman" pitchFamily="18" charset="0"/>
          <a:cs typeface="Times New Roman" pitchFamily="18" charset="0"/>
        </a:defRPr>
      </a:lvl4pPr>
      <a:lvl5pPr algn="ctr" rtl="1" eaLnBrk="0" fontAlgn="base" hangingPunct="0">
        <a:spcBef>
          <a:spcPct val="0"/>
        </a:spcBef>
        <a:spcAft>
          <a:spcPct val="0"/>
        </a:spcAft>
        <a:defRPr sz="4000" b="1" i="1">
          <a:solidFill>
            <a:srgbClr val="FFCC00"/>
          </a:solidFill>
          <a:latin typeface="Times New Roman" pitchFamily="18" charset="0"/>
          <a:cs typeface="Times New Roman" pitchFamily="18" charset="0"/>
        </a:defRPr>
      </a:lvl5pPr>
      <a:lvl6pPr marL="457200" algn="ctr" rtl="1" fontAlgn="base">
        <a:spcBef>
          <a:spcPct val="0"/>
        </a:spcBef>
        <a:spcAft>
          <a:spcPct val="0"/>
        </a:spcAft>
        <a:defRPr sz="4000" b="1" i="1">
          <a:solidFill>
            <a:srgbClr val="FFCC00"/>
          </a:solidFill>
          <a:latin typeface="Times New Roman" pitchFamily="18" charset="0"/>
          <a:cs typeface="Times New Roman" pitchFamily="18" charset="0"/>
        </a:defRPr>
      </a:lvl6pPr>
      <a:lvl7pPr marL="914400" algn="ctr" rtl="1" fontAlgn="base">
        <a:spcBef>
          <a:spcPct val="0"/>
        </a:spcBef>
        <a:spcAft>
          <a:spcPct val="0"/>
        </a:spcAft>
        <a:defRPr sz="4000" b="1" i="1">
          <a:solidFill>
            <a:srgbClr val="FFCC00"/>
          </a:solidFill>
          <a:latin typeface="Times New Roman" pitchFamily="18" charset="0"/>
          <a:cs typeface="Times New Roman" pitchFamily="18" charset="0"/>
        </a:defRPr>
      </a:lvl7pPr>
      <a:lvl8pPr marL="1371600" algn="ctr" rtl="1" fontAlgn="base">
        <a:spcBef>
          <a:spcPct val="0"/>
        </a:spcBef>
        <a:spcAft>
          <a:spcPct val="0"/>
        </a:spcAft>
        <a:defRPr sz="4000" b="1" i="1">
          <a:solidFill>
            <a:srgbClr val="FFCC00"/>
          </a:solidFill>
          <a:latin typeface="Times New Roman" pitchFamily="18" charset="0"/>
          <a:cs typeface="Times New Roman" pitchFamily="18" charset="0"/>
        </a:defRPr>
      </a:lvl8pPr>
      <a:lvl9pPr marL="1828800" algn="ctr" rtl="1" fontAlgn="base">
        <a:spcBef>
          <a:spcPct val="0"/>
        </a:spcBef>
        <a:spcAft>
          <a:spcPct val="0"/>
        </a:spcAft>
        <a:defRPr sz="4000" b="1" i="1">
          <a:solidFill>
            <a:srgbClr val="FFCC00"/>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2800">
          <a:solidFill>
            <a:srgbClr val="FFFFCC"/>
          </a:solidFill>
          <a:latin typeface="+mn-lt"/>
          <a:ea typeface="+mn-ea"/>
          <a:cs typeface="+mn-cs"/>
        </a:defRPr>
      </a:lvl1pPr>
      <a:lvl2pPr marL="742950" indent="-285750" algn="l" rtl="0" eaLnBrk="0" fontAlgn="base" hangingPunct="0">
        <a:spcBef>
          <a:spcPct val="20000"/>
        </a:spcBef>
        <a:spcAft>
          <a:spcPct val="0"/>
        </a:spcAft>
        <a:buChar char="–"/>
        <a:defRPr sz="2400">
          <a:solidFill>
            <a:srgbClr val="FFFFCC"/>
          </a:solidFill>
          <a:latin typeface="+mn-lt"/>
          <a:cs typeface="+mn-cs"/>
        </a:defRPr>
      </a:lvl2pPr>
      <a:lvl3pPr marL="1143000" indent="-228600" algn="l" rtl="0" eaLnBrk="0" fontAlgn="base" hangingPunct="0">
        <a:spcBef>
          <a:spcPct val="20000"/>
        </a:spcBef>
        <a:spcAft>
          <a:spcPct val="0"/>
        </a:spcAft>
        <a:buChar char="•"/>
        <a:defRPr sz="2000">
          <a:solidFill>
            <a:srgbClr val="FFFFCC"/>
          </a:solidFill>
          <a:latin typeface="+mn-lt"/>
          <a:cs typeface="+mn-cs"/>
        </a:defRPr>
      </a:lvl3pPr>
      <a:lvl4pPr marL="1600200" indent="-228600" algn="l" rtl="0" eaLnBrk="0" fontAlgn="base" hangingPunct="0">
        <a:spcBef>
          <a:spcPct val="20000"/>
        </a:spcBef>
        <a:spcAft>
          <a:spcPct val="0"/>
        </a:spcAft>
        <a:buChar char="–"/>
        <a:defRPr>
          <a:solidFill>
            <a:srgbClr val="FFFFCC"/>
          </a:solidFill>
          <a:latin typeface="+mn-lt"/>
          <a:cs typeface="+mn-cs"/>
        </a:defRPr>
      </a:lvl4pPr>
      <a:lvl5pPr marL="2057400" indent="-228600" algn="l" rtl="0" eaLnBrk="0" fontAlgn="base" hangingPunct="0">
        <a:spcBef>
          <a:spcPct val="20000"/>
        </a:spcBef>
        <a:spcAft>
          <a:spcPct val="0"/>
        </a:spcAft>
        <a:buChar char="»"/>
        <a:defRPr>
          <a:solidFill>
            <a:srgbClr val="FFFFCC"/>
          </a:solidFill>
          <a:latin typeface="+mn-lt"/>
          <a:cs typeface="+mn-cs"/>
        </a:defRPr>
      </a:lvl5pPr>
      <a:lvl6pPr marL="2514600" indent="-228600" algn="l" rtl="0" fontAlgn="base">
        <a:spcBef>
          <a:spcPct val="20000"/>
        </a:spcBef>
        <a:spcAft>
          <a:spcPct val="0"/>
        </a:spcAft>
        <a:buChar char="»"/>
        <a:defRPr>
          <a:solidFill>
            <a:srgbClr val="FFFFCC"/>
          </a:solidFill>
          <a:latin typeface="+mn-lt"/>
          <a:cs typeface="+mn-cs"/>
        </a:defRPr>
      </a:lvl6pPr>
      <a:lvl7pPr marL="2971800" indent="-228600" algn="l" rtl="0" fontAlgn="base">
        <a:spcBef>
          <a:spcPct val="20000"/>
        </a:spcBef>
        <a:spcAft>
          <a:spcPct val="0"/>
        </a:spcAft>
        <a:buChar char="»"/>
        <a:defRPr>
          <a:solidFill>
            <a:srgbClr val="FFFFCC"/>
          </a:solidFill>
          <a:latin typeface="+mn-lt"/>
          <a:cs typeface="+mn-cs"/>
        </a:defRPr>
      </a:lvl7pPr>
      <a:lvl8pPr marL="3429000" indent="-228600" algn="l" rtl="0" fontAlgn="base">
        <a:spcBef>
          <a:spcPct val="20000"/>
        </a:spcBef>
        <a:spcAft>
          <a:spcPct val="0"/>
        </a:spcAft>
        <a:buChar char="»"/>
        <a:defRPr>
          <a:solidFill>
            <a:srgbClr val="FFFFCC"/>
          </a:solidFill>
          <a:latin typeface="+mn-lt"/>
          <a:cs typeface="+mn-cs"/>
        </a:defRPr>
      </a:lvl8pPr>
      <a:lvl9pPr marL="3886200" indent="-228600" algn="l" rtl="0" fontAlgn="base">
        <a:spcBef>
          <a:spcPct val="20000"/>
        </a:spcBef>
        <a:spcAft>
          <a:spcPct val="0"/>
        </a:spcAft>
        <a:buChar char="»"/>
        <a:defRPr>
          <a:solidFill>
            <a:srgbClr val="FFFFCC"/>
          </a:solidFill>
          <a:latin typeface="+mn-lt"/>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solidFill>
                  <a:prstClr val="black">
                    <a:lumMod val="75000"/>
                    <a:lumOff val="25000"/>
                  </a:prstClr>
                </a:solidFill>
              </a:rPr>
              <a:pPr/>
              <a:t>6/22/2025</a:t>
            </a:fld>
            <a:endParaRPr lang="en-US">
              <a:solidFill>
                <a:prstClr val="black">
                  <a:lumMod val="75000"/>
                  <a:lumOff val="25000"/>
                </a:prstClr>
              </a:solidFill>
            </a:endParaRPr>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14645723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ECCF919C-961F-4280-B582-783C67B700E2}" type="datetime1">
              <a:rPr lang="en-GB"/>
              <a:pPr>
                <a:defRPr/>
              </a:pPr>
              <a:t>22/06/2025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13992E0E-16F2-4B37-A80F-6508147B90C6}" type="slidenum">
              <a:rPr lang="en-GB"/>
              <a:pPr>
                <a:defRPr/>
              </a:pPr>
              <a:t>‹#›</a:t>
            </a:fld>
            <a:endParaRPr lang="en-GB"/>
          </a:p>
        </p:txBody>
      </p:sp>
    </p:spTree>
    <p:extLst>
      <p:ext uri="{BB962C8B-B14F-4D97-AF65-F5344CB8AC3E}">
        <p14:creationId xmlns:p14="http://schemas.microsoft.com/office/powerpoint/2010/main" val="277314357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upload.wikimedia.org/wikipedia/commons/f/fa/Tissue_processing_-_Embedding_station.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upload.wikimedia.org/wikipedia/commons/f/fa/Tissue_processing_-_Embedding_station.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upload.wikimedia.org/wikipedia/commons/4/44/Tissue_processing_-_Moulds_are_set_on_a_cold_plate_to_solidify.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upload.wikimedia.org/wikipedia/commons/f/fe/Tissue_processing_-_Solidified_paraffin_block_is_popped_out_of_the_metal_mould.jp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ahmad.ibrahim@Tiu.edu.iq" TargetMode="Externa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upload.wikimedia.org/wikipedia/commons/c/c3/Tissue_processing_-_After_metal_mould_is_removed,_tissue_can_be_seen_in_the_paraffin_block.jp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jpeg"/><Relationship Id="rId7" Type="http://schemas.openxmlformats.org/officeDocument/2006/relationships/hyperlink" Target="http://upload.wikimedia.org/wikipedia/commons/4/44/Tissue_processing_-_Moulds_are_set_on_a_cold_plate_to_solidify.jpg" TargetMode="External"/><Relationship Id="rId12"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hyperlink" Target="http://upload.wikimedia.org/wikipedia/commons/c/c3/Tissue_processing_-_After_metal_mould_is_removed,_tissue_can_be_seen_in_the_paraffin_block.jpg" TargetMode="External"/><Relationship Id="rId5" Type="http://schemas.openxmlformats.org/officeDocument/2006/relationships/hyperlink" Target="http://upload.wikimedia.org/wikipedia/commons/f/fa/Tissue_processing_-_Embedding_station.jpg" TargetMode="External"/><Relationship Id="rId10" Type="http://schemas.openxmlformats.org/officeDocument/2006/relationships/image" Target="../media/image16.jpeg"/><Relationship Id="rId4" Type="http://schemas.openxmlformats.org/officeDocument/2006/relationships/image" Target="../media/image7.jpeg"/><Relationship Id="rId9" Type="http://schemas.openxmlformats.org/officeDocument/2006/relationships/hyperlink" Target="http://upload.wikimedia.org/wikipedia/commons/f/fe/Tissue_processing_-_Solidified_paraffin_block_is_popped_out_of_the_metal_mould.jp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4894373" y="1311784"/>
            <a:ext cx="6218001" cy="3042706"/>
          </a:xfrm>
        </p:spPr>
        <p:txBody>
          <a:bodyPr>
            <a:normAutofit/>
          </a:bodyPr>
          <a:lstStyle/>
          <a:p>
            <a:pPr fontAlgn="base">
              <a:spcAft>
                <a:spcPct val="0"/>
              </a:spcAft>
            </a:pPr>
            <a:r>
              <a:rPr lang="en-GB" sz="3200" b="1" i="1" dirty="0">
                <a:solidFill>
                  <a:srgbClr val="000000"/>
                </a:solidFill>
                <a:latin typeface="Times New Roman" pitchFamily="18" charset="0"/>
                <a:cs typeface="Times New Roman" pitchFamily="18" charset="0"/>
              </a:rPr>
              <a:t>Immunohistochemistry</a:t>
            </a:r>
            <a:br>
              <a:rPr lang="en-GB" sz="2000" b="1" i="1" dirty="0">
                <a:solidFill>
                  <a:srgbClr val="000000"/>
                </a:solidFill>
                <a:latin typeface="Times New Roman" pitchFamily="18" charset="0"/>
                <a:cs typeface="Times New Roman" pitchFamily="18" charset="0"/>
              </a:rPr>
            </a:br>
            <a:br>
              <a:rPr lang="en-GB" sz="2000" b="1" i="1" dirty="0">
                <a:solidFill>
                  <a:srgbClr val="000000"/>
                </a:solidFill>
                <a:latin typeface="Times New Roman" pitchFamily="18" charset="0"/>
                <a:cs typeface="Times New Roman" pitchFamily="18" charset="0"/>
              </a:rPr>
            </a:br>
            <a:r>
              <a:rPr kumimoji="0" lang="en-GB" sz="20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Embedding</a:t>
            </a:r>
            <a:br>
              <a:rPr kumimoji="0" lang="en-GB" sz="20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br>
            <a:endParaRPr lang="en-US" altLang="en-US" sz="2000" b="1" cap="none"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465752" y="3998142"/>
            <a:ext cx="5355264" cy="1432502"/>
          </a:xfrm>
        </p:spPr>
        <p:txBody>
          <a:bodyPr>
            <a:noAutofit/>
          </a:bodyPr>
          <a:lstStyle/>
          <a:p>
            <a:pPr>
              <a:lnSpc>
                <a:spcPct val="100000"/>
              </a:lnSpc>
              <a:spcAft>
                <a:spcPts val="600"/>
              </a:spcAft>
            </a:pPr>
            <a:r>
              <a:rPr lang="en-US" sz="1400" b="1" dirty="0"/>
              <a:t>Dr. Ahmad H. Ibrahim</a:t>
            </a:r>
          </a:p>
          <a:p>
            <a:pPr marL="285750" indent="-285750">
              <a:lnSpc>
                <a:spcPct val="100000"/>
              </a:lnSpc>
              <a:spcAft>
                <a:spcPts val="600"/>
              </a:spcAft>
              <a:buFontTx/>
              <a:buChar char="-"/>
            </a:pPr>
            <a:r>
              <a:rPr lang="en-US" sz="1400" b="1" dirty="0"/>
              <a:t>Semester 2</a:t>
            </a:r>
          </a:p>
          <a:p>
            <a:pPr marL="285750" indent="-285750">
              <a:lnSpc>
                <a:spcPct val="100000"/>
              </a:lnSpc>
              <a:spcAft>
                <a:spcPts val="600"/>
              </a:spcAft>
              <a:buFontTx/>
              <a:buChar char="-"/>
            </a:pPr>
            <a:r>
              <a:rPr lang="en-US" sz="1400" b="1" dirty="0"/>
              <a:t>Week 10</a:t>
            </a:r>
          </a:p>
          <a:p>
            <a:pPr marL="285750" indent="-285750">
              <a:lnSpc>
                <a:spcPct val="100000"/>
              </a:lnSpc>
              <a:spcAft>
                <a:spcPts val="600"/>
              </a:spcAft>
              <a:buFontTx/>
              <a:buChar char="-"/>
            </a:pPr>
            <a:r>
              <a:rPr lang="en-US" sz="1400" b="1" dirty="0"/>
              <a:t>Date 15/4/2025</a:t>
            </a:r>
            <a:endParaRPr lang="en-US" sz="1400" dirty="0"/>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1370984" y="1297576"/>
            <a:ext cx="3475263" cy="3412076"/>
          </a:xfrm>
          <a:prstGeom prst="rect">
            <a:avLst/>
          </a:prstGeom>
        </p:spPr>
      </p:pic>
    </p:spTree>
    <p:extLst>
      <p:ext uri="{BB962C8B-B14F-4D97-AF65-F5344CB8AC3E}">
        <p14:creationId xmlns:p14="http://schemas.microsoft.com/office/powerpoint/2010/main" val="4140375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ar-IQ"/>
          </a:p>
        </p:txBody>
      </p:sp>
      <p:pic>
        <p:nvPicPr>
          <p:cNvPr id="10243" name="Picture 2" descr="http://www.ihcworld.com/products/images/kedee/kd-b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2" y="1428750"/>
            <a:ext cx="65659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http://websites.labx.com/rankin/pics/117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3602" y="685803"/>
            <a:ext cx="47117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8323630"/>
      </p:ext>
    </p:extLst>
  </p:cSld>
  <p:clrMapOvr>
    <a:masterClrMapping/>
  </p:clrMapOvr>
  <p:transition>
    <p:cover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www.psl-equip.com/userfiles/IMG_1862.jpg"/>
          <p:cNvPicPr>
            <a:picLocks noChangeAspect="1" noChangeArrowheads="1"/>
          </p:cNvPicPr>
          <p:nvPr/>
        </p:nvPicPr>
        <p:blipFill>
          <a:blip r:embed="rId2">
            <a:extLst>
              <a:ext uri="{28A0092B-C50C-407E-A947-70E740481C1C}">
                <a14:useLocalDpi xmlns:a14="http://schemas.microsoft.com/office/drawing/2010/main" val="0"/>
              </a:ext>
            </a:extLst>
          </a:blip>
          <a:srcRect l="22501" t="30000" r="14999" b="6667"/>
          <a:stretch>
            <a:fillRect/>
          </a:stretch>
        </p:blipFill>
        <p:spPr bwMode="auto">
          <a:xfrm>
            <a:off x="4673602" y="2514600"/>
            <a:ext cx="4544484"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Shape 4"/>
          <p:cNvSpPr/>
          <p:nvPr/>
        </p:nvSpPr>
        <p:spPr bwMode="auto">
          <a:xfrm>
            <a:off x="812800" y="2286000"/>
            <a:ext cx="3657600" cy="3429000"/>
          </a:xfrm>
          <a:prstGeom prst="corner">
            <a:avLst>
              <a:gd name="adj1" fmla="val 30100"/>
              <a:gd name="adj2" fmla="val 36070"/>
            </a:avLst>
          </a:prstGeom>
          <a:ln>
            <a:headEnd type="none" w="med" len="med"/>
            <a:tailEnd type="triangle" w="med" len="med"/>
          </a:ln>
        </p:spPr>
        <p:style>
          <a:lnRef idx="0">
            <a:schemeClr val="accent1"/>
          </a:lnRef>
          <a:fillRef idx="3">
            <a:schemeClr val="accent1"/>
          </a:fillRef>
          <a:effectRef idx="3">
            <a:schemeClr val="accent1"/>
          </a:effectRef>
          <a:fontRef idx="minor">
            <a:schemeClr val="lt1"/>
          </a:fontRef>
        </p:style>
        <p:txBody>
          <a:bodyPr rtlCol="1"/>
          <a:lstStyle/>
          <a:p>
            <a:pPr algn="r" rtl="1" fontAlgn="base">
              <a:spcBef>
                <a:spcPct val="0"/>
              </a:spcBef>
              <a:spcAft>
                <a:spcPct val="0"/>
              </a:spcAft>
              <a:defRPr/>
            </a:pPr>
            <a:endParaRPr lang="ar-IQ">
              <a:solidFill>
                <a:srgbClr val="000000"/>
              </a:solidFill>
              <a:latin typeface="Arial" pitchFamily="34" charset="0"/>
            </a:endParaRPr>
          </a:p>
        </p:txBody>
      </p:sp>
      <p:sp>
        <p:nvSpPr>
          <p:cNvPr id="6" name="L-Shape 5"/>
          <p:cNvSpPr/>
          <p:nvPr/>
        </p:nvSpPr>
        <p:spPr bwMode="auto">
          <a:xfrm rot="10800000">
            <a:off x="1727201" y="2971800"/>
            <a:ext cx="2641600" cy="2743200"/>
          </a:xfrm>
          <a:prstGeom prst="corner">
            <a:avLst>
              <a:gd name="adj1" fmla="val 30100"/>
              <a:gd name="adj2" fmla="val 36070"/>
            </a:avLst>
          </a:prstGeom>
          <a:ln>
            <a:headEnd type="none" w="med" len="med"/>
            <a:tailEnd type="triangle" w="med" len="med"/>
          </a:ln>
        </p:spPr>
        <p:style>
          <a:lnRef idx="0">
            <a:schemeClr val="accent1"/>
          </a:lnRef>
          <a:fillRef idx="3">
            <a:schemeClr val="accent1"/>
          </a:fillRef>
          <a:effectRef idx="3">
            <a:schemeClr val="accent1"/>
          </a:effectRef>
          <a:fontRef idx="minor">
            <a:schemeClr val="lt1"/>
          </a:fontRef>
        </p:style>
        <p:txBody>
          <a:bodyPr rtlCol="1"/>
          <a:lstStyle/>
          <a:p>
            <a:pPr algn="r" rtl="1" fontAlgn="base">
              <a:spcBef>
                <a:spcPct val="0"/>
              </a:spcBef>
              <a:spcAft>
                <a:spcPct val="0"/>
              </a:spcAft>
              <a:defRPr/>
            </a:pPr>
            <a:endParaRPr lang="ar-IQ">
              <a:solidFill>
                <a:srgbClr val="000000"/>
              </a:solidFill>
              <a:latin typeface="Arial" pitchFamily="34" charset="0"/>
            </a:endParaRPr>
          </a:p>
        </p:txBody>
      </p:sp>
      <p:pic>
        <p:nvPicPr>
          <p:cNvPr id="1127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7202" y="2628900"/>
            <a:ext cx="2639484"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pic>
      <p:sp>
        <p:nvSpPr>
          <p:cNvPr id="11274" name="Title 1"/>
          <p:cNvSpPr>
            <a:spLocks noGrp="1"/>
          </p:cNvSpPr>
          <p:nvPr>
            <p:ph type="title"/>
          </p:nvPr>
        </p:nvSpPr>
        <p:spPr>
          <a:xfrm>
            <a:off x="609600" y="274638"/>
            <a:ext cx="10972800" cy="1935162"/>
          </a:xfrm>
        </p:spPr>
        <p:txBody>
          <a:bodyPr/>
          <a:lstStyle/>
          <a:p>
            <a:pPr marL="342900" indent="-342900" rtl="0"/>
            <a:r>
              <a:rPr lang="en-US"/>
              <a:t>Molds</a:t>
            </a:r>
            <a:br>
              <a:rPr lang="en-US"/>
            </a:br>
            <a:br>
              <a:rPr lang="en-US" sz="3200"/>
            </a:br>
            <a:endParaRPr lang="ar-IQ"/>
          </a:p>
        </p:txBody>
      </p:sp>
      <p:sp>
        <p:nvSpPr>
          <p:cNvPr id="11275" name="Rectangle 1"/>
          <p:cNvSpPr>
            <a:spLocks noChangeArrowheads="1"/>
          </p:cNvSpPr>
          <p:nvPr/>
        </p:nvSpPr>
        <p:spPr bwMode="auto">
          <a:xfrm>
            <a:off x="5283200" y="5391150"/>
            <a:ext cx="6096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fontAlgn="base">
              <a:spcBef>
                <a:spcPct val="0"/>
              </a:spcBef>
              <a:spcAft>
                <a:spcPct val="0"/>
              </a:spcAft>
            </a:pPr>
            <a:r>
              <a:rPr lang="en-US">
                <a:solidFill>
                  <a:srgbClr val="FFC000"/>
                </a:solidFill>
                <a:latin typeface="Arial" pitchFamily="34" charset="0"/>
              </a:rPr>
              <a:t>Metal molds </a:t>
            </a:r>
            <a:br>
              <a:rPr lang="en-US" sz="1400">
                <a:solidFill>
                  <a:srgbClr val="FFC000"/>
                </a:solidFill>
                <a:latin typeface="Arial" pitchFamily="34" charset="0"/>
              </a:rPr>
            </a:br>
            <a:endParaRPr lang="ar-IQ">
              <a:solidFill>
                <a:srgbClr val="FFC000"/>
              </a:solidFill>
              <a:latin typeface="Arial" pitchFamily="34" charset="0"/>
            </a:endParaRPr>
          </a:p>
        </p:txBody>
      </p:sp>
      <p:sp>
        <p:nvSpPr>
          <p:cNvPr id="11276" name="Rectangle 2"/>
          <p:cNvSpPr>
            <a:spLocks noChangeArrowheads="1"/>
          </p:cNvSpPr>
          <p:nvPr/>
        </p:nvSpPr>
        <p:spPr bwMode="auto">
          <a:xfrm>
            <a:off x="1835446" y="6067425"/>
            <a:ext cx="18517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rtl="1" fontAlgn="base">
              <a:spcBef>
                <a:spcPct val="0"/>
              </a:spcBef>
              <a:spcAft>
                <a:spcPct val="0"/>
              </a:spcAft>
            </a:pPr>
            <a:r>
              <a:rPr lang="en-US">
                <a:solidFill>
                  <a:srgbClr val="FFC000"/>
                </a:solidFill>
                <a:latin typeface="Arial" pitchFamily="34" charset="0"/>
              </a:rPr>
              <a:t>L-shaped brace </a:t>
            </a:r>
            <a:endParaRPr lang="ar-IQ">
              <a:solidFill>
                <a:srgbClr val="FFC000"/>
              </a:solidFill>
              <a:latin typeface="Arial" pitchFamily="34" charset="0"/>
            </a:endParaRPr>
          </a:p>
        </p:txBody>
      </p:sp>
    </p:spTree>
    <p:extLst>
      <p:ext uri="{BB962C8B-B14F-4D97-AF65-F5344CB8AC3E}">
        <p14:creationId xmlns:p14="http://schemas.microsoft.com/office/powerpoint/2010/main" val="915784974"/>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linds(horizontal)">
                                      <p:cBhvr>
                                        <p:cTn id="7" dur="1000"/>
                                        <p:tgtEl>
                                          <p:spTgt spid="10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000" fill="hold"/>
                                        <p:tgtEl>
                                          <p:spTgt spid="6"/>
                                        </p:tgtEl>
                                        <p:attrNameLst>
                                          <p:attrName>ppt_x</p:attrName>
                                        </p:attrNameLst>
                                      </p:cBhvr>
                                      <p:tavLst>
                                        <p:tav tm="0">
                                          <p:val>
                                            <p:strVal val="#ppt_x"/>
                                          </p:val>
                                        </p:tav>
                                        <p:tav tm="100000">
                                          <p:val>
                                            <p:strVal val="#ppt_x"/>
                                          </p:val>
                                        </p:tav>
                                      </p:tavLst>
                                    </p:anim>
                                    <p:anim calcmode="lin" valueType="num">
                                      <p:cBhvr additive="base">
                                        <p:cTn id="19"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64" presetClass="path" presetSubtype="0" accel="50000" decel="50000" fill="hold" nodeType="clickEffect">
                                  <p:stCondLst>
                                    <p:cond delay="0"/>
                                  </p:stCondLst>
                                  <p:childTnLst>
                                    <p:animMotion origin="layout" path="M 0 1.72063E-6 L 0 -0.13321 " pathEditMode="relative" rAng="0" ptsTypes="AA">
                                      <p:cBhvr>
                                        <p:cTn id="23" dur="2000" fill="hold"/>
                                        <p:tgtEl>
                                          <p:spTgt spid="6"/>
                                        </p:tgtEl>
                                        <p:attrNameLst>
                                          <p:attrName>ppt_x</p:attrName>
                                          <p:attrName>ppt_y</p:attrName>
                                        </p:attrNameLst>
                                      </p:cBhvr>
                                      <p:rCtr x="0" y="-6660"/>
                                    </p:animMotion>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path" presetSubtype="0" accel="50000" decel="50000" fill="hold" nodeType="clickEffect">
                                  <p:stCondLst>
                                    <p:cond delay="0"/>
                                  </p:stCondLst>
                                  <p:childTnLst>
                                    <p:animMotion origin="layout" path="M 0 -0.13321 L 0 0.0555 " pathEditMode="relative" rAng="0" ptsTypes="AA">
                                      <p:cBhvr>
                                        <p:cTn id="27" dur="2000" fill="hold"/>
                                        <p:tgtEl>
                                          <p:spTgt spid="6"/>
                                        </p:tgtEl>
                                        <p:attrNameLst>
                                          <p:attrName>ppt_x</p:attrName>
                                          <p:attrName>ppt_y</p:attrName>
                                        </p:attrNameLst>
                                      </p:cBhvr>
                                      <p:rCtr x="0" y="94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u="sng"/>
              <a:t>Blocking is carried out as follows:</a:t>
            </a:r>
            <a:endParaRPr lang="ar-IQ"/>
          </a:p>
        </p:txBody>
      </p:sp>
      <p:sp>
        <p:nvSpPr>
          <p:cNvPr id="12291" name="Content Placeholder 2"/>
          <p:cNvSpPr>
            <a:spLocks noGrp="1"/>
          </p:cNvSpPr>
          <p:nvPr>
            <p:ph idx="1"/>
          </p:nvPr>
        </p:nvSpPr>
        <p:spPr>
          <a:xfrm>
            <a:off x="304800" y="1066800"/>
            <a:ext cx="11582400" cy="1524000"/>
          </a:xfrm>
        </p:spPr>
        <p:txBody>
          <a:bodyPr/>
          <a:lstStyle/>
          <a:p>
            <a:pPr marL="457200" indent="-457200">
              <a:buFont typeface="Times New Roman" pitchFamily="18" charset="0"/>
              <a:buAutoNum type="arabicPeriod"/>
            </a:pPr>
            <a:r>
              <a:rPr lang="en-US" sz="3200"/>
              <a:t>Adjust the mold: to suitable size in case of L-shaped brace, or appropriate size of metal type,  and then fill with melted wax. </a:t>
            </a:r>
          </a:p>
        </p:txBody>
      </p:sp>
      <p:pic>
        <p:nvPicPr>
          <p:cNvPr id="10244" name="Picture 4" descr="http://www.psl-equip.com/userfiles/IMG_1862.jpg"/>
          <p:cNvPicPr>
            <a:picLocks noChangeAspect="1" noChangeArrowheads="1"/>
          </p:cNvPicPr>
          <p:nvPr/>
        </p:nvPicPr>
        <p:blipFill>
          <a:blip r:embed="rId2">
            <a:extLst>
              <a:ext uri="{28A0092B-C50C-407E-A947-70E740481C1C}">
                <a14:useLocalDpi xmlns:a14="http://schemas.microsoft.com/office/drawing/2010/main" val="0"/>
              </a:ext>
            </a:extLst>
          </a:blip>
          <a:srcRect l="22501" t="30000" r="14999" b="6667"/>
          <a:stretch>
            <a:fillRect/>
          </a:stretch>
        </p:blipFill>
        <p:spPr bwMode="auto">
          <a:xfrm>
            <a:off x="4673602" y="3505200"/>
            <a:ext cx="4544484"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Shape 4"/>
          <p:cNvSpPr/>
          <p:nvPr/>
        </p:nvSpPr>
        <p:spPr bwMode="auto">
          <a:xfrm>
            <a:off x="812800" y="3276600"/>
            <a:ext cx="2641600" cy="2743200"/>
          </a:xfrm>
          <a:prstGeom prst="corner">
            <a:avLst>
              <a:gd name="adj1" fmla="val 30100"/>
              <a:gd name="adj2" fmla="val 36070"/>
            </a:avLst>
          </a:prstGeom>
          <a:ln>
            <a:headEnd type="none" w="med" len="med"/>
            <a:tailEnd type="triangle" w="med" len="med"/>
          </a:ln>
        </p:spPr>
        <p:style>
          <a:lnRef idx="0">
            <a:schemeClr val="accent1"/>
          </a:lnRef>
          <a:fillRef idx="3">
            <a:schemeClr val="accent1"/>
          </a:fillRef>
          <a:effectRef idx="3">
            <a:schemeClr val="accent1"/>
          </a:effectRef>
          <a:fontRef idx="minor">
            <a:schemeClr val="lt1"/>
          </a:fontRef>
        </p:style>
        <p:txBody>
          <a:bodyPr rtlCol="1"/>
          <a:lstStyle/>
          <a:p>
            <a:pPr algn="r" rtl="1" fontAlgn="base">
              <a:spcBef>
                <a:spcPct val="0"/>
              </a:spcBef>
              <a:spcAft>
                <a:spcPct val="0"/>
              </a:spcAft>
              <a:defRPr/>
            </a:pPr>
            <a:endParaRPr lang="ar-IQ">
              <a:solidFill>
                <a:srgbClr val="000000"/>
              </a:solidFill>
              <a:latin typeface="Arial" pitchFamily="34" charset="0"/>
            </a:endParaRPr>
          </a:p>
        </p:txBody>
      </p:sp>
      <p:sp>
        <p:nvSpPr>
          <p:cNvPr id="6" name="L-Shape 5"/>
          <p:cNvSpPr/>
          <p:nvPr/>
        </p:nvSpPr>
        <p:spPr bwMode="auto">
          <a:xfrm rot="10800000">
            <a:off x="1727201" y="3962400"/>
            <a:ext cx="2641600" cy="2743200"/>
          </a:xfrm>
          <a:prstGeom prst="corner">
            <a:avLst>
              <a:gd name="adj1" fmla="val 30100"/>
              <a:gd name="adj2" fmla="val 36070"/>
            </a:avLst>
          </a:prstGeom>
          <a:ln>
            <a:headEnd type="none" w="med" len="med"/>
            <a:tailEnd type="triangle" w="med" len="med"/>
          </a:ln>
        </p:spPr>
        <p:style>
          <a:lnRef idx="0">
            <a:schemeClr val="accent1"/>
          </a:lnRef>
          <a:fillRef idx="3">
            <a:schemeClr val="accent1"/>
          </a:fillRef>
          <a:effectRef idx="3">
            <a:schemeClr val="accent1"/>
          </a:effectRef>
          <a:fontRef idx="minor">
            <a:schemeClr val="lt1"/>
          </a:fontRef>
        </p:style>
        <p:txBody>
          <a:bodyPr rtlCol="1"/>
          <a:lstStyle/>
          <a:p>
            <a:pPr algn="r" rtl="1" fontAlgn="base">
              <a:spcBef>
                <a:spcPct val="0"/>
              </a:spcBef>
              <a:spcAft>
                <a:spcPct val="0"/>
              </a:spcAft>
              <a:defRPr/>
            </a:pPr>
            <a:endParaRPr lang="ar-IQ">
              <a:solidFill>
                <a:srgbClr val="000000"/>
              </a:solidFill>
              <a:latin typeface="Arial" pitchFamily="34" charset="0"/>
            </a:endParaRPr>
          </a:p>
        </p:txBody>
      </p:sp>
      <p:pic>
        <p:nvPicPr>
          <p:cNvPr id="1229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7202" y="3657600"/>
            <a:ext cx="2639484"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pic>
    </p:spTree>
    <p:extLst>
      <p:ext uri="{BB962C8B-B14F-4D97-AF65-F5344CB8AC3E}">
        <p14:creationId xmlns:p14="http://schemas.microsoft.com/office/powerpoint/2010/main" val="760468673"/>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linds(horizontal)">
                                      <p:cBhvr>
                                        <p:cTn id="7" dur="1000"/>
                                        <p:tgtEl>
                                          <p:spTgt spid="10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000" fill="hold"/>
                                        <p:tgtEl>
                                          <p:spTgt spid="6"/>
                                        </p:tgtEl>
                                        <p:attrNameLst>
                                          <p:attrName>ppt_x</p:attrName>
                                        </p:attrNameLst>
                                      </p:cBhvr>
                                      <p:tavLst>
                                        <p:tav tm="0">
                                          <p:val>
                                            <p:strVal val="#ppt_x"/>
                                          </p:val>
                                        </p:tav>
                                        <p:tav tm="100000">
                                          <p:val>
                                            <p:strVal val="#ppt_x"/>
                                          </p:val>
                                        </p:tav>
                                      </p:tavLst>
                                    </p:anim>
                                    <p:anim calcmode="lin" valueType="num">
                                      <p:cBhvr additive="base">
                                        <p:cTn id="19"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64" presetClass="path" presetSubtype="0" accel="50000" decel="50000" fill="hold" nodeType="clickEffect">
                                  <p:stCondLst>
                                    <p:cond delay="0"/>
                                  </p:stCondLst>
                                  <p:childTnLst>
                                    <p:animMotion origin="layout" path="M 0 1.72063E-6 L 0 -0.13321 " pathEditMode="relative" rAng="0" ptsTypes="AA">
                                      <p:cBhvr>
                                        <p:cTn id="23" dur="2000" fill="hold"/>
                                        <p:tgtEl>
                                          <p:spTgt spid="6"/>
                                        </p:tgtEl>
                                        <p:attrNameLst>
                                          <p:attrName>ppt_x</p:attrName>
                                          <p:attrName>ppt_y</p:attrName>
                                        </p:attrNameLst>
                                      </p:cBhvr>
                                      <p:rCtr x="0" y="-6660"/>
                                    </p:animMotion>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path" presetSubtype="0" accel="50000" decel="50000" fill="hold" nodeType="clickEffect">
                                  <p:stCondLst>
                                    <p:cond delay="0"/>
                                  </p:stCondLst>
                                  <p:childTnLst>
                                    <p:animMotion origin="layout" path="M 0 -0.13321 L 0 0.0555 " pathEditMode="relative" rAng="0" ptsTypes="AA">
                                      <p:cBhvr>
                                        <p:cTn id="27" dur="2000" fill="hold"/>
                                        <p:tgtEl>
                                          <p:spTgt spid="6"/>
                                        </p:tgtEl>
                                        <p:attrNameLst>
                                          <p:attrName>ppt_x</p:attrName>
                                          <p:attrName>ppt_y</p:attrName>
                                        </p:attrNameLst>
                                      </p:cBhvr>
                                      <p:rCtr x="0" y="94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u="sng"/>
              <a:t>Blocking is carried out as follows:</a:t>
            </a:r>
            <a:endParaRPr lang="ar-IQ"/>
          </a:p>
        </p:txBody>
      </p:sp>
      <p:sp>
        <p:nvSpPr>
          <p:cNvPr id="13315" name="Content Placeholder 2"/>
          <p:cNvSpPr>
            <a:spLocks noGrp="1"/>
          </p:cNvSpPr>
          <p:nvPr>
            <p:ph idx="1"/>
          </p:nvPr>
        </p:nvSpPr>
        <p:spPr/>
        <p:txBody>
          <a:bodyPr/>
          <a:lstStyle/>
          <a:p>
            <a:pPr marL="457200" indent="-457200">
              <a:buFontTx/>
              <a:buNone/>
            </a:pPr>
            <a:r>
              <a:rPr lang="en-US" sz="3200"/>
              <a:t>2. Take the tissue container out of the oven, open the cassettes and hold the tissue gently with a warmed forceps.</a:t>
            </a:r>
          </a:p>
        </p:txBody>
      </p:sp>
      <p:pic>
        <p:nvPicPr>
          <p:cNvPr id="12292" name="Picture 6" descr="http://pathology.utscavma.org/wp-content/uploads/2008/03/path-club-pics-024.JPG"/>
          <p:cNvPicPr>
            <a:picLocks noChangeAspect="1" noChangeArrowheads="1"/>
          </p:cNvPicPr>
          <p:nvPr/>
        </p:nvPicPr>
        <p:blipFill>
          <a:blip r:embed="rId2">
            <a:extLst>
              <a:ext uri="{28A0092B-C50C-407E-A947-70E740481C1C}">
                <a14:useLocalDpi xmlns:a14="http://schemas.microsoft.com/office/drawing/2010/main" val="0"/>
              </a:ext>
            </a:extLst>
          </a:blip>
          <a:srcRect l="23924" t="19949" r="25233"/>
          <a:stretch>
            <a:fillRect/>
          </a:stretch>
        </p:blipFill>
        <p:spPr bwMode="auto">
          <a:xfrm>
            <a:off x="711200" y="2886078"/>
            <a:ext cx="34544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801" y="2962275"/>
            <a:ext cx="724746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pic>
    </p:spTree>
    <p:extLst>
      <p:ext uri="{BB962C8B-B14F-4D97-AF65-F5344CB8AC3E}">
        <p14:creationId xmlns:p14="http://schemas.microsoft.com/office/powerpoint/2010/main" val="112441820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1000"/>
                                        <p:tgtEl>
                                          <p:spTgt spid="12292"/>
                                        </p:tgtEl>
                                      </p:cBhvr>
                                    </p:animEffect>
                                    <p:anim calcmode="lin" valueType="num">
                                      <p:cBhvr>
                                        <p:cTn id="8" dur="1000" fill="hold"/>
                                        <p:tgtEl>
                                          <p:spTgt spid="12292"/>
                                        </p:tgtEl>
                                        <p:attrNameLst>
                                          <p:attrName>ppt_x</p:attrName>
                                        </p:attrNameLst>
                                      </p:cBhvr>
                                      <p:tavLst>
                                        <p:tav tm="0">
                                          <p:val>
                                            <p:strVal val="#ppt_x"/>
                                          </p:val>
                                        </p:tav>
                                        <p:tav tm="100000">
                                          <p:val>
                                            <p:strVal val="#ppt_x"/>
                                          </p:val>
                                        </p:tav>
                                      </p:tavLst>
                                    </p:anim>
                                    <p:anim calcmode="lin" valueType="num">
                                      <p:cBhvr>
                                        <p:cTn id="9" dur="900" decel="100000" fill="hold"/>
                                        <p:tgtEl>
                                          <p:spTgt spid="1229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292"/>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2294"/>
                                        </p:tgtEl>
                                        <p:attrNameLst>
                                          <p:attrName>style.visibility</p:attrName>
                                        </p:attrNameLst>
                                      </p:cBhvr>
                                      <p:to>
                                        <p:strVal val="visible"/>
                                      </p:to>
                                    </p:set>
                                    <p:animEffect transition="in" filter="fade">
                                      <p:cBhvr>
                                        <p:cTn id="13" dur="1000"/>
                                        <p:tgtEl>
                                          <p:spTgt spid="12294"/>
                                        </p:tgtEl>
                                      </p:cBhvr>
                                    </p:animEffect>
                                    <p:anim calcmode="lin" valueType="num">
                                      <p:cBhvr>
                                        <p:cTn id="14" dur="1000" fill="hold"/>
                                        <p:tgtEl>
                                          <p:spTgt spid="12294"/>
                                        </p:tgtEl>
                                        <p:attrNameLst>
                                          <p:attrName>ppt_x</p:attrName>
                                        </p:attrNameLst>
                                      </p:cBhvr>
                                      <p:tavLst>
                                        <p:tav tm="0">
                                          <p:val>
                                            <p:strVal val="#ppt_x"/>
                                          </p:val>
                                        </p:tav>
                                        <p:tav tm="100000">
                                          <p:val>
                                            <p:strVal val="#ppt_x"/>
                                          </p:val>
                                        </p:tav>
                                      </p:tavLst>
                                    </p:anim>
                                    <p:anim calcmode="lin" valueType="num">
                                      <p:cBhvr>
                                        <p:cTn id="15" dur="900" decel="100000" fill="hold"/>
                                        <p:tgtEl>
                                          <p:spTgt spid="1229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29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u="sng"/>
              <a:t>Blocking is carried out as follows:</a:t>
            </a:r>
            <a:endParaRPr lang="ar-IQ"/>
          </a:p>
        </p:txBody>
      </p:sp>
      <p:sp>
        <p:nvSpPr>
          <p:cNvPr id="14339" name="Content Placeholder 2"/>
          <p:cNvSpPr>
            <a:spLocks noGrp="1"/>
          </p:cNvSpPr>
          <p:nvPr>
            <p:ph idx="1"/>
          </p:nvPr>
        </p:nvSpPr>
        <p:spPr/>
        <p:txBody>
          <a:bodyPr/>
          <a:lstStyle/>
          <a:p>
            <a:pPr marL="457200" indent="-457200">
              <a:buFontTx/>
              <a:buNone/>
            </a:pPr>
            <a:r>
              <a:rPr lang="en-US" sz="3200"/>
              <a:t>3. put it down the melted wax-filled mold </a:t>
            </a:r>
          </a:p>
        </p:txBody>
      </p:sp>
      <p:pic>
        <p:nvPicPr>
          <p:cNvPr id="14340" name="Picture 2" descr="http://www.dnr.state.md.us/fisheries/oxford/art/orp/placing_tissue_in_mo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133603"/>
            <a:ext cx="8229600" cy="413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4711379"/>
      </p:ext>
    </p:extLst>
  </p:cSld>
  <p:clrMapOvr>
    <a:masterClrMapping/>
  </p:clrMapOvr>
  <p:transition>
    <p:cover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u="sng"/>
              <a:t>Blocking is carried out as follows:</a:t>
            </a:r>
            <a:endParaRPr lang="ar-IQ"/>
          </a:p>
        </p:txBody>
      </p:sp>
      <p:sp>
        <p:nvSpPr>
          <p:cNvPr id="15363" name="Content Placeholder 2"/>
          <p:cNvSpPr>
            <a:spLocks noGrp="1"/>
          </p:cNvSpPr>
          <p:nvPr>
            <p:ph idx="1"/>
          </p:nvPr>
        </p:nvSpPr>
        <p:spPr/>
        <p:txBody>
          <a:bodyPr/>
          <a:lstStyle/>
          <a:p>
            <a:pPr marL="457200" indent="-457200">
              <a:buFontTx/>
              <a:buNone/>
            </a:pPr>
            <a:r>
              <a:rPr lang="en-US" sz="3600"/>
              <a:t>4. Wait until the lower layer of paraffin solidify.</a:t>
            </a:r>
          </a:p>
        </p:txBody>
      </p:sp>
      <p:pic>
        <p:nvPicPr>
          <p:cNvPr id="15364" name="Picture 5" descr="File:Tissue processing - Embedding stat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600" y="2355850"/>
            <a:ext cx="904240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4641985"/>
      </p:ext>
    </p:extLst>
  </p:cSld>
  <p:clrMapOvr>
    <a:masterClrMapping/>
  </p:clrMapOvr>
  <p:transition>
    <p:cover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u="sng"/>
              <a:t>Blocking is carried out as follows:</a:t>
            </a:r>
            <a:endParaRPr lang="ar-IQ"/>
          </a:p>
        </p:txBody>
      </p:sp>
      <p:sp>
        <p:nvSpPr>
          <p:cNvPr id="16387" name="Content Placeholder 2"/>
          <p:cNvSpPr>
            <a:spLocks noGrp="1"/>
          </p:cNvSpPr>
          <p:nvPr>
            <p:ph idx="1"/>
          </p:nvPr>
        </p:nvSpPr>
        <p:spPr/>
        <p:txBody>
          <a:bodyPr/>
          <a:lstStyle/>
          <a:p>
            <a:pPr marL="457200" indent="-457200">
              <a:buFontTx/>
              <a:buNone/>
            </a:pPr>
            <a:r>
              <a:rPr lang="en-US" sz="3200"/>
              <a:t>5. Gently press the tissue down as far as it will go in the wax and allow it to harden.</a:t>
            </a:r>
          </a:p>
        </p:txBody>
      </p:sp>
      <p:pic>
        <p:nvPicPr>
          <p:cNvPr id="16388" name="Picture 5" descr="File:Tissue processing - Embedding stat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600" y="2355850"/>
            <a:ext cx="904240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8444248"/>
      </p:ext>
    </p:extLst>
  </p:cSld>
  <p:clrMapOvr>
    <a:masterClrMapping/>
  </p:clrMapOvr>
  <p:transition>
    <p:cover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u="sng"/>
              <a:t>Blocking is carried out as follows:</a:t>
            </a:r>
            <a:endParaRPr lang="ar-IQ"/>
          </a:p>
        </p:txBody>
      </p:sp>
      <p:sp>
        <p:nvSpPr>
          <p:cNvPr id="17411" name="Content Placeholder 2"/>
          <p:cNvSpPr>
            <a:spLocks noGrp="1"/>
          </p:cNvSpPr>
          <p:nvPr>
            <p:ph idx="1"/>
          </p:nvPr>
        </p:nvSpPr>
        <p:spPr/>
        <p:txBody>
          <a:bodyPr/>
          <a:lstStyle/>
          <a:p>
            <a:pPr marL="457200" indent="-457200">
              <a:buFontTx/>
              <a:buNone/>
            </a:pPr>
            <a:r>
              <a:rPr lang="en-US"/>
              <a:t>6. fill the remaining of the mold with paraffin to make paraffin block, and place the label over it, either a paper or labeled tissue cassettes.</a:t>
            </a:r>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2895600"/>
            <a:ext cx="80264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pic>
      <p:sp>
        <p:nvSpPr>
          <p:cNvPr id="5" name="Cross 4"/>
          <p:cNvSpPr>
            <a:spLocks noChangeArrowheads="1"/>
          </p:cNvSpPr>
          <p:nvPr/>
        </p:nvSpPr>
        <p:spPr bwMode="auto">
          <a:xfrm rot="2540255">
            <a:off x="8130117" y="3467100"/>
            <a:ext cx="2641600" cy="1905000"/>
          </a:xfrm>
          <a:prstGeom prst="plus">
            <a:avLst>
              <a:gd name="adj" fmla="val 42912"/>
            </a:avLst>
          </a:prstGeom>
          <a:solidFill>
            <a:srgbClr val="CC3300"/>
          </a:solidFill>
          <a:ln w="63500" algn="ctr">
            <a:solidFill>
              <a:srgbClr val="FFFFCC"/>
            </a:solidFill>
            <a:round/>
            <a:headEnd/>
            <a:tailEnd type="triangle" w="med" len="med"/>
          </a:ln>
        </p:spPr>
        <p:txBody>
          <a:bodyPr/>
          <a:lstStyle/>
          <a:p>
            <a:pPr algn="r" rtl="1" fontAlgn="base">
              <a:spcBef>
                <a:spcPct val="0"/>
              </a:spcBef>
              <a:spcAft>
                <a:spcPct val="0"/>
              </a:spcAft>
            </a:pPr>
            <a:endParaRPr lang="ar-IQ">
              <a:solidFill>
                <a:srgbClr val="000000"/>
              </a:solidFill>
              <a:latin typeface="Arial" pitchFamily="34" charset="0"/>
            </a:endParaRPr>
          </a:p>
        </p:txBody>
      </p:sp>
    </p:spTree>
    <p:extLst>
      <p:ext uri="{BB962C8B-B14F-4D97-AF65-F5344CB8AC3E}">
        <p14:creationId xmlns:p14="http://schemas.microsoft.com/office/powerpoint/2010/main" val="3178180961"/>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fade">
                                      <p:cBhvr>
                                        <p:cTn id="12" dur="1000"/>
                                        <p:tgtEl>
                                          <p:spTgt spid="16388"/>
                                        </p:tgtEl>
                                      </p:cBhvr>
                                    </p:animEffect>
                                    <p:anim calcmode="lin" valueType="num">
                                      <p:cBhvr>
                                        <p:cTn id="13" dur="1000" fill="hold"/>
                                        <p:tgtEl>
                                          <p:spTgt spid="16388"/>
                                        </p:tgtEl>
                                        <p:attrNameLst>
                                          <p:attrName>ppt_x</p:attrName>
                                        </p:attrNameLst>
                                      </p:cBhvr>
                                      <p:tavLst>
                                        <p:tav tm="0">
                                          <p:val>
                                            <p:strVal val="#ppt_x"/>
                                          </p:val>
                                        </p:tav>
                                        <p:tav tm="100000">
                                          <p:val>
                                            <p:strVal val="#ppt_x"/>
                                          </p:val>
                                        </p:tav>
                                      </p:tavLst>
                                    </p:anim>
                                    <p:anim calcmode="lin" valueType="num">
                                      <p:cBhvr>
                                        <p:cTn id="14" dur="1000" fill="hold"/>
                                        <p:tgtEl>
                                          <p:spTgt spid="163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u="sng"/>
              <a:t>Blocking is carried out as follows:</a:t>
            </a:r>
            <a:endParaRPr lang="ar-IQ"/>
          </a:p>
        </p:txBody>
      </p:sp>
      <p:sp>
        <p:nvSpPr>
          <p:cNvPr id="18435" name="Content Placeholder 2"/>
          <p:cNvSpPr>
            <a:spLocks noGrp="1"/>
          </p:cNvSpPr>
          <p:nvPr>
            <p:ph idx="1"/>
          </p:nvPr>
        </p:nvSpPr>
        <p:spPr/>
        <p:txBody>
          <a:bodyPr/>
          <a:lstStyle/>
          <a:p>
            <a:pPr marL="457200" indent="-457200">
              <a:buFontTx/>
              <a:buNone/>
            </a:pPr>
            <a:r>
              <a:rPr lang="en-US" sz="3200"/>
              <a:t>7.  Put it on a cold plate to become harden and allow to remove the paraffin block contain the tissue, which will be ready for further steps.</a:t>
            </a:r>
          </a:p>
        </p:txBody>
      </p:sp>
      <p:pic>
        <p:nvPicPr>
          <p:cNvPr id="18436" name="Picture 2" descr="File:Tissue processing - Moulds are set on a cold plate to solidify.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6800" y="3216278"/>
            <a:ext cx="7315200"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2319328"/>
      </p:ext>
    </p:extLst>
  </p:cSld>
  <p:clrMapOvr>
    <a:masterClrMapping/>
  </p:clrMapOvr>
  <p:transition>
    <p:cover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ile:Tissue processing - Solidified paraffin block is popped out of the metal moul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609600"/>
            <a:ext cx="11480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2420367"/>
      </p:ext>
    </p:extLst>
  </p:cSld>
  <p:clrMapOvr>
    <a:masterClrMapping/>
  </p:clrMapOvr>
  <p:transition>
    <p:cover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979488" y="1854200"/>
            <a:ext cx="10233025" cy="423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Immunohistochemistry</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Embedding</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NZ" sz="1600" b="1" i="1" u="none" strike="noStrike" kern="1200" cap="none" spc="0" normalizeH="0" baseline="0" noProof="0" dirty="0" err="1">
                <a:ln>
                  <a:noFill/>
                </a:ln>
                <a:solidFill>
                  <a:srgbClr val="000000"/>
                </a:solidFill>
                <a:effectLst/>
                <a:uLnTx/>
                <a:uFillTx/>
                <a:latin typeface="Times New Roman" pitchFamily="18" charset="0"/>
                <a:ea typeface="Calibri" pitchFamily="34" charset="0"/>
                <a:cs typeface="Times New Roman" pitchFamily="18" charset="0"/>
              </a:rPr>
              <a:t>Dr.</a:t>
            </a:r>
            <a:r>
              <a:rPr kumimoji="0" lang="en-NZ" sz="1600" b="1" i="1" u="none" strike="noStrike" kern="1200" cap="none" spc="0" normalizeH="0" baseline="0" noProof="0" dirty="0">
                <a:ln>
                  <a:noFill/>
                </a:ln>
                <a:solidFill>
                  <a:srgbClr val="000000"/>
                </a:solidFill>
                <a:effectLst/>
                <a:uLnTx/>
                <a:uFillTx/>
                <a:latin typeface="Times New Roman" pitchFamily="18" charset="0"/>
                <a:ea typeface="Calibri" pitchFamily="34" charset="0"/>
                <a:cs typeface="Times New Roman" pitchFamily="18" charset="0"/>
              </a:rPr>
              <a:t> Ahmad H. Ibrahim 10</a:t>
            </a:r>
            <a:endParaRPr kumimoji="0" lang="en-GB" sz="1600" b="0" i="1" u="none" strike="noStrike" kern="1200" cap="none" spc="0" normalizeH="0" baseline="0" noProof="0" dirty="0">
              <a:ln>
                <a:noFill/>
              </a:ln>
              <a:solidFill>
                <a:srgbClr val="000000"/>
              </a:solidFill>
              <a:effectLst/>
              <a:uLnTx/>
              <a:uFillTx/>
              <a:latin typeface="Times New Roman" pitchFamily="18" charset="0"/>
              <a:ea typeface="Calibri" pitchFamily="34" charset="0"/>
              <a:cs typeface="Times New Roman" pitchFamily="18" charset="0"/>
            </a:endParaRPr>
          </a:p>
          <a:p>
            <a:pPr marL="0" marR="0" lvl="0" indent="0" algn="ctr" defTabSz="914400" rtl="1" eaLnBrk="1" fontAlgn="base" latinLnBrk="0" hangingPunct="1">
              <a:lnSpc>
                <a:spcPct val="115000"/>
              </a:lnSpc>
              <a:spcBef>
                <a:spcPct val="0"/>
              </a:spcBef>
              <a:spcAft>
                <a:spcPts val="1000"/>
              </a:spcAft>
              <a:buClrTx/>
              <a:buSzTx/>
              <a:buFontTx/>
              <a:buNone/>
              <a:tabLst/>
              <a:defRPr/>
            </a:pPr>
            <a:r>
              <a:rPr kumimoji="0" lang="en-NZ" sz="1600" b="1" i="0" u="none" strike="noStrike" kern="1200" cap="none" spc="0" normalizeH="0" baseline="0" noProof="0" dirty="0">
                <a:ln>
                  <a:noFill/>
                </a:ln>
                <a:solidFill>
                  <a:srgbClr val="000000"/>
                </a:solidFill>
                <a:effectLst/>
                <a:uLnTx/>
                <a:uFillTx/>
                <a:latin typeface="Times New Roman" pitchFamily="18" charset="0"/>
                <a:ea typeface="Calibri" pitchFamily="34" charset="0"/>
                <a:cs typeface="Times New Roman" pitchFamily="18" charset="0"/>
              </a:rPr>
              <a:t>Email: </a:t>
            </a:r>
            <a:r>
              <a:rPr kumimoji="0" lang="en-NZ" sz="1600" b="1" i="0" u="none" strike="noStrike" kern="1200" cap="none" spc="0" normalizeH="0" baseline="0" noProof="0" dirty="0">
                <a:ln>
                  <a:noFill/>
                </a:ln>
                <a:solidFill>
                  <a:srgbClr val="000000"/>
                </a:solidFill>
                <a:effectLst/>
                <a:uLnTx/>
                <a:uFillTx/>
                <a:latin typeface="Times New Roman" pitchFamily="18" charset="0"/>
                <a:ea typeface="Calibri" pitchFamily="34" charset="0"/>
                <a:cs typeface="Times New Roman" pitchFamily="18" charset="0"/>
                <a:hlinkClick r:id="rId2"/>
              </a:rPr>
              <a:t>ahmad.ibrahim@Tiu.edu.iq</a:t>
            </a:r>
            <a:endParaRPr kumimoji="0" lang="en-NZ" sz="1600" b="1" i="0" u="none" strike="noStrike" kern="1200" cap="none" spc="0" normalizeH="0" baseline="0" noProof="0" dirty="0">
              <a:ln>
                <a:noFill/>
              </a:ln>
              <a:solidFill>
                <a:srgbClr val="000000"/>
              </a:solidFill>
              <a:effectLst/>
              <a:uLnTx/>
              <a:uFillTx/>
              <a:latin typeface="Times New Roman" pitchFamily="18" charset="0"/>
              <a:ea typeface="Calibri" pitchFamily="34" charset="0"/>
              <a:cs typeface="Times New Roman" pitchFamily="18" charset="0"/>
            </a:endParaRPr>
          </a:p>
          <a:p>
            <a:pPr marL="0" marR="0" lvl="0" indent="0" algn="ctr" defTabSz="914400" rtl="1" eaLnBrk="1" fontAlgn="base" latinLnBrk="0" hangingPunct="1">
              <a:lnSpc>
                <a:spcPct val="115000"/>
              </a:lnSpc>
              <a:spcBef>
                <a:spcPct val="0"/>
              </a:spcBef>
              <a:spcAft>
                <a:spcPts val="1000"/>
              </a:spcAft>
              <a:buClrTx/>
              <a:buSzTx/>
              <a:buFontTx/>
              <a:buNone/>
              <a:tabLst/>
              <a:defRPr/>
            </a:pPr>
            <a:endParaRPr kumimoji="0" lang="en-NZ" sz="1600" b="1" i="0" u="none" strike="noStrike" kern="1200" cap="none" spc="0" normalizeH="0" baseline="0" noProof="0" dirty="0">
              <a:ln>
                <a:noFill/>
              </a:ln>
              <a:solidFill>
                <a:srgbClr val="000000"/>
              </a:solidFill>
              <a:effectLst/>
              <a:uLnTx/>
              <a:uFillTx/>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32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3075" name="Rectangle 15"/>
          <p:cNvSpPr>
            <a:spLocks noChangeArrowheads="1"/>
          </p:cNvSpPr>
          <p:nvPr/>
        </p:nvSpPr>
        <p:spPr bwMode="auto">
          <a:xfrm>
            <a:off x="211138" y="457200"/>
            <a:ext cx="36020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NZ" altLang="en-US" sz="2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University of TISHK</a:t>
            </a:r>
            <a:endParaRPr kumimoji="0" lang="en-GB" alt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3077"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1EE943E-D072-47AD-9540-AF3C342A3B26}" type="slidenum">
              <a:rPr kumimoji="0" lang="en-GB" sz="1200" b="0" i="0" u="none" strike="noStrike" kern="1200" cap="none" spc="0" normalizeH="0" baseline="0" noProof="0" smtClean="0">
                <a:ln>
                  <a:noFill/>
                </a:ln>
                <a:solidFill>
                  <a:srgbClr val="898989"/>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val="2826637511"/>
      </p:ext>
    </p:extLst>
  </p:cSld>
  <p:clrMapOvr>
    <a:masterClrMapping/>
  </p:clrMapOvr>
  <p:transition spd="slow" advTm="22022"/>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ile:Tissue processing - After metal mould is removed, tissue can be seen in the paraffin block.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11785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3938966"/>
      </p:ext>
    </p:extLst>
  </p:cSld>
  <p:clrMapOvr>
    <a:masterClrMapping/>
  </p:clrMapOvr>
  <p:transition>
    <p:cover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u="sng"/>
              <a:t>Orientation of specimens:</a:t>
            </a:r>
            <a:endParaRPr lang="ar-IQ"/>
          </a:p>
        </p:txBody>
      </p:sp>
      <p:sp>
        <p:nvSpPr>
          <p:cNvPr id="3" name="Content Placeholder 2"/>
          <p:cNvSpPr>
            <a:spLocks noGrp="1"/>
          </p:cNvSpPr>
          <p:nvPr>
            <p:ph idx="1"/>
          </p:nvPr>
        </p:nvSpPr>
        <p:spPr/>
        <p:txBody>
          <a:bodyPr/>
          <a:lstStyle/>
          <a:p>
            <a:pPr marL="514350" indent="-514350">
              <a:buFontTx/>
              <a:buNone/>
              <a:defRPr/>
            </a:pPr>
            <a:r>
              <a:rPr lang="en-US" dirty="0"/>
              <a:t>The tissue must be putted down the paraffin block according to the following points:</a:t>
            </a:r>
          </a:p>
          <a:p>
            <a:pPr marL="514350" indent="-514350">
              <a:buFont typeface="+mj-lt"/>
              <a:buAutoNum type="arabicPeriod"/>
              <a:defRPr/>
            </a:pPr>
            <a:endParaRPr lang="en-US" dirty="0"/>
          </a:p>
          <a:p>
            <a:pPr marL="514350" indent="-514350">
              <a:buFont typeface="+mj-lt"/>
              <a:buAutoNum type="arabicPeriod"/>
              <a:defRPr/>
            </a:pPr>
            <a:r>
              <a:rPr lang="en-US" dirty="0"/>
              <a:t>The cut surface or flat surface.</a:t>
            </a:r>
          </a:p>
          <a:p>
            <a:pPr marL="514350" indent="-514350">
              <a:buFont typeface="+mj-lt"/>
              <a:buAutoNum type="arabicPeriod"/>
              <a:defRPr/>
            </a:pPr>
            <a:endParaRPr lang="en-US" dirty="0"/>
          </a:p>
          <a:p>
            <a:pPr marL="514350" indent="-514350">
              <a:buFont typeface="+mj-lt"/>
              <a:buAutoNum type="arabicPeriod"/>
              <a:defRPr/>
            </a:pPr>
            <a:r>
              <a:rPr lang="en-US" dirty="0"/>
              <a:t>The layers of tissue or organs.</a:t>
            </a:r>
          </a:p>
          <a:p>
            <a:pPr marL="514350" indent="-514350">
              <a:buFont typeface="+mj-lt"/>
              <a:buAutoNum type="arabicPeriod"/>
              <a:defRPr/>
            </a:pPr>
            <a:endParaRPr lang="en-US" dirty="0"/>
          </a:p>
          <a:p>
            <a:pPr marL="514350" indent="-514350">
              <a:buFont typeface="+mj-lt"/>
              <a:buAutoNum type="arabicPeriod"/>
              <a:defRPr/>
            </a:pPr>
            <a:r>
              <a:rPr lang="en-US" dirty="0"/>
              <a:t>The surface that not stained by ink. </a:t>
            </a:r>
          </a:p>
          <a:p>
            <a:pPr>
              <a:defRPr/>
            </a:pPr>
            <a:endParaRPr lang="ar-IQ" dirty="0"/>
          </a:p>
        </p:txBody>
      </p:sp>
    </p:spTree>
    <p:extLst>
      <p:ext uri="{BB962C8B-B14F-4D97-AF65-F5344CB8AC3E}">
        <p14:creationId xmlns:p14="http://schemas.microsoft.com/office/powerpoint/2010/main" val="470090613"/>
      </p:ext>
    </p:extLst>
  </p:cSld>
  <p:clrMapOvr>
    <a:masterClrMapping/>
  </p:clrMapOvr>
  <p:transition>
    <p:cover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5"/>
          <p:cNvGrpSpPr>
            <a:grpSpLocks/>
          </p:cNvGrpSpPr>
          <p:nvPr/>
        </p:nvGrpSpPr>
        <p:grpSpPr bwMode="auto">
          <a:xfrm>
            <a:off x="1219200" y="1219200"/>
            <a:ext cx="3352800" cy="1143000"/>
            <a:chOff x="1066800" y="1066800"/>
            <a:chExt cx="2514600" cy="1143000"/>
          </a:xfrm>
        </p:grpSpPr>
        <p:sp>
          <p:nvSpPr>
            <p:cNvPr id="4" name="Cloud 3"/>
            <p:cNvSpPr/>
            <p:nvPr/>
          </p:nvSpPr>
          <p:spPr bwMode="auto">
            <a:xfrm>
              <a:off x="1066800" y="1066800"/>
              <a:ext cx="2514600" cy="990600"/>
            </a:xfrm>
            <a:prstGeom prst="cloud">
              <a:avLst/>
            </a:prstGeom>
            <a:solidFill>
              <a:schemeClr val="accent1"/>
            </a:solidFill>
            <a:ln w="63500" cap="flat" cmpd="sng" algn="ctr">
              <a:noFill/>
              <a:prstDash val="solid"/>
              <a:round/>
              <a:headEnd type="none" w="med" len="med"/>
              <a:tailEnd type="triangle" w="med" len="med"/>
            </a:ln>
            <a:effectLst/>
          </p:spPr>
          <p:txBody>
            <a:bodyPr rtlCol="1"/>
            <a:lstStyle/>
            <a:p>
              <a:pPr algn="r" rtl="1" fontAlgn="base">
                <a:spcBef>
                  <a:spcPct val="0"/>
                </a:spcBef>
                <a:spcAft>
                  <a:spcPct val="0"/>
                </a:spcAft>
                <a:defRPr/>
              </a:pPr>
              <a:endParaRPr lang="ar-IQ">
                <a:solidFill>
                  <a:srgbClr val="000000"/>
                </a:solidFill>
                <a:latin typeface="Arial" pitchFamily="34" charset="0"/>
              </a:endParaRPr>
            </a:p>
          </p:txBody>
        </p:sp>
        <p:sp>
          <p:nvSpPr>
            <p:cNvPr id="22545" name="Rounded Rectangle 4"/>
            <p:cNvSpPr>
              <a:spLocks noChangeArrowheads="1"/>
            </p:cNvSpPr>
            <p:nvPr/>
          </p:nvSpPr>
          <p:spPr bwMode="auto">
            <a:xfrm>
              <a:off x="1143000" y="1524000"/>
              <a:ext cx="2438400" cy="685800"/>
            </a:xfrm>
            <a:prstGeom prst="roundRect">
              <a:avLst>
                <a:gd name="adj" fmla="val 16667"/>
              </a:avLst>
            </a:prstGeom>
            <a:solidFill>
              <a:schemeClr val="accent1"/>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pPr algn="r" rtl="1" fontAlgn="base">
                <a:spcBef>
                  <a:spcPct val="0"/>
                </a:spcBef>
                <a:spcAft>
                  <a:spcPct val="0"/>
                </a:spcAft>
              </a:pPr>
              <a:endParaRPr lang="ar-IQ">
                <a:solidFill>
                  <a:srgbClr val="000000"/>
                </a:solidFill>
                <a:latin typeface="Arial" pitchFamily="34" charset="0"/>
              </a:endParaRPr>
            </a:p>
          </p:txBody>
        </p:sp>
      </p:grpSp>
      <p:sp>
        <p:nvSpPr>
          <p:cNvPr id="22531" name="Rounded Rectangle 6"/>
          <p:cNvSpPr>
            <a:spLocks noChangeArrowheads="1"/>
          </p:cNvSpPr>
          <p:nvPr/>
        </p:nvSpPr>
        <p:spPr bwMode="auto">
          <a:xfrm>
            <a:off x="6502400" y="1371600"/>
            <a:ext cx="3759200" cy="990600"/>
          </a:xfrm>
          <a:prstGeom prst="roundRect">
            <a:avLst>
              <a:gd name="adj" fmla="val 16667"/>
            </a:avLst>
          </a:prstGeom>
          <a:solidFill>
            <a:srgbClr val="FFFFCC"/>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pPr algn="r" rtl="1" fontAlgn="base">
              <a:spcBef>
                <a:spcPct val="0"/>
              </a:spcBef>
              <a:spcAft>
                <a:spcPct val="0"/>
              </a:spcAft>
            </a:pPr>
            <a:endParaRPr lang="ar-IQ">
              <a:solidFill>
                <a:srgbClr val="000000"/>
              </a:solidFill>
              <a:latin typeface="Arial" pitchFamily="34" charset="0"/>
            </a:endParaRPr>
          </a:p>
        </p:txBody>
      </p:sp>
      <p:sp>
        <p:nvSpPr>
          <p:cNvPr id="22532" name="Rectangle 7"/>
          <p:cNvSpPr>
            <a:spLocks noChangeArrowheads="1"/>
          </p:cNvSpPr>
          <p:nvPr/>
        </p:nvSpPr>
        <p:spPr bwMode="auto">
          <a:xfrm>
            <a:off x="6502400" y="1295400"/>
            <a:ext cx="3759200" cy="228600"/>
          </a:xfrm>
          <a:prstGeom prst="rect">
            <a:avLst/>
          </a:prstGeom>
          <a:solidFill>
            <a:srgbClr val="00B0F0"/>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pPr algn="r" rtl="1" fontAlgn="base">
              <a:spcBef>
                <a:spcPct val="0"/>
              </a:spcBef>
              <a:spcAft>
                <a:spcPct val="0"/>
              </a:spcAft>
            </a:pPr>
            <a:endParaRPr lang="ar-IQ">
              <a:solidFill>
                <a:srgbClr val="000000"/>
              </a:solidFill>
              <a:latin typeface="Arial" pitchFamily="34" charset="0"/>
            </a:endParaRPr>
          </a:p>
        </p:txBody>
      </p:sp>
      <p:grpSp>
        <p:nvGrpSpPr>
          <p:cNvPr id="3" name="Group 14"/>
          <p:cNvGrpSpPr>
            <a:grpSpLocks/>
          </p:cNvGrpSpPr>
          <p:nvPr/>
        </p:nvGrpSpPr>
        <p:grpSpPr bwMode="auto">
          <a:xfrm>
            <a:off x="6502400" y="4800600"/>
            <a:ext cx="4673600" cy="990600"/>
            <a:chOff x="3048000" y="4038600"/>
            <a:chExt cx="3505200" cy="990600"/>
          </a:xfrm>
        </p:grpSpPr>
        <p:sp>
          <p:nvSpPr>
            <p:cNvPr id="11" name="Rectangle 10"/>
            <p:cNvSpPr/>
            <p:nvPr/>
          </p:nvSpPr>
          <p:spPr bwMode="auto">
            <a:xfrm>
              <a:off x="3048000" y="4495800"/>
              <a:ext cx="3505200" cy="533400"/>
            </a:xfrm>
            <a:prstGeom prst="rect">
              <a:avLst/>
            </a:prstGeom>
            <a:solidFill>
              <a:srgbClr val="FFFF00"/>
            </a:solidFill>
            <a:ln w="63500" cap="flat" cmpd="sng" algn="ctr">
              <a:noFill/>
              <a:prstDash val="solid"/>
              <a:round/>
              <a:headEnd type="none" w="med" len="med"/>
              <a:tailEnd type="triangle" w="med" len="med"/>
            </a:ln>
            <a:effectLst/>
            <a:scene3d>
              <a:camera prst="isometricOffAxis2Top"/>
              <a:lightRig rig="threePt" dir="t"/>
            </a:scene3d>
            <a:sp3d>
              <a:bevelT w="25400"/>
              <a:bevelB w="25400" h="228600"/>
            </a:sp3d>
          </p:spPr>
          <p:txBody>
            <a:bodyPr rtlCol="1"/>
            <a:lstStyle/>
            <a:p>
              <a:pPr algn="r" rtl="1" fontAlgn="base">
                <a:spcBef>
                  <a:spcPct val="0"/>
                </a:spcBef>
                <a:spcAft>
                  <a:spcPct val="0"/>
                </a:spcAft>
                <a:defRPr/>
              </a:pPr>
              <a:endParaRPr lang="ar-IQ">
                <a:solidFill>
                  <a:srgbClr val="000000"/>
                </a:solidFill>
                <a:latin typeface="Arial" pitchFamily="34" charset="0"/>
              </a:endParaRPr>
            </a:p>
          </p:txBody>
        </p:sp>
        <p:sp>
          <p:nvSpPr>
            <p:cNvPr id="10" name="Rectangle 9"/>
            <p:cNvSpPr/>
            <p:nvPr/>
          </p:nvSpPr>
          <p:spPr bwMode="auto">
            <a:xfrm>
              <a:off x="3048000" y="4267200"/>
              <a:ext cx="3505200" cy="533400"/>
            </a:xfrm>
            <a:prstGeom prst="rect">
              <a:avLst/>
            </a:prstGeom>
            <a:solidFill>
              <a:srgbClr val="00B050"/>
            </a:solidFill>
            <a:ln w="63500" cap="flat" cmpd="sng" algn="ctr">
              <a:noFill/>
              <a:prstDash val="solid"/>
              <a:round/>
              <a:headEnd type="none" w="med" len="med"/>
              <a:tailEnd type="triangle" w="med" len="med"/>
            </a:ln>
            <a:effectLst/>
            <a:scene3d>
              <a:camera prst="isometricOffAxis2Top"/>
              <a:lightRig rig="threePt" dir="t"/>
            </a:scene3d>
            <a:sp3d>
              <a:bevelT w="25400"/>
              <a:bevelB w="25400" h="228600"/>
            </a:sp3d>
          </p:spPr>
          <p:txBody>
            <a:bodyPr rtlCol="1"/>
            <a:lstStyle/>
            <a:p>
              <a:pPr algn="r" rtl="1" fontAlgn="base">
                <a:spcBef>
                  <a:spcPct val="0"/>
                </a:spcBef>
                <a:spcAft>
                  <a:spcPct val="0"/>
                </a:spcAft>
                <a:defRPr/>
              </a:pPr>
              <a:endParaRPr lang="ar-IQ">
                <a:solidFill>
                  <a:srgbClr val="000000"/>
                </a:solidFill>
                <a:latin typeface="Arial" pitchFamily="34" charset="0"/>
              </a:endParaRPr>
            </a:p>
          </p:txBody>
        </p:sp>
        <p:sp>
          <p:nvSpPr>
            <p:cNvPr id="9" name="Rectangle 8"/>
            <p:cNvSpPr/>
            <p:nvPr/>
          </p:nvSpPr>
          <p:spPr bwMode="auto">
            <a:xfrm>
              <a:off x="3048000" y="4038600"/>
              <a:ext cx="3505200" cy="533400"/>
            </a:xfrm>
            <a:prstGeom prst="rect">
              <a:avLst/>
            </a:prstGeom>
            <a:solidFill>
              <a:schemeClr val="accent1"/>
            </a:solidFill>
            <a:ln w="63500" cap="flat" cmpd="sng" algn="ctr">
              <a:noFill/>
              <a:prstDash val="solid"/>
              <a:round/>
              <a:headEnd type="none" w="med" len="med"/>
              <a:tailEnd type="triangle" w="med" len="med"/>
            </a:ln>
            <a:effectLst/>
            <a:scene3d>
              <a:camera prst="isometricOffAxis2Top"/>
              <a:lightRig rig="threePt" dir="t"/>
            </a:scene3d>
            <a:sp3d>
              <a:bevelT w="25400"/>
              <a:bevelB w="25400" h="228600"/>
            </a:sp3d>
          </p:spPr>
          <p:txBody>
            <a:bodyPr rtlCol="1"/>
            <a:lstStyle/>
            <a:p>
              <a:pPr algn="r" rtl="1" fontAlgn="base">
                <a:spcBef>
                  <a:spcPct val="0"/>
                </a:spcBef>
                <a:spcAft>
                  <a:spcPct val="0"/>
                </a:spcAft>
                <a:defRPr/>
              </a:pPr>
              <a:endParaRPr lang="ar-IQ">
                <a:solidFill>
                  <a:srgbClr val="000000"/>
                </a:solidFill>
                <a:latin typeface="Arial" pitchFamily="34" charset="0"/>
              </a:endParaRPr>
            </a:p>
          </p:txBody>
        </p:sp>
      </p:grpSp>
      <p:sp>
        <p:nvSpPr>
          <p:cNvPr id="12" name="Up Arrow 11"/>
          <p:cNvSpPr>
            <a:spLocks noChangeArrowheads="1"/>
          </p:cNvSpPr>
          <p:nvPr/>
        </p:nvSpPr>
        <p:spPr bwMode="auto">
          <a:xfrm>
            <a:off x="2438400" y="2514600"/>
            <a:ext cx="914400" cy="914400"/>
          </a:xfrm>
          <a:prstGeom prst="upArrow">
            <a:avLst>
              <a:gd name="adj1" fmla="val 50000"/>
              <a:gd name="adj2" fmla="val 50000"/>
            </a:avLst>
          </a:prstGeom>
          <a:solidFill>
            <a:srgbClr val="FFFF00"/>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pPr algn="r" rtl="1" fontAlgn="base">
              <a:spcBef>
                <a:spcPct val="0"/>
              </a:spcBef>
              <a:spcAft>
                <a:spcPct val="0"/>
              </a:spcAft>
            </a:pPr>
            <a:endParaRPr lang="ar-IQ">
              <a:solidFill>
                <a:srgbClr val="000000"/>
              </a:solidFill>
              <a:latin typeface="Arial" pitchFamily="34" charset="0"/>
            </a:endParaRPr>
          </a:p>
        </p:txBody>
      </p:sp>
      <p:grpSp>
        <p:nvGrpSpPr>
          <p:cNvPr id="5" name="Group 22"/>
          <p:cNvGrpSpPr>
            <a:grpSpLocks/>
          </p:cNvGrpSpPr>
          <p:nvPr/>
        </p:nvGrpSpPr>
        <p:grpSpPr bwMode="auto">
          <a:xfrm>
            <a:off x="914402" y="4267200"/>
            <a:ext cx="2639484" cy="2057400"/>
            <a:chOff x="685800" y="4267200"/>
            <a:chExt cx="1979762" cy="2057400"/>
          </a:xfrm>
        </p:grpSpPr>
        <p:pic>
          <p:nvPicPr>
            <p:cNvPr id="2253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267200"/>
              <a:ext cx="197976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pic>
        <p:sp>
          <p:nvSpPr>
            <p:cNvPr id="22538" name="Rectangle 17"/>
            <p:cNvSpPr>
              <a:spLocks noChangeArrowheads="1"/>
            </p:cNvSpPr>
            <p:nvPr/>
          </p:nvSpPr>
          <p:spPr bwMode="auto">
            <a:xfrm rot="-2456862">
              <a:off x="1797262" y="5053761"/>
              <a:ext cx="137217" cy="652608"/>
            </a:xfrm>
            <a:prstGeom prst="rect">
              <a:avLst/>
            </a:prstGeom>
            <a:solidFill>
              <a:srgbClr val="FFFF00"/>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pPr algn="r" rtl="1" fontAlgn="base">
                <a:spcBef>
                  <a:spcPct val="0"/>
                </a:spcBef>
                <a:spcAft>
                  <a:spcPct val="0"/>
                </a:spcAft>
              </a:pPr>
              <a:endParaRPr lang="ar-IQ">
                <a:solidFill>
                  <a:srgbClr val="000000"/>
                </a:solidFill>
                <a:latin typeface="Arial" pitchFamily="34" charset="0"/>
              </a:endParaRPr>
            </a:p>
          </p:txBody>
        </p:sp>
        <p:sp>
          <p:nvSpPr>
            <p:cNvPr id="22539" name="Rectangle 18"/>
            <p:cNvSpPr>
              <a:spLocks noChangeArrowheads="1"/>
            </p:cNvSpPr>
            <p:nvPr/>
          </p:nvSpPr>
          <p:spPr bwMode="auto">
            <a:xfrm rot="-2456862">
              <a:off x="1695825" y="5105777"/>
              <a:ext cx="137217" cy="652608"/>
            </a:xfrm>
            <a:prstGeom prst="rect">
              <a:avLst/>
            </a:prstGeom>
            <a:solidFill>
              <a:srgbClr val="92D050"/>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pPr algn="r" rtl="1" fontAlgn="base">
                <a:spcBef>
                  <a:spcPct val="0"/>
                </a:spcBef>
                <a:spcAft>
                  <a:spcPct val="0"/>
                </a:spcAft>
              </a:pPr>
              <a:endParaRPr lang="ar-IQ">
                <a:solidFill>
                  <a:srgbClr val="000000"/>
                </a:solidFill>
                <a:latin typeface="Arial" pitchFamily="34" charset="0"/>
              </a:endParaRPr>
            </a:p>
          </p:txBody>
        </p:sp>
        <p:sp>
          <p:nvSpPr>
            <p:cNvPr id="22540" name="Rectangle 19"/>
            <p:cNvSpPr>
              <a:spLocks noChangeArrowheads="1"/>
            </p:cNvSpPr>
            <p:nvPr/>
          </p:nvSpPr>
          <p:spPr bwMode="auto">
            <a:xfrm rot="-2456862">
              <a:off x="1568662" y="5173471"/>
              <a:ext cx="137217" cy="652608"/>
            </a:xfrm>
            <a:prstGeom prst="rect">
              <a:avLst/>
            </a:prstGeom>
            <a:solidFill>
              <a:srgbClr val="FFFFCC"/>
            </a:solidFill>
            <a:ln>
              <a:noFill/>
            </a:ln>
            <a:extLst>
              <a:ext uri="{91240B29-F687-4F45-9708-019B960494DF}">
                <a14:hiddenLine xmlns:a14="http://schemas.microsoft.com/office/drawing/2010/main" w="63500" algn="ctr">
                  <a:solidFill>
                    <a:srgbClr val="000000"/>
                  </a:solidFill>
                  <a:round/>
                  <a:headEnd/>
                  <a:tailEnd type="triangle" w="med" len="med"/>
                </a14:hiddenLine>
              </a:ext>
            </a:extLst>
          </p:spPr>
          <p:txBody>
            <a:bodyPr/>
            <a:lstStyle/>
            <a:p>
              <a:pPr algn="r" rtl="1" fontAlgn="base">
                <a:spcBef>
                  <a:spcPct val="0"/>
                </a:spcBef>
                <a:spcAft>
                  <a:spcPct val="0"/>
                </a:spcAft>
              </a:pPr>
              <a:endParaRPr lang="ar-IQ">
                <a:solidFill>
                  <a:srgbClr val="000000"/>
                </a:solidFill>
                <a:latin typeface="Arial" pitchFamily="34" charset="0"/>
              </a:endParaRPr>
            </a:p>
          </p:txBody>
        </p:sp>
      </p:grpSp>
      <p:sp>
        <p:nvSpPr>
          <p:cNvPr id="21" name="Left Arrow 20"/>
          <p:cNvSpPr/>
          <p:nvPr/>
        </p:nvSpPr>
        <p:spPr bwMode="auto">
          <a:xfrm>
            <a:off x="4165600" y="4953000"/>
            <a:ext cx="2641600" cy="685800"/>
          </a:xfrm>
          <a:prstGeom prst="leftArrow">
            <a:avLst/>
          </a:prstGeom>
          <a:solidFill>
            <a:srgbClr val="FFFF00"/>
          </a:solidFill>
          <a:ln w="63500" cap="flat" cmpd="sng" algn="ctr">
            <a:solidFill>
              <a:schemeClr val="accent4">
                <a:lumMod val="95000"/>
                <a:lumOff val="5000"/>
              </a:schemeClr>
            </a:solidFill>
            <a:prstDash val="solid"/>
            <a:round/>
            <a:headEnd type="none" w="med" len="med"/>
            <a:tailEnd type="triangle" w="med" len="med"/>
          </a:ln>
          <a:effectLst/>
        </p:spPr>
        <p:txBody>
          <a:bodyPr rtlCol="1"/>
          <a:lstStyle/>
          <a:p>
            <a:pPr algn="r" rtl="1" fontAlgn="base">
              <a:spcBef>
                <a:spcPct val="0"/>
              </a:spcBef>
              <a:spcAft>
                <a:spcPct val="0"/>
              </a:spcAft>
              <a:defRPr/>
            </a:pPr>
            <a:endParaRPr lang="ar-IQ">
              <a:solidFill>
                <a:srgbClr val="000000"/>
              </a:solidFill>
              <a:latin typeface="Arial" pitchFamily="34" charset="0"/>
            </a:endParaRPr>
          </a:p>
        </p:txBody>
      </p:sp>
    </p:spTree>
    <p:extLst>
      <p:ext uri="{BB962C8B-B14F-4D97-AF65-F5344CB8AC3E}">
        <p14:creationId xmlns:p14="http://schemas.microsoft.com/office/powerpoint/2010/main" val="274247004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0 -2.46994E-6 L 0.42917 -2.46994E-6 " pathEditMode="relative" rAng="0" ptsTypes="AA">
                                      <p:cBhvr>
                                        <p:cTn id="6" dur="2000" fill="hold"/>
                                        <p:tgtEl>
                                          <p:spTgt spid="12"/>
                                        </p:tgtEl>
                                        <p:attrNameLst>
                                          <p:attrName>ppt_x</p:attrName>
                                          <p:attrName>ppt_y</p:attrName>
                                        </p:attrNameLst>
                                      </p:cBhvr>
                                      <p:rCtr x="21458"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xit" presetSubtype="10" fill="hold" grpId="1" nodeType="clickEffect">
                                  <p:stCondLst>
                                    <p:cond delay="0"/>
                                  </p:stCondLst>
                                  <p:childTnLst>
                                    <p:animEffect transition="out" filter="blinds(horizontal)">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right)">
                                      <p:cBhvr>
                                        <p:cTn id="21" dur="500"/>
                                        <p:tgtEl>
                                          <p:spTgt spid="2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9" presetClass="entr" presetSubtype="0" accel="10000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pathology.utscavma.org/wp-content/uploads/2008/03/path-club-pics-024.JPG"/>
          <p:cNvPicPr>
            <a:picLocks noChangeAspect="1" noChangeArrowheads="1"/>
          </p:cNvPicPr>
          <p:nvPr/>
        </p:nvPicPr>
        <p:blipFill>
          <a:blip r:embed="rId2">
            <a:extLst>
              <a:ext uri="{28A0092B-C50C-407E-A947-70E740481C1C}">
                <a14:useLocalDpi xmlns:a14="http://schemas.microsoft.com/office/drawing/2010/main" val="0"/>
              </a:ext>
            </a:extLst>
          </a:blip>
          <a:srcRect l="23924" t="25935" r="25233" b="14214"/>
          <a:stretch>
            <a:fillRect/>
          </a:stretch>
        </p:blipFill>
        <p:spPr bwMode="auto">
          <a:xfrm>
            <a:off x="0" y="0"/>
            <a:ext cx="4064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4" descr="http://www.psl-equip.com/userfiles/IMG_1862.jpg"/>
          <p:cNvPicPr>
            <a:picLocks noChangeAspect="1" noChangeArrowheads="1"/>
          </p:cNvPicPr>
          <p:nvPr/>
        </p:nvPicPr>
        <p:blipFill>
          <a:blip r:embed="rId3">
            <a:extLst>
              <a:ext uri="{28A0092B-C50C-407E-A947-70E740481C1C}">
                <a14:useLocalDpi xmlns:a14="http://schemas.microsoft.com/office/drawing/2010/main" val="0"/>
              </a:ext>
            </a:extLst>
          </a:blip>
          <a:srcRect l="22501" t="30000" r="14999" b="6667"/>
          <a:stretch>
            <a:fillRect/>
          </a:stretch>
        </p:blipFill>
        <p:spPr bwMode="auto">
          <a:xfrm>
            <a:off x="2" y="2514600"/>
            <a:ext cx="400896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 descr="http://www.dnr.state.md.us/fisheries/oxford/art/orp/placing_tissue_in_mol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783138"/>
            <a:ext cx="4131733"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File:Tissue processing - Embedding station.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4002" y="4343400"/>
            <a:ext cx="505036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2" descr="File:Tissue processing - Moulds are set on a cold plate to solidify.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08533" y="4343400"/>
            <a:ext cx="318346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2" descr="File:Tissue processing - Solidified paraffin block is popped out of the metal mould.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32800" y="2438403"/>
            <a:ext cx="37592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2" descr="File:Tissue processing - After metal mould is removed, tissue can be seen in the paraffin block.jp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31200" y="0"/>
            <a:ext cx="3860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rot="5400000">
            <a:off x="4298835" y="1570615"/>
            <a:ext cx="4012637"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fontAlgn="base">
              <a:spcBef>
                <a:spcPct val="0"/>
              </a:spcBef>
              <a:spcAft>
                <a:spcPct val="0"/>
              </a:spcAft>
              <a:defRPr/>
            </a:pPr>
            <a:r>
              <a:rPr lang="en-US" sz="5400" b="1"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Arial" pitchFamily="34" charset="0"/>
              </a:rPr>
              <a:t>Embedding</a:t>
            </a:r>
          </a:p>
        </p:txBody>
      </p:sp>
      <p:sp>
        <p:nvSpPr>
          <p:cNvPr id="11" name="U-Turn Arrow 10"/>
          <p:cNvSpPr/>
          <p:nvPr/>
        </p:nvSpPr>
        <p:spPr bwMode="auto">
          <a:xfrm rot="10800000" flipH="1">
            <a:off x="4064000" y="228600"/>
            <a:ext cx="3962400" cy="4114800"/>
          </a:xfrm>
          <a:prstGeom prst="uturnArrow">
            <a:avLst>
              <a:gd name="adj1" fmla="val 11538"/>
              <a:gd name="adj2" fmla="val 9375"/>
              <a:gd name="adj3" fmla="val 24038"/>
              <a:gd name="adj4" fmla="val 43750"/>
              <a:gd name="adj5" fmla="val 96875"/>
            </a:avLst>
          </a:prstGeom>
          <a:ln>
            <a:headEnd type="none" w="med" len="med"/>
            <a:tailEnd type="triangle" w="med" len="med"/>
          </a:ln>
        </p:spPr>
        <p:style>
          <a:lnRef idx="0">
            <a:schemeClr val="accent3"/>
          </a:lnRef>
          <a:fillRef idx="3">
            <a:schemeClr val="accent3"/>
          </a:fillRef>
          <a:effectRef idx="3">
            <a:schemeClr val="accent3"/>
          </a:effectRef>
          <a:fontRef idx="minor">
            <a:schemeClr val="lt1"/>
          </a:fontRef>
        </p:style>
        <p:txBody>
          <a:bodyPr rtlCol="1"/>
          <a:lstStyle/>
          <a:p>
            <a:pPr algn="r" rtl="1" fontAlgn="base">
              <a:spcBef>
                <a:spcPct val="0"/>
              </a:spcBef>
              <a:spcAft>
                <a:spcPct val="0"/>
              </a:spcAft>
              <a:defRPr/>
            </a:pPr>
            <a:endParaRPr lang="ar-IQ">
              <a:solidFill>
                <a:srgbClr val="000000"/>
              </a:solidFill>
              <a:latin typeface="Arial" pitchFamily="34" charset="0"/>
            </a:endParaRPr>
          </a:p>
        </p:txBody>
      </p:sp>
    </p:spTree>
    <p:extLst>
      <p:ext uri="{BB962C8B-B14F-4D97-AF65-F5344CB8AC3E}">
        <p14:creationId xmlns:p14="http://schemas.microsoft.com/office/powerpoint/2010/main" val="3670844706"/>
      </p:ext>
    </p:extLst>
  </p:cSld>
  <p:clrMapOvr>
    <a:masterClrMapping/>
  </p:clrMapOvr>
  <p:transition>
    <p:cover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81200"/>
            <a:ext cx="10972800" cy="868362"/>
          </a:xfrm>
        </p:spPr>
        <p:txBody>
          <a:bodyPr/>
          <a:lstStyle/>
          <a:p>
            <a:r>
              <a:rPr lang="en-US" sz="7200" dirty="0"/>
              <a:t>The END </a:t>
            </a:r>
          </a:p>
        </p:txBody>
      </p:sp>
    </p:spTree>
    <p:extLst>
      <p:ext uri="{BB962C8B-B14F-4D97-AF65-F5344CB8AC3E}">
        <p14:creationId xmlns:p14="http://schemas.microsoft.com/office/powerpoint/2010/main" val="2275908789"/>
      </p:ext>
    </p:extLst>
  </p:cSld>
  <p:clrMapOvr>
    <a:masterClrMapping/>
  </p:clrMapOvr>
  <p:transition>
    <p:cover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idx="1"/>
          </p:nvPr>
        </p:nvSpPr>
        <p:spPr>
          <a:xfrm>
            <a:off x="838200" y="2057400"/>
            <a:ext cx="10515600" cy="4351338"/>
          </a:xfrm>
        </p:spPr>
        <p:txBody>
          <a:bodyPr/>
          <a:lstStyle/>
          <a:p>
            <a:r>
              <a:rPr lang="en-US" sz="2000" dirty="0" err="1"/>
              <a:t>Dabbs</a:t>
            </a:r>
            <a:r>
              <a:rPr lang="en-US" sz="2000" dirty="0"/>
              <a:t> DJ. Diagnostic Immunohistochemistry: </a:t>
            </a:r>
            <a:r>
              <a:rPr lang="en-US" sz="2000" dirty="0" err="1"/>
              <a:t>Theranostic</a:t>
            </a:r>
            <a:r>
              <a:rPr lang="en-US" sz="2000" dirty="0"/>
              <a:t> and Genomic Applications. 5th edition. Elsevier; 2019. ISBN-13: 978-0323567448.</a:t>
            </a:r>
          </a:p>
          <a:p>
            <a:r>
              <a:rPr lang="en-US" sz="2000" dirty="0"/>
              <a:t>Bancroft JD, Gamble M. Theory and Practice of Histological Techniques. 7th edition. Churchill Livingstone; 2013. ISBN-13: 978-0702042263.</a:t>
            </a:r>
          </a:p>
          <a:p>
            <a:r>
              <a:rPr lang="en-US" sz="2000" dirty="0"/>
              <a:t>Gown AM. Diagnostic Immunohistochemistry: What Can Go Wrong and How to Prevent It. 1st edition. Springer; 2009. ISBN-13: 978-0387894099.</a:t>
            </a:r>
          </a:p>
          <a:p>
            <a:r>
              <a:rPr lang="en-US" sz="2000" dirty="0"/>
              <a:t>Ramos-</a:t>
            </a:r>
            <a:r>
              <a:rPr lang="en-US" sz="2000" dirty="0" err="1"/>
              <a:t>Vara</a:t>
            </a:r>
            <a:r>
              <a:rPr lang="en-US" sz="2000" dirty="0"/>
              <a:t> JA, </a:t>
            </a:r>
            <a:r>
              <a:rPr lang="en-US" sz="2000" dirty="0" err="1"/>
              <a:t>Kiupel</a:t>
            </a:r>
            <a:r>
              <a:rPr lang="en-US" sz="2000" dirty="0"/>
              <a:t> M. Veterinary Comparative </a:t>
            </a:r>
            <a:r>
              <a:rPr lang="en-US" sz="2000" dirty="0" err="1"/>
              <a:t>Hematopathology</a:t>
            </a:r>
            <a:r>
              <a:rPr lang="en-US" sz="2000" dirty="0"/>
              <a:t>. 1st edition. Wiley-Blackwell; 2007. ISBN-13: 978-0813803890.</a:t>
            </a:r>
          </a:p>
          <a:p>
            <a:r>
              <a:rPr lang="en-US" sz="2000" dirty="0"/>
              <a:t>Shi SR, </a:t>
            </a:r>
            <a:r>
              <a:rPr lang="en-US" sz="2000" dirty="0" err="1"/>
              <a:t>Gu</a:t>
            </a:r>
            <a:r>
              <a:rPr lang="en-US" sz="2000" dirty="0"/>
              <a:t> J, Cote RJ, Taylor CR. Antigen Retrieval Techniques: Immunohistochemistry and Molecular Morphology. 1st edition. Eaton Publishing; 2000. ISBN-13: 978-</a:t>
            </a:r>
          </a:p>
          <a:p>
            <a:endParaRPr lang="en-US" sz="20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37463-CE4D-4F54-ADD6-A187F3CEED8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54156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idx="1"/>
          </p:nvPr>
        </p:nvSpPr>
        <p:spPr>
          <a:xfrm>
            <a:off x="838200" y="1676400"/>
            <a:ext cx="10515600" cy="4732338"/>
          </a:xfrm>
        </p:spPr>
        <p:txBody>
          <a:bodyPr/>
          <a:lstStyle/>
          <a:p>
            <a:r>
              <a:rPr lang="en-US" sz="2000" dirty="0"/>
              <a:t>Taylor CR, </a:t>
            </a:r>
            <a:r>
              <a:rPr lang="en-US" sz="2000" dirty="0" err="1"/>
              <a:t>Levenson</a:t>
            </a:r>
            <a:r>
              <a:rPr lang="en-US" sz="2000" dirty="0"/>
              <a:t> RM. Quantification of immunohistochemistry--issues concerning methods, utility and </a:t>
            </a:r>
            <a:r>
              <a:rPr lang="en-US" sz="2000" dirty="0" err="1"/>
              <a:t>semiquantitative</a:t>
            </a:r>
            <a:r>
              <a:rPr lang="en-US" sz="2000" dirty="0"/>
              <a:t> assessment II. Histopathology. 2006 Sep;49(3):411-24. </a:t>
            </a:r>
            <a:r>
              <a:rPr lang="en-US" sz="2000" dirty="0" err="1"/>
              <a:t>doi</a:t>
            </a:r>
            <a:r>
              <a:rPr lang="en-US" sz="2000" dirty="0"/>
              <a:t>: 10.1111/j.1365-2559.2006.02513.x. PMID: 16922739.</a:t>
            </a:r>
          </a:p>
          <a:p>
            <a:r>
              <a:rPr lang="en-US" sz="2000" dirty="0"/>
              <a:t>Shi SR, Cote RJ, Taylor CR. Antigen retrieval techniques: current perspectives. J </a:t>
            </a:r>
            <a:r>
              <a:rPr lang="en-US" sz="2000" dirty="0" err="1"/>
              <a:t>Histochem</a:t>
            </a:r>
            <a:r>
              <a:rPr lang="en-US" sz="2000" dirty="0"/>
              <a:t> </a:t>
            </a:r>
            <a:r>
              <a:rPr lang="en-US" sz="2000" dirty="0" err="1"/>
              <a:t>Cytochem</a:t>
            </a:r>
            <a:r>
              <a:rPr lang="en-US" sz="2000" dirty="0"/>
              <a:t>. 2001 Sep;49(9):931-7. </a:t>
            </a:r>
            <a:r>
              <a:rPr lang="en-US" sz="2000" dirty="0" err="1"/>
              <a:t>doi</a:t>
            </a:r>
            <a:r>
              <a:rPr lang="en-US" sz="2000" dirty="0"/>
              <a:t>: 10.1177/002215540104900801. PMID: 11511661.</a:t>
            </a:r>
          </a:p>
          <a:p>
            <a:r>
              <a:rPr lang="en-US" sz="2000" dirty="0"/>
              <a:t>Ramos-</a:t>
            </a:r>
            <a:r>
              <a:rPr lang="en-US" sz="2000" dirty="0" err="1"/>
              <a:t>Vara</a:t>
            </a:r>
            <a:r>
              <a:rPr lang="en-US" sz="2000" dirty="0"/>
              <a:t> JA. Technical aspects of immunohistochemistry. Vet </a:t>
            </a:r>
            <a:r>
              <a:rPr lang="en-US" sz="2000" dirty="0" err="1"/>
              <a:t>Pathol</a:t>
            </a:r>
            <a:r>
              <a:rPr lang="en-US" sz="2000" dirty="0"/>
              <a:t>. 2005 Sep;42(5):405-26. </a:t>
            </a:r>
            <a:r>
              <a:rPr lang="en-US" sz="2000" dirty="0" err="1"/>
              <a:t>doi</a:t>
            </a:r>
            <a:r>
              <a:rPr lang="en-US" sz="2000" dirty="0"/>
              <a:t>: 10.1354/vp.42-5-405. PMID: 16145243.</a:t>
            </a:r>
          </a:p>
          <a:p>
            <a:r>
              <a:rPr lang="en-US" sz="2000" dirty="0"/>
              <a:t>Brown DC, </a:t>
            </a:r>
            <a:r>
              <a:rPr lang="en-US" sz="2000" dirty="0" err="1"/>
              <a:t>Gatter</a:t>
            </a:r>
            <a:r>
              <a:rPr lang="en-US" sz="2000" dirty="0"/>
              <a:t> KC. Monoclonal antibody Ki-67: its use in histopathology. Histopathology. 1990 Jul;17(2):489-503. </a:t>
            </a:r>
            <a:r>
              <a:rPr lang="en-US" sz="2000" dirty="0" err="1"/>
              <a:t>doi</a:t>
            </a:r>
            <a:r>
              <a:rPr lang="en-US" sz="2000" dirty="0"/>
              <a:t>: 10.1111/j.1365-2559.1990.tb01129.x. PMID: 1706161.</a:t>
            </a:r>
          </a:p>
          <a:p>
            <a:r>
              <a:rPr lang="en-US" sz="2000" dirty="0" err="1"/>
              <a:t>Rizzardi</a:t>
            </a:r>
            <a:r>
              <a:rPr lang="en-US" sz="2000" dirty="0"/>
              <a:t> AE, Johnson AT, Vogel RI, </a:t>
            </a:r>
            <a:r>
              <a:rPr lang="en-US" sz="2000" dirty="0" err="1"/>
              <a:t>Pambuccian</a:t>
            </a:r>
            <a:r>
              <a:rPr lang="en-US" sz="2000" dirty="0"/>
              <a:t> SE, </a:t>
            </a:r>
            <a:r>
              <a:rPr lang="en-US" sz="2000" dirty="0" err="1"/>
              <a:t>Henriksen</a:t>
            </a:r>
            <a:r>
              <a:rPr lang="en-US" sz="2000" dirty="0"/>
              <a:t> J, </a:t>
            </a:r>
            <a:r>
              <a:rPr lang="en-US" sz="2000" dirty="0" err="1"/>
              <a:t>Skubitz</a:t>
            </a:r>
            <a:r>
              <a:rPr lang="en-US" sz="2000" dirty="0"/>
              <a:t> AP, Metzger GJ, </a:t>
            </a:r>
            <a:r>
              <a:rPr lang="en-US" sz="2000" dirty="0" err="1"/>
              <a:t>Schmechel</a:t>
            </a:r>
            <a:r>
              <a:rPr lang="en-US" sz="2000" dirty="0"/>
              <a:t> SC. Quantitative comparison of </a:t>
            </a:r>
            <a:r>
              <a:rPr lang="en-US" sz="2000" dirty="0" err="1"/>
              <a:t>immunohistochemical</a:t>
            </a:r>
            <a:r>
              <a:rPr lang="en-US" sz="2000" dirty="0"/>
              <a:t> staining measured by digital image analysis versus pathologist visual scoring. </a:t>
            </a:r>
            <a:r>
              <a:rPr lang="en-US" sz="2000" dirty="0" err="1"/>
              <a:t>Diagn</a:t>
            </a:r>
            <a:r>
              <a:rPr lang="en-US" sz="2000" dirty="0"/>
              <a:t> </a:t>
            </a:r>
            <a:r>
              <a:rPr lang="en-US" sz="2000" dirty="0" err="1"/>
              <a:t>Pathol</a:t>
            </a:r>
            <a:r>
              <a:rPr lang="en-US" sz="2000" dirty="0"/>
              <a:t>. 2012 Mar 19;7:42. </a:t>
            </a:r>
            <a:r>
              <a:rPr lang="en-US" sz="2000" dirty="0" err="1"/>
              <a:t>doi</a:t>
            </a:r>
            <a:r>
              <a:rPr lang="en-US" sz="2000" dirty="0"/>
              <a:t>: 10.1186/1746-1596-7-42. PMID: 22433176; PMCID: PMC3340902.</a:t>
            </a:r>
          </a:p>
          <a:p>
            <a:endParaRPr lang="en-US" sz="20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37463-CE4D-4F54-ADD6-A187F3CEED8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39071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t>Paraffin method</a:t>
            </a:r>
            <a:endParaRPr lang="ar-IQ"/>
          </a:p>
        </p:txBody>
      </p:sp>
      <p:sp>
        <p:nvSpPr>
          <p:cNvPr id="3" name="Rectangle 2"/>
          <p:cNvSpPr/>
          <p:nvPr/>
        </p:nvSpPr>
        <p:spPr>
          <a:xfrm>
            <a:off x="1320800" y="2514600"/>
            <a:ext cx="9956800" cy="2308324"/>
          </a:xfrm>
          <a:prstGeom prst="rect">
            <a:avLst/>
          </a:prstGeom>
          <a:noFill/>
        </p:spPr>
        <p:txBody>
          <a:bodyPr>
            <a:spAutoFit/>
          </a:bodyPr>
          <a:lstStyle/>
          <a:p>
            <a:pPr algn="ctr" rtl="1" fontAlgn="base">
              <a:spcBef>
                <a:spcPct val="0"/>
              </a:spcBef>
              <a:spcAft>
                <a:spcPct val="0"/>
              </a:spcAft>
              <a:defRPr/>
            </a:pPr>
            <a:r>
              <a:rPr lang="en-US" sz="9600" b="1" spc="200" dirty="0">
                <a:ln w="29210">
                  <a:solidFill>
                    <a:srgbClr val="FFFFFF">
                      <a:tint val="10000"/>
                    </a:srgbClr>
                  </a:solidFill>
                </a:ln>
                <a:solidFill>
                  <a:srgbClr val="FFFFFF">
                    <a:satMod val="200000"/>
                    <a:alpha val="50000"/>
                  </a:srgbClr>
                </a:solidFill>
                <a:effectLst>
                  <a:glow rad="101600">
                    <a:srgbClr val="FF0000">
                      <a:alpha val="60000"/>
                    </a:srgbClr>
                  </a:glow>
                  <a:innerShdw blurRad="50800" dist="50800" dir="8100000">
                    <a:srgbClr val="7D7D7D">
                      <a:alpha val="73000"/>
                    </a:srgbClr>
                  </a:innerShdw>
                </a:effectLst>
                <a:latin typeface="Arial" pitchFamily="34" charset="0"/>
              </a:rPr>
              <a:t>Embedding</a:t>
            </a:r>
          </a:p>
          <a:p>
            <a:pPr algn="ctr" rtl="1" fontAlgn="base">
              <a:spcBef>
                <a:spcPct val="0"/>
              </a:spcBef>
              <a:spcAft>
                <a:spcPct val="0"/>
              </a:spcAft>
              <a:defRPr/>
            </a:pPr>
            <a:r>
              <a:rPr lang="en-US" sz="4400" b="1" spc="200" dirty="0">
                <a:ln w="29210">
                  <a:solidFill>
                    <a:srgbClr val="FFFFFF">
                      <a:tint val="10000"/>
                    </a:srgbClr>
                  </a:solidFill>
                </a:ln>
                <a:solidFill>
                  <a:srgbClr val="FFFFFF">
                    <a:satMod val="200000"/>
                    <a:alpha val="50000"/>
                  </a:srgbClr>
                </a:solidFill>
                <a:effectLst>
                  <a:glow rad="101600">
                    <a:srgbClr val="FF0000">
                      <a:alpha val="60000"/>
                    </a:srgbClr>
                  </a:glow>
                  <a:innerShdw blurRad="50800" dist="50800" dir="8100000">
                    <a:srgbClr val="7D7D7D">
                      <a:alpha val="73000"/>
                    </a:srgbClr>
                  </a:innerShdw>
                </a:effectLst>
                <a:latin typeface="Arial" pitchFamily="34" charset="0"/>
              </a:rPr>
              <a:t>Blocking out</a:t>
            </a:r>
          </a:p>
        </p:txBody>
      </p:sp>
    </p:spTree>
    <p:extLst>
      <p:ext uri="{BB962C8B-B14F-4D97-AF65-F5344CB8AC3E}">
        <p14:creationId xmlns:p14="http://schemas.microsoft.com/office/powerpoint/2010/main" val="2934996715"/>
      </p:ext>
    </p:extLst>
  </p:cSld>
  <p:clrMapOvr>
    <a:masterClrMapping/>
  </p:clrMapOvr>
  <p:transition>
    <p:cover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828800" y="1663700"/>
            <a:ext cx="3251200" cy="10668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rtl="1">
              <a:defRPr/>
            </a:pPr>
            <a:r>
              <a:rPr lang="en-US" b="1" dirty="0">
                <a:ln w="18415" cmpd="sng">
                  <a:solidFill>
                    <a:srgbClr val="FFFFFF"/>
                  </a:solidFill>
                  <a:prstDash val="solid"/>
                </a:ln>
                <a:solidFill>
                  <a:srgbClr val="FF0000"/>
                </a:solidFill>
                <a:latin typeface="Arial" pitchFamily="34" charset="0"/>
              </a:rPr>
              <a:t>Histopathology</a:t>
            </a:r>
          </a:p>
        </p:txBody>
      </p:sp>
      <p:sp>
        <p:nvSpPr>
          <p:cNvPr id="8" name="Oval 3"/>
          <p:cNvSpPr>
            <a:spLocks noChangeArrowheads="1"/>
          </p:cNvSpPr>
          <p:nvPr/>
        </p:nvSpPr>
        <p:spPr bwMode="auto">
          <a:xfrm>
            <a:off x="7518400" y="1511300"/>
            <a:ext cx="2641600" cy="129540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rtl="1">
              <a:defRPr/>
            </a:pPr>
            <a:r>
              <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Cytology</a:t>
            </a:r>
          </a:p>
        </p:txBody>
      </p:sp>
      <p:sp>
        <p:nvSpPr>
          <p:cNvPr id="9" name="AutoShape 4"/>
          <p:cNvSpPr>
            <a:spLocks noChangeArrowheads="1"/>
          </p:cNvSpPr>
          <p:nvPr/>
        </p:nvSpPr>
        <p:spPr bwMode="auto">
          <a:xfrm>
            <a:off x="2844800" y="2882900"/>
            <a:ext cx="1117600" cy="914400"/>
          </a:xfrm>
          <a:prstGeom prst="downArrow">
            <a:avLst>
              <a:gd name="adj1" fmla="val 50000"/>
              <a:gd name="adj2" fmla="val 27273"/>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r" rtl="1">
              <a:defRPr/>
            </a:pPr>
            <a:endParaRPr lang="ar-IQ">
              <a:solidFill>
                <a:prstClr val="white"/>
              </a:solidFill>
            </a:endParaRPr>
          </a:p>
        </p:txBody>
      </p:sp>
      <p:sp>
        <p:nvSpPr>
          <p:cNvPr id="10" name="AutoShape 5"/>
          <p:cNvSpPr>
            <a:spLocks noChangeArrowheads="1"/>
          </p:cNvSpPr>
          <p:nvPr/>
        </p:nvSpPr>
        <p:spPr bwMode="auto">
          <a:xfrm>
            <a:off x="8229600" y="2882900"/>
            <a:ext cx="1117600" cy="914400"/>
          </a:xfrm>
          <a:prstGeom prst="downArrow">
            <a:avLst>
              <a:gd name="adj1" fmla="val 50000"/>
              <a:gd name="adj2" fmla="val 27273"/>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r" rtl="1">
              <a:defRPr/>
            </a:pPr>
            <a:endParaRPr lang="ar-IQ">
              <a:solidFill>
                <a:prstClr val="white"/>
              </a:solidFill>
            </a:endParaRPr>
          </a:p>
        </p:txBody>
      </p:sp>
      <p:sp>
        <p:nvSpPr>
          <p:cNvPr id="11" name="Rectangle 6"/>
          <p:cNvSpPr>
            <a:spLocks noChangeArrowheads="1"/>
          </p:cNvSpPr>
          <p:nvPr/>
        </p:nvSpPr>
        <p:spPr bwMode="auto">
          <a:xfrm>
            <a:off x="1930400" y="3873500"/>
            <a:ext cx="3962400" cy="779636"/>
          </a:xfrm>
          <a:prstGeom prst="rect">
            <a:avLst/>
          </a:prstGeom>
          <a:solidFill>
            <a:srgbClr val="800000"/>
          </a:solidFill>
          <a:ln w="9525">
            <a:solidFill>
              <a:schemeClr val="tx1"/>
            </a:solidFill>
            <a:miter lim="800000"/>
            <a:headEnd/>
            <a:tailEnd/>
          </a:ln>
          <a:effectLst>
            <a:outerShdw blurRad="50800" dist="38100" dir="13500000" algn="br" rotWithShape="0">
              <a:prstClr val="black">
                <a:alpha val="40000"/>
              </a:prstClr>
            </a:outerShdw>
          </a:effectLst>
          <a:scene3d>
            <a:camera prst="orthographicFront"/>
            <a:lightRig rig="threePt" dir="t"/>
          </a:scene3d>
          <a:sp3d>
            <a:bevelT/>
          </a:sp3d>
        </p:spPr>
        <p:txBody>
          <a:bodyPr wrap="none" anchor="ctr"/>
          <a:lstStyle/>
          <a:p>
            <a:pPr algn="ctr" rtl="1">
              <a:defRPr/>
            </a:pPr>
            <a:r>
              <a:rPr lang="en-US" b="1" dirty="0">
                <a:solidFill>
                  <a:srgbClr val="FFFF00"/>
                </a:solidFill>
                <a:latin typeface="Arial" pitchFamily="34" charset="0"/>
              </a:rPr>
              <a:t>Biopsy / Autopsy</a:t>
            </a:r>
          </a:p>
        </p:txBody>
      </p:sp>
      <p:sp>
        <p:nvSpPr>
          <p:cNvPr id="12" name="Rectangle 7"/>
          <p:cNvSpPr>
            <a:spLocks noChangeArrowheads="1"/>
          </p:cNvSpPr>
          <p:nvPr/>
        </p:nvSpPr>
        <p:spPr bwMode="auto">
          <a:xfrm>
            <a:off x="7112000" y="3873500"/>
            <a:ext cx="3962400" cy="779636"/>
          </a:xfrm>
          <a:prstGeom prst="rect">
            <a:avLst/>
          </a:prstGeom>
          <a:solidFill>
            <a:srgbClr val="800000"/>
          </a:solidFill>
          <a:ln w="9525">
            <a:solidFill>
              <a:schemeClr val="tx1"/>
            </a:solidFill>
            <a:miter lim="800000"/>
            <a:headEnd/>
            <a:tailEnd/>
          </a:ln>
          <a:effectLst>
            <a:outerShdw blurRad="50800" dist="38100" dir="13500000" algn="br" rotWithShape="0">
              <a:prstClr val="black">
                <a:alpha val="40000"/>
              </a:prstClr>
            </a:outerShdw>
          </a:effectLst>
          <a:scene3d>
            <a:camera prst="orthographicFront"/>
            <a:lightRig rig="threePt" dir="t"/>
          </a:scene3d>
          <a:sp3d>
            <a:bevelT/>
          </a:sp3d>
        </p:spPr>
        <p:txBody>
          <a:bodyPr wrap="none" anchor="ctr"/>
          <a:lstStyle/>
          <a:p>
            <a:pPr marL="342900" indent="-342900" algn="r" rtl="1">
              <a:lnSpc>
                <a:spcPct val="150000"/>
              </a:lnSpc>
              <a:tabLst>
                <a:tab pos="685800" algn="l"/>
              </a:tabLst>
              <a:defRPr/>
            </a:pPr>
            <a:r>
              <a:rPr lang="en-US" b="1" dirty="0">
                <a:solidFill>
                  <a:srgbClr val="FFFF00"/>
                </a:solidFill>
                <a:latin typeface="Arial" pitchFamily="34" charset="0"/>
              </a:rPr>
              <a:t>Body fluids/ Smears from </a:t>
            </a:r>
          </a:p>
          <a:p>
            <a:pPr marL="342900" indent="-342900" algn="r" rtl="1">
              <a:lnSpc>
                <a:spcPct val="150000"/>
              </a:lnSpc>
              <a:tabLst>
                <a:tab pos="685800" algn="l"/>
              </a:tabLst>
              <a:defRPr/>
            </a:pPr>
            <a:r>
              <a:rPr lang="en-US" b="1" dirty="0">
                <a:solidFill>
                  <a:srgbClr val="FFFF00"/>
                </a:solidFill>
                <a:latin typeface="Arial" pitchFamily="34" charset="0"/>
              </a:rPr>
              <a:t>aspiration or exfoliation </a:t>
            </a:r>
          </a:p>
        </p:txBody>
      </p:sp>
      <p:sp>
        <p:nvSpPr>
          <p:cNvPr id="13" name="WordArt 8"/>
          <p:cNvSpPr>
            <a:spLocks noChangeArrowheads="1" noChangeShapeType="1" noTextEdit="1"/>
          </p:cNvSpPr>
          <p:nvPr/>
        </p:nvSpPr>
        <p:spPr bwMode="auto">
          <a:xfrm>
            <a:off x="2743202" y="1130300"/>
            <a:ext cx="1714500" cy="381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a:ln w="18415">
                  <a:solidFill>
                    <a:srgbClr val="FFFFFF"/>
                  </a:solidFill>
                  <a:round/>
                  <a:headEnd/>
                  <a:tailEnd/>
                </a:ln>
                <a:solidFill>
                  <a:srgbClr val="FFFFFF"/>
                </a:solidFill>
                <a:effectLst>
                  <a:outerShdw algn="tl" rotWithShape="0">
                    <a:srgbClr val="000000">
                      <a:alpha val="70000"/>
                    </a:srgbClr>
                  </a:outerShdw>
                </a:effectLst>
                <a:latin typeface="Arial Black"/>
              </a:rPr>
              <a:t>Tissue</a:t>
            </a:r>
          </a:p>
        </p:txBody>
      </p:sp>
      <p:sp>
        <p:nvSpPr>
          <p:cNvPr id="14" name="WordArt 9"/>
          <p:cNvSpPr>
            <a:spLocks noChangeArrowheads="1" noChangeShapeType="1" noTextEdit="1"/>
          </p:cNvSpPr>
          <p:nvPr/>
        </p:nvSpPr>
        <p:spPr bwMode="auto">
          <a:xfrm>
            <a:off x="8229600" y="1066800"/>
            <a:ext cx="1219200" cy="381000"/>
          </a:xfrm>
          <a:prstGeom prst="rect">
            <a:avLst/>
          </a:prstGeom>
        </p:spPr>
        <p:txBody>
          <a:bodyPr wrap="none" fromWordArt="1">
            <a:prstTxWarp prst="textPlain">
              <a:avLst>
                <a:gd name="adj" fmla="val 50000"/>
              </a:avLst>
            </a:prstTxWarp>
            <a:scene3d>
              <a:camera prst="orthographicFront"/>
              <a:lightRig rig="soft" dir="t">
                <a:rot lat="0" lon="0" rev="10800000"/>
              </a:lightRig>
            </a:scene3d>
            <a:sp3d extrusionH="57150">
              <a:bevelT w="27940" h="12700"/>
              <a:contourClr>
                <a:srgbClr val="DDDDDD"/>
              </a:contourClr>
            </a:sp3d>
          </a:bodyPr>
          <a:lstStyle/>
          <a:p>
            <a:pPr algn="ctr" rtl="1">
              <a:defRPr/>
            </a:pPr>
            <a:r>
              <a:rPr lang="en-US" sz="3600" b="1" kern="10" spc="150" dirty="0">
                <a:ln w="11430"/>
                <a:solidFill>
                  <a:srgbClr val="F8F8F8"/>
                </a:solidFill>
                <a:effectLst>
                  <a:outerShdw blurRad="25400" algn="tl" rotWithShape="0">
                    <a:srgbClr val="000000">
                      <a:alpha val="43000"/>
                    </a:srgbClr>
                  </a:outerShdw>
                </a:effectLst>
                <a:latin typeface="Arial Black"/>
              </a:rPr>
              <a:t>Cell</a:t>
            </a:r>
            <a:endParaRPr lang="ar-IQ" sz="3600" b="1" kern="10" spc="150" dirty="0">
              <a:ln w="11430"/>
              <a:solidFill>
                <a:srgbClr val="F8F8F8"/>
              </a:solidFill>
              <a:effectLst>
                <a:outerShdw blurRad="25400" algn="tl" rotWithShape="0">
                  <a:srgbClr val="000000">
                    <a:alpha val="43000"/>
                  </a:srgbClr>
                </a:outerShdw>
              </a:effectLst>
              <a:latin typeface="Arial Black"/>
              <a:cs typeface="Times New Roman"/>
            </a:endParaRPr>
          </a:p>
        </p:txBody>
      </p:sp>
      <p:sp>
        <p:nvSpPr>
          <p:cNvPr id="15" name="Rectangle 10"/>
          <p:cNvSpPr>
            <a:spLocks noChangeArrowheads="1"/>
          </p:cNvSpPr>
          <p:nvPr/>
        </p:nvSpPr>
        <p:spPr bwMode="auto">
          <a:xfrm>
            <a:off x="1930400" y="5105400"/>
            <a:ext cx="3962400" cy="533400"/>
          </a:xfrm>
          <a:prstGeom prst="rect">
            <a:avLst/>
          </a:prstGeom>
          <a:solidFill>
            <a:srgbClr val="000080"/>
          </a:solidFill>
          <a:ln w="9525">
            <a:solidFill>
              <a:schemeClr val="tx1"/>
            </a:solidFill>
            <a:miter lim="800000"/>
            <a:headEnd/>
            <a:tailEnd/>
          </a:ln>
          <a:effectLst>
            <a:outerShdw blurRad="50800" dist="38100" dir="13500000" algn="br" rotWithShape="0">
              <a:prstClr val="black">
                <a:alpha val="40000"/>
              </a:prstClr>
            </a:outerShdw>
          </a:effectLst>
          <a:scene3d>
            <a:camera prst="orthographicFront"/>
            <a:lightRig rig="threePt" dir="t"/>
          </a:scene3d>
          <a:sp3d>
            <a:bevelT/>
          </a:sp3d>
        </p:spPr>
        <p:txBody>
          <a:bodyPr wrap="none" anchor="ctr"/>
          <a:lstStyle/>
          <a:p>
            <a:pPr algn="ctr" rtl="1">
              <a:defRPr/>
            </a:pPr>
            <a:r>
              <a:rPr lang="en-US" b="1">
                <a:solidFill>
                  <a:srgbClr val="FFFF00"/>
                </a:solidFill>
                <a:latin typeface="Arial" pitchFamily="34" charset="0"/>
              </a:rPr>
              <a:t>    Paraffin /       Frozen</a:t>
            </a:r>
          </a:p>
        </p:txBody>
      </p:sp>
      <p:sp>
        <p:nvSpPr>
          <p:cNvPr id="16" name="Rectangle 11"/>
          <p:cNvSpPr>
            <a:spLocks noChangeArrowheads="1"/>
          </p:cNvSpPr>
          <p:nvPr/>
        </p:nvSpPr>
        <p:spPr bwMode="auto">
          <a:xfrm>
            <a:off x="7112000" y="5105400"/>
            <a:ext cx="3962400" cy="533400"/>
          </a:xfrm>
          <a:prstGeom prst="rect">
            <a:avLst/>
          </a:prstGeom>
          <a:solidFill>
            <a:srgbClr val="000080"/>
          </a:solidFill>
          <a:ln w="9525">
            <a:solidFill>
              <a:schemeClr val="tx1"/>
            </a:solidFill>
            <a:miter lim="800000"/>
            <a:headEnd/>
            <a:tailEnd/>
          </a:ln>
          <a:effectLst>
            <a:outerShdw blurRad="50800" dist="38100" dir="13500000" algn="br" rotWithShape="0">
              <a:prstClr val="black">
                <a:alpha val="40000"/>
              </a:prstClr>
            </a:outerShdw>
          </a:effectLst>
          <a:scene3d>
            <a:camera prst="orthographicFront"/>
            <a:lightRig rig="threePt" dir="t"/>
          </a:scene3d>
          <a:sp3d>
            <a:bevelT/>
          </a:sp3d>
        </p:spPr>
        <p:txBody>
          <a:bodyPr wrap="none" anchor="ctr"/>
          <a:lstStyle/>
          <a:p>
            <a:pPr algn="ctr" rtl="1">
              <a:defRPr/>
            </a:pPr>
            <a:r>
              <a:rPr lang="en-US" b="1" dirty="0">
                <a:solidFill>
                  <a:srgbClr val="FFFF00"/>
                </a:solidFill>
                <a:latin typeface="Arial" pitchFamily="34" charset="0"/>
              </a:rPr>
              <a:t>Smears / Imprint</a:t>
            </a:r>
          </a:p>
        </p:txBody>
      </p:sp>
      <p:sp>
        <p:nvSpPr>
          <p:cNvPr id="17" name="Line 12"/>
          <p:cNvSpPr>
            <a:spLocks noChangeShapeType="1"/>
          </p:cNvSpPr>
          <p:nvPr/>
        </p:nvSpPr>
        <p:spPr bwMode="auto">
          <a:xfrm flipH="1">
            <a:off x="6288619" y="533403"/>
            <a:ext cx="10583" cy="5991225"/>
          </a:xfrm>
          <a:prstGeom prst="line">
            <a:avLst/>
          </a:prstGeom>
          <a:ln>
            <a:prstDash val="sysDash"/>
            <a:headEnd/>
            <a:tailEnd/>
          </a:ln>
        </p:spPr>
        <p:style>
          <a:lnRef idx="1">
            <a:schemeClr val="accent5"/>
          </a:lnRef>
          <a:fillRef idx="0">
            <a:schemeClr val="accent5"/>
          </a:fillRef>
          <a:effectRef idx="0">
            <a:schemeClr val="accent5"/>
          </a:effectRef>
          <a:fontRef idx="minor">
            <a:schemeClr val="tx1"/>
          </a:fontRef>
        </p:style>
        <p:txBody>
          <a:bodyPr/>
          <a:lstStyle/>
          <a:p>
            <a:pPr algn="r" rtl="1">
              <a:defRPr/>
            </a:pPr>
            <a:endParaRPr lang="ar-IQ">
              <a:solidFill>
                <a:prstClr val="white"/>
              </a:solidFill>
            </a:endParaRPr>
          </a:p>
        </p:txBody>
      </p:sp>
      <p:sp>
        <p:nvSpPr>
          <p:cNvPr id="18" name="AutoShape 13"/>
          <p:cNvSpPr>
            <a:spLocks noChangeArrowheads="1"/>
          </p:cNvSpPr>
          <p:nvPr/>
        </p:nvSpPr>
        <p:spPr bwMode="auto">
          <a:xfrm>
            <a:off x="203200" y="3810000"/>
            <a:ext cx="1625600" cy="685800"/>
          </a:xfrm>
          <a:prstGeom prst="rightArrow">
            <a:avLst>
              <a:gd name="adj1" fmla="val 50000"/>
              <a:gd name="adj2" fmla="val 44444"/>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rtl="1">
              <a:defRPr/>
            </a:pPr>
            <a:r>
              <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Specimen</a:t>
            </a:r>
          </a:p>
        </p:txBody>
      </p:sp>
      <p:sp>
        <p:nvSpPr>
          <p:cNvPr id="19" name="AutoShape 14"/>
          <p:cNvSpPr>
            <a:spLocks noChangeArrowheads="1"/>
          </p:cNvSpPr>
          <p:nvPr/>
        </p:nvSpPr>
        <p:spPr bwMode="auto">
          <a:xfrm>
            <a:off x="203200" y="4953000"/>
            <a:ext cx="1625600" cy="685800"/>
          </a:xfrm>
          <a:prstGeom prst="rightArrow">
            <a:avLst>
              <a:gd name="adj1" fmla="val 50000"/>
              <a:gd name="adj2" fmla="val 44444"/>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rtl="1">
              <a:defRPr/>
            </a:pPr>
            <a:r>
              <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Method</a:t>
            </a:r>
          </a:p>
        </p:txBody>
      </p:sp>
      <p:sp>
        <p:nvSpPr>
          <p:cNvPr id="20" name="AutoShape 15"/>
          <p:cNvSpPr>
            <a:spLocks noChangeArrowheads="1"/>
          </p:cNvSpPr>
          <p:nvPr/>
        </p:nvSpPr>
        <p:spPr bwMode="auto">
          <a:xfrm>
            <a:off x="3149600" y="44450"/>
            <a:ext cx="6197600" cy="762000"/>
          </a:xfrm>
          <a:prstGeom prst="horizontalScroll">
            <a:avLst>
              <a:gd name="adj" fmla="val 1250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rtl="1">
              <a:defRPr/>
            </a:pPr>
            <a:r>
              <a:rPr lang="en-US" sz="28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Arial" pitchFamily="34" charset="0"/>
              </a:rPr>
              <a:t>MICROTECHNIQUES</a:t>
            </a:r>
          </a:p>
        </p:txBody>
      </p:sp>
      <p:sp>
        <p:nvSpPr>
          <p:cNvPr id="21" name="Freeform 17"/>
          <p:cNvSpPr>
            <a:spLocks/>
          </p:cNvSpPr>
          <p:nvPr/>
        </p:nvSpPr>
        <p:spPr bwMode="auto">
          <a:xfrm>
            <a:off x="2159002" y="3644903"/>
            <a:ext cx="3695700" cy="2689225"/>
          </a:xfrm>
          <a:custGeom>
            <a:avLst/>
            <a:gdLst>
              <a:gd name="T0" fmla="*/ 2147483647 w 1746"/>
              <a:gd name="T1" fmla="*/ 2147483647 h 1694"/>
              <a:gd name="T2" fmla="*/ 2147483647 w 1746"/>
              <a:gd name="T3" fmla="*/ 2147483647 h 1694"/>
              <a:gd name="T4" fmla="*/ 2147483647 w 1746"/>
              <a:gd name="T5" fmla="*/ 2147483647 h 1694"/>
              <a:gd name="T6" fmla="*/ 2147483647 w 1746"/>
              <a:gd name="T7" fmla="*/ 2147483647 h 1694"/>
              <a:gd name="T8" fmla="*/ 2147483647 w 1746"/>
              <a:gd name="T9" fmla="*/ 2147483647 h 1694"/>
              <a:gd name="T10" fmla="*/ 2147483647 w 1746"/>
              <a:gd name="T11" fmla="*/ 2147483647 h 1694"/>
              <a:gd name="T12" fmla="*/ 2147483647 w 1746"/>
              <a:gd name="T13" fmla="*/ 2147483647 h 1694"/>
              <a:gd name="T14" fmla="*/ 0 60000 65536"/>
              <a:gd name="T15" fmla="*/ 0 60000 65536"/>
              <a:gd name="T16" fmla="*/ 0 60000 65536"/>
              <a:gd name="T17" fmla="*/ 0 60000 65536"/>
              <a:gd name="T18" fmla="*/ 0 60000 65536"/>
              <a:gd name="T19" fmla="*/ 0 60000 65536"/>
              <a:gd name="T20" fmla="*/ 0 60000 65536"/>
              <a:gd name="T21" fmla="*/ 0 w 1746"/>
              <a:gd name="T22" fmla="*/ 0 h 1694"/>
              <a:gd name="T23" fmla="*/ 1746 w 1746"/>
              <a:gd name="T24" fmla="*/ 1694 h 16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6" h="1694">
                <a:moveTo>
                  <a:pt x="1549" y="212"/>
                </a:moveTo>
                <a:cubicBezTo>
                  <a:pt x="1352" y="152"/>
                  <a:pt x="468" y="0"/>
                  <a:pt x="234" y="212"/>
                </a:cubicBezTo>
                <a:cubicBezTo>
                  <a:pt x="0" y="424"/>
                  <a:pt x="60" y="1270"/>
                  <a:pt x="143" y="1482"/>
                </a:cubicBezTo>
                <a:cubicBezTo>
                  <a:pt x="226" y="1694"/>
                  <a:pt x="597" y="1542"/>
                  <a:pt x="733" y="1482"/>
                </a:cubicBezTo>
                <a:cubicBezTo>
                  <a:pt x="869" y="1422"/>
                  <a:pt x="846" y="1270"/>
                  <a:pt x="959" y="1119"/>
                </a:cubicBezTo>
                <a:cubicBezTo>
                  <a:pt x="1072" y="968"/>
                  <a:pt x="1307" y="726"/>
                  <a:pt x="1413" y="575"/>
                </a:cubicBezTo>
                <a:cubicBezTo>
                  <a:pt x="1519" y="424"/>
                  <a:pt x="1746" y="272"/>
                  <a:pt x="1549" y="212"/>
                </a:cubicBezTo>
                <a:close/>
              </a:path>
            </a:pathLst>
          </a:custGeom>
          <a:noFill/>
          <a:ln w="50800">
            <a:solidFill>
              <a:srgbClr val="FFF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algn="r" rtl="1" fontAlgn="base">
              <a:spcBef>
                <a:spcPct val="0"/>
              </a:spcBef>
              <a:spcAft>
                <a:spcPct val="0"/>
              </a:spcAft>
            </a:pPr>
            <a:endParaRPr lang="en-US">
              <a:solidFill>
                <a:srgbClr val="000000"/>
              </a:solidFill>
              <a:latin typeface="Arial" pitchFamily="34" charset="0"/>
            </a:endParaRPr>
          </a:p>
        </p:txBody>
      </p:sp>
    </p:spTree>
    <p:extLst>
      <p:ext uri="{BB962C8B-B14F-4D97-AF65-F5344CB8AC3E}">
        <p14:creationId xmlns:p14="http://schemas.microsoft.com/office/powerpoint/2010/main" val="240172924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800" decel="100000"/>
                                        <p:tgtEl>
                                          <p:spTgt spid="20"/>
                                        </p:tgtEl>
                                      </p:cBhvr>
                                    </p:animEffect>
                                    <p:anim calcmode="lin" valueType="num">
                                      <p:cBhvr>
                                        <p:cTn id="8" dur="800" decel="100000" fill="hold"/>
                                        <p:tgtEl>
                                          <p:spTgt spid="20"/>
                                        </p:tgtEl>
                                        <p:attrNameLst>
                                          <p:attrName>style.rotation</p:attrName>
                                        </p:attrNameLst>
                                      </p:cBhvr>
                                      <p:tavLst>
                                        <p:tav tm="0">
                                          <p:val>
                                            <p:fltVal val="-90"/>
                                          </p:val>
                                        </p:tav>
                                        <p:tav tm="100000">
                                          <p:val>
                                            <p:fltVal val="0"/>
                                          </p:val>
                                        </p:tav>
                                      </p:tavLst>
                                    </p:anim>
                                    <p:anim calcmode="lin" valueType="num">
                                      <p:cBhvr>
                                        <p:cTn id="9" dur="800" decel="100000" fill="hold"/>
                                        <p:tgtEl>
                                          <p:spTgt spid="20"/>
                                        </p:tgtEl>
                                        <p:attrNameLst>
                                          <p:attrName>ppt_x</p:attrName>
                                        </p:attrNameLst>
                                      </p:cBhvr>
                                      <p:tavLst>
                                        <p:tav tm="0">
                                          <p:val>
                                            <p:strVal val="#ppt_x+0.4"/>
                                          </p:val>
                                        </p:tav>
                                        <p:tav tm="100000">
                                          <p:val>
                                            <p:strVal val="#ppt_x-0.05"/>
                                          </p:val>
                                        </p:tav>
                                      </p:tavLst>
                                    </p:anim>
                                    <p:anim calcmode="lin" valueType="num">
                                      <p:cBhvr>
                                        <p:cTn id="10" dur="800" decel="100000" fill="hold"/>
                                        <p:tgtEl>
                                          <p:spTgt spid="2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51"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770" decel="100000"/>
                                        <p:tgtEl>
                                          <p:spTgt spid="13"/>
                                        </p:tgtEl>
                                      </p:cBhvr>
                                    </p:animEffect>
                                    <p:animScale>
                                      <p:cBhvr>
                                        <p:cTn id="17" dur="770" decel="100000"/>
                                        <p:tgtEl>
                                          <p:spTgt spid="13"/>
                                        </p:tgtEl>
                                      </p:cBhvr>
                                      <p:from x="10000" y="10000"/>
                                      <p:to x="200000" y="450000"/>
                                    </p:animScale>
                                    <p:animScale>
                                      <p:cBhvr>
                                        <p:cTn id="18" dur="1230" accel="100000" fill="hold">
                                          <p:stCondLst>
                                            <p:cond delay="770"/>
                                          </p:stCondLst>
                                        </p:cTn>
                                        <p:tgtEl>
                                          <p:spTgt spid="13"/>
                                        </p:tgtEl>
                                      </p:cBhvr>
                                      <p:from x="200000" y="450000"/>
                                      <p:to x="100000" y="100000"/>
                                    </p:animScale>
                                    <p:set>
                                      <p:cBhvr>
                                        <p:cTn id="19" dur="770" fill="hold"/>
                                        <p:tgtEl>
                                          <p:spTgt spid="13"/>
                                        </p:tgtEl>
                                        <p:attrNameLst>
                                          <p:attrName>ppt_x</p:attrName>
                                        </p:attrNameLst>
                                      </p:cBhvr>
                                      <p:to>
                                        <p:strVal val="(0.5)"/>
                                      </p:to>
                                    </p:set>
                                    <p:anim from="(0.5)" to="(#ppt_x)" calcmode="lin" valueType="num">
                                      <p:cBhvr>
                                        <p:cTn id="20" dur="1230" accel="100000" fill="hold">
                                          <p:stCondLst>
                                            <p:cond delay="770"/>
                                          </p:stCondLst>
                                        </p:cTn>
                                        <p:tgtEl>
                                          <p:spTgt spid="13"/>
                                        </p:tgtEl>
                                        <p:attrNameLst>
                                          <p:attrName>ppt_x</p:attrName>
                                        </p:attrNameLst>
                                      </p:cBhvr>
                                    </p:anim>
                                    <p:set>
                                      <p:cBhvr>
                                        <p:cTn id="21" dur="770" fill="hold"/>
                                        <p:tgtEl>
                                          <p:spTgt spid="13"/>
                                        </p:tgtEl>
                                        <p:attrNameLst>
                                          <p:attrName>ppt_y</p:attrName>
                                        </p:attrNameLst>
                                      </p:cBhvr>
                                      <p:to>
                                        <p:strVal val="(#ppt_y+0.4)"/>
                                      </p:to>
                                    </p:set>
                                    <p:anim from="(#ppt_y+0.4)" to="(#ppt_y)" calcmode="lin" valueType="num">
                                      <p:cBhvr>
                                        <p:cTn id="22" dur="1230" accel="100000" fill="hold">
                                          <p:stCondLst>
                                            <p:cond delay="770"/>
                                          </p:stCondLst>
                                        </p:cTn>
                                        <p:tgtEl>
                                          <p:spTgt spid="13"/>
                                        </p:tgtEl>
                                        <p:attrNameLst>
                                          <p:attrName>ppt_y</p:attrName>
                                        </p:attrNameLst>
                                      </p:cBhvr>
                                    </p:anim>
                                  </p:childTnLst>
                                </p:cTn>
                              </p:par>
                            </p:childTnLst>
                          </p:cTn>
                        </p:par>
                        <p:par>
                          <p:cTn id="23" fill="hold" nodeType="afterGroup">
                            <p:stCondLst>
                              <p:cond delay="3000"/>
                            </p:stCondLst>
                            <p:childTnLst>
                              <p:par>
                                <p:cTn id="24" presetID="51"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770" decel="100000"/>
                                        <p:tgtEl>
                                          <p:spTgt spid="14"/>
                                        </p:tgtEl>
                                      </p:cBhvr>
                                    </p:animEffect>
                                    <p:animScale>
                                      <p:cBhvr>
                                        <p:cTn id="27" dur="770" decel="100000"/>
                                        <p:tgtEl>
                                          <p:spTgt spid="14"/>
                                        </p:tgtEl>
                                      </p:cBhvr>
                                      <p:from x="10000" y="10000"/>
                                      <p:to x="200000" y="450000"/>
                                    </p:animScale>
                                    <p:animScale>
                                      <p:cBhvr>
                                        <p:cTn id="28" dur="1230" accel="100000" fill="hold">
                                          <p:stCondLst>
                                            <p:cond delay="770"/>
                                          </p:stCondLst>
                                        </p:cTn>
                                        <p:tgtEl>
                                          <p:spTgt spid="14"/>
                                        </p:tgtEl>
                                      </p:cBhvr>
                                      <p:from x="200000" y="450000"/>
                                      <p:to x="100000" y="100000"/>
                                    </p:animScale>
                                    <p:set>
                                      <p:cBhvr>
                                        <p:cTn id="29" dur="770" fill="hold"/>
                                        <p:tgtEl>
                                          <p:spTgt spid="14"/>
                                        </p:tgtEl>
                                        <p:attrNameLst>
                                          <p:attrName>ppt_x</p:attrName>
                                        </p:attrNameLst>
                                      </p:cBhvr>
                                      <p:to>
                                        <p:strVal val="(0.5)"/>
                                      </p:to>
                                    </p:set>
                                    <p:anim from="(0.5)" to="(#ppt_x)" calcmode="lin" valueType="num">
                                      <p:cBhvr>
                                        <p:cTn id="30" dur="1230" accel="100000" fill="hold">
                                          <p:stCondLst>
                                            <p:cond delay="770"/>
                                          </p:stCondLst>
                                        </p:cTn>
                                        <p:tgtEl>
                                          <p:spTgt spid="14"/>
                                        </p:tgtEl>
                                        <p:attrNameLst>
                                          <p:attrName>ppt_x</p:attrName>
                                        </p:attrNameLst>
                                      </p:cBhvr>
                                    </p:anim>
                                    <p:set>
                                      <p:cBhvr>
                                        <p:cTn id="31" dur="770" fill="hold"/>
                                        <p:tgtEl>
                                          <p:spTgt spid="14"/>
                                        </p:tgtEl>
                                        <p:attrNameLst>
                                          <p:attrName>ppt_y</p:attrName>
                                        </p:attrNameLst>
                                      </p:cBhvr>
                                      <p:to>
                                        <p:strVal val="(#ppt_y+0.4)"/>
                                      </p:to>
                                    </p:set>
                                    <p:anim from="(#ppt_y+0.4)" to="(#ppt_y)" calcmode="lin" valueType="num">
                                      <p:cBhvr>
                                        <p:cTn id="32" dur="1230" accel="100000" fill="hold">
                                          <p:stCondLst>
                                            <p:cond delay="770"/>
                                          </p:stCondLst>
                                        </p:cTn>
                                        <p:tgtEl>
                                          <p:spTgt spid="14"/>
                                        </p:tgtEl>
                                        <p:attrNameLst>
                                          <p:attrName>ppt_y</p:attrName>
                                        </p:attrNameLst>
                                      </p:cBhvr>
                                    </p:anim>
                                  </p:childTnLst>
                                </p:cTn>
                              </p:par>
                            </p:childTnLst>
                          </p:cTn>
                        </p:par>
                        <p:par>
                          <p:cTn id="33" fill="hold" nodeType="afterGroup">
                            <p:stCondLst>
                              <p:cond delay="5000"/>
                            </p:stCondLst>
                            <p:childTnLst>
                              <p:par>
                                <p:cTn id="34" presetID="8" presetClass="entr" presetSubtype="16"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diamond(in)">
                                      <p:cBhvr>
                                        <p:cTn id="36" dur="2000"/>
                                        <p:tgtEl>
                                          <p:spTgt spid="7"/>
                                        </p:tgtEl>
                                      </p:cBhvr>
                                    </p:animEffect>
                                  </p:childTnLst>
                                </p:cTn>
                              </p:par>
                            </p:childTnLst>
                          </p:cTn>
                        </p:par>
                        <p:par>
                          <p:cTn id="37" fill="hold" nodeType="afterGroup">
                            <p:stCondLst>
                              <p:cond delay="7000"/>
                            </p:stCondLst>
                            <p:childTnLst>
                              <p:par>
                                <p:cTn id="38" presetID="8" presetClass="entr" presetSubtype="16"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diamond(in)">
                                      <p:cBhvr>
                                        <p:cTn id="40" dur="2000"/>
                                        <p:tgtEl>
                                          <p:spTgt spid="8"/>
                                        </p:tgtEl>
                                      </p:cBhvr>
                                    </p:animEffect>
                                  </p:childTnLst>
                                </p:cTn>
                              </p:par>
                            </p:childTnLst>
                          </p:cTn>
                        </p:par>
                        <p:par>
                          <p:cTn id="41" fill="hold" nodeType="afterGroup">
                            <p:stCondLst>
                              <p:cond delay="9000"/>
                            </p:stCondLst>
                            <p:childTnLst>
                              <p:par>
                                <p:cTn id="42" presetID="3" presetClass="entr" presetSubtype="1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linds(horizontal)">
                                      <p:cBhvr>
                                        <p:cTn id="44" dur="500"/>
                                        <p:tgtEl>
                                          <p:spTgt spid="9"/>
                                        </p:tgtEl>
                                      </p:cBhvr>
                                    </p:animEffect>
                                  </p:childTnLst>
                                </p:cTn>
                              </p:par>
                            </p:childTnLst>
                          </p:cTn>
                        </p:par>
                        <p:par>
                          <p:cTn id="45" fill="hold" nodeType="afterGroup">
                            <p:stCondLst>
                              <p:cond delay="9500"/>
                            </p:stCondLst>
                            <p:childTnLst>
                              <p:par>
                                <p:cTn id="46" presetID="3" presetClass="entr" presetSubtype="10"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linds(horizontal)">
                                      <p:cBhvr>
                                        <p:cTn id="48" dur="500"/>
                                        <p:tgtEl>
                                          <p:spTgt spid="10"/>
                                        </p:tgtEl>
                                      </p:cBhvr>
                                    </p:animEffect>
                                  </p:childTnLst>
                                </p:cTn>
                              </p:par>
                            </p:childTnLst>
                          </p:cTn>
                        </p:par>
                        <p:par>
                          <p:cTn id="49" fill="hold" nodeType="afterGroup">
                            <p:stCondLst>
                              <p:cond delay="10000"/>
                            </p:stCondLst>
                            <p:childTnLst>
                              <p:par>
                                <p:cTn id="50" presetID="41" presetClass="entr" presetSubtype="0" fill="hold" nodeType="afterEffect">
                                  <p:stCondLst>
                                    <p:cond delay="0"/>
                                  </p:stCondLst>
                                  <p:iterate type="lt">
                                    <p:tmPct val="10000"/>
                                  </p:iterate>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8"/>
                                        </p:tgtEl>
                                        <p:attrNameLst>
                                          <p:attrName>ppt_y</p:attrName>
                                        </p:attrNameLst>
                                      </p:cBhvr>
                                      <p:tavLst>
                                        <p:tav tm="0">
                                          <p:val>
                                            <p:strVal val="#ppt_y"/>
                                          </p:val>
                                        </p:tav>
                                        <p:tav tm="100000">
                                          <p:val>
                                            <p:strVal val="#ppt_y"/>
                                          </p:val>
                                        </p:tav>
                                      </p:tavLst>
                                    </p:anim>
                                    <p:anim calcmode="lin" valueType="num">
                                      <p:cBhvr>
                                        <p:cTn id="5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8"/>
                                        </p:tgtEl>
                                      </p:cBhvr>
                                    </p:animEffect>
                                  </p:childTnLst>
                                </p:cTn>
                              </p:par>
                            </p:childTnLst>
                          </p:cTn>
                        </p:par>
                        <p:par>
                          <p:cTn id="57" fill="hold" nodeType="afterGroup">
                            <p:stCondLst>
                              <p:cond delay="10850"/>
                            </p:stCondLst>
                            <p:childTnLst>
                              <p:par>
                                <p:cTn id="58" presetID="41" presetClass="entr" presetSubtype="0" fill="hold" nodeType="afterEffect">
                                  <p:stCondLst>
                                    <p:cond delay="0"/>
                                  </p:stCondLst>
                                  <p:iterate type="lt">
                                    <p:tmPct val="10000"/>
                                  </p:iterate>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11"/>
                                        </p:tgtEl>
                                        <p:attrNameLst>
                                          <p:attrName>ppt_y</p:attrName>
                                        </p:attrNameLst>
                                      </p:cBhvr>
                                      <p:tavLst>
                                        <p:tav tm="0">
                                          <p:val>
                                            <p:strVal val="#ppt_y"/>
                                          </p:val>
                                        </p:tav>
                                        <p:tav tm="100000">
                                          <p:val>
                                            <p:strVal val="#ppt_y"/>
                                          </p:val>
                                        </p:tav>
                                      </p:tavLst>
                                    </p:anim>
                                    <p:anim calcmode="lin" valueType="num">
                                      <p:cBhvr>
                                        <p:cTn id="62"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11"/>
                                        </p:tgtEl>
                                      </p:cBhvr>
                                    </p:animEffect>
                                  </p:childTnLst>
                                </p:cTn>
                              </p:par>
                            </p:childTnLst>
                          </p:cTn>
                        </p:par>
                        <p:par>
                          <p:cTn id="65" fill="hold" nodeType="afterGroup">
                            <p:stCondLst>
                              <p:cond delay="12000"/>
                            </p:stCondLst>
                            <p:childTnLst>
                              <p:par>
                                <p:cTn id="66" presetID="41" presetClass="entr" presetSubtype="0" fill="hold" nodeType="afterEffect">
                                  <p:stCondLst>
                                    <p:cond delay="0"/>
                                  </p:stCondLst>
                                  <p:iterate type="lt">
                                    <p:tmPct val="10000"/>
                                  </p:iterate>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12"/>
                                        </p:tgtEl>
                                        <p:attrNameLst>
                                          <p:attrName>ppt_y</p:attrName>
                                        </p:attrNameLst>
                                      </p:cBhvr>
                                      <p:tavLst>
                                        <p:tav tm="0">
                                          <p:val>
                                            <p:strVal val="#ppt_y"/>
                                          </p:val>
                                        </p:tav>
                                        <p:tav tm="100000">
                                          <p:val>
                                            <p:strVal val="#ppt_y"/>
                                          </p:val>
                                        </p:tav>
                                      </p:tavLst>
                                    </p:anim>
                                    <p:anim calcmode="lin" valueType="num">
                                      <p:cBhvr>
                                        <p:cTn id="70"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12"/>
                                        </p:tgtEl>
                                      </p:cBhvr>
                                    </p:animEffect>
                                  </p:childTnLst>
                                </p:cTn>
                              </p:par>
                            </p:childTnLst>
                          </p:cTn>
                        </p:par>
                        <p:par>
                          <p:cTn id="73" fill="hold" nodeType="afterGroup">
                            <p:stCondLst>
                              <p:cond delay="14650"/>
                            </p:stCondLst>
                            <p:childTnLst>
                              <p:par>
                                <p:cTn id="74" presetID="15" presetClass="entr" presetSubtype="0" fill="hold" nodeType="after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p:cTn id="76" dur="1000" fill="hold"/>
                                        <p:tgtEl>
                                          <p:spTgt spid="19"/>
                                        </p:tgtEl>
                                        <p:attrNameLst>
                                          <p:attrName>ppt_w</p:attrName>
                                        </p:attrNameLst>
                                      </p:cBhvr>
                                      <p:tavLst>
                                        <p:tav tm="0">
                                          <p:val>
                                            <p:fltVal val="0"/>
                                          </p:val>
                                        </p:tav>
                                        <p:tav tm="100000">
                                          <p:val>
                                            <p:strVal val="#ppt_w"/>
                                          </p:val>
                                        </p:tav>
                                      </p:tavLst>
                                    </p:anim>
                                    <p:anim calcmode="lin" valueType="num">
                                      <p:cBhvr>
                                        <p:cTn id="77" dur="1000" fill="hold"/>
                                        <p:tgtEl>
                                          <p:spTgt spid="19"/>
                                        </p:tgtEl>
                                        <p:attrNameLst>
                                          <p:attrName>ppt_h</p:attrName>
                                        </p:attrNameLst>
                                      </p:cBhvr>
                                      <p:tavLst>
                                        <p:tav tm="0">
                                          <p:val>
                                            <p:fltVal val="0"/>
                                          </p:val>
                                        </p:tav>
                                        <p:tav tm="100000">
                                          <p:val>
                                            <p:strVal val="#ppt_h"/>
                                          </p:val>
                                        </p:tav>
                                      </p:tavLst>
                                    </p:anim>
                                    <p:anim calcmode="lin" valueType="num">
                                      <p:cBhvr>
                                        <p:cTn id="78"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79"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par>
                          <p:cTn id="80" fill="hold" nodeType="afterGroup">
                            <p:stCondLst>
                              <p:cond delay="15650"/>
                            </p:stCondLst>
                            <p:childTnLst>
                              <p:par>
                                <p:cTn id="81" presetID="15" presetClass="entr" presetSubtype="0"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86"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par>
                          <p:cTn id="87" fill="hold" nodeType="afterGroup">
                            <p:stCondLst>
                              <p:cond delay="16650"/>
                            </p:stCondLst>
                            <p:childTnLst>
                              <p:par>
                                <p:cTn id="88" presetID="15" presetClass="entr" presetSubtype="0" fill="hold" nodeType="afterEffect">
                                  <p:stCondLst>
                                    <p:cond delay="0"/>
                                  </p:stCondLst>
                                  <p:childTnLst>
                                    <p:set>
                                      <p:cBhvr>
                                        <p:cTn id="89" dur="1" fill="hold">
                                          <p:stCondLst>
                                            <p:cond delay="0"/>
                                          </p:stCondLst>
                                        </p:cTn>
                                        <p:tgtEl>
                                          <p:spTgt spid="16"/>
                                        </p:tgtEl>
                                        <p:attrNameLst>
                                          <p:attrName>style.visibility</p:attrName>
                                        </p:attrNameLst>
                                      </p:cBhvr>
                                      <p:to>
                                        <p:strVal val="visible"/>
                                      </p:to>
                                    </p:set>
                                    <p:anim calcmode="lin" valueType="num">
                                      <p:cBhvr>
                                        <p:cTn id="90" dur="1000" fill="hold"/>
                                        <p:tgtEl>
                                          <p:spTgt spid="16"/>
                                        </p:tgtEl>
                                        <p:attrNameLst>
                                          <p:attrName>ppt_w</p:attrName>
                                        </p:attrNameLst>
                                      </p:cBhvr>
                                      <p:tavLst>
                                        <p:tav tm="0">
                                          <p:val>
                                            <p:fltVal val="0"/>
                                          </p:val>
                                        </p:tav>
                                        <p:tav tm="100000">
                                          <p:val>
                                            <p:strVal val="#ppt_w"/>
                                          </p:val>
                                        </p:tav>
                                      </p:tavLst>
                                    </p:anim>
                                    <p:anim calcmode="lin" valueType="num">
                                      <p:cBhvr>
                                        <p:cTn id="91" dur="1000" fill="hold"/>
                                        <p:tgtEl>
                                          <p:spTgt spid="16"/>
                                        </p:tgtEl>
                                        <p:attrNameLst>
                                          <p:attrName>ppt_h</p:attrName>
                                        </p:attrNameLst>
                                      </p:cBhvr>
                                      <p:tavLst>
                                        <p:tav tm="0">
                                          <p:val>
                                            <p:fltVal val="0"/>
                                          </p:val>
                                        </p:tav>
                                        <p:tav tm="100000">
                                          <p:val>
                                            <p:strVal val="#ppt_h"/>
                                          </p:val>
                                        </p:tav>
                                      </p:tavLst>
                                    </p:anim>
                                    <p:anim calcmode="lin" valueType="num">
                                      <p:cBhvr>
                                        <p:cTn id="92"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93"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par>
                          <p:cTn id="94" fill="hold" nodeType="afterGroup">
                            <p:stCondLst>
                              <p:cond delay="17650"/>
                            </p:stCondLst>
                            <p:childTnLst>
                              <p:par>
                                <p:cTn id="95" presetID="20" presetClass="entr" presetSubtype="0" fill="hold" grpId="0" nodeType="after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wedge">
                                      <p:cBhvr>
                                        <p:cTn id="9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5" name="Diagram 24"/>
          <p:cNvGraphicFramePr/>
          <p:nvPr/>
        </p:nvGraphicFramePr>
        <p:xfrm>
          <a:off x="335360" y="188640"/>
          <a:ext cx="11521280"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Rectangle 25"/>
          <p:cNvSpPr/>
          <p:nvPr/>
        </p:nvSpPr>
        <p:spPr>
          <a:xfrm>
            <a:off x="4419656" y="2852936"/>
            <a:ext cx="3249608" cy="1077218"/>
          </a:xfrm>
          <a:prstGeom prst="rect">
            <a:avLst/>
          </a:prstGeom>
          <a:solidFill>
            <a:sysClr val="window" lastClr="FFFFFF"/>
          </a:solidFill>
          <a:ln w="25400" cap="flat" cmpd="sng" algn="ctr">
            <a:solidFill>
              <a:srgbClr val="8064A2"/>
            </a:solidFill>
            <a:prstDash val="solid"/>
          </a:ln>
          <a:effectLst/>
          <a:scene3d>
            <a:camera prst="perspectiveContrastingRightFacing"/>
            <a:lightRig rig="threePt" dir="t"/>
          </a:scene3d>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defRPr/>
            </a:pPr>
            <a:r>
              <a:rPr lang="en-US" sz="3200" b="1" kern="0" dirty="0">
                <a:ln w="11430"/>
                <a:solidFill>
                  <a:sysClr val="windowText" lastClr="000000"/>
                </a:solidFill>
                <a:effectLst>
                  <a:outerShdw blurRad="50800" dist="39000" dir="5460000" algn="tl">
                    <a:srgbClr val="000000">
                      <a:alpha val="38000"/>
                    </a:srgbClr>
                  </a:outerShdw>
                </a:effectLst>
                <a:latin typeface="Book Antiqua"/>
              </a:rPr>
              <a:t>Steps of</a:t>
            </a:r>
          </a:p>
          <a:p>
            <a:pPr algn="ctr" rtl="1">
              <a:defRPr/>
            </a:pPr>
            <a:r>
              <a:rPr lang="en-US" sz="3200" b="1" kern="0" dirty="0">
                <a:ln w="11430"/>
                <a:solidFill>
                  <a:sysClr val="windowText" lastClr="000000"/>
                </a:solidFill>
                <a:effectLst>
                  <a:outerShdw blurRad="50800" dist="39000" dir="5460000" algn="tl">
                    <a:srgbClr val="000000">
                      <a:alpha val="38000"/>
                    </a:srgbClr>
                  </a:outerShdw>
                </a:effectLst>
                <a:latin typeface="Book Antiqua"/>
              </a:rPr>
              <a:t>Paraffin method</a:t>
            </a:r>
          </a:p>
        </p:txBody>
      </p:sp>
      <p:sp>
        <p:nvSpPr>
          <p:cNvPr id="28" name="Rounded Rectangle 27"/>
          <p:cNvSpPr/>
          <p:nvPr/>
        </p:nvSpPr>
        <p:spPr bwMode="auto">
          <a:xfrm>
            <a:off x="8432802" y="3505200"/>
            <a:ext cx="3424767" cy="914400"/>
          </a:xfrm>
          <a:prstGeom prst="roundRect">
            <a:avLst/>
          </a:prstGeom>
          <a:noFill/>
          <a:ln w="57150">
            <a:solidFill>
              <a:srgbClr val="FFFF00"/>
            </a:solidFill>
            <a:prstDash val="sysDot"/>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fontAlgn="base">
              <a:spcBef>
                <a:spcPct val="0"/>
              </a:spcBef>
              <a:spcAft>
                <a:spcPct val="0"/>
              </a:spcAft>
              <a:defRPr/>
            </a:pPr>
            <a:endParaRPr lang="ar-IQ" sz="240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8720892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17" dur="1000" fill="hold"/>
                                        <p:tgtEl>
                                          <p:spTgt spid="28"/>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ar-IQ"/>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4419603"/>
            <a:ext cx="28448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pic>
      <p:pic>
        <p:nvPicPr>
          <p:cNvPr id="5" name="Picture 4" descr="http://pathology.utscavma.org/wp-content/uploads/2008/03/path-club-pics-024.JPG"/>
          <p:cNvPicPr>
            <a:picLocks noChangeAspect="1" noChangeArrowheads="1"/>
          </p:cNvPicPr>
          <p:nvPr/>
        </p:nvPicPr>
        <p:blipFill>
          <a:blip r:embed="rId3">
            <a:extLst>
              <a:ext uri="{28A0092B-C50C-407E-A947-70E740481C1C}">
                <a14:useLocalDpi xmlns:a14="http://schemas.microsoft.com/office/drawing/2010/main" val="0"/>
              </a:ext>
            </a:extLst>
          </a:blip>
          <a:srcRect l="23924" t="25935" r="25233" b="14214"/>
          <a:stretch>
            <a:fillRect/>
          </a:stretch>
        </p:blipFill>
        <p:spPr bwMode="auto">
          <a:xfrm>
            <a:off x="1422400" y="4419600"/>
            <a:ext cx="3454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triped Right Arrow 5"/>
          <p:cNvSpPr/>
          <p:nvPr/>
        </p:nvSpPr>
        <p:spPr bwMode="auto">
          <a:xfrm>
            <a:off x="5080000" y="5105400"/>
            <a:ext cx="2336800" cy="1066800"/>
          </a:xfrm>
          <a:prstGeom prst="stripedRightArrow">
            <a:avLst/>
          </a:prstGeom>
          <a:solidFill>
            <a:schemeClr val="accent1"/>
          </a:solidFill>
          <a:ln w="63500" cap="flat" cmpd="sng" algn="ctr">
            <a:solidFill>
              <a:srgbClr val="FFFFCC"/>
            </a:solidFill>
            <a:prstDash val="solid"/>
            <a:round/>
            <a:headEnd type="none" w="med" len="med"/>
            <a:tailEnd type="triangle" w="med" len="med"/>
          </a:ln>
          <a:effectLst/>
        </p:spPr>
        <p:txBody>
          <a:bodyPr rtlCol="1"/>
          <a:lstStyle/>
          <a:p>
            <a:pPr algn="r" rtl="1" fontAlgn="base">
              <a:spcBef>
                <a:spcPct val="0"/>
              </a:spcBef>
              <a:spcAft>
                <a:spcPct val="0"/>
              </a:spcAft>
              <a:defRPr/>
            </a:pPr>
            <a:endParaRPr lang="ar-IQ">
              <a:solidFill>
                <a:srgbClr val="000000"/>
              </a:solidFill>
              <a:latin typeface="Arial" pitchFamily="34" charset="0"/>
            </a:endParaRPr>
          </a:p>
        </p:txBody>
      </p:sp>
      <p:pic>
        <p:nvPicPr>
          <p:cNvPr id="6150" name="Picture 2" descr="D:\medical\techniques\old\file\Parafin%20Embedding%20System_jpg.jpg"/>
          <p:cNvPicPr>
            <a:picLocks noChangeAspect="1" noChangeArrowheads="1"/>
          </p:cNvPicPr>
          <p:nvPr/>
        </p:nvPicPr>
        <p:blipFill>
          <a:blip r:embed="rId4">
            <a:extLst>
              <a:ext uri="{28A0092B-C50C-407E-A947-70E740481C1C}">
                <a14:useLocalDpi xmlns:a14="http://schemas.microsoft.com/office/drawing/2010/main" val="0"/>
              </a:ext>
            </a:extLst>
          </a:blip>
          <a:srcRect l="18750" t="12903"/>
          <a:stretch>
            <a:fillRect/>
          </a:stretch>
        </p:blipFill>
        <p:spPr bwMode="auto">
          <a:xfrm>
            <a:off x="2336800" y="152400"/>
            <a:ext cx="792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039399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900" decel="100000" fill="hold"/>
                                        <p:tgtEl>
                                          <p:spTgt spid="6"/>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ppt_x</p:attrName>
                                        </p:attrNameLst>
                                      </p:cBhvr>
                                      <p:tavLst>
                                        <p:tav tm="0">
                                          <p:val>
                                            <p:strVal val="#ppt_x-.2"/>
                                          </p:val>
                                        </p:tav>
                                        <p:tav tm="100000">
                                          <p:val>
                                            <p:strVal val="#ppt_x"/>
                                          </p:val>
                                        </p:tav>
                                      </p:tavLst>
                                    </p:anim>
                                    <p:anim calcmode="lin" valueType="num">
                                      <p:cBhvr>
                                        <p:cTn id="2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ar-IQ"/>
          </a:p>
        </p:txBody>
      </p:sp>
      <p:sp>
        <p:nvSpPr>
          <p:cNvPr id="4" name="L-Shape 3"/>
          <p:cNvSpPr/>
          <p:nvPr/>
        </p:nvSpPr>
        <p:spPr bwMode="auto">
          <a:xfrm flipH="1">
            <a:off x="1016000" y="228600"/>
            <a:ext cx="10566400" cy="4038600"/>
          </a:xfrm>
          <a:prstGeom prst="corner">
            <a:avLst>
              <a:gd name="adj1" fmla="val 76460"/>
              <a:gd name="adj2" fmla="val 122184"/>
            </a:avLst>
          </a:prstGeom>
          <a:ln>
            <a:headEnd type="none" w="med" len="med"/>
            <a:tailEnd type="triangle" w="med" len="med"/>
          </a:ln>
        </p:spPr>
        <p:style>
          <a:lnRef idx="0">
            <a:schemeClr val="accent6"/>
          </a:lnRef>
          <a:fillRef idx="3">
            <a:schemeClr val="accent6"/>
          </a:fillRef>
          <a:effectRef idx="3">
            <a:schemeClr val="accent6"/>
          </a:effectRef>
          <a:fontRef idx="minor">
            <a:schemeClr val="lt1"/>
          </a:fontRef>
        </p:style>
        <p:txBody>
          <a:bodyPr rtlCol="1"/>
          <a:lstStyle/>
          <a:p>
            <a:pPr algn="ctr" fontAlgn="base">
              <a:spcBef>
                <a:spcPct val="0"/>
              </a:spcBef>
              <a:spcAft>
                <a:spcPct val="0"/>
              </a:spcAft>
              <a:defRPr/>
            </a:pPr>
            <a:r>
              <a:rPr lang="en-US" sz="3200" dirty="0">
                <a:solidFill>
                  <a:srgbClr val="FFFFFF"/>
                </a:solidFill>
              </a:rPr>
              <a:t>The processed tissue section is placed inside special molds to make solid paraffin block which fix and hold the tissue in well oriented position in order to get thin sections by microtome. </a:t>
            </a:r>
          </a:p>
        </p:txBody>
      </p:sp>
      <p:sp>
        <p:nvSpPr>
          <p:cNvPr id="6" name="Rounded Rectangle 5"/>
          <p:cNvSpPr/>
          <p:nvPr/>
        </p:nvSpPr>
        <p:spPr bwMode="auto">
          <a:xfrm>
            <a:off x="1016000" y="228600"/>
            <a:ext cx="3352800" cy="762000"/>
          </a:xfrm>
          <a:prstGeom prst="roundRect">
            <a:avLst/>
          </a:prstGeom>
          <a:ln>
            <a:headEnd type="none" w="med" len="med"/>
            <a:tailEnd type="triangle" w="med" len="med"/>
          </a:ln>
        </p:spPr>
        <p:style>
          <a:lnRef idx="1">
            <a:schemeClr val="accent5"/>
          </a:lnRef>
          <a:fillRef idx="3">
            <a:schemeClr val="accent5"/>
          </a:fillRef>
          <a:effectRef idx="2">
            <a:schemeClr val="accent5"/>
          </a:effectRef>
          <a:fontRef idx="minor">
            <a:schemeClr val="lt1"/>
          </a:fontRef>
        </p:style>
        <p:txBody>
          <a:bodyPr rtlCol="1"/>
          <a:lstStyle/>
          <a:p>
            <a:pPr algn="ctr" rtl="1" fontAlgn="base">
              <a:spcBef>
                <a:spcPct val="0"/>
              </a:spcBef>
              <a:spcAft>
                <a:spcPct val="0"/>
              </a:spcAft>
              <a:defRPr/>
            </a:pPr>
            <a:r>
              <a:rPr lang="en-US" sz="3600" b="1" dirty="0">
                <a:solidFill>
                  <a:srgbClr val="C00000"/>
                </a:solidFill>
              </a:rPr>
              <a:t>Principle</a:t>
            </a:r>
            <a:endParaRPr lang="ar-IQ" sz="3600" dirty="0">
              <a:solidFill>
                <a:srgbClr val="C00000"/>
              </a:solidFill>
              <a:latin typeface="Arial" pitchFamily="34" charset="0"/>
            </a:endParaRPr>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b="-2129"/>
          <a:stretch>
            <a:fillRect/>
          </a:stretch>
        </p:blipFill>
        <p:spPr bwMode="auto">
          <a:xfrm>
            <a:off x="9245600" y="4343400"/>
            <a:ext cx="2844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pic>
      <p:pic>
        <p:nvPicPr>
          <p:cNvPr id="7" name="Picture 6" descr="http://pathology.utscavma.org/wp-content/uploads/2008/03/path-club-pics-024.JPG"/>
          <p:cNvPicPr>
            <a:picLocks noChangeAspect="1" noChangeArrowheads="1"/>
          </p:cNvPicPr>
          <p:nvPr/>
        </p:nvPicPr>
        <p:blipFill>
          <a:blip r:embed="rId3">
            <a:extLst>
              <a:ext uri="{28A0092B-C50C-407E-A947-70E740481C1C}">
                <a14:useLocalDpi xmlns:a14="http://schemas.microsoft.com/office/drawing/2010/main" val="0"/>
              </a:ext>
            </a:extLst>
          </a:blip>
          <a:srcRect l="23924" t="25935" r="25233" b="14214"/>
          <a:stretch>
            <a:fillRect/>
          </a:stretch>
        </p:blipFill>
        <p:spPr bwMode="auto">
          <a:xfrm>
            <a:off x="304800" y="4343400"/>
            <a:ext cx="3454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www.dnr.state.md.us/fisheries/oxford/art/orp/placing_tissue_in_mold.jpg"/>
          <p:cNvPicPr>
            <a:picLocks noChangeAspect="1" noChangeArrowheads="1"/>
          </p:cNvPicPr>
          <p:nvPr/>
        </p:nvPicPr>
        <p:blipFill>
          <a:blip r:embed="rId4">
            <a:extLst>
              <a:ext uri="{28A0092B-C50C-407E-A947-70E740481C1C}">
                <a14:useLocalDpi xmlns:a14="http://schemas.microsoft.com/office/drawing/2010/main" val="0"/>
              </a:ext>
            </a:extLst>
          </a:blip>
          <a:srcRect l="17284" t="25816" r="16049" b="18863"/>
          <a:stretch>
            <a:fillRect/>
          </a:stretch>
        </p:blipFill>
        <p:spPr bwMode="auto">
          <a:xfrm>
            <a:off x="3759200" y="4343400"/>
            <a:ext cx="5486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267194"/>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9" presetClass="entr" presetSubtype="0" accel="10000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500"/>
                            </p:stCondLst>
                            <p:childTnLst>
                              <p:par>
                                <p:cTn id="17" presetID="29"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ppt_x</p:attrName>
                                        </p:attrNameLst>
                                      </p:cBhvr>
                                      <p:tavLst>
                                        <p:tav tm="0">
                                          <p:val>
                                            <p:strVal val="#ppt_x-.2"/>
                                          </p:val>
                                        </p:tav>
                                        <p:tav tm="100000">
                                          <p:val>
                                            <p:strVal val="#ppt_x"/>
                                          </p:val>
                                        </p:tav>
                                      </p:tavLst>
                                    </p:anim>
                                    <p:anim calcmode="lin" valueType="num">
                                      <p:cBhvr>
                                        <p:cTn id="20"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
                                        </p:tgtEl>
                                      </p:cBhvr>
                                    </p:animEffect>
                                  </p:childTnLst>
                                </p:cTn>
                              </p:par>
                            </p:childTnLst>
                          </p:cTn>
                        </p:par>
                        <p:par>
                          <p:cTn id="22" fill="hold" nodeType="afterGroup">
                            <p:stCondLst>
                              <p:cond delay="1500"/>
                            </p:stCondLst>
                            <p:childTnLst>
                              <p:par>
                                <p:cTn id="23" presetID="9"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par>
                          <p:cTn id="26" fill="hold" nodeType="afterGroup">
                            <p:stCondLst>
                              <p:cond delay="2000"/>
                            </p:stCondLst>
                            <p:childTnLst>
                              <p:par>
                                <p:cTn id="27" presetID="29" presetClass="entr" presetSubtype="0" fill="hold" nodeType="afterEffect">
                                  <p:stCondLst>
                                    <p:cond delay="0"/>
                                  </p:stCondLst>
                                  <p:childTnLst>
                                    <p:set>
                                      <p:cBhvr>
                                        <p:cTn id="28" dur="1" fill="hold">
                                          <p:stCondLst>
                                            <p:cond delay="0"/>
                                          </p:stCondLst>
                                        </p:cTn>
                                        <p:tgtEl>
                                          <p:spTgt spid="7173"/>
                                        </p:tgtEl>
                                        <p:attrNameLst>
                                          <p:attrName>style.visibility</p:attrName>
                                        </p:attrNameLst>
                                      </p:cBhvr>
                                      <p:to>
                                        <p:strVal val="visible"/>
                                      </p:to>
                                    </p:set>
                                    <p:anim calcmode="lin" valueType="num">
                                      <p:cBhvr>
                                        <p:cTn id="29" dur="1000" fill="hold"/>
                                        <p:tgtEl>
                                          <p:spTgt spid="7173"/>
                                        </p:tgtEl>
                                        <p:attrNameLst>
                                          <p:attrName>ppt_x</p:attrName>
                                        </p:attrNameLst>
                                      </p:cBhvr>
                                      <p:tavLst>
                                        <p:tav tm="0">
                                          <p:val>
                                            <p:strVal val="#ppt_x-.2"/>
                                          </p:val>
                                        </p:tav>
                                        <p:tav tm="100000">
                                          <p:val>
                                            <p:strVal val="#ppt_x"/>
                                          </p:val>
                                        </p:tav>
                                      </p:tavLst>
                                    </p:anim>
                                    <p:anim calcmode="lin" valueType="num">
                                      <p:cBhvr>
                                        <p:cTn id="30" dur="1000" fill="hold"/>
                                        <p:tgtEl>
                                          <p:spTgt spid="7173"/>
                                        </p:tgtEl>
                                        <p:attrNameLst>
                                          <p:attrName>ppt_y</p:attrName>
                                        </p:attrNameLst>
                                      </p:cBhvr>
                                      <p:tavLst>
                                        <p:tav tm="0">
                                          <p:val>
                                            <p:strVal val="#ppt_y"/>
                                          </p:val>
                                        </p:tav>
                                        <p:tav tm="100000">
                                          <p:val>
                                            <p:strVal val="#ppt_y"/>
                                          </p:val>
                                        </p:tav>
                                      </p:tavLst>
                                    </p:anim>
                                    <p:animEffect transition="in" filter="wipe(right)" prLst="gradientSize: 0.1">
                                      <p:cBhvr>
                                        <p:cTn id="31" dur="10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u="sng"/>
              <a:t>Embedding can be done by:</a:t>
            </a:r>
            <a:endParaRPr lang="ar-IQ"/>
          </a:p>
        </p:txBody>
      </p:sp>
      <p:sp>
        <p:nvSpPr>
          <p:cNvPr id="8195" name="Rectangle 2"/>
          <p:cNvSpPr>
            <a:spLocks noChangeArrowheads="1"/>
          </p:cNvSpPr>
          <p:nvPr/>
        </p:nvSpPr>
        <p:spPr bwMode="auto">
          <a:xfrm>
            <a:off x="654051" y="1676400"/>
            <a:ext cx="10871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fontAlgn="base">
              <a:spcBef>
                <a:spcPct val="0"/>
              </a:spcBef>
              <a:spcAft>
                <a:spcPct val="0"/>
              </a:spcAft>
              <a:buFont typeface="Arial" pitchFamily="34" charset="0"/>
              <a:buChar char="•"/>
            </a:pPr>
            <a:r>
              <a:rPr lang="en-US" sz="3200" b="1">
                <a:solidFill>
                  <a:srgbClr val="FFFFFF"/>
                </a:solidFill>
                <a:latin typeface="Arial" pitchFamily="34" charset="0"/>
              </a:rPr>
              <a:t>Manual</a:t>
            </a:r>
          </a:p>
          <a:p>
            <a:pPr marL="457200" indent="-457200" fontAlgn="base">
              <a:spcBef>
                <a:spcPct val="0"/>
              </a:spcBef>
              <a:spcAft>
                <a:spcPct val="0"/>
              </a:spcAft>
              <a:buFont typeface="Arial" pitchFamily="34" charset="0"/>
              <a:buChar char="•"/>
            </a:pPr>
            <a:endParaRPr lang="en-US" sz="3200" b="1">
              <a:solidFill>
                <a:srgbClr val="FFFFFF"/>
              </a:solidFill>
              <a:latin typeface="Arial" pitchFamily="34" charset="0"/>
            </a:endParaRPr>
          </a:p>
          <a:p>
            <a:pPr marL="457200" indent="-457200" fontAlgn="base">
              <a:spcBef>
                <a:spcPct val="0"/>
              </a:spcBef>
              <a:spcAft>
                <a:spcPct val="0"/>
              </a:spcAft>
              <a:buFont typeface="Arial" pitchFamily="34" charset="0"/>
              <a:buChar char="•"/>
            </a:pPr>
            <a:r>
              <a:rPr lang="en-US" sz="3200" b="1">
                <a:solidFill>
                  <a:srgbClr val="FFFFFF"/>
                </a:solidFill>
                <a:latin typeface="Arial" pitchFamily="34" charset="0"/>
              </a:rPr>
              <a:t>Special machine (Embedding station)</a:t>
            </a:r>
          </a:p>
        </p:txBody>
      </p:sp>
      <p:pic>
        <p:nvPicPr>
          <p:cNvPr id="8196" name="Picture 2" descr="D:\medical\techniques\old\file\Parafin%20Embedding%20System_jpg.jpg"/>
          <p:cNvPicPr>
            <a:picLocks noChangeAspect="1" noChangeArrowheads="1"/>
          </p:cNvPicPr>
          <p:nvPr/>
        </p:nvPicPr>
        <p:blipFill>
          <a:blip r:embed="rId2">
            <a:extLst>
              <a:ext uri="{28A0092B-C50C-407E-A947-70E740481C1C}">
                <a14:useLocalDpi xmlns:a14="http://schemas.microsoft.com/office/drawing/2010/main" val="0"/>
              </a:ext>
            </a:extLst>
          </a:blip>
          <a:srcRect l="18750" t="12903"/>
          <a:stretch>
            <a:fillRect/>
          </a:stretch>
        </p:blipFill>
        <p:spPr bwMode="auto">
          <a:xfrm>
            <a:off x="2540000" y="3313116"/>
            <a:ext cx="6705600"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5838561"/>
      </p:ext>
    </p:extLst>
  </p:cSld>
  <p:clrMapOvr>
    <a:masterClrMapping/>
  </p:clrMapOvr>
  <p:transition>
    <p:cover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medical\techniques\old\file\Parafin%20Embedding%20System_jpg.jpg"/>
          <p:cNvPicPr>
            <a:picLocks noChangeAspect="1" noChangeArrowheads="1"/>
          </p:cNvPicPr>
          <p:nvPr/>
        </p:nvPicPr>
        <p:blipFill>
          <a:blip r:embed="rId2">
            <a:extLst>
              <a:ext uri="{28A0092B-C50C-407E-A947-70E740481C1C}">
                <a14:useLocalDpi xmlns:a14="http://schemas.microsoft.com/office/drawing/2010/main" val="0"/>
              </a:ext>
            </a:extLst>
          </a:blip>
          <a:srcRect l="18750" t="12903"/>
          <a:stretch>
            <a:fillRect/>
          </a:stretch>
        </p:blipFill>
        <p:spPr bwMode="auto">
          <a:xfrm>
            <a:off x="3962400" y="1371600"/>
            <a:ext cx="792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08000" y="2144716"/>
            <a:ext cx="2438400" cy="3698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rtl="1" fontAlgn="base">
              <a:spcBef>
                <a:spcPct val="0"/>
              </a:spcBef>
              <a:spcAft>
                <a:spcPct val="0"/>
              </a:spcAft>
              <a:defRPr/>
            </a:pPr>
            <a:r>
              <a:rPr lang="en-US" dirty="0">
                <a:solidFill>
                  <a:srgbClr val="FFFFFF"/>
                </a:solidFill>
              </a:rPr>
              <a:t>Paraffin oven </a:t>
            </a:r>
            <a:endParaRPr lang="ar-IQ" dirty="0">
              <a:solidFill>
                <a:srgbClr val="FFFFFF"/>
              </a:solidFill>
            </a:endParaRPr>
          </a:p>
        </p:txBody>
      </p:sp>
      <p:sp>
        <p:nvSpPr>
          <p:cNvPr id="8" name="Rectangle 7"/>
          <p:cNvSpPr/>
          <p:nvPr/>
        </p:nvSpPr>
        <p:spPr>
          <a:xfrm>
            <a:off x="609600" y="2830516"/>
            <a:ext cx="2336800" cy="3698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marL="342900" indent="-342900" fontAlgn="base">
              <a:spcBef>
                <a:spcPct val="0"/>
              </a:spcBef>
              <a:spcAft>
                <a:spcPct val="0"/>
              </a:spcAft>
              <a:defRPr/>
            </a:pPr>
            <a:r>
              <a:rPr lang="en-US" dirty="0">
                <a:solidFill>
                  <a:srgbClr val="FFFFFF"/>
                </a:solidFill>
              </a:rPr>
              <a:t>Hot plate</a:t>
            </a:r>
            <a:endParaRPr lang="en-US" sz="1400" dirty="0">
              <a:solidFill>
                <a:srgbClr val="FFFFFF"/>
              </a:solidFill>
            </a:endParaRPr>
          </a:p>
        </p:txBody>
      </p:sp>
      <p:sp>
        <p:nvSpPr>
          <p:cNvPr id="9" name="Rectangle 8"/>
          <p:cNvSpPr/>
          <p:nvPr/>
        </p:nvSpPr>
        <p:spPr>
          <a:xfrm>
            <a:off x="609600" y="3516316"/>
            <a:ext cx="2336800" cy="3698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rtl="1" fontAlgn="base">
              <a:spcBef>
                <a:spcPct val="0"/>
              </a:spcBef>
              <a:spcAft>
                <a:spcPct val="0"/>
              </a:spcAft>
              <a:defRPr/>
            </a:pPr>
            <a:r>
              <a:rPr lang="en-US" dirty="0">
                <a:solidFill>
                  <a:srgbClr val="FFFFFF"/>
                </a:solidFill>
              </a:rPr>
              <a:t>Cold plate</a:t>
            </a:r>
            <a:endParaRPr lang="ar-IQ" dirty="0">
              <a:solidFill>
                <a:srgbClr val="FFFFFF"/>
              </a:solidFill>
            </a:endParaRPr>
          </a:p>
        </p:txBody>
      </p:sp>
      <p:sp>
        <p:nvSpPr>
          <p:cNvPr id="10" name="Rectangle 9"/>
          <p:cNvSpPr/>
          <p:nvPr/>
        </p:nvSpPr>
        <p:spPr>
          <a:xfrm>
            <a:off x="609601" y="4354514"/>
            <a:ext cx="2031325"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rtl="1" fontAlgn="base">
              <a:spcBef>
                <a:spcPct val="0"/>
              </a:spcBef>
              <a:spcAft>
                <a:spcPct val="0"/>
              </a:spcAft>
              <a:defRPr/>
            </a:pPr>
            <a:r>
              <a:rPr lang="en-US" dirty="0">
                <a:solidFill>
                  <a:srgbClr val="FFFFFF"/>
                </a:solidFill>
              </a:rPr>
              <a:t>Embedding molds</a:t>
            </a:r>
            <a:endParaRPr lang="ar-IQ" dirty="0">
              <a:solidFill>
                <a:srgbClr val="FFFFFF"/>
              </a:solidFill>
            </a:endParaRPr>
          </a:p>
        </p:txBody>
      </p:sp>
      <p:sp>
        <p:nvSpPr>
          <p:cNvPr id="11" name="Rectangle 10"/>
          <p:cNvSpPr>
            <a:spLocks noChangeArrowheads="1"/>
          </p:cNvSpPr>
          <p:nvPr/>
        </p:nvSpPr>
        <p:spPr bwMode="auto">
          <a:xfrm>
            <a:off x="304800" y="1981200"/>
            <a:ext cx="2844800" cy="685800"/>
          </a:xfrm>
          <a:prstGeom prst="rect">
            <a:avLst/>
          </a:prstGeom>
          <a:noFill/>
          <a:ln w="63500" algn="ctr">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r" rtl="1" fontAlgn="base">
              <a:spcBef>
                <a:spcPct val="0"/>
              </a:spcBef>
              <a:spcAft>
                <a:spcPct val="0"/>
              </a:spcAft>
            </a:pPr>
            <a:endParaRPr lang="ar-IQ">
              <a:solidFill>
                <a:srgbClr val="000000"/>
              </a:solidFill>
              <a:latin typeface="Arial" pitchFamily="34" charset="0"/>
            </a:endParaRPr>
          </a:p>
        </p:txBody>
      </p:sp>
      <p:sp>
        <p:nvSpPr>
          <p:cNvPr id="12" name="Down Arrow 11"/>
          <p:cNvSpPr/>
          <p:nvPr/>
        </p:nvSpPr>
        <p:spPr bwMode="auto">
          <a:xfrm>
            <a:off x="8737600" y="1219200"/>
            <a:ext cx="609600" cy="838200"/>
          </a:xfrm>
          <a:prstGeom prst="downArrow">
            <a:avLst/>
          </a:prstGeom>
          <a:solidFill>
            <a:srgbClr val="FFFF00"/>
          </a:solidFill>
          <a:ln w="63500" cap="flat" cmpd="sng" algn="ctr">
            <a:solidFill>
              <a:schemeClr val="tx2">
                <a:lumMod val="95000"/>
                <a:lumOff val="5000"/>
              </a:schemeClr>
            </a:solidFill>
            <a:prstDash val="solid"/>
            <a:round/>
            <a:headEnd type="none" w="med" len="med"/>
            <a:tailEnd type="triangle" w="med" len="med"/>
          </a:ln>
          <a:effectLst/>
        </p:spPr>
        <p:txBody>
          <a:bodyPr rtlCol="1"/>
          <a:lstStyle/>
          <a:p>
            <a:pPr algn="r" rtl="1" fontAlgn="base">
              <a:spcBef>
                <a:spcPct val="0"/>
              </a:spcBef>
              <a:spcAft>
                <a:spcPct val="0"/>
              </a:spcAft>
              <a:defRPr/>
            </a:pPr>
            <a:endParaRPr lang="ar-IQ">
              <a:solidFill>
                <a:srgbClr val="000000"/>
              </a:solidFill>
              <a:latin typeface="Arial" pitchFamily="34" charset="0"/>
            </a:endParaRPr>
          </a:p>
        </p:txBody>
      </p:sp>
      <p:sp>
        <p:nvSpPr>
          <p:cNvPr id="17" name="Up Arrow 16"/>
          <p:cNvSpPr>
            <a:spLocks noChangeArrowheads="1"/>
          </p:cNvSpPr>
          <p:nvPr/>
        </p:nvSpPr>
        <p:spPr bwMode="auto">
          <a:xfrm>
            <a:off x="8432800" y="4419600"/>
            <a:ext cx="609600" cy="838200"/>
          </a:xfrm>
          <a:prstGeom prst="upArrow">
            <a:avLst>
              <a:gd name="adj1" fmla="val 50000"/>
              <a:gd name="adj2" fmla="val 50001"/>
            </a:avLst>
          </a:prstGeom>
          <a:solidFill>
            <a:srgbClr val="C00000"/>
          </a:solidFill>
          <a:ln w="63500" algn="ctr">
            <a:solidFill>
              <a:srgbClr val="FFFF00"/>
            </a:solidFill>
            <a:round/>
            <a:headEnd/>
            <a:tailEnd type="triangle" w="med" len="med"/>
          </a:ln>
        </p:spPr>
        <p:txBody>
          <a:bodyPr/>
          <a:lstStyle/>
          <a:p>
            <a:pPr algn="r" rtl="1" fontAlgn="base">
              <a:spcBef>
                <a:spcPct val="0"/>
              </a:spcBef>
              <a:spcAft>
                <a:spcPct val="0"/>
              </a:spcAft>
            </a:pPr>
            <a:endParaRPr lang="ar-IQ">
              <a:solidFill>
                <a:srgbClr val="000000"/>
              </a:solidFill>
              <a:latin typeface="Arial" pitchFamily="34" charset="0"/>
            </a:endParaRPr>
          </a:p>
        </p:txBody>
      </p:sp>
      <p:sp>
        <p:nvSpPr>
          <p:cNvPr id="18" name="Up Arrow 17"/>
          <p:cNvSpPr>
            <a:spLocks noChangeArrowheads="1"/>
          </p:cNvSpPr>
          <p:nvPr/>
        </p:nvSpPr>
        <p:spPr bwMode="auto">
          <a:xfrm>
            <a:off x="7518400" y="4191000"/>
            <a:ext cx="609600" cy="838200"/>
          </a:xfrm>
          <a:prstGeom prst="upArrow">
            <a:avLst>
              <a:gd name="adj1" fmla="val 50000"/>
              <a:gd name="adj2" fmla="val 50001"/>
            </a:avLst>
          </a:prstGeom>
          <a:solidFill>
            <a:srgbClr val="C00000"/>
          </a:solidFill>
          <a:ln w="63500" algn="ctr">
            <a:solidFill>
              <a:srgbClr val="FFFF00"/>
            </a:solidFill>
            <a:round/>
            <a:headEnd/>
            <a:tailEnd type="triangle" w="med" len="med"/>
          </a:ln>
        </p:spPr>
        <p:txBody>
          <a:bodyPr/>
          <a:lstStyle/>
          <a:p>
            <a:pPr algn="r" rtl="1" fontAlgn="base">
              <a:spcBef>
                <a:spcPct val="0"/>
              </a:spcBef>
              <a:spcAft>
                <a:spcPct val="0"/>
              </a:spcAft>
            </a:pPr>
            <a:endParaRPr lang="ar-IQ">
              <a:solidFill>
                <a:srgbClr val="000000"/>
              </a:solidFill>
              <a:latin typeface="Arial" pitchFamily="34" charset="0"/>
            </a:endParaRPr>
          </a:p>
        </p:txBody>
      </p:sp>
      <p:sp>
        <p:nvSpPr>
          <p:cNvPr id="19" name="Right Arrow 18"/>
          <p:cNvSpPr>
            <a:spLocks noChangeArrowheads="1"/>
          </p:cNvSpPr>
          <p:nvPr/>
        </p:nvSpPr>
        <p:spPr bwMode="auto">
          <a:xfrm>
            <a:off x="4470400" y="3429000"/>
            <a:ext cx="1625600" cy="533400"/>
          </a:xfrm>
          <a:prstGeom prst="rightArrow">
            <a:avLst>
              <a:gd name="adj1" fmla="val 50000"/>
              <a:gd name="adj2" fmla="val 50000"/>
            </a:avLst>
          </a:prstGeom>
          <a:solidFill>
            <a:srgbClr val="FFFFCC"/>
          </a:solidFill>
          <a:ln w="63500" algn="ctr">
            <a:solidFill>
              <a:srgbClr val="0070C0"/>
            </a:solidFill>
            <a:round/>
            <a:headEnd/>
            <a:tailEnd type="triangle" w="med" len="med"/>
          </a:ln>
        </p:spPr>
        <p:txBody>
          <a:bodyPr/>
          <a:lstStyle/>
          <a:p>
            <a:pPr algn="r" rtl="1" fontAlgn="base">
              <a:spcBef>
                <a:spcPct val="0"/>
              </a:spcBef>
              <a:spcAft>
                <a:spcPct val="0"/>
              </a:spcAft>
            </a:pPr>
            <a:endParaRPr lang="ar-IQ">
              <a:solidFill>
                <a:srgbClr val="000000"/>
              </a:solidFill>
              <a:latin typeface="Arial" pitchFamily="34" charset="0"/>
            </a:endParaRPr>
          </a:p>
        </p:txBody>
      </p:sp>
      <p:pic>
        <p:nvPicPr>
          <p:cNvPr id="2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2" y="5257803"/>
            <a:ext cx="1725084"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pic>
      <p:sp>
        <p:nvSpPr>
          <p:cNvPr id="9229" name="Title 1"/>
          <p:cNvSpPr>
            <a:spLocks noGrp="1"/>
          </p:cNvSpPr>
          <p:nvPr>
            <p:ph type="title"/>
          </p:nvPr>
        </p:nvSpPr>
        <p:spPr/>
        <p:txBody>
          <a:bodyPr/>
          <a:lstStyle/>
          <a:p>
            <a:pPr rtl="0"/>
            <a:r>
              <a:rPr lang="en-US" sz="2800" u="sng"/>
              <a:t>Generally we need the following parts or places:</a:t>
            </a:r>
            <a:endParaRPr lang="ar-IQ" sz="2800"/>
          </a:p>
        </p:txBody>
      </p:sp>
      <p:sp>
        <p:nvSpPr>
          <p:cNvPr id="3" name="Rectangle 2"/>
          <p:cNvSpPr/>
          <p:nvPr/>
        </p:nvSpPr>
        <p:spPr>
          <a:xfrm>
            <a:off x="3996268" y="5715003"/>
            <a:ext cx="6671733" cy="923925"/>
          </a:xfrm>
          <a:prstGeom prst="rect">
            <a:avLst/>
          </a:prstGeom>
          <a:solidFill>
            <a:schemeClr val="accent6">
              <a:alpha val="33000"/>
            </a:schemeClr>
          </a:solidFill>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lvl="1" fontAlgn="base">
              <a:spcBef>
                <a:spcPct val="0"/>
              </a:spcBef>
              <a:spcAft>
                <a:spcPct val="0"/>
              </a:spcAft>
              <a:defRPr/>
            </a:pPr>
            <a:r>
              <a:rPr lang="en-US" b="1" dirty="0">
                <a:solidFill>
                  <a:srgbClr val="FFC000"/>
                </a:solidFill>
              </a:rPr>
              <a:t>Paraffin oven</a:t>
            </a:r>
            <a:r>
              <a:rPr lang="en-US" b="1" dirty="0">
                <a:solidFill>
                  <a:srgbClr val="FFFFFF"/>
                </a:solidFill>
              </a:rPr>
              <a:t>: a hot container to keep the melted paraffin inside it which is connected to a drain to use it.</a:t>
            </a:r>
            <a:endParaRPr lang="en-US" sz="1400" b="1" dirty="0">
              <a:solidFill>
                <a:srgbClr val="FFFFFF"/>
              </a:solidFill>
            </a:endParaRPr>
          </a:p>
        </p:txBody>
      </p:sp>
    </p:spTree>
    <p:extLst>
      <p:ext uri="{BB962C8B-B14F-4D97-AF65-F5344CB8AC3E}">
        <p14:creationId xmlns:p14="http://schemas.microsoft.com/office/powerpoint/2010/main" val="3130215654"/>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path" presetSubtype="0" accel="50000" decel="50000" fill="hold" grpId="0" nodeType="clickEffect">
                                  <p:stCondLst>
                                    <p:cond delay="0"/>
                                  </p:stCondLst>
                                  <p:childTnLst>
                                    <p:animMotion origin="layout" path="M -0.00834 2.09991E-6 L -0.09167 0.23867 " pathEditMode="relative" rAng="0" ptsTypes="AA">
                                      <p:cBhvr>
                                        <p:cTn id="14" dur="2000" fill="hold"/>
                                        <p:tgtEl>
                                          <p:spTgt spid="12"/>
                                        </p:tgtEl>
                                        <p:attrNameLst>
                                          <p:attrName>ppt_x</p:attrName>
                                          <p:attrName>ppt_y</p:attrName>
                                        </p:attrNameLst>
                                      </p:cBhvr>
                                      <p:rCtr x="-4167" y="11933"/>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path" presetSubtype="0" accel="50000" decel="50000" fill="hold" grpId="1" nodeType="clickEffect">
                                  <p:stCondLst>
                                    <p:cond delay="0"/>
                                  </p:stCondLst>
                                  <p:childTnLst>
                                    <p:animMotion origin="layout" path="M 3.33333E-6 4.60685E-6 L 3.33333E-6 0.10545 " pathEditMode="relative" rAng="0" ptsTypes="AA">
                                      <p:cBhvr>
                                        <p:cTn id="18" dur="2000" fill="hold"/>
                                        <p:tgtEl>
                                          <p:spTgt spid="11"/>
                                        </p:tgtEl>
                                        <p:attrNameLst>
                                          <p:attrName>ppt_x</p:attrName>
                                          <p:attrName>ppt_y</p:attrName>
                                        </p:attrNameLst>
                                      </p:cBhvr>
                                      <p:rCtr x="0" y="5273"/>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xit" presetSubtype="10" fill="hold" grpId="2" nodeType="clickEffect">
                                  <p:stCondLst>
                                    <p:cond delay="0"/>
                                  </p:stCondLst>
                                  <p:childTnLst>
                                    <p:animEffect transition="out" filter="blinds(horizontal)">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linds(horizontal)">
                                      <p:cBhvr>
                                        <p:cTn id="31" dur="500"/>
                                        <p:tgtEl>
                                          <p:spTgt spid="1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xit" presetSubtype="10" fill="hold" grpId="1" nodeType="clickEffect">
                                  <p:stCondLst>
                                    <p:cond delay="0"/>
                                  </p:stCondLst>
                                  <p:childTnLst>
                                    <p:animEffect transition="out" filter="blinds(horizontal)">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par>
                                <p:cTn id="37" presetID="3" presetClass="exit" presetSubtype="10" fill="hold" grpId="1" nodeType="withEffect">
                                  <p:stCondLst>
                                    <p:cond delay="0"/>
                                  </p:stCondLst>
                                  <p:childTnLst>
                                    <p:animEffect transition="out" filter="blinds(horizontal)">
                                      <p:cBhvr>
                                        <p:cTn id="38" dur="500"/>
                                        <p:tgtEl>
                                          <p:spTgt spid="18"/>
                                        </p:tgtEl>
                                      </p:cBhvr>
                                    </p:animEffect>
                                    <p:set>
                                      <p:cBhvr>
                                        <p:cTn id="39" dur="1" fill="hold">
                                          <p:stCondLst>
                                            <p:cond delay="499"/>
                                          </p:stCondLst>
                                        </p:cTn>
                                        <p:tgtEl>
                                          <p:spTgt spid="18"/>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42" presetClass="path" presetSubtype="0" accel="50000" decel="50000" fill="hold" grpId="2" nodeType="clickEffect">
                                  <p:stCondLst>
                                    <p:cond delay="0"/>
                                  </p:stCondLst>
                                  <p:childTnLst>
                                    <p:animMotion origin="layout" path="M 3.33333E-6 0.10545 L 3.33333E-6 0.20536 " pathEditMode="relative" rAng="0" ptsTypes="AA">
                                      <p:cBhvr>
                                        <p:cTn id="43" dur="2000" fill="hold"/>
                                        <p:tgtEl>
                                          <p:spTgt spid="11"/>
                                        </p:tgtEl>
                                        <p:attrNameLst>
                                          <p:attrName>ppt_x</p:attrName>
                                          <p:attrName>ppt_y</p:attrName>
                                        </p:attrNameLst>
                                      </p:cBhvr>
                                      <p:rCtr x="0" y="4995"/>
                                    </p:animMotion>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ox(in)">
                                      <p:cBhvr>
                                        <p:cTn id="48" dur="500"/>
                                        <p:tgtEl>
                                          <p:spTgt spid="1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2" presetClass="path" presetSubtype="0" accel="50000" decel="50000" fill="hold" grpId="3" nodeType="clickEffect">
                                  <p:stCondLst>
                                    <p:cond delay="0"/>
                                  </p:stCondLst>
                                  <p:childTnLst>
                                    <p:animMotion origin="layout" path="M 3.33333E-6 0.20536 L 3.33333E-6 0.31637 " pathEditMode="relative" rAng="0" ptsTypes="AA">
                                      <p:cBhvr>
                                        <p:cTn id="52" dur="2000" fill="hold"/>
                                        <p:tgtEl>
                                          <p:spTgt spid="11"/>
                                        </p:tgtEl>
                                        <p:attrNameLst>
                                          <p:attrName>ppt_x</p:attrName>
                                          <p:attrName>ppt_y</p:attrName>
                                        </p:attrNameLst>
                                      </p:cBhvr>
                                      <p:rCtr x="0" y="5550"/>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37"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900" decel="100000" fill="hold"/>
                                        <p:tgtEl>
                                          <p:spTgt spid="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1" grpId="3" animBg="1"/>
      <p:bldP spid="12" grpId="0" animBg="1"/>
      <p:bldP spid="12" grpId="1" animBg="1"/>
      <p:bldP spid="12" grpId="2" animBg="1"/>
      <p:bldP spid="17" grpId="0" animBg="1"/>
      <p:bldP spid="17" grpId="1" animBg="1"/>
      <p:bldP spid="18" grpId="0" animBg="1"/>
      <p:bldP spid="18" grpId="1" animBg="1"/>
      <p:bldP spid="19"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Times New Roman"/>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FFFFCC"/>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FFFFCC"/>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13531</TotalTime>
  <Words>770</Words>
  <Application>Microsoft Office PowerPoint</Application>
  <PresentationFormat>Widescreen</PresentationFormat>
  <Paragraphs>95</Paragraphs>
  <Slides>26</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26</vt:i4>
      </vt:variant>
    </vt:vector>
  </HeadingPairs>
  <TitlesOfParts>
    <vt:vector size="39" baseType="lpstr">
      <vt:lpstr>Arial</vt:lpstr>
      <vt:lpstr>Arial Black</vt:lpstr>
      <vt:lpstr>Book Antiqua</vt:lpstr>
      <vt:lpstr>Calibri</vt:lpstr>
      <vt:lpstr>Calibri Light</vt:lpstr>
      <vt:lpstr>Century Schoolbook</vt:lpstr>
      <vt:lpstr>Comic Sans MS</vt:lpstr>
      <vt:lpstr>Franklin Gothic Book</vt:lpstr>
      <vt:lpstr>Garamond</vt:lpstr>
      <vt:lpstr>Times New Roman</vt:lpstr>
      <vt:lpstr>Default Design</vt:lpstr>
      <vt:lpstr>SavonVTI</vt:lpstr>
      <vt:lpstr>1_Office Theme</vt:lpstr>
      <vt:lpstr>Immunohistochemistry  Embedding </vt:lpstr>
      <vt:lpstr>PowerPoint Presentation</vt:lpstr>
      <vt:lpstr>Paraffin method</vt:lpstr>
      <vt:lpstr>PowerPoint Presentation</vt:lpstr>
      <vt:lpstr>PowerPoint Presentation</vt:lpstr>
      <vt:lpstr>PowerPoint Presentation</vt:lpstr>
      <vt:lpstr>PowerPoint Presentation</vt:lpstr>
      <vt:lpstr>Embedding can be done by:</vt:lpstr>
      <vt:lpstr>Generally we need the following parts or places:</vt:lpstr>
      <vt:lpstr>PowerPoint Presentation</vt:lpstr>
      <vt:lpstr>Molds  </vt:lpstr>
      <vt:lpstr>Blocking is carried out as follows:</vt:lpstr>
      <vt:lpstr>Blocking is carried out as follows:</vt:lpstr>
      <vt:lpstr>Blocking is carried out as follows:</vt:lpstr>
      <vt:lpstr>Blocking is carried out as follows:</vt:lpstr>
      <vt:lpstr>Blocking is carried out as follows:</vt:lpstr>
      <vt:lpstr>Blocking is carried out as follows:</vt:lpstr>
      <vt:lpstr>Blocking is carried out as follows:</vt:lpstr>
      <vt:lpstr>PowerPoint Presentation</vt:lpstr>
      <vt:lpstr>PowerPoint Presentation</vt:lpstr>
      <vt:lpstr>Orientation of specimens:</vt:lpstr>
      <vt:lpstr>PowerPoint Presentation</vt:lpstr>
      <vt:lpstr>PowerPoint Presentation</vt:lpstr>
      <vt:lpstr>The END </vt:lpstr>
      <vt:lpstr>References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Ahmad Ibrahimi</cp:lastModifiedBy>
  <cp:revision>48</cp:revision>
  <dcterms:modified xsi:type="dcterms:W3CDTF">2025-06-22T14:10:43Z</dcterms:modified>
</cp:coreProperties>
</file>