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2" r:id="rId2"/>
    <p:sldMasterId id="2147483674" r:id="rId3"/>
  </p:sldMasterIdLst>
  <p:notesMasterIdLst>
    <p:notesMasterId r:id="rId22"/>
  </p:notesMasterIdLst>
  <p:sldIdLst>
    <p:sldId id="349" r:id="rId4"/>
    <p:sldId id="275" r:id="rId5"/>
    <p:sldId id="298" r:id="rId6"/>
    <p:sldId id="293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42269-BF05-4C5E-91F7-86E30F4AE8AF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46EB7-557C-46CB-A7AD-1AEBE7014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3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46EB7-557C-46CB-A7AD-1AEBE70144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5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5F9BE-6B1C-45D9-A8F1-A4693536BA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6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3318-3B57-444A-B542-C8CB368ECC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5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4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4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2EF51-3D7A-460D-8DC2-DA558A7D5B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912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5FD5-857B-4DE6-86AF-2C540A5ED61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40091"/>
      </p:ext>
    </p:extLst>
  </p:cSld>
  <p:clrMapOvr>
    <a:masterClrMapping/>
  </p:clrMapOvr>
  <p:transition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1FA06-687D-49AA-809E-F28402F70B2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60500"/>
      </p:ext>
    </p:extLst>
  </p:cSld>
  <p:clrMapOvr>
    <a:masterClrMapping/>
  </p:clrMapOvr>
  <p:transition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CED9F-2C9B-451A-B267-2A1E867C77F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47159"/>
      </p:ext>
    </p:extLst>
  </p:cSld>
  <p:clrMapOvr>
    <a:masterClrMapping/>
  </p:clrMapOvr>
  <p:transition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568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68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57B1A-A163-42E3-9B32-BF78E4596A6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4674"/>
      </p:ext>
    </p:extLst>
  </p:cSld>
  <p:clrMapOvr>
    <a:masterClrMapping/>
  </p:clrMapOvr>
  <p:transition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0673A-168B-4A62-BC6E-9E3D92E3001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71624"/>
      </p:ext>
    </p:extLst>
  </p:cSld>
  <p:clrMapOvr>
    <a:masterClrMapping/>
  </p:clrMapOvr>
  <p:transition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4BB54-9BA3-436C-B8C0-9A834FC04E9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87723"/>
      </p:ext>
    </p:extLst>
  </p:cSld>
  <p:clrMapOvr>
    <a:masterClrMapping/>
  </p:clrMapOvr>
  <p:transition>
    <p:cover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0E718-41B8-492A-A6FD-02F8CB76F3E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40881"/>
      </p:ext>
    </p:extLst>
  </p:cSld>
  <p:clrMapOvr>
    <a:masterClrMapping/>
  </p:clrMapOvr>
  <p:transition>
    <p:cover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B5D4E-0166-4664-8E7B-9AF5AB9F53B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3555"/>
      </p:ext>
    </p:extLst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37463-CE4D-4F54-ADD6-A187F3CEED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962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285C7-0339-48A7-90BF-37D7D3C4871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62924"/>
      </p:ext>
    </p:extLst>
  </p:cSld>
  <p:clrMapOvr>
    <a:masterClrMapping/>
  </p:clrMapOvr>
  <p:transition>
    <p:cover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99344-DE8F-4B6C-9B2F-64918AD6170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72885"/>
      </p:ext>
    </p:extLst>
  </p:cSld>
  <p:clrMapOvr>
    <a:masterClrMapping/>
  </p:clrMapOvr>
  <p:transition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274638"/>
            <a:ext cx="2895600" cy="6354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8483600" cy="6354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13367-F15B-4106-8F5A-2EE07B767ED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91888"/>
      </p:ext>
    </p:extLst>
  </p:cSld>
  <p:clrMapOvr>
    <a:masterClrMapping/>
  </p:clrMapOvr>
  <p:transition>
    <p:cover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6/22/2025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19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14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pPr/>
              <a:t>6/22/2025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09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94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19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45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0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17" y="1710051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17" y="4589778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4ED66-9C92-433A-BD3E-EBBB95A71A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6191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29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7685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20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6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3" y="1825629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D6D2-D4B4-4401-AA46-0A8C3D8215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32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9" y="365151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0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0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C8D8-3A2C-449A-BC95-D0269AB8A7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97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23C83-FF75-422E-94B3-8482BD0AC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90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A240C-B624-4238-A207-DE00916801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49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63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63" y="2057402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312C-314A-4907-AC3A-60D03FDF48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3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63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63" y="2057402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20C43-4174-49F9-9A38-636C9CA13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3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992E0E-16F2-4B37-A80F-6508147B90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66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11582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CBBF61AF-CDFF-4C56-B2E0-F56283B8C394}" type="slidenum">
              <a:rPr lang="ar-SA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4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latin typeface="Times New Roman" pitchFamily="18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latin typeface="Times New Roman" pitchFamily="18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latin typeface="Times New Roman" pitchFamily="18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latin typeface="Times New Roman" pitchFamily="18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latin typeface="Times New Roman" pitchFamily="18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latin typeface="Times New Roman" pitchFamily="18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latin typeface="Times New Roman" pitchFamily="18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CC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CC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FFCC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CC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CC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CC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CC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CC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1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hmad.ibrahim@Tiu.edu.iq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4373" y="1311784"/>
            <a:ext cx="6218001" cy="3042706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Immunohistochemistry</a:t>
            </a:r>
            <a:br>
              <a:rPr lang="en-GB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GB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altLang="en-US" sz="20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5752" y="3998142"/>
            <a:ext cx="5355264" cy="14325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/>
              <a:t>Dr. Ahmad H. Ibrahim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400" b="1" dirty="0"/>
              <a:t>Semester 2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400" b="1" dirty="0"/>
              <a:t>Week 11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400" b="1" dirty="0"/>
              <a:t>Date 21/4/2025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C1ABB78-EF74-C7B7-918D-F0A3A94F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84" y="1297576"/>
            <a:ext cx="3475263" cy="34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75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10515600" cy="914400"/>
          </a:xfrm>
        </p:spPr>
        <p:txBody>
          <a:bodyPr/>
          <a:lstStyle/>
          <a:p>
            <a:pPr lvl="0"/>
            <a:br>
              <a:rPr lang="en-US" dirty="0"/>
            </a:br>
            <a:r>
              <a:rPr lang="en-US" dirty="0"/>
              <a:t>Commonly Used Dyes in Microscopy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07" y="1295400"/>
            <a:ext cx="6096000" cy="5333999"/>
          </a:xfrm>
          <a:solidFill>
            <a:schemeClr val="accent4"/>
          </a:solidFill>
        </p:spPr>
        <p:txBody>
          <a:bodyPr/>
          <a:lstStyle/>
          <a:p>
            <a:pPr lvl="0" algn="just"/>
            <a:r>
              <a:rPr lang="en-US" sz="3600" dirty="0"/>
              <a:t>Names given by manufacturers (e.g., eosin, Congo red)</a:t>
            </a:r>
          </a:p>
          <a:p>
            <a:pPr marL="0" lvl="0" indent="0" algn="just">
              <a:buNone/>
            </a:pPr>
            <a:endParaRPr lang="en-US" sz="3600" dirty="0"/>
          </a:p>
          <a:p>
            <a:pPr lvl="0" algn="just"/>
            <a:r>
              <a:rPr lang="en-US" sz="3600" dirty="0"/>
              <a:t>Caution: Different manufacturers may produce dyes under the same name, affecting staining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37463-CE4D-4F54-ADD6-A187F3CEED8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4114800"/>
            <a:ext cx="4681537" cy="237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607" y="1524000"/>
            <a:ext cx="4648200" cy="174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123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 vivo Staining and In vitro Staining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47245"/>
            <a:ext cx="4953000" cy="5676900"/>
          </a:xfrm>
        </p:spPr>
        <p:txBody>
          <a:bodyPr/>
          <a:lstStyle/>
          <a:p>
            <a:pPr lvl="0" algn="just"/>
            <a:r>
              <a:rPr lang="en-US" sz="3200" dirty="0"/>
              <a:t>In vivo staining: Dyeing living tissues to study morphology and position.</a:t>
            </a:r>
          </a:p>
          <a:p>
            <a:pPr lvl="0" algn="just"/>
            <a:endParaRPr lang="en-US" sz="3200" dirty="0"/>
          </a:p>
          <a:p>
            <a:pPr lvl="0" algn="just"/>
            <a:r>
              <a:rPr lang="en-US" sz="3200" dirty="0"/>
              <a:t>In vitro staining: Coloring removed cells or structures outside their biological context.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3810000"/>
            <a:ext cx="57150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3" t="45171" b="20320"/>
          <a:stretch/>
        </p:blipFill>
        <p:spPr bwMode="auto">
          <a:xfrm>
            <a:off x="6019801" y="775032"/>
            <a:ext cx="5714999" cy="289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590833"/>
      </p:ext>
    </p:extLst>
  </p:cSld>
  <p:clrMapOvr>
    <a:masterClrMapping/>
  </p:clrMapOvr>
  <p:transition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Common Biological Stains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933450"/>
            <a:ext cx="7086600" cy="5410200"/>
          </a:xfrm>
        </p:spPr>
        <p:txBody>
          <a:bodyPr/>
          <a:lstStyle/>
          <a:p>
            <a:pPr lvl="0"/>
            <a:r>
              <a:rPr lang="en-US" dirty="0"/>
              <a:t>Gram staining: Differentiates bacteria based on cell wall composition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Negative staining: Uses </a:t>
            </a:r>
            <a:r>
              <a:rPr lang="en-US" dirty="0" err="1"/>
              <a:t>nigrosin</a:t>
            </a:r>
            <a:r>
              <a:rPr lang="en-US" dirty="0"/>
              <a:t> or Indian ink for contrasting microorganisms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Ziehl-Neelsen</a:t>
            </a:r>
            <a:r>
              <a:rPr lang="en-US" dirty="0"/>
              <a:t> stain: Identifies Mycobacterium tuberculosis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Haematoxylin</a:t>
            </a:r>
            <a:r>
              <a:rPr lang="en-US" dirty="0"/>
              <a:t> and Eosin (H&amp;E) staining: Stains nuclei and cytoplasm in histology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16111"/>
          <a:stretch/>
        </p:blipFill>
        <p:spPr bwMode="auto">
          <a:xfrm>
            <a:off x="7448550" y="1295400"/>
            <a:ext cx="45720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924" y="3709985"/>
            <a:ext cx="2771251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975457"/>
      </p:ext>
    </p:extLst>
  </p:cSld>
  <p:clrMapOvr>
    <a:masterClrMapping/>
  </p:clrMapOvr>
  <p:transition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Common Biological Stains (contd.)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err="1"/>
              <a:t>Acridine</a:t>
            </a:r>
            <a:r>
              <a:rPr lang="en-US" sz="3200" dirty="0"/>
              <a:t> orange: Fluorescent dye for cell cycle determination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Crystal violet: Stains cell walls purple in Gram staining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 err="1"/>
              <a:t>Ethidium</a:t>
            </a:r>
            <a:r>
              <a:rPr lang="en-US" sz="3200" dirty="0"/>
              <a:t> bromide: Stains DNA, used in apoptosis detection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Acid fuchsine: Stains collagen, smooth muscle, and mitochondria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6263"/>
      </p:ext>
    </p:extLst>
  </p:cSld>
  <p:clrMapOvr>
    <a:masterClrMapping/>
  </p:clrMapOvr>
  <p:transition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Common Biological Stains (contd.)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6172200" cy="5410200"/>
          </a:xfrm>
        </p:spPr>
        <p:txBody>
          <a:bodyPr/>
          <a:lstStyle/>
          <a:p>
            <a:pPr lvl="0"/>
            <a:r>
              <a:rPr lang="en-US" sz="3200" dirty="0"/>
              <a:t>Iodine: Stains starch, used in Gram staining as a mordant</a:t>
            </a:r>
          </a:p>
          <a:p>
            <a:pPr lvl="0"/>
            <a:r>
              <a:rPr lang="en-US" sz="3200" dirty="0"/>
              <a:t>Malachite green: Counter stain in </a:t>
            </a:r>
            <a:r>
              <a:rPr lang="en-US" sz="3200" dirty="0" err="1"/>
              <a:t>Gimenez</a:t>
            </a:r>
            <a:r>
              <a:rPr lang="en-US" sz="3200" dirty="0"/>
              <a:t> staining for bacteria, stains spores</a:t>
            </a:r>
          </a:p>
          <a:p>
            <a:pPr lvl="0"/>
            <a:r>
              <a:rPr lang="en-US" sz="3200" dirty="0"/>
              <a:t>Methylene blue: Stains animal cells, used in blood film and cytology</a:t>
            </a:r>
          </a:p>
          <a:p>
            <a:pPr lvl="0"/>
            <a:r>
              <a:rPr lang="en-US" sz="3200" dirty="0"/>
              <a:t>Neutral red: Counter stain in combination with other dyes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66800"/>
            <a:ext cx="55626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61473"/>
            <a:ext cx="5562600" cy="287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153953"/>
      </p:ext>
    </p:extLst>
  </p:cSld>
  <p:clrMapOvr>
    <a:masterClrMapping/>
  </p:clrMapOvr>
  <p:transition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Electron Microscopy Stains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467600" cy="5410200"/>
          </a:xfrm>
        </p:spPr>
        <p:txBody>
          <a:bodyPr/>
          <a:lstStyle/>
          <a:p>
            <a:pPr lvl="0" algn="just"/>
            <a:r>
              <a:rPr lang="en-US" sz="3200" dirty="0" err="1"/>
              <a:t>Phosphotungstic</a:t>
            </a:r>
            <a:r>
              <a:rPr lang="en-US" sz="3200" dirty="0"/>
              <a:t> acid: Negative stain for viruses, nerves, polysaccharides</a:t>
            </a:r>
          </a:p>
          <a:p>
            <a:pPr lvl="0" algn="just"/>
            <a:endParaRPr lang="en-US" sz="3200" dirty="0"/>
          </a:p>
          <a:p>
            <a:pPr lvl="0" algn="just"/>
            <a:r>
              <a:rPr lang="en-US" sz="3200" dirty="0"/>
              <a:t>Osmium tetroxide: Stains lipids and commonly used for morphology in electron microscopy</a:t>
            </a:r>
          </a:p>
          <a:p>
            <a:pPr lvl="0" algn="just"/>
            <a:endParaRPr lang="en-US" sz="3200" dirty="0"/>
          </a:p>
          <a:p>
            <a:pPr lvl="0" algn="just"/>
            <a:r>
              <a:rPr lang="en-US" sz="3200" dirty="0"/>
              <a:t>Other chemicals used in electron microscopy staining</a:t>
            </a:r>
          </a:p>
          <a:p>
            <a:endParaRPr lang="en-US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295400"/>
            <a:ext cx="4249036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443287"/>
            <a:ext cx="424903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113204"/>
      </p:ext>
    </p:extLst>
  </p:cSld>
  <p:clrMapOvr>
    <a:masterClrMapping/>
  </p:clrMapOvr>
  <p:transition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en-US" sz="6000" dirty="0"/>
            </a:br>
            <a:r>
              <a:rPr lang="en-US" sz="6000" dirty="0"/>
              <a:t>Conclusion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1705"/>
            <a:ext cx="11582400" cy="5410200"/>
          </a:xfrm>
        </p:spPr>
        <p:txBody>
          <a:bodyPr/>
          <a:lstStyle/>
          <a:p>
            <a:pPr lvl="0" algn="just"/>
            <a:r>
              <a:rPr lang="en-US" sz="4000" dirty="0"/>
              <a:t>Staining is a vital technique in microscopy for enhancing contrast and highlighting structures</a:t>
            </a:r>
          </a:p>
          <a:p>
            <a:pPr lvl="0" algn="just"/>
            <a:endParaRPr lang="en-US" sz="4000" dirty="0"/>
          </a:p>
          <a:p>
            <a:pPr lvl="0" algn="just"/>
            <a:r>
              <a:rPr lang="en-US" sz="4000" dirty="0"/>
              <a:t>Understanding the different types of stains and their applications is crucial for accurate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73828"/>
      </p:ext>
    </p:extLst>
  </p:cSld>
  <p:clrMapOvr>
    <a:masterClrMapping/>
  </p:clrMapOvr>
  <p:transition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References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/>
              <a:t>Borovec</a:t>
            </a:r>
            <a:r>
              <a:rPr lang="en-US" sz="1800" dirty="0"/>
              <a:t>, J., Munoz-</a:t>
            </a:r>
            <a:r>
              <a:rPr lang="en-US" sz="1800" dirty="0" err="1"/>
              <a:t>Barrutia</a:t>
            </a:r>
            <a:r>
              <a:rPr lang="en-US" sz="1800" dirty="0"/>
              <a:t>, A. and </a:t>
            </a:r>
            <a:r>
              <a:rPr lang="en-US" sz="1800" dirty="0" err="1"/>
              <a:t>Kybic</a:t>
            </a:r>
            <a:r>
              <a:rPr lang="en-US" sz="1800" dirty="0"/>
              <a:t>, J., 2018, October. Benchmarking of image registration methods for differently stained histological slides. In </a:t>
            </a:r>
            <a:r>
              <a:rPr lang="en-US" sz="1800" i="1" dirty="0"/>
              <a:t>2018 25th IEEE International Conference on Image Processing (ICIP)</a:t>
            </a:r>
            <a:r>
              <a:rPr lang="en-US" sz="1800" dirty="0"/>
              <a:t> (pp. 3368-3372). IEEE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sz="1800" dirty="0"/>
              <a:t>Baron, E.J., Mix, S. and </a:t>
            </a:r>
            <a:r>
              <a:rPr lang="en-US" sz="1800" dirty="0" err="1"/>
              <a:t>Moradi</a:t>
            </a:r>
            <a:r>
              <a:rPr lang="en-US" sz="1800" dirty="0"/>
              <a:t>, W., 2010. Clinical utility of an automated instrument for gram staining single slides. </a:t>
            </a:r>
            <a:r>
              <a:rPr lang="en-US" sz="1800" i="1" dirty="0"/>
              <a:t>Journal of clinical microbiology</a:t>
            </a:r>
            <a:r>
              <a:rPr lang="en-US" sz="1800" dirty="0"/>
              <a:t>, </a:t>
            </a:r>
            <a:r>
              <a:rPr lang="en-US" sz="1800" i="1" dirty="0"/>
              <a:t>48</a:t>
            </a:r>
            <a:r>
              <a:rPr lang="en-US" sz="1800" dirty="0"/>
              <a:t>(6), pp.2014-2015.</a:t>
            </a:r>
          </a:p>
          <a:p>
            <a:endParaRPr lang="en-US" sz="1800" dirty="0"/>
          </a:p>
          <a:p>
            <a:r>
              <a:rPr lang="en-US" sz="1800" dirty="0"/>
              <a:t>Schaumberg, A.J., Rubin, M.A. and Fuchs, T.J., 2016. H&amp;E-stained whole slide image deep learning predicts SPOP mutation state in prostate cancer. </a:t>
            </a:r>
            <a:r>
              <a:rPr lang="en-US" sz="1800" i="1" dirty="0" err="1"/>
              <a:t>BioRxiv</a:t>
            </a:r>
            <a:r>
              <a:rPr lang="en-US" sz="1800" dirty="0"/>
              <a:t>, p.064279.</a:t>
            </a:r>
          </a:p>
          <a:p>
            <a:endParaRPr lang="en-US" sz="1800" dirty="0"/>
          </a:p>
          <a:p>
            <a:r>
              <a:rPr lang="en-US" sz="1800" dirty="0"/>
              <a:t>Hackett, A.J. and Macpherson, J.W., 1965. Some staining procedures for spermatozoa. </a:t>
            </a:r>
            <a:r>
              <a:rPr lang="en-US" sz="1800" i="1" dirty="0"/>
              <a:t>The Canadian Veterinary Journal</a:t>
            </a:r>
            <a:r>
              <a:rPr lang="en-US" sz="1800" dirty="0"/>
              <a:t>, </a:t>
            </a:r>
            <a:r>
              <a:rPr lang="en-US" sz="1800" i="1" dirty="0"/>
              <a:t>6</a:t>
            </a:r>
            <a:r>
              <a:rPr lang="en-US" sz="1800" dirty="0"/>
              <a:t>(3), p.55.</a:t>
            </a:r>
          </a:p>
          <a:p>
            <a:endParaRPr lang="en-US" sz="1800" dirty="0"/>
          </a:p>
          <a:p>
            <a:r>
              <a:rPr lang="en-US" sz="1800" dirty="0"/>
              <a:t>Becker, I., Becker, K.F., </a:t>
            </a:r>
            <a:r>
              <a:rPr lang="en-US" sz="1800" dirty="0" err="1"/>
              <a:t>Röhrl</a:t>
            </a:r>
            <a:r>
              <a:rPr lang="en-US" sz="1800" dirty="0"/>
              <a:t>, M.H., </a:t>
            </a:r>
            <a:r>
              <a:rPr lang="en-US" sz="1800" dirty="0" err="1"/>
              <a:t>Minkus</a:t>
            </a:r>
            <a:r>
              <a:rPr lang="en-US" sz="1800" dirty="0"/>
              <a:t>, G., </a:t>
            </a:r>
            <a:r>
              <a:rPr lang="en-US" sz="1800" dirty="0" err="1"/>
              <a:t>Schütze</a:t>
            </a:r>
            <a:r>
              <a:rPr lang="en-US" sz="1800" dirty="0"/>
              <a:t>, K. and </a:t>
            </a:r>
            <a:r>
              <a:rPr lang="en-US" sz="1800" dirty="0" err="1"/>
              <a:t>Höfler</a:t>
            </a:r>
            <a:r>
              <a:rPr lang="en-US" sz="1800" dirty="0"/>
              <a:t>, H., 1996. Single-cell mutation analysis of tumors from stained histologic slides. </a:t>
            </a:r>
            <a:r>
              <a:rPr lang="en-US" sz="1800" i="1" dirty="0"/>
              <a:t>Laboratory investigation; a journal of technical methods and pathology</a:t>
            </a:r>
            <a:r>
              <a:rPr lang="en-US" sz="1800" dirty="0"/>
              <a:t>, </a:t>
            </a:r>
            <a:r>
              <a:rPr lang="en-US" sz="1800" i="1" dirty="0"/>
              <a:t>75</a:t>
            </a:r>
            <a:r>
              <a:rPr lang="en-US" sz="1800" dirty="0"/>
              <a:t>(6), pp.801-807.</a:t>
            </a:r>
          </a:p>
        </p:txBody>
      </p:sp>
    </p:spTree>
    <p:extLst>
      <p:ext uri="{BB962C8B-B14F-4D97-AF65-F5344CB8AC3E}">
        <p14:creationId xmlns:p14="http://schemas.microsoft.com/office/powerpoint/2010/main" val="776392686"/>
      </p:ext>
    </p:extLst>
  </p:cSld>
  <p:clrMapOvr>
    <a:masterClrMapping/>
  </p:clrMapOvr>
  <p:transition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09747832"/>
      </p:ext>
    </p:extLst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979488" y="1854200"/>
            <a:ext cx="10233025" cy="497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Imunohistochemistry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Staining of Slides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Dr.</a:t>
            </a:r>
            <a:r>
              <a:rPr kumimoji="0" lang="en-NZ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Ahmad H. Ibrahim 11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Email: </a:t>
            </a: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ahmad.ibrahim@Tiu.edu.iq</a:t>
            </a:r>
            <a:endParaRPr kumimoji="0" lang="en-NZ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NZ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75" name="Rectangle 15"/>
          <p:cNvSpPr>
            <a:spLocks noChangeArrowheads="1"/>
          </p:cNvSpPr>
          <p:nvPr/>
        </p:nvSpPr>
        <p:spPr bwMode="auto">
          <a:xfrm>
            <a:off x="211138" y="457200"/>
            <a:ext cx="36020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University of TISHK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77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E943E-D072-47AD-9540-AF3C342A3B2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662480"/>
      </p:ext>
    </p:extLst>
  </p:cSld>
  <p:clrMapOvr>
    <a:masterClrMapping/>
  </p:clrMapOvr>
  <p:transition spd="slow" advTm="22022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457200"/>
            <a:ext cx="115062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600" b="1" spc="200" dirty="0">
                <a:ln w="29210">
                  <a:solidFill>
                    <a:srgbClr val="FFFFFF">
                      <a:tint val="10000"/>
                    </a:srgbClr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pitchFamily="34" charset="0"/>
              </a:rPr>
              <a:t>Staining of Slides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4530"/>
            <a:ext cx="11506200" cy="462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996715"/>
      </p:ext>
    </p:extLst>
  </p:cSld>
  <p:clrMapOvr>
    <a:masterClrMapping/>
  </p:clrMapOvr>
  <p:transition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6900" y="346363"/>
            <a:ext cx="922020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600" dirty="0"/>
              <a:t>Introduction to Staining of Slides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859340"/>
            <a:ext cx="11734800" cy="3970318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Staining </a:t>
            </a:r>
            <a:r>
              <a:rPr lang="en-US" sz="2800" dirty="0"/>
              <a:t>is a technique used in microscopy to enhance contrast in the microscopic image in biology and medicine to highlight structures in cell populations or organelles within individual cells.</a:t>
            </a:r>
          </a:p>
          <a:p>
            <a:pPr algn="just"/>
            <a:r>
              <a:rPr lang="en-US" sz="2800" dirty="0"/>
              <a:t> </a:t>
            </a:r>
          </a:p>
          <a:p>
            <a:pPr algn="just"/>
            <a:r>
              <a:rPr lang="en-US" sz="2800" b="1" dirty="0"/>
              <a:t>The term stain and dye are not the same.</a:t>
            </a:r>
            <a:endParaRPr lang="en-US" sz="2800" dirty="0"/>
          </a:p>
          <a:p>
            <a:pPr algn="just"/>
            <a:r>
              <a:rPr lang="en-US" sz="2800" dirty="0"/>
              <a:t> </a:t>
            </a:r>
          </a:p>
          <a:p>
            <a:pPr algn="just"/>
            <a:r>
              <a:rPr lang="en-US" sz="2800" b="1" dirty="0"/>
              <a:t>A dye </a:t>
            </a:r>
            <a:r>
              <a:rPr lang="en-US" sz="2800" dirty="0"/>
              <a:t>is a coloring agent that is used for general purposes.</a:t>
            </a:r>
          </a:p>
          <a:p>
            <a:pPr algn="just"/>
            <a:r>
              <a:rPr lang="en-US" sz="2800" dirty="0"/>
              <a:t> </a:t>
            </a:r>
          </a:p>
          <a:p>
            <a:pPr algn="just"/>
            <a:r>
              <a:rPr lang="en-US" sz="2800" b="1" dirty="0"/>
              <a:t>A stain </a:t>
            </a:r>
            <a:r>
              <a:rPr lang="en-US" sz="2800" dirty="0"/>
              <a:t>is one that is used for biological purposes.</a:t>
            </a:r>
          </a:p>
        </p:txBody>
      </p:sp>
    </p:spTree>
    <p:extLst>
      <p:ext uri="{BB962C8B-B14F-4D97-AF65-F5344CB8AC3E}">
        <p14:creationId xmlns:p14="http://schemas.microsoft.com/office/powerpoint/2010/main" val="502420367"/>
      </p:ext>
    </p:extLst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10972800" cy="868362"/>
          </a:xfrm>
        </p:spPr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11963400" cy="5590308"/>
          </a:xfrm>
          <a:solidFill>
            <a:srgbClr val="C00000"/>
          </a:solidFill>
        </p:spPr>
        <p:txBody>
          <a:bodyPr/>
          <a:lstStyle/>
          <a:p>
            <a:r>
              <a:rPr lang="en-US" sz="3600" dirty="0"/>
              <a:t>Purpose of staining: enhancing contrast in microscopic images in biology and medicine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6629400" cy="372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9400"/>
            <a:ext cx="4648200" cy="385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155265"/>
      </p:ext>
    </p:extLst>
  </p:cSld>
  <p:clrMapOvr>
    <a:masterClrMapping/>
  </p:clrMapOvr>
  <p:transition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br>
              <a:rPr lang="en-US" dirty="0"/>
            </a:br>
            <a:r>
              <a:rPr lang="en-US" sz="5400" dirty="0"/>
              <a:t>Structure of dyes and stains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11582400" cy="4800600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Dyes are colored organic compounds synthesized from simpler organic molecules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 err="1">
                <a:solidFill>
                  <a:schemeClr val="tx1"/>
                </a:solidFill>
              </a:rPr>
              <a:t>Chromophore</a:t>
            </a:r>
            <a:r>
              <a:rPr lang="en-US" sz="3600" dirty="0">
                <a:solidFill>
                  <a:schemeClr val="tx1"/>
                </a:solidFill>
              </a:rPr>
              <a:t>: group that makes an organic compound colored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15637"/>
      </p:ext>
    </p:extLst>
  </p:cSld>
  <p:clrMapOvr>
    <a:masterClrMapping/>
  </p:clrMapOvr>
  <p:transition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4800" dirty="0"/>
              <a:t>The staining process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041545" cy="4800600"/>
          </a:xfrm>
          <a:noFill/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Immersion of the sample in dye solution, rinsing, and observation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Some dyes require the use of a mordant to form an insoluble colored precipitate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45" y="3886200"/>
            <a:ext cx="384565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403433"/>
      </p:ext>
    </p:extLst>
  </p:cSld>
  <p:clrMapOvr>
    <a:masterClrMapping/>
  </p:clrMapOvr>
  <p:transition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48"/>
            <a:ext cx="10972800" cy="868362"/>
          </a:xfrm>
        </p:spPr>
        <p:txBody>
          <a:bodyPr/>
          <a:lstStyle/>
          <a:p>
            <a:pPr marL="342900" lvl="0" indent="-342900" rtl="0">
              <a:spcBef>
                <a:spcPct val="20000"/>
              </a:spcBef>
            </a:pPr>
            <a:br>
              <a:rPr lang="en-US" sz="3600" b="0" i="0" dirty="0">
                <a:solidFill>
                  <a:srgbClr val="FFFFFF"/>
                </a:solidFill>
                <a:latin typeface="Comic Sans MS"/>
                <a:ea typeface="+mn-ea"/>
                <a:cs typeface="Arial"/>
              </a:rPr>
            </a:br>
            <a:r>
              <a:rPr lang="en-US" sz="3600" b="0" i="0" dirty="0">
                <a:solidFill>
                  <a:srgbClr val="FFC000"/>
                </a:solidFill>
                <a:latin typeface="Comic Sans MS"/>
                <a:ea typeface="+mn-ea"/>
                <a:cs typeface="Arial"/>
              </a:rPr>
              <a:t>Preparation of staining solutions</a:t>
            </a:r>
            <a:br>
              <a:rPr lang="en-US" sz="3600" b="0" i="0" dirty="0">
                <a:solidFill>
                  <a:srgbClr val="FFFFFF"/>
                </a:solidFill>
                <a:latin typeface="Comic Sans MS"/>
                <a:ea typeface="+mn-ea"/>
                <a:cs typeface="Arial"/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11734800" cy="22467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solidFill>
                  <a:schemeClr val="bg1"/>
                </a:solidFill>
              </a:rPr>
              <a:t>Aqueous solutions are commonly used.</a:t>
            </a:r>
          </a:p>
          <a:p>
            <a:pPr lvl="0" algn="just"/>
            <a:endParaRPr lang="en-US" sz="2800" dirty="0">
              <a:solidFill>
                <a:schemeClr val="bg1"/>
              </a:solidFill>
            </a:endParaRPr>
          </a:p>
          <a:p>
            <a:pPr lvl="0" algn="just"/>
            <a:r>
              <a:rPr lang="en-US" sz="2800" dirty="0">
                <a:solidFill>
                  <a:schemeClr val="bg1"/>
                </a:solidFill>
              </a:rPr>
              <a:t>Stock solutions may be prepared in alcohol and diluted with water.</a:t>
            </a:r>
          </a:p>
          <a:p>
            <a:pPr lvl="0" algn="just"/>
            <a:endParaRPr lang="en-US" sz="2800" dirty="0">
              <a:solidFill>
                <a:schemeClr val="bg1"/>
              </a:solidFill>
            </a:endParaRPr>
          </a:p>
          <a:p>
            <a:pPr lvl="0" algn="just"/>
            <a:r>
              <a:rPr lang="en-US" sz="2800" dirty="0">
                <a:solidFill>
                  <a:schemeClr val="bg1"/>
                </a:solidFill>
              </a:rPr>
              <a:t>Avoid using pure alcoholic solutions as they remove stains.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4968"/>
            <a:ext cx="11887200" cy="362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349855"/>
      </p:ext>
    </p:extLst>
  </p:cSld>
  <p:clrMapOvr>
    <a:masterClrMapping/>
  </p:clrMapOvr>
  <p:transition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en-US" dirty="0"/>
            </a:br>
            <a:r>
              <a:rPr lang="en-US" dirty="0"/>
              <a:t>Classification of Dyes (Stains)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867400" cy="541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algn="just">
              <a:buAutoNum type="arabicPeriod"/>
            </a:pPr>
            <a:r>
              <a:rPr lang="en-US" sz="3200" dirty="0"/>
              <a:t>Acidic dyes: Negatively charged, bind to positively charged cell structures</a:t>
            </a:r>
          </a:p>
          <a:p>
            <a:pPr marL="0" lvl="0" indent="0" algn="just">
              <a:buNone/>
            </a:pPr>
            <a:endParaRPr lang="en-US" sz="3200" dirty="0"/>
          </a:p>
          <a:p>
            <a:pPr marL="0" lvl="0" indent="0" algn="just">
              <a:buNone/>
            </a:pPr>
            <a:r>
              <a:rPr lang="en-US" sz="3200" dirty="0"/>
              <a:t>2. Basic dyes: Positively charged, bind to negatively charged molecules</a:t>
            </a:r>
          </a:p>
          <a:p>
            <a:pPr marL="0" lvl="0" indent="0" algn="just">
              <a:buNone/>
            </a:pPr>
            <a:endParaRPr lang="en-US" sz="3200" dirty="0"/>
          </a:p>
          <a:p>
            <a:pPr marL="0" lvl="0" indent="0" algn="just">
              <a:buNone/>
            </a:pPr>
            <a:r>
              <a:rPr lang="en-US" sz="3200" dirty="0"/>
              <a:t>3. Neutral dyes: Complex salt of a dye acid with a dye base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5638800" cy="546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787408"/>
      </p:ext>
    </p:extLst>
  </p:cSld>
  <p:clrMapOvr>
    <a:masterClrMapping/>
  </p:clrMapOvr>
  <p:transition>
    <p:cover dir="d"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FFCC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FFCC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27273</TotalTime>
  <Words>783</Words>
  <Application>Microsoft Office PowerPoint</Application>
  <PresentationFormat>Widescreen</PresentationFormat>
  <Paragraphs>101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Century Schoolbook</vt:lpstr>
      <vt:lpstr>Comic Sans MS</vt:lpstr>
      <vt:lpstr>Franklin Gothic Book</vt:lpstr>
      <vt:lpstr>Garamond</vt:lpstr>
      <vt:lpstr>Times New Roman</vt:lpstr>
      <vt:lpstr>1_Office Theme</vt:lpstr>
      <vt:lpstr>Default Design</vt:lpstr>
      <vt:lpstr>SavonVTI</vt:lpstr>
      <vt:lpstr>Immunohistochemistry    </vt:lpstr>
      <vt:lpstr>PowerPoint Presentation</vt:lpstr>
      <vt:lpstr>PowerPoint Presentation</vt:lpstr>
      <vt:lpstr>PowerPoint Presentation</vt:lpstr>
      <vt:lpstr>Introduction </vt:lpstr>
      <vt:lpstr> Structure of dyes and stains </vt:lpstr>
      <vt:lpstr> The staining process </vt:lpstr>
      <vt:lpstr> Preparation of staining solutions </vt:lpstr>
      <vt:lpstr> Classification of Dyes (Stains) </vt:lpstr>
      <vt:lpstr> Commonly Used Dyes in Microscopy </vt:lpstr>
      <vt:lpstr>In vivo Staining and In vitro Staining </vt:lpstr>
      <vt:lpstr>Common Biological Stains </vt:lpstr>
      <vt:lpstr>Common Biological Stains (contd.) </vt:lpstr>
      <vt:lpstr>Common Biological Stains (contd.) </vt:lpstr>
      <vt:lpstr>Electron Microscopy Stains </vt:lpstr>
      <vt:lpstr> Conclusion </vt:lpstr>
      <vt:lpstr>References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Ahmad Ibrahimi</cp:lastModifiedBy>
  <cp:revision>111</cp:revision>
  <dcterms:modified xsi:type="dcterms:W3CDTF">2025-06-22T14:23:26Z</dcterms:modified>
</cp:coreProperties>
</file>