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 id="2147483674" r:id="rId3"/>
    <p:sldMasterId id="2147483687" r:id="rId4"/>
  </p:sldMasterIdLst>
  <p:notesMasterIdLst>
    <p:notesMasterId r:id="rId55"/>
  </p:notesMasterIdLst>
  <p:sldIdLst>
    <p:sldId id="326" r:id="rId5"/>
    <p:sldId id="327" r:id="rId6"/>
    <p:sldId id="276" r:id="rId7"/>
    <p:sldId id="277" r:id="rId8"/>
    <p:sldId id="278" r:id="rId9"/>
    <p:sldId id="279" r:id="rId10"/>
    <p:sldId id="281" r:id="rId11"/>
    <p:sldId id="282" r:id="rId12"/>
    <p:sldId id="283" r:id="rId13"/>
    <p:sldId id="286" r:id="rId14"/>
    <p:sldId id="285" r:id="rId15"/>
    <p:sldId id="287" r:id="rId16"/>
    <p:sldId id="288" r:id="rId17"/>
    <p:sldId id="292" r:id="rId18"/>
    <p:sldId id="289" r:id="rId19"/>
    <p:sldId id="291" r:id="rId20"/>
    <p:sldId id="290" r:id="rId21"/>
    <p:sldId id="280" r:id="rId22"/>
    <p:sldId id="293" r:id="rId23"/>
    <p:sldId id="294" r:id="rId24"/>
    <p:sldId id="320" r:id="rId25"/>
    <p:sldId id="319" r:id="rId26"/>
    <p:sldId id="318" r:id="rId27"/>
    <p:sldId id="321" r:id="rId28"/>
    <p:sldId id="322" r:id="rId29"/>
    <p:sldId id="312"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4" r:id="rId48"/>
    <p:sldId id="315" r:id="rId49"/>
    <p:sldId id="317" r:id="rId50"/>
    <p:sldId id="316" r:id="rId51"/>
    <p:sldId id="323" r:id="rId52"/>
    <p:sldId id="324" r:id="rId53"/>
    <p:sldId id="325" r:id="rId54"/>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77DC7CC9-B316-493F-9225-C89F497A7D9D}" type="datetimeFigureOut">
              <a:rPr lang="en-US" smtClean="0"/>
              <a:t>6/22/2025</a:t>
            </a:fld>
            <a:endParaRPr lang="en-US"/>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A50694D8-0B24-49BE-BA47-976EF1624C34}" type="slidenum">
              <a:rPr lang="en-US" smtClean="0"/>
              <a:t>‹#›</a:t>
            </a:fld>
            <a:endParaRPr lang="en-US"/>
          </a:p>
        </p:txBody>
      </p:sp>
    </p:spTree>
    <p:extLst>
      <p:ext uri="{BB962C8B-B14F-4D97-AF65-F5344CB8AC3E}">
        <p14:creationId xmlns:p14="http://schemas.microsoft.com/office/powerpoint/2010/main" val="2144498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EF9CAD-0AE4-4D27-A8BE-46A828B50C79}"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1098306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0694D8-0B24-49BE-BA47-976EF1624C34}" type="slidenum">
              <a:rPr lang="en-US" smtClean="0"/>
              <a:t>21</a:t>
            </a:fld>
            <a:endParaRPr lang="en-US"/>
          </a:p>
        </p:txBody>
      </p:sp>
    </p:spTree>
    <p:extLst>
      <p:ext uri="{BB962C8B-B14F-4D97-AF65-F5344CB8AC3E}">
        <p14:creationId xmlns:p14="http://schemas.microsoft.com/office/powerpoint/2010/main" val="452009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0694D8-0B24-49BE-BA47-976EF1624C34}" type="slidenum">
              <a:rPr lang="en-US" smtClean="0"/>
              <a:t>26</a:t>
            </a:fld>
            <a:endParaRPr lang="en-US"/>
          </a:p>
        </p:txBody>
      </p:sp>
    </p:spTree>
    <p:extLst>
      <p:ext uri="{BB962C8B-B14F-4D97-AF65-F5344CB8AC3E}">
        <p14:creationId xmlns:p14="http://schemas.microsoft.com/office/powerpoint/2010/main" val="900237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20FE6-7969-44C8-9CF2-BD7E53262540}" type="slidenum">
              <a:rPr lang="en-US">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34815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435F9BE-6B1C-45D9-A8F1-A4693536BA4D}" type="slidenum">
              <a:rPr lang="en-GB"/>
              <a:pPr>
                <a:defRPr/>
              </a:pPr>
              <a:t>‹#›</a:t>
            </a:fld>
            <a:endParaRPr lang="en-GB"/>
          </a:p>
        </p:txBody>
      </p:sp>
    </p:spTree>
    <p:extLst>
      <p:ext uri="{BB962C8B-B14F-4D97-AF65-F5344CB8AC3E}">
        <p14:creationId xmlns:p14="http://schemas.microsoft.com/office/powerpoint/2010/main" val="1021561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E883318-3B57-444A-B542-C8CB368ECCED}" type="slidenum">
              <a:rPr lang="en-GB"/>
              <a:pPr>
                <a:defRPr/>
              </a:pPr>
              <a:t>‹#›</a:t>
            </a:fld>
            <a:endParaRPr lang="en-GB"/>
          </a:p>
        </p:txBody>
      </p:sp>
    </p:spTree>
    <p:extLst>
      <p:ext uri="{BB962C8B-B14F-4D97-AF65-F5344CB8AC3E}">
        <p14:creationId xmlns:p14="http://schemas.microsoft.com/office/powerpoint/2010/main" val="369656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4" y="365125"/>
            <a:ext cx="2628901"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4" y="365125"/>
            <a:ext cx="7734301"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AB2EF51-3D7A-460D-8DC2-DA558A7D5B0B}" type="slidenum">
              <a:rPr lang="en-GB"/>
              <a:pPr>
                <a:defRPr/>
              </a:pPr>
              <a:t>‹#›</a:t>
            </a:fld>
            <a:endParaRPr lang="en-GB"/>
          </a:p>
        </p:txBody>
      </p:sp>
    </p:spTree>
    <p:extLst>
      <p:ext uri="{BB962C8B-B14F-4D97-AF65-F5344CB8AC3E}">
        <p14:creationId xmlns:p14="http://schemas.microsoft.com/office/powerpoint/2010/main" val="2554912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435F9BE-6B1C-45D9-A8F1-A4693536BA4D}" type="slidenum">
              <a:rPr lang="en-GB"/>
              <a:pPr>
                <a:defRPr/>
              </a:pPr>
              <a:t>‹#›</a:t>
            </a:fld>
            <a:endParaRPr lang="en-GB"/>
          </a:p>
        </p:txBody>
      </p:sp>
    </p:spTree>
    <p:extLst>
      <p:ext uri="{BB962C8B-B14F-4D97-AF65-F5344CB8AC3E}">
        <p14:creationId xmlns:p14="http://schemas.microsoft.com/office/powerpoint/2010/main" val="3386182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CB37463-CE4D-4F54-ADD6-A187F3CEED86}" type="slidenum">
              <a:rPr lang="en-GB"/>
              <a:pPr>
                <a:defRPr/>
              </a:pPr>
              <a:t>‹#›</a:t>
            </a:fld>
            <a:endParaRPr lang="en-GB"/>
          </a:p>
        </p:txBody>
      </p:sp>
    </p:spTree>
    <p:extLst>
      <p:ext uri="{BB962C8B-B14F-4D97-AF65-F5344CB8AC3E}">
        <p14:creationId xmlns:p14="http://schemas.microsoft.com/office/powerpoint/2010/main" val="4173833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017" y="1710051"/>
            <a:ext cx="10515601"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2017" y="4589778"/>
            <a:ext cx="105156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0A4ED66-9C92-433A-BD3E-EBBB95A71A63}" type="slidenum">
              <a:rPr lang="en-GB"/>
              <a:pPr>
                <a:defRPr/>
              </a:pPr>
              <a:t>‹#›</a:t>
            </a:fld>
            <a:endParaRPr lang="en-GB"/>
          </a:p>
        </p:txBody>
      </p:sp>
    </p:spTree>
    <p:extLst>
      <p:ext uri="{BB962C8B-B14F-4D97-AF65-F5344CB8AC3E}">
        <p14:creationId xmlns:p14="http://schemas.microsoft.com/office/powerpoint/2010/main" val="3655214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9"/>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3" y="1825629"/>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030D6D2-D4B4-4401-AA46-0A8C3D8215D3}" type="slidenum">
              <a:rPr lang="en-GB"/>
              <a:pPr>
                <a:defRPr/>
              </a:pPr>
              <a:t>‹#›</a:t>
            </a:fld>
            <a:endParaRPr lang="en-GB"/>
          </a:p>
        </p:txBody>
      </p:sp>
    </p:spTree>
    <p:extLst>
      <p:ext uri="{BB962C8B-B14F-4D97-AF65-F5344CB8AC3E}">
        <p14:creationId xmlns:p14="http://schemas.microsoft.com/office/powerpoint/2010/main" val="4152803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99" y="365151"/>
            <a:ext cx="10515601"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80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80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7"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7"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764C8D8-3A2C-449A-BC95-D0269AB8A7BE}" type="slidenum">
              <a:rPr lang="en-GB"/>
              <a:pPr>
                <a:defRPr/>
              </a:pPr>
              <a:t>‹#›</a:t>
            </a:fld>
            <a:endParaRPr lang="en-GB"/>
          </a:p>
        </p:txBody>
      </p:sp>
    </p:spTree>
    <p:extLst>
      <p:ext uri="{BB962C8B-B14F-4D97-AF65-F5344CB8AC3E}">
        <p14:creationId xmlns:p14="http://schemas.microsoft.com/office/powerpoint/2010/main" val="2250994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9923C83-FF75-422E-94B3-8482BD0AC3DB}" type="slidenum">
              <a:rPr lang="en-GB"/>
              <a:pPr>
                <a:defRPr/>
              </a:pPr>
              <a:t>‹#›</a:t>
            </a:fld>
            <a:endParaRPr lang="en-GB"/>
          </a:p>
        </p:txBody>
      </p:sp>
    </p:spTree>
    <p:extLst>
      <p:ext uri="{BB962C8B-B14F-4D97-AF65-F5344CB8AC3E}">
        <p14:creationId xmlns:p14="http://schemas.microsoft.com/office/powerpoint/2010/main" val="64450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123A240C-B624-4238-A207-DE00916801BA}" type="slidenum">
              <a:rPr lang="en-GB"/>
              <a:pPr>
                <a:defRPr/>
              </a:pPr>
              <a:t>‹#›</a:t>
            </a:fld>
            <a:endParaRPr lang="en-GB"/>
          </a:p>
        </p:txBody>
      </p:sp>
    </p:spTree>
    <p:extLst>
      <p:ext uri="{BB962C8B-B14F-4D97-AF65-F5344CB8AC3E}">
        <p14:creationId xmlns:p14="http://schemas.microsoft.com/office/powerpoint/2010/main" val="4130964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963" y="457200"/>
            <a:ext cx="3932239"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74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963" y="2057402"/>
            <a:ext cx="393223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E06312C-314A-4907-AC3A-60D03FDF4843}" type="slidenum">
              <a:rPr lang="en-GB"/>
              <a:pPr>
                <a:defRPr/>
              </a:pPr>
              <a:t>‹#›</a:t>
            </a:fld>
            <a:endParaRPr lang="en-GB"/>
          </a:p>
        </p:txBody>
      </p:sp>
    </p:spTree>
    <p:extLst>
      <p:ext uri="{BB962C8B-B14F-4D97-AF65-F5344CB8AC3E}">
        <p14:creationId xmlns:p14="http://schemas.microsoft.com/office/powerpoint/2010/main" val="1279527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CB37463-CE4D-4F54-ADD6-A187F3CEED86}" type="slidenum">
              <a:rPr lang="en-GB"/>
              <a:pPr>
                <a:defRPr/>
              </a:pPr>
              <a:t>‹#›</a:t>
            </a:fld>
            <a:endParaRPr lang="en-GB"/>
          </a:p>
        </p:txBody>
      </p:sp>
    </p:spTree>
    <p:extLst>
      <p:ext uri="{BB962C8B-B14F-4D97-AF65-F5344CB8AC3E}">
        <p14:creationId xmlns:p14="http://schemas.microsoft.com/office/powerpoint/2010/main" val="3359962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963" y="457200"/>
            <a:ext cx="3932239"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740"/>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963" y="2057402"/>
            <a:ext cx="393223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2220C43-4174-49F9-9A38-636C9CA13E37}" type="slidenum">
              <a:rPr lang="en-GB"/>
              <a:pPr>
                <a:defRPr/>
              </a:pPr>
              <a:t>‹#›</a:t>
            </a:fld>
            <a:endParaRPr lang="en-GB"/>
          </a:p>
        </p:txBody>
      </p:sp>
    </p:spTree>
    <p:extLst>
      <p:ext uri="{BB962C8B-B14F-4D97-AF65-F5344CB8AC3E}">
        <p14:creationId xmlns:p14="http://schemas.microsoft.com/office/powerpoint/2010/main" val="1250392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E883318-3B57-444A-B542-C8CB368ECCED}" type="slidenum">
              <a:rPr lang="en-GB"/>
              <a:pPr>
                <a:defRPr/>
              </a:pPr>
              <a:t>‹#›</a:t>
            </a:fld>
            <a:endParaRPr lang="en-GB"/>
          </a:p>
        </p:txBody>
      </p:sp>
    </p:spTree>
    <p:extLst>
      <p:ext uri="{BB962C8B-B14F-4D97-AF65-F5344CB8AC3E}">
        <p14:creationId xmlns:p14="http://schemas.microsoft.com/office/powerpoint/2010/main" val="867019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4" y="365125"/>
            <a:ext cx="2628901"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4" y="365125"/>
            <a:ext cx="7734301"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AB2EF51-3D7A-460D-8DC2-DA558A7D5B0B}" type="slidenum">
              <a:rPr lang="en-GB"/>
              <a:pPr>
                <a:defRPr/>
              </a:pPr>
              <a:t>‹#›</a:t>
            </a:fld>
            <a:endParaRPr lang="en-GB"/>
          </a:p>
        </p:txBody>
      </p:sp>
    </p:spTree>
    <p:extLst>
      <p:ext uri="{BB962C8B-B14F-4D97-AF65-F5344CB8AC3E}">
        <p14:creationId xmlns:p14="http://schemas.microsoft.com/office/powerpoint/2010/main" val="362918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508000" y="3"/>
            <a:ext cx="19304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sz="2400">
              <a:solidFill>
                <a:srgbClr val="FFFFFF"/>
              </a:solidFill>
              <a:latin typeface="Times New Roman" pitchFamily="18" charset="0"/>
            </a:endParaRPr>
          </a:p>
        </p:txBody>
      </p:sp>
      <p:sp>
        <p:nvSpPr>
          <p:cNvPr id="5" name="Rectangle 3"/>
          <p:cNvSpPr>
            <a:spLocks noChangeArrowheads="1"/>
          </p:cNvSpPr>
          <p:nvPr/>
        </p:nvSpPr>
        <p:spPr bwMode="auto">
          <a:xfrm>
            <a:off x="914402" y="2438400"/>
            <a:ext cx="11275484"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sz="2400">
              <a:solidFill>
                <a:srgbClr val="FFFFFF"/>
              </a:solidFill>
              <a:latin typeface="Times New Roman" pitchFamily="18" charset="0"/>
            </a:endParaRPr>
          </a:p>
        </p:txBody>
      </p:sp>
      <p:sp>
        <p:nvSpPr>
          <p:cNvPr id="6" name="Rectangle 9"/>
          <p:cNvSpPr>
            <a:spLocks noChangeArrowheads="1"/>
          </p:cNvSpPr>
          <p:nvPr/>
        </p:nvSpPr>
        <p:spPr bwMode="auto">
          <a:xfrm>
            <a:off x="0" y="3505200"/>
            <a:ext cx="6299200" cy="152400"/>
          </a:xfrm>
          <a:prstGeom prst="rect">
            <a:avLst/>
          </a:prstGeom>
          <a:solidFill>
            <a:schemeClr val="accent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11268" name="Rectangle 4"/>
          <p:cNvSpPr>
            <a:spLocks noGrp="1" noChangeArrowheads="1"/>
          </p:cNvSpPr>
          <p:nvPr>
            <p:ph type="ctrTitle" sz="quarter"/>
          </p:nvPr>
        </p:nvSpPr>
        <p:spPr>
          <a:xfrm>
            <a:off x="914400" y="2286000"/>
            <a:ext cx="10363200" cy="1143000"/>
          </a:xfrm>
        </p:spPr>
        <p:txBody>
          <a:bodyPr/>
          <a:lstStyle>
            <a:lvl1pPr>
              <a:defRPr/>
            </a:lvl1pPr>
          </a:lstStyle>
          <a:p>
            <a:pPr lvl="0"/>
            <a:r>
              <a:rPr lang="en-US" noProof="0"/>
              <a:t>Click to edit Master title style</a:t>
            </a:r>
          </a:p>
        </p:txBody>
      </p:sp>
      <p:sp>
        <p:nvSpPr>
          <p:cNvPr id="11269"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Times New Roman" pitchFamily="18" charset="0"/>
              </a:defRPr>
            </a:lvl1pPr>
          </a:lstStyle>
          <a:p>
            <a:pPr lvl="0"/>
            <a:r>
              <a:rPr lang="en-US" noProof="0"/>
              <a:t>Click to edit Master subtitle style</a:t>
            </a:r>
          </a:p>
        </p:txBody>
      </p:sp>
      <p:sp>
        <p:nvSpPr>
          <p:cNvPr id="7" name="Rectangle 6"/>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8" name="Rectangle 7"/>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9" name="Rectangle 8"/>
          <p:cNvSpPr>
            <a:spLocks noGrp="1" noChangeArrowheads="1"/>
          </p:cNvSpPr>
          <p:nvPr>
            <p:ph type="sldNum" sz="quarter" idx="12"/>
          </p:nvPr>
        </p:nvSpPr>
        <p:spPr/>
        <p:txBody>
          <a:bodyPr/>
          <a:lstStyle>
            <a:lvl1pPr>
              <a:defRPr smtClean="0"/>
            </a:lvl1pPr>
          </a:lstStyle>
          <a:p>
            <a:pPr>
              <a:defRPr/>
            </a:pPr>
            <a:endParaRPr lang="en-US">
              <a:solidFill>
                <a:srgbClr val="FFFFFF"/>
              </a:solidFill>
            </a:endParaRPr>
          </a:p>
        </p:txBody>
      </p:sp>
    </p:spTree>
    <p:extLst>
      <p:ext uri="{BB962C8B-B14F-4D97-AF65-F5344CB8AC3E}">
        <p14:creationId xmlns:p14="http://schemas.microsoft.com/office/powerpoint/2010/main" val="3348621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79144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380076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26863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103432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95931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0839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2017" y="1710051"/>
            <a:ext cx="10515601"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2017" y="4589778"/>
            <a:ext cx="105156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0A4ED66-9C92-433A-BD3E-EBBB95A71A63}" type="slidenum">
              <a:rPr lang="en-GB"/>
              <a:pPr>
                <a:defRPr/>
              </a:pPr>
              <a:t>‹#›</a:t>
            </a:fld>
            <a:endParaRPr lang="en-GB"/>
          </a:p>
        </p:txBody>
      </p:sp>
    </p:spTree>
    <p:extLst>
      <p:ext uri="{BB962C8B-B14F-4D97-AF65-F5344CB8AC3E}">
        <p14:creationId xmlns:p14="http://schemas.microsoft.com/office/powerpoint/2010/main" val="42936191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392826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1507317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480091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505772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33091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pPr/>
              <a:t>6/22/2025</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solidFill>
                <a:prstClr val="black">
                  <a:lumMod val="85000"/>
                  <a:lumOff val="15000"/>
                </a:prstClr>
              </a:solidFill>
            </a:endParaRP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4459948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solidFill>
                  <a:prstClr val="black">
                    <a:lumMod val="75000"/>
                    <a:lumOff val="25000"/>
                  </a:prstClr>
                </a:solidFill>
              </a:rPr>
              <a:pPr/>
              <a:t>6/22/2025</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9686329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pPr/>
              <a:t>6/22/2025</a:t>
            </a:fld>
            <a:endParaRPr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3738996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solidFill>
                  <a:prstClr val="black">
                    <a:lumMod val="75000"/>
                    <a:lumOff val="25000"/>
                  </a:prstClr>
                </a:solidFill>
              </a:rPr>
              <a:pPr/>
              <a:t>6/22/2025</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701257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solidFill>
                  <a:prstClr val="black">
                    <a:lumMod val="75000"/>
                    <a:lumOff val="25000"/>
                  </a:prstClr>
                </a:solidFill>
              </a:rPr>
              <a:pPr/>
              <a:t>6/22/2025</a:t>
            </a:fld>
            <a:endParaRPr lang="en-US">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US">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25799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9"/>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3" y="1825629"/>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030D6D2-D4B4-4401-AA46-0A8C3D8215D3}" type="slidenum">
              <a:rPr lang="en-GB"/>
              <a:pPr>
                <a:defRPr/>
              </a:pPr>
              <a:t>‹#›</a:t>
            </a:fld>
            <a:endParaRPr lang="en-GB"/>
          </a:p>
        </p:txBody>
      </p:sp>
    </p:spTree>
    <p:extLst>
      <p:ext uri="{BB962C8B-B14F-4D97-AF65-F5344CB8AC3E}">
        <p14:creationId xmlns:p14="http://schemas.microsoft.com/office/powerpoint/2010/main" val="12363243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solidFill>
                  <a:prstClr val="black">
                    <a:lumMod val="75000"/>
                    <a:lumOff val="25000"/>
                  </a:prstClr>
                </a:solidFill>
              </a:rPr>
              <a:pPr/>
              <a:t>6/22/2025</a:t>
            </a:fld>
            <a:endParaRPr lang="en-US">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en-US">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372557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solidFill>
                  <a:prstClr val="black">
                    <a:lumMod val="75000"/>
                    <a:lumOff val="25000"/>
                  </a:prstClr>
                </a:solidFill>
              </a:rPr>
              <a:pPr/>
              <a:t>6/22/2025</a:t>
            </a:fld>
            <a:endParaRPr lang="en-US">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en-US">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7559521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solidFill>
                  <a:prstClr val="black">
                    <a:lumMod val="85000"/>
                    <a:lumOff val="15000"/>
                  </a:prstClr>
                </a:solidFill>
              </a:rPr>
              <a:pPr/>
              <a:t>6/22/2025</a:t>
            </a:fld>
            <a:endParaRPr lang="en-US">
              <a:solidFill>
                <a:prstClr val="black">
                  <a:lumMod val="85000"/>
                  <a:lumOff val="15000"/>
                </a:prstClr>
              </a:solidFill>
            </a:endParaRPr>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solidFill>
                <a:prstClr val="black">
                  <a:lumMod val="85000"/>
                  <a:lumOff val="15000"/>
                </a:prstClr>
              </a:solidFill>
            </a:endParaRP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0803527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6/22/2025</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874279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solidFill>
                  <a:prstClr val="black">
                    <a:lumMod val="75000"/>
                    <a:lumOff val="25000"/>
                  </a:prstClr>
                </a:solidFill>
              </a:rPr>
              <a:pPr/>
              <a:t>6/22/2025</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1728085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solidFill>
                  <a:prstClr val="black">
                    <a:lumMod val="75000"/>
                    <a:lumOff val="25000"/>
                  </a:prstClr>
                </a:solidFill>
              </a:rPr>
              <a:pPr/>
              <a:t>6/22/2025</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625937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99" y="365151"/>
            <a:ext cx="10515601"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80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80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7"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7"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764C8D8-3A2C-449A-BC95-D0269AB8A7BE}" type="slidenum">
              <a:rPr lang="en-GB"/>
              <a:pPr>
                <a:defRPr/>
              </a:pPr>
              <a:t>‹#›</a:t>
            </a:fld>
            <a:endParaRPr lang="en-GB"/>
          </a:p>
        </p:txBody>
      </p:sp>
    </p:spTree>
    <p:extLst>
      <p:ext uri="{BB962C8B-B14F-4D97-AF65-F5344CB8AC3E}">
        <p14:creationId xmlns:p14="http://schemas.microsoft.com/office/powerpoint/2010/main" val="85497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9923C83-FF75-422E-94B3-8482BD0AC3DB}" type="slidenum">
              <a:rPr lang="en-GB"/>
              <a:pPr>
                <a:defRPr/>
              </a:pPr>
              <a:t>‹#›</a:t>
            </a:fld>
            <a:endParaRPr lang="en-GB"/>
          </a:p>
        </p:txBody>
      </p:sp>
    </p:spTree>
    <p:extLst>
      <p:ext uri="{BB962C8B-B14F-4D97-AF65-F5344CB8AC3E}">
        <p14:creationId xmlns:p14="http://schemas.microsoft.com/office/powerpoint/2010/main" val="151690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123A240C-B624-4238-A207-DE00916801BA}" type="slidenum">
              <a:rPr lang="en-GB"/>
              <a:pPr>
                <a:defRPr/>
              </a:pPr>
              <a:t>‹#›</a:t>
            </a:fld>
            <a:endParaRPr lang="en-GB"/>
          </a:p>
        </p:txBody>
      </p:sp>
    </p:spTree>
    <p:extLst>
      <p:ext uri="{BB962C8B-B14F-4D97-AF65-F5344CB8AC3E}">
        <p14:creationId xmlns:p14="http://schemas.microsoft.com/office/powerpoint/2010/main" val="304349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963" y="457200"/>
            <a:ext cx="3932239"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74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963" y="2057402"/>
            <a:ext cx="393223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E06312C-314A-4907-AC3A-60D03FDF4843}" type="slidenum">
              <a:rPr lang="en-GB"/>
              <a:pPr>
                <a:defRPr/>
              </a:pPr>
              <a:t>‹#›</a:t>
            </a:fld>
            <a:endParaRPr lang="en-GB"/>
          </a:p>
        </p:txBody>
      </p:sp>
    </p:spTree>
    <p:extLst>
      <p:ext uri="{BB962C8B-B14F-4D97-AF65-F5344CB8AC3E}">
        <p14:creationId xmlns:p14="http://schemas.microsoft.com/office/powerpoint/2010/main" val="420843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963" y="457200"/>
            <a:ext cx="3932239"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740"/>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963" y="2057402"/>
            <a:ext cx="393223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ECCF919C-961F-4280-B582-783C67B700E2}" type="datetime1">
              <a:rPr lang="en-GB"/>
              <a:pPr>
                <a:defRPr/>
              </a:pPr>
              <a:t>22/06/2025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2220C43-4174-49F9-9A38-636C9CA13E37}" type="slidenum">
              <a:rPr lang="en-GB"/>
              <a:pPr>
                <a:defRPr/>
              </a:pPr>
              <a:t>‹#›</a:t>
            </a:fld>
            <a:endParaRPr lang="en-GB"/>
          </a:p>
        </p:txBody>
      </p:sp>
    </p:spTree>
    <p:extLst>
      <p:ext uri="{BB962C8B-B14F-4D97-AF65-F5344CB8AC3E}">
        <p14:creationId xmlns:p14="http://schemas.microsoft.com/office/powerpoint/2010/main" val="1293738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CCF919C-961F-4280-B582-783C67B700E2}" type="datetime1">
              <a:rPr lang="en-GB"/>
              <a:pPr>
                <a:defRPr/>
              </a:pPr>
              <a:t>22/06/2025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3992E0E-16F2-4B37-A80F-6508147B90C6}" type="slidenum">
              <a:rPr lang="en-GB"/>
              <a:pPr>
                <a:defRPr/>
              </a:pPr>
              <a:t>‹#›</a:t>
            </a:fld>
            <a:endParaRPr lang="en-GB"/>
          </a:p>
        </p:txBody>
      </p:sp>
    </p:spTree>
    <p:extLst>
      <p:ext uri="{BB962C8B-B14F-4D97-AF65-F5344CB8AC3E}">
        <p14:creationId xmlns:p14="http://schemas.microsoft.com/office/powerpoint/2010/main" val="366366629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ECCF919C-961F-4280-B582-783C67B700E2}" type="datetime1">
              <a:rPr lang="en-GB"/>
              <a:pPr>
                <a:defRPr/>
              </a:pPr>
              <a:t>22/06/2025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3992E0E-16F2-4B37-A80F-6508147B90C6}" type="slidenum">
              <a:rPr lang="en-GB"/>
              <a:pPr>
                <a:defRPr/>
              </a:pPr>
              <a:t>‹#›</a:t>
            </a:fld>
            <a:endParaRPr lang="en-GB"/>
          </a:p>
        </p:txBody>
      </p:sp>
    </p:spTree>
    <p:extLst>
      <p:ext uri="{BB962C8B-B14F-4D97-AF65-F5344CB8AC3E}">
        <p14:creationId xmlns:p14="http://schemas.microsoft.com/office/powerpoint/2010/main" val="398123460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508000" y="3"/>
            <a:ext cx="1930400" cy="6856413"/>
          </a:xfrm>
          <a:prstGeom prst="rect">
            <a:avLst/>
          </a:prstGeom>
          <a:gradFill rotWithShape="0">
            <a:gsLst>
              <a:gs pos="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sz="2400">
              <a:solidFill>
                <a:srgbClr val="FFFFFF"/>
              </a:solidFill>
              <a:latin typeface="Times New Roman" pitchFamily="18" charset="0"/>
            </a:endParaRPr>
          </a:p>
        </p:txBody>
      </p:sp>
      <p:sp>
        <p:nvSpPr>
          <p:cNvPr id="1027" name="Rectangle 3"/>
          <p:cNvSpPr>
            <a:spLocks noChangeArrowheads="1"/>
          </p:cNvSpPr>
          <p:nvPr/>
        </p:nvSpPr>
        <p:spPr bwMode="auto">
          <a:xfrm>
            <a:off x="203200" y="1752600"/>
            <a:ext cx="6299200" cy="152400"/>
          </a:xfrm>
          <a:prstGeom prst="rect">
            <a:avLst/>
          </a:prstGeom>
          <a:solidFill>
            <a:schemeClr val="accent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2400">
              <a:solidFill>
                <a:srgbClr val="FFFFFF"/>
              </a:solidFill>
              <a:latin typeface="Times New Roman" pitchFamily="18" charset="0"/>
            </a:endParaRPr>
          </a:p>
        </p:txBody>
      </p:sp>
      <p:sp>
        <p:nvSpPr>
          <p:cNvPr id="10244" name="Rectangle 4"/>
          <p:cNvSpPr>
            <a:spLocks noChangeArrowheads="1"/>
          </p:cNvSpPr>
          <p:nvPr/>
        </p:nvSpPr>
        <p:spPr bwMode="auto">
          <a:xfrm>
            <a:off x="914400" y="6629403"/>
            <a:ext cx="46736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sz="2400">
              <a:solidFill>
                <a:srgbClr val="FFFFFF"/>
              </a:solidFill>
              <a:latin typeface="Times New Roman" pitchFamily="18" charset="0"/>
            </a:endParaRPr>
          </a:p>
        </p:txBody>
      </p:sp>
      <p:sp>
        <p:nvSpPr>
          <p:cNvPr id="10245" name="Rectangle 5"/>
          <p:cNvSpPr>
            <a:spLocks noChangeArrowheads="1"/>
          </p:cNvSpPr>
          <p:nvPr/>
        </p:nvSpPr>
        <p:spPr bwMode="auto">
          <a:xfrm>
            <a:off x="1016002" y="762000"/>
            <a:ext cx="11173884"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defRPr/>
            </a:pPr>
            <a:endParaRPr lang="en-US" sz="2400">
              <a:solidFill>
                <a:srgbClr val="FFFFFF"/>
              </a:solidFill>
              <a:latin typeface="Times New Roman" pitchFamily="18" charset="0"/>
            </a:endParaRPr>
          </a:p>
        </p:txBody>
      </p:sp>
      <p:sp>
        <p:nvSpPr>
          <p:cNvPr id="10246" name="Rectangle 6"/>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1" name="Rectangle 7"/>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8" name="Rectangle 8"/>
          <p:cNvSpPr>
            <a:spLocks noGrp="1" noChangeArrowheads="1"/>
          </p:cNvSpPr>
          <p:nvPr>
            <p:ph type="dt" sz="half" idx="2"/>
          </p:nvPr>
        </p:nvSpPr>
        <p:spPr bwMode="auto">
          <a:xfrm>
            <a:off x="914400" y="61722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smtClean="0"/>
            </a:lvl1pPr>
          </a:lstStyle>
          <a:p>
            <a:pPr eaLnBrk="0" fontAlgn="base" hangingPunct="0">
              <a:spcBef>
                <a:spcPct val="0"/>
              </a:spcBef>
              <a:spcAft>
                <a:spcPct val="0"/>
              </a:spcAft>
              <a:defRPr/>
            </a:pPr>
            <a:endParaRPr lang="en-US">
              <a:solidFill>
                <a:srgbClr val="FFFFFF"/>
              </a:solidFill>
              <a:latin typeface="Times New Roman" pitchFamily="18" charset="0"/>
            </a:endParaRPr>
          </a:p>
        </p:txBody>
      </p:sp>
      <p:sp>
        <p:nvSpPr>
          <p:cNvPr id="10249" name="Rectangle 9"/>
          <p:cNvSpPr>
            <a:spLocks noGrp="1" noChangeArrowheads="1"/>
          </p:cNvSpPr>
          <p:nvPr>
            <p:ph type="ftr" sz="quarter" idx="3"/>
          </p:nvPr>
        </p:nvSpPr>
        <p:spPr bwMode="auto">
          <a:xfrm>
            <a:off x="4165600" y="61722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smtClean="0"/>
            </a:lvl1pPr>
          </a:lstStyle>
          <a:p>
            <a:pPr eaLnBrk="0" fontAlgn="base" hangingPunct="0">
              <a:spcBef>
                <a:spcPct val="0"/>
              </a:spcBef>
              <a:spcAft>
                <a:spcPct val="0"/>
              </a:spcAft>
              <a:defRPr/>
            </a:pPr>
            <a:endParaRPr lang="en-US">
              <a:solidFill>
                <a:srgbClr val="FFFFFF"/>
              </a:solidFill>
              <a:latin typeface="Times New Roman" pitchFamily="18" charset="0"/>
            </a:endParaRPr>
          </a:p>
        </p:txBody>
      </p:sp>
      <p:sp>
        <p:nvSpPr>
          <p:cNvPr id="10250" name="Rectangle 10"/>
          <p:cNvSpPr>
            <a:spLocks noGrp="1" noChangeArrowheads="1"/>
          </p:cNvSpPr>
          <p:nvPr>
            <p:ph type="sldNum" sz="quarter" idx="4"/>
          </p:nvPr>
        </p:nvSpPr>
        <p:spPr bwMode="auto">
          <a:xfrm>
            <a:off x="8737600" y="61722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smtClean="0"/>
            </a:lvl1pPr>
          </a:lstStyle>
          <a:p>
            <a:pPr eaLnBrk="0" fontAlgn="base" hangingPunct="0">
              <a:spcBef>
                <a:spcPct val="0"/>
              </a:spcBef>
              <a:spcAft>
                <a:spcPct val="0"/>
              </a:spcAft>
              <a:defRPr/>
            </a:pPr>
            <a:endParaRPr lang="en-US">
              <a:solidFill>
                <a:srgbClr val="FFFFFF"/>
              </a:solidFill>
              <a:latin typeface="Times New Roman" pitchFamily="18" charset="0"/>
            </a:endParaRPr>
          </a:p>
        </p:txBody>
      </p:sp>
    </p:spTree>
    <p:extLst>
      <p:ext uri="{BB962C8B-B14F-4D97-AF65-F5344CB8AC3E}">
        <p14:creationId xmlns:p14="http://schemas.microsoft.com/office/powerpoint/2010/main" val="2139247413"/>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solidFill>
                  <a:prstClr val="black">
                    <a:lumMod val="75000"/>
                    <a:lumOff val="25000"/>
                  </a:prstClr>
                </a:solidFill>
              </a:rPr>
              <a:pPr/>
              <a:t>6/22/2025</a:t>
            </a:fld>
            <a:endParaRPr lang="en-US">
              <a:solidFill>
                <a:prstClr val="black">
                  <a:lumMod val="75000"/>
                  <a:lumOff val="25000"/>
                </a:prstClr>
              </a:solidFill>
            </a:endParaRPr>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90900155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mailto:ahmad.ibrahim@Tiu.edu.iq"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mailto:ahmad.ibrahim@Tiu.edu.iq"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solidFill>
                <a:prstClr val="white"/>
              </a:solidFill>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a:defRPr/>
            </a:pPr>
            <a:endParaRPr lang="en-US">
              <a:solidFill>
                <a:prstClr val="black"/>
              </a:solidFill>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a:defRPr/>
            </a:pPr>
            <a:endParaRPr lang="en-US">
              <a:solidFill>
                <a:prstClr val="black"/>
              </a:solidFill>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4894373" y="1311784"/>
            <a:ext cx="6218001" cy="3042706"/>
          </a:xfrm>
        </p:spPr>
        <p:txBody>
          <a:bodyPr>
            <a:normAutofit/>
          </a:bodyPr>
          <a:lstStyle/>
          <a:p>
            <a:pPr fontAlgn="base">
              <a:spcAft>
                <a:spcPct val="0"/>
              </a:spcAft>
            </a:pPr>
            <a:r>
              <a:rPr lang="en-GB" sz="3200" b="1" i="1" dirty="0">
                <a:solidFill>
                  <a:srgbClr val="000000"/>
                </a:solidFill>
                <a:latin typeface="Times New Roman" pitchFamily="18" charset="0"/>
                <a:cs typeface="Times New Roman" pitchFamily="18" charset="0"/>
              </a:rPr>
              <a:t>Immunohistochemistry</a:t>
            </a:r>
            <a:br>
              <a:rPr lang="en-GB" sz="2000" b="1" i="1" dirty="0">
                <a:solidFill>
                  <a:srgbClr val="000000"/>
                </a:solidFill>
                <a:latin typeface="Times New Roman" pitchFamily="18" charset="0"/>
                <a:cs typeface="Times New Roman" pitchFamily="18" charset="0"/>
              </a:rPr>
            </a:br>
            <a:br>
              <a:rPr lang="en-GB" sz="2000" b="1" dirty="0">
                <a:solidFill>
                  <a:srgbClr val="000000"/>
                </a:solidFill>
                <a:latin typeface="Times New Roman" pitchFamily="18" charset="0"/>
                <a:cs typeface="Times New Roman" pitchFamily="18" charset="0"/>
              </a:rPr>
            </a:br>
            <a:r>
              <a:rPr lang="en-GB" sz="2000" b="1" dirty="0">
                <a:solidFill>
                  <a:srgbClr val="000000"/>
                </a:solidFill>
                <a:latin typeface="Times New Roman" pitchFamily="18" charset="0"/>
                <a:cs typeface="Times New Roman" pitchFamily="18" charset="0"/>
              </a:rPr>
              <a:t> Introduction to Immunohistochemistry</a:t>
            </a:r>
            <a:br>
              <a:rPr lang="en-GB" sz="2000" b="1" dirty="0">
                <a:solidFill>
                  <a:srgbClr val="000000"/>
                </a:solidFill>
                <a:latin typeface="Times New Roman" pitchFamily="18" charset="0"/>
                <a:cs typeface="Times New Roman" pitchFamily="18" charset="0"/>
              </a:rPr>
            </a:br>
            <a:endParaRPr lang="en-US" altLang="en-US" sz="2000" b="1" cap="none"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465752" y="3998142"/>
            <a:ext cx="5355264" cy="1432502"/>
          </a:xfrm>
        </p:spPr>
        <p:txBody>
          <a:bodyPr>
            <a:noAutofit/>
          </a:bodyPr>
          <a:lstStyle/>
          <a:p>
            <a:pPr>
              <a:lnSpc>
                <a:spcPct val="100000"/>
              </a:lnSpc>
              <a:spcAft>
                <a:spcPts val="600"/>
              </a:spcAft>
            </a:pPr>
            <a:r>
              <a:rPr lang="en-US" sz="1400" b="1" dirty="0"/>
              <a:t>Dr. Ahmad H. Ibrahim</a:t>
            </a:r>
          </a:p>
          <a:p>
            <a:pPr marL="285750" indent="-285750">
              <a:lnSpc>
                <a:spcPct val="100000"/>
              </a:lnSpc>
              <a:spcAft>
                <a:spcPts val="600"/>
              </a:spcAft>
              <a:buFontTx/>
              <a:buChar char="-"/>
            </a:pPr>
            <a:r>
              <a:rPr lang="en-US" sz="1400" b="1" dirty="0"/>
              <a:t>Semester 2</a:t>
            </a:r>
          </a:p>
          <a:p>
            <a:pPr marL="285750" indent="-285750">
              <a:lnSpc>
                <a:spcPct val="100000"/>
              </a:lnSpc>
              <a:spcAft>
                <a:spcPts val="600"/>
              </a:spcAft>
              <a:buFontTx/>
              <a:buChar char="-"/>
            </a:pPr>
            <a:r>
              <a:rPr lang="en-US" sz="1400" b="1" dirty="0"/>
              <a:t>Week 2</a:t>
            </a:r>
          </a:p>
          <a:p>
            <a:pPr algn="ctr" eaLnBrk="1" hangingPunct="1"/>
            <a:r>
              <a:rPr lang="en-US" sz="1400" b="1" dirty="0"/>
              <a:t>Date 7/2/2025</a:t>
            </a:r>
            <a:endParaRPr lang="en-US" sz="1400" dirty="0"/>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solidFill>
                <a:prstClr val="white"/>
              </a:solidFill>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Tree>
    <p:extLst>
      <p:ext uri="{BB962C8B-B14F-4D97-AF65-F5344CB8AC3E}">
        <p14:creationId xmlns:p14="http://schemas.microsoft.com/office/powerpoint/2010/main" val="1309360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10515600" cy="1325563"/>
          </a:xfrm>
        </p:spPr>
        <p:txBody>
          <a:bodyPr/>
          <a:lstStyle/>
          <a:p>
            <a:r>
              <a:rPr lang="en-US" sz="2800" dirty="0"/>
              <a:t>Electron </a:t>
            </a:r>
            <a:r>
              <a:rPr lang="en-US" sz="2800" dirty="0" err="1"/>
              <a:t>cryotomography</a:t>
            </a:r>
            <a:r>
              <a:rPr lang="en-US" sz="2800" dirty="0"/>
              <a:t> (redirect from </a:t>
            </a:r>
            <a:r>
              <a:rPr lang="en-US" sz="2800" dirty="0" err="1"/>
              <a:t>Cryo</a:t>
            </a:r>
            <a:r>
              <a:rPr lang="en-US" sz="2800" dirty="0"/>
              <a:t> Electron Tomography) </a:t>
            </a:r>
          </a:p>
        </p:txBody>
      </p:sp>
      <p:sp>
        <p:nvSpPr>
          <p:cNvPr id="4" name="Slide Number Placeholder 3"/>
          <p:cNvSpPr>
            <a:spLocks noGrp="1"/>
          </p:cNvSpPr>
          <p:nvPr>
            <p:ph type="sldNum" sz="quarter" idx="12"/>
          </p:nvPr>
        </p:nvSpPr>
        <p:spPr>
          <a:xfrm>
            <a:off x="9254836" y="6141631"/>
            <a:ext cx="2743200" cy="365125"/>
          </a:xfrm>
        </p:spPr>
        <p:txBody>
          <a:bodyPr/>
          <a:lstStyle/>
          <a:p>
            <a:pPr>
              <a:defRPr/>
            </a:pPr>
            <a:fld id="{9CB37463-CE4D-4F54-ADD6-A187F3CEED86}" type="slidenum">
              <a:rPr lang="en-GB" smtClean="0"/>
              <a:pPr>
                <a:defRPr/>
              </a:pPr>
              <a:t>10</a:t>
            </a:fld>
            <a:endParaRPr lang="en-GB" dirty="0"/>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200120"/>
            <a:ext cx="7010400" cy="464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153400" y="1752600"/>
            <a:ext cx="3810000" cy="3539430"/>
          </a:xfrm>
          <a:prstGeom prst="rect">
            <a:avLst/>
          </a:prstGeom>
        </p:spPr>
        <p:txBody>
          <a:bodyPr wrap="square">
            <a:spAutoFit/>
          </a:bodyPr>
          <a:lstStyle/>
          <a:p>
            <a:pPr algn="just"/>
            <a:r>
              <a:rPr lang="en-US" sz="2800" dirty="0"/>
              <a:t>Single particle analysis segments and averages many particles from a sample, allowing for computer algorithms to process the individual images into a combined "representative" image. </a:t>
            </a:r>
          </a:p>
        </p:txBody>
      </p:sp>
      <p:sp>
        <p:nvSpPr>
          <p:cNvPr id="8" name="Rectangle 7"/>
          <p:cNvSpPr/>
          <p:nvPr/>
        </p:nvSpPr>
        <p:spPr>
          <a:xfrm>
            <a:off x="304800" y="6102797"/>
            <a:ext cx="10896600" cy="830997"/>
          </a:xfrm>
          <a:prstGeom prst="rect">
            <a:avLst/>
          </a:prstGeom>
        </p:spPr>
        <p:txBody>
          <a:bodyPr wrap="square">
            <a:spAutoFit/>
          </a:bodyPr>
          <a:lstStyle/>
          <a:p>
            <a:r>
              <a:rPr lang="en-US" dirty="0"/>
              <a:t> </a:t>
            </a:r>
            <a:r>
              <a:rPr lang="en-US" sz="2400" dirty="0"/>
              <a:t>samples for </a:t>
            </a:r>
            <a:r>
              <a:rPr lang="en-US" sz="2400" dirty="0" err="1"/>
              <a:t>CryoET</a:t>
            </a:r>
            <a:r>
              <a:rPr lang="en-US" sz="2400" dirty="0"/>
              <a:t> (typically small cells such as Bacteria, </a:t>
            </a:r>
            <a:r>
              <a:rPr lang="en-US" sz="2400" dirty="0" err="1"/>
              <a:t>Archaea</a:t>
            </a:r>
            <a:r>
              <a:rPr lang="en-US" sz="2400" dirty="0"/>
              <a:t>, or viruses) are prepared in standard.</a:t>
            </a:r>
          </a:p>
        </p:txBody>
      </p:sp>
    </p:spTree>
    <p:extLst>
      <p:ext uri="{BB962C8B-B14F-4D97-AF65-F5344CB8AC3E}">
        <p14:creationId xmlns:p14="http://schemas.microsoft.com/office/powerpoint/2010/main" val="3340575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10515600" cy="1325563"/>
          </a:xfrm>
        </p:spPr>
        <p:txBody>
          <a:bodyPr/>
          <a:lstStyle/>
          <a:p>
            <a:r>
              <a:rPr lang="en-US" dirty="0"/>
              <a:t>Physical methods</a:t>
            </a:r>
          </a:p>
        </p:txBody>
      </p:sp>
      <p:sp>
        <p:nvSpPr>
          <p:cNvPr id="3" name="Content Placeholder 2"/>
          <p:cNvSpPr>
            <a:spLocks noGrp="1"/>
          </p:cNvSpPr>
          <p:nvPr>
            <p:ph idx="1"/>
          </p:nvPr>
        </p:nvSpPr>
        <p:spPr>
          <a:xfrm>
            <a:off x="228600" y="1295400"/>
            <a:ext cx="6664036" cy="4351338"/>
          </a:xfrm>
        </p:spPr>
        <p:txBody>
          <a:bodyPr/>
          <a:lstStyle/>
          <a:p>
            <a:pPr algn="just"/>
            <a:r>
              <a:rPr lang="en-US" sz="3200" dirty="0"/>
              <a:t>Or effects of wavelength on absorption such as: </a:t>
            </a:r>
          </a:p>
          <a:p>
            <a:pPr algn="just"/>
            <a:r>
              <a:rPr lang="en-US" sz="3200" dirty="0"/>
              <a:t>1. </a:t>
            </a:r>
            <a:r>
              <a:rPr lang="en-US" sz="3200" dirty="0" err="1"/>
              <a:t>Microspectrophotometry</a:t>
            </a:r>
            <a:r>
              <a:rPr lang="en-US" sz="3200" dirty="0"/>
              <a:t>, </a:t>
            </a:r>
          </a:p>
          <a:p>
            <a:pPr algn="just"/>
            <a:r>
              <a:rPr lang="en-US" sz="3200" dirty="0"/>
              <a:t>2. Fluorescence microscopy, </a:t>
            </a:r>
          </a:p>
          <a:p>
            <a:pPr algn="just"/>
            <a:r>
              <a:rPr lang="en-US" sz="3200" dirty="0"/>
              <a:t>3. Confocal laser scanning microscopy. </a:t>
            </a:r>
          </a:p>
          <a:p>
            <a:pPr algn="just"/>
            <a:r>
              <a:rPr lang="en-US" sz="3200" dirty="0"/>
              <a:t>Or utilization of radiation such as </a:t>
            </a:r>
          </a:p>
          <a:p>
            <a:pPr algn="just"/>
            <a:r>
              <a:rPr lang="en-US" sz="3200" dirty="0" err="1"/>
              <a:t>radioautography</a:t>
            </a:r>
            <a:r>
              <a:rPr lang="en-US" sz="3200" dirty="0"/>
              <a:t>  and X-ray microanalysis.</a:t>
            </a:r>
          </a:p>
        </p:txBody>
      </p:sp>
      <p:sp>
        <p:nvSpPr>
          <p:cNvPr id="4" name="Slide Number Placeholder 3"/>
          <p:cNvSpPr>
            <a:spLocks noGrp="1"/>
          </p:cNvSpPr>
          <p:nvPr>
            <p:ph type="sldNum" sz="quarter" idx="12"/>
          </p:nvPr>
        </p:nvSpPr>
        <p:spPr/>
        <p:txBody>
          <a:bodyPr/>
          <a:lstStyle/>
          <a:p>
            <a:pPr>
              <a:defRPr/>
            </a:pPr>
            <a:fld id="{9CB37463-CE4D-4F54-ADD6-A187F3CEED86}" type="slidenum">
              <a:rPr lang="en-GB" smtClean="0"/>
              <a:pPr>
                <a:defRPr/>
              </a:pPr>
              <a:t>11</a:t>
            </a:fld>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7400" y="429491"/>
            <a:ext cx="235267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3429000"/>
            <a:ext cx="2359602" cy="3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2884" y="3640282"/>
            <a:ext cx="2478232" cy="1773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025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methods</a:t>
            </a:r>
          </a:p>
        </p:txBody>
      </p:sp>
      <p:sp>
        <p:nvSpPr>
          <p:cNvPr id="3" name="Content Placeholder 2"/>
          <p:cNvSpPr>
            <a:spLocks noGrp="1"/>
          </p:cNvSpPr>
          <p:nvPr>
            <p:ph idx="1"/>
          </p:nvPr>
        </p:nvSpPr>
        <p:spPr>
          <a:xfrm>
            <a:off x="838200" y="1676400"/>
            <a:ext cx="10972800" cy="4351338"/>
          </a:xfrm>
        </p:spPr>
        <p:txBody>
          <a:bodyPr/>
          <a:lstStyle/>
          <a:p>
            <a:r>
              <a:rPr lang="en-US" dirty="0"/>
              <a:t>The biological methods in </a:t>
            </a:r>
            <a:r>
              <a:rPr lang="en-US" dirty="0" err="1"/>
              <a:t>cytochemistry</a:t>
            </a:r>
            <a:r>
              <a:rPr lang="en-US" dirty="0"/>
              <a:t> consist of mainly two biological reactions, which can be observed in living organism. The biological reaction was first introduced into </a:t>
            </a:r>
            <a:r>
              <a:rPr lang="en-US" dirty="0" err="1"/>
              <a:t>cytochemistry</a:t>
            </a:r>
            <a:r>
              <a:rPr lang="en-US" dirty="0"/>
              <a:t>.</a:t>
            </a:r>
          </a:p>
          <a:p>
            <a:r>
              <a:rPr lang="en-US" dirty="0"/>
              <a:t>It demonstrated by:</a:t>
            </a:r>
          </a:p>
          <a:p>
            <a:pPr marL="0" indent="0">
              <a:buNone/>
            </a:pPr>
            <a:r>
              <a:rPr lang="en-US" dirty="0"/>
              <a:t>1.  The localization of </a:t>
            </a:r>
            <a:r>
              <a:rPr lang="en-US" dirty="0">
                <a:solidFill>
                  <a:srgbClr val="C00000"/>
                </a:solidFill>
              </a:rPr>
              <a:t>proteins by the fluorescent antibody </a:t>
            </a:r>
            <a:r>
              <a:rPr lang="en-US" dirty="0"/>
              <a:t>method using the immunity . </a:t>
            </a:r>
          </a:p>
          <a:p>
            <a:pPr marL="0" indent="0">
              <a:buNone/>
            </a:pPr>
            <a:r>
              <a:rPr lang="en-US" dirty="0"/>
              <a:t>2. </a:t>
            </a:r>
            <a:r>
              <a:rPr lang="en-US" dirty="0" err="1"/>
              <a:t>Lectins</a:t>
            </a:r>
            <a:r>
              <a:rPr lang="en-US" dirty="0"/>
              <a:t> obtained from plants were also introduced into </a:t>
            </a:r>
            <a:r>
              <a:rPr lang="en-US" dirty="0" err="1"/>
              <a:t>cytochemistry</a:t>
            </a:r>
            <a:r>
              <a:rPr lang="en-US" dirty="0"/>
              <a:t> as another biological reaction to demonstrate sugar residues of glycoproteins .</a:t>
            </a:r>
          </a:p>
        </p:txBody>
      </p:sp>
      <p:sp>
        <p:nvSpPr>
          <p:cNvPr id="4" name="Slide Number Placeholder 3"/>
          <p:cNvSpPr>
            <a:spLocks noGrp="1"/>
          </p:cNvSpPr>
          <p:nvPr>
            <p:ph type="sldNum" sz="quarter" idx="12"/>
          </p:nvPr>
        </p:nvSpPr>
        <p:spPr/>
        <p:txBody>
          <a:bodyPr/>
          <a:lstStyle/>
          <a:p>
            <a:pPr>
              <a:defRPr/>
            </a:pPr>
            <a:fld id="{9CB37463-CE4D-4F54-ADD6-A187F3CEED86}" type="slidenum">
              <a:rPr lang="en-GB" smtClean="0"/>
              <a:pPr>
                <a:defRPr/>
              </a:pPr>
              <a:t>12</a:t>
            </a:fld>
            <a:endParaRPr lang="en-GB"/>
          </a:p>
        </p:txBody>
      </p:sp>
    </p:spTree>
    <p:extLst>
      <p:ext uri="{BB962C8B-B14F-4D97-AF65-F5344CB8AC3E}">
        <p14:creationId xmlns:p14="http://schemas.microsoft.com/office/powerpoint/2010/main" val="1506161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proteins by the fluorescent antibody</a:t>
            </a:r>
            <a:endParaRPr lang="en-US" dirty="0"/>
          </a:p>
        </p:txBody>
      </p:sp>
      <p:sp>
        <p:nvSpPr>
          <p:cNvPr id="4" name="Slide Number Placeholder 3"/>
          <p:cNvSpPr>
            <a:spLocks noGrp="1"/>
          </p:cNvSpPr>
          <p:nvPr>
            <p:ph type="sldNum" sz="quarter" idx="12"/>
          </p:nvPr>
        </p:nvSpPr>
        <p:spPr/>
        <p:txBody>
          <a:bodyPr/>
          <a:lstStyle/>
          <a:p>
            <a:pPr>
              <a:defRPr/>
            </a:pPr>
            <a:fld id="{9CB37463-CE4D-4F54-ADD6-A187F3CEED86}" type="slidenum">
              <a:rPr lang="en-GB" smtClean="0"/>
              <a:pPr>
                <a:defRPr/>
              </a:pPr>
              <a:t>13</a:t>
            </a:fld>
            <a:endParaRPr lang="en-GB"/>
          </a:p>
        </p:txBody>
      </p:sp>
      <p:pic>
        <p:nvPicPr>
          <p:cNvPr id="7170"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514600" y="1828800"/>
            <a:ext cx="6629400" cy="458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822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Plant </a:t>
            </a:r>
            <a:r>
              <a:rPr lang="en-US" dirty="0" err="1"/>
              <a:t>Lectin</a:t>
            </a:r>
            <a:br>
              <a:rPr lang="en-US" dirty="0"/>
            </a:br>
            <a:endParaRPr lang="en-US" dirty="0"/>
          </a:p>
        </p:txBody>
      </p:sp>
      <p:sp>
        <p:nvSpPr>
          <p:cNvPr id="3" name="Content Placeholder 2"/>
          <p:cNvSpPr>
            <a:spLocks noGrp="1"/>
          </p:cNvSpPr>
          <p:nvPr>
            <p:ph idx="1"/>
          </p:nvPr>
        </p:nvSpPr>
        <p:spPr>
          <a:xfrm>
            <a:off x="838200" y="1905000"/>
            <a:ext cx="10515600" cy="4351338"/>
          </a:xfrm>
        </p:spPr>
        <p:txBody>
          <a:bodyPr/>
          <a:lstStyle/>
          <a:p>
            <a:pPr algn="just"/>
            <a:r>
              <a:rPr lang="en-US" dirty="0" err="1"/>
              <a:t>Lectin</a:t>
            </a:r>
            <a:r>
              <a:rPr lang="en-US" dirty="0"/>
              <a:t>-free diet</a:t>
            </a:r>
          </a:p>
          <a:p>
            <a:pPr algn="just"/>
            <a:r>
              <a:rPr lang="en-US" dirty="0"/>
              <a:t>foods that contain high amounts of </a:t>
            </a:r>
            <a:r>
              <a:rPr lang="en-US" dirty="0" err="1"/>
              <a:t>lectins</a:t>
            </a:r>
            <a:r>
              <a:rPr lang="en-US" dirty="0"/>
              <a:t> will prevent and cure disease. There is no clinical evidence that a </a:t>
            </a:r>
            <a:r>
              <a:rPr lang="en-US" dirty="0" err="1"/>
              <a:t>lectin</a:t>
            </a:r>
            <a:r>
              <a:rPr lang="en-US" dirty="0"/>
              <a:t>-free diet is effective to treat any disease. </a:t>
            </a:r>
          </a:p>
          <a:p>
            <a:pPr algn="just"/>
            <a:r>
              <a:rPr lang="en-US" dirty="0"/>
              <a:t>Digestive system cancers those of the esophagus, stomach, small intestine, colon-rectum, liver, and pancreas are highly related to genetics and lifestyle. </a:t>
            </a:r>
          </a:p>
          <a:p>
            <a:pPr algn="just"/>
            <a:r>
              <a:rPr lang="en-US" dirty="0"/>
              <a:t>Most are considered highly mortal due to the frequency of late diagnosis, usually in advanced stages, caused by the absence of symptoms or masked by other pathologies. </a:t>
            </a:r>
          </a:p>
          <a:p>
            <a:pPr algn="just"/>
            <a:endParaRPr lang="en-US" dirty="0"/>
          </a:p>
        </p:txBody>
      </p:sp>
      <p:sp>
        <p:nvSpPr>
          <p:cNvPr id="4" name="Slide Number Placeholder 3"/>
          <p:cNvSpPr>
            <a:spLocks noGrp="1"/>
          </p:cNvSpPr>
          <p:nvPr>
            <p:ph type="sldNum" sz="quarter" idx="12"/>
          </p:nvPr>
        </p:nvSpPr>
        <p:spPr/>
        <p:txBody>
          <a:bodyPr/>
          <a:lstStyle/>
          <a:p>
            <a:pPr>
              <a:defRPr/>
            </a:pPr>
            <a:fld id="{9CB37463-CE4D-4F54-ADD6-A187F3CEED86}" type="slidenum">
              <a:rPr lang="en-GB" smtClean="0"/>
              <a:pPr>
                <a:defRPr/>
              </a:pPr>
              <a:t>14</a:t>
            </a:fld>
            <a:endParaRPr lang="en-GB"/>
          </a:p>
        </p:txBody>
      </p:sp>
    </p:spTree>
    <p:extLst>
      <p:ext uri="{BB962C8B-B14F-4D97-AF65-F5344CB8AC3E}">
        <p14:creationId xmlns:p14="http://schemas.microsoft.com/office/powerpoint/2010/main" val="3476135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25200" cy="1325563"/>
          </a:xfrm>
        </p:spPr>
        <p:txBody>
          <a:bodyPr/>
          <a:lstStyle/>
          <a:p>
            <a:r>
              <a:rPr lang="en-US" sz="2800" dirty="0" err="1"/>
              <a:t>Lectins</a:t>
            </a:r>
            <a:r>
              <a:rPr lang="en-US" sz="2800" dirty="0"/>
              <a:t> obtained from plants were also introduced into </a:t>
            </a:r>
            <a:r>
              <a:rPr lang="en-US" sz="2800" dirty="0" err="1"/>
              <a:t>cytochemistry</a:t>
            </a:r>
            <a:endParaRPr lang="en-US" sz="2800" dirty="0"/>
          </a:p>
        </p:txBody>
      </p:sp>
      <p:sp>
        <p:nvSpPr>
          <p:cNvPr id="4" name="Slide Number Placeholder 3"/>
          <p:cNvSpPr>
            <a:spLocks noGrp="1"/>
          </p:cNvSpPr>
          <p:nvPr>
            <p:ph type="sldNum" sz="quarter" idx="12"/>
          </p:nvPr>
        </p:nvSpPr>
        <p:spPr/>
        <p:txBody>
          <a:bodyPr/>
          <a:lstStyle/>
          <a:p>
            <a:pPr>
              <a:defRPr/>
            </a:pPr>
            <a:fld id="{9CB37463-CE4D-4F54-ADD6-A187F3CEED86}" type="slidenum">
              <a:rPr lang="en-GB" smtClean="0"/>
              <a:pPr>
                <a:defRPr/>
              </a:pPr>
              <a:t>15</a:t>
            </a:fld>
            <a:endParaRPr lang="en-GB"/>
          </a:p>
        </p:txBody>
      </p:sp>
      <p:pic>
        <p:nvPicPr>
          <p:cNvPr id="8194"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38200" y="1371600"/>
            <a:ext cx="9677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622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Plant </a:t>
            </a:r>
            <a:r>
              <a:rPr lang="en-US" dirty="0" err="1"/>
              <a:t>Lectin</a:t>
            </a:r>
            <a:endParaRPr lang="en-US" dirty="0"/>
          </a:p>
        </p:txBody>
      </p:sp>
      <p:sp>
        <p:nvSpPr>
          <p:cNvPr id="3" name="Content Placeholder 2"/>
          <p:cNvSpPr>
            <a:spLocks noGrp="1"/>
          </p:cNvSpPr>
          <p:nvPr>
            <p:ph idx="1"/>
          </p:nvPr>
        </p:nvSpPr>
        <p:spPr>
          <a:xfrm>
            <a:off x="838200" y="1825624"/>
            <a:ext cx="10515600" cy="4879975"/>
          </a:xfrm>
        </p:spPr>
        <p:txBody>
          <a:bodyPr/>
          <a:lstStyle/>
          <a:p>
            <a:pPr algn="just"/>
            <a:r>
              <a:rPr lang="en-US" sz="3200" dirty="0"/>
              <a:t>Different tools are being investigated in the search of a more precise diagnosis and treatment. </a:t>
            </a:r>
          </a:p>
          <a:p>
            <a:pPr algn="just"/>
            <a:endParaRPr lang="en-US" sz="3200" dirty="0"/>
          </a:p>
          <a:p>
            <a:pPr algn="just"/>
            <a:r>
              <a:rPr lang="en-US" sz="3200" dirty="0"/>
              <a:t>Plant </a:t>
            </a:r>
            <a:r>
              <a:rPr lang="en-US" sz="3200" dirty="0" err="1"/>
              <a:t>lectins</a:t>
            </a:r>
            <a:r>
              <a:rPr lang="en-US" sz="3200" dirty="0"/>
              <a:t> have been studied because of their ability to recognize and bind to carbohydrates, exerting a variety of biological activities on animal cells, including anticancer activities. </a:t>
            </a:r>
          </a:p>
        </p:txBody>
      </p:sp>
      <p:sp>
        <p:nvSpPr>
          <p:cNvPr id="4" name="Slide Number Placeholder 3"/>
          <p:cNvSpPr>
            <a:spLocks noGrp="1"/>
          </p:cNvSpPr>
          <p:nvPr>
            <p:ph type="sldNum" sz="quarter" idx="12"/>
          </p:nvPr>
        </p:nvSpPr>
        <p:spPr/>
        <p:txBody>
          <a:bodyPr/>
          <a:lstStyle/>
          <a:p>
            <a:pPr>
              <a:defRPr/>
            </a:pPr>
            <a:fld id="{9CB37463-CE4D-4F54-ADD6-A187F3CEED86}" type="slidenum">
              <a:rPr lang="en-GB" smtClean="0"/>
              <a:pPr>
                <a:defRPr/>
              </a:pPr>
              <a:t>16</a:t>
            </a:fld>
            <a:endParaRPr lang="en-GB"/>
          </a:p>
        </p:txBody>
      </p:sp>
    </p:spTree>
    <p:extLst>
      <p:ext uri="{BB962C8B-B14F-4D97-AF65-F5344CB8AC3E}">
        <p14:creationId xmlns:p14="http://schemas.microsoft.com/office/powerpoint/2010/main" val="3038706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 </a:t>
            </a:r>
          </a:p>
        </p:txBody>
      </p:sp>
      <p:sp>
        <p:nvSpPr>
          <p:cNvPr id="3" name="Content Placeholder 2"/>
          <p:cNvSpPr>
            <a:spLocks noGrp="1"/>
          </p:cNvSpPr>
          <p:nvPr>
            <p:ph idx="1"/>
          </p:nvPr>
        </p:nvSpPr>
        <p:spPr/>
        <p:txBody>
          <a:bodyPr/>
          <a:lstStyle/>
          <a:p>
            <a:pPr marL="0" indent="0" algn="ctr">
              <a:buNone/>
            </a:pPr>
            <a:endParaRPr lang="en-US" sz="7200" dirty="0"/>
          </a:p>
          <a:p>
            <a:pPr marL="0" indent="0" algn="ctr">
              <a:buNone/>
            </a:pPr>
            <a:r>
              <a:rPr lang="en-US" sz="7200" dirty="0"/>
              <a:t>End </a:t>
            </a:r>
          </a:p>
        </p:txBody>
      </p:sp>
      <p:sp>
        <p:nvSpPr>
          <p:cNvPr id="4" name="Slide Number Placeholder 3"/>
          <p:cNvSpPr>
            <a:spLocks noGrp="1"/>
          </p:cNvSpPr>
          <p:nvPr>
            <p:ph type="sldNum" sz="quarter" idx="12"/>
          </p:nvPr>
        </p:nvSpPr>
        <p:spPr/>
        <p:txBody>
          <a:bodyPr/>
          <a:lstStyle/>
          <a:p>
            <a:pPr>
              <a:defRPr/>
            </a:pPr>
            <a:fld id="{9CB37463-CE4D-4F54-ADD6-A187F3CEED86}" type="slidenum">
              <a:rPr lang="en-GB" smtClean="0"/>
              <a:pPr>
                <a:defRPr/>
              </a:pPr>
              <a:t>17</a:t>
            </a:fld>
            <a:endParaRPr lang="en-GB"/>
          </a:p>
        </p:txBody>
      </p:sp>
    </p:spTree>
    <p:extLst>
      <p:ext uri="{BB962C8B-B14F-4D97-AF65-F5344CB8AC3E}">
        <p14:creationId xmlns:p14="http://schemas.microsoft.com/office/powerpoint/2010/main" val="464019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and extra readings  </a:t>
            </a:r>
          </a:p>
        </p:txBody>
      </p:sp>
      <p:sp>
        <p:nvSpPr>
          <p:cNvPr id="3" name="Content Placeholder 2"/>
          <p:cNvSpPr>
            <a:spLocks noGrp="1"/>
          </p:cNvSpPr>
          <p:nvPr>
            <p:ph idx="1"/>
          </p:nvPr>
        </p:nvSpPr>
        <p:spPr>
          <a:xfrm>
            <a:off x="762000" y="1676400"/>
            <a:ext cx="10515600" cy="4572000"/>
          </a:xfrm>
        </p:spPr>
        <p:txBody>
          <a:bodyPr/>
          <a:lstStyle/>
          <a:p>
            <a:r>
              <a:rPr lang="en-US" dirty="0"/>
              <a:t>Question What is Symmetry?</a:t>
            </a:r>
          </a:p>
          <a:p>
            <a:r>
              <a:rPr lang="en-US" sz="2400" dirty="0"/>
              <a:t>Most animals and plants have spherical, radial, or bilateral symmetry. A spherically symmetrical body has the same shape throughout and may be sliced in half in any plane, for example, the body of a protozoan (e.g. </a:t>
            </a:r>
            <a:r>
              <a:rPr lang="en-US" sz="2400" dirty="0" err="1"/>
              <a:t>Heliozoa</a:t>
            </a:r>
            <a:r>
              <a:rPr lang="en-US" sz="2400" dirty="0"/>
              <a:t>). </a:t>
            </a:r>
          </a:p>
          <a:p>
            <a:pPr algn="just"/>
            <a:r>
              <a:rPr lang="en-US" sz="2400" dirty="0"/>
              <a:t>Starfish and mushrooms have radially symmetrical bodies with distinct top and bottom and body sections radiating from a central axis. </a:t>
            </a:r>
          </a:p>
          <a:p>
            <a:pPr algn="just"/>
            <a:r>
              <a:rPr lang="en-US" sz="2400" dirty="0"/>
              <a:t>Any plane with an axis passing through the core of the starfish may divide it in half. The anterior end has a mouth and the posterior end has an anus. </a:t>
            </a:r>
          </a:p>
          <a:p>
            <a:pPr algn="just"/>
            <a:r>
              <a:rPr lang="en-US" sz="2400" dirty="0"/>
              <a:t>Some species, including amoebas, slime molds, and some sponges, have no plane of symmetry. </a:t>
            </a:r>
          </a:p>
          <a:p>
            <a:endParaRPr lang="en-US" dirty="0"/>
          </a:p>
        </p:txBody>
      </p:sp>
      <p:sp>
        <p:nvSpPr>
          <p:cNvPr id="4" name="Slide Number Placeholder 3"/>
          <p:cNvSpPr>
            <a:spLocks noGrp="1"/>
          </p:cNvSpPr>
          <p:nvPr>
            <p:ph type="sldNum" sz="quarter" idx="12"/>
          </p:nvPr>
        </p:nvSpPr>
        <p:spPr/>
        <p:txBody>
          <a:bodyPr/>
          <a:lstStyle/>
          <a:p>
            <a:pPr>
              <a:defRPr/>
            </a:pPr>
            <a:fld id="{9CB37463-CE4D-4F54-ADD6-A187F3CEED86}" type="slidenum">
              <a:rPr lang="en-GB" smtClean="0"/>
              <a:pPr>
                <a:defRPr/>
              </a:pPr>
              <a:t>18</a:t>
            </a:fld>
            <a:endParaRPr lang="en-GB"/>
          </a:p>
        </p:txBody>
      </p:sp>
    </p:spTree>
    <p:extLst>
      <p:ext uri="{BB962C8B-B14F-4D97-AF65-F5344CB8AC3E}">
        <p14:creationId xmlns:p14="http://schemas.microsoft.com/office/powerpoint/2010/main" val="3927763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work </a:t>
            </a:r>
            <a:br>
              <a:rPr lang="en-US" dirty="0"/>
            </a:br>
            <a:r>
              <a:rPr lang="en-US" dirty="0"/>
              <a:t>Application to the class Alopecia Case  </a:t>
            </a:r>
          </a:p>
        </p:txBody>
      </p:sp>
      <p:sp>
        <p:nvSpPr>
          <p:cNvPr id="4" name="Slide Number Placeholder 3"/>
          <p:cNvSpPr>
            <a:spLocks noGrp="1"/>
          </p:cNvSpPr>
          <p:nvPr>
            <p:ph type="sldNum" sz="quarter" idx="12"/>
          </p:nvPr>
        </p:nvSpPr>
        <p:spPr/>
        <p:txBody>
          <a:bodyPr/>
          <a:lstStyle/>
          <a:p>
            <a:pPr>
              <a:defRPr/>
            </a:pPr>
            <a:fld id="{9CB37463-CE4D-4F54-ADD6-A187F3CEED86}" type="slidenum">
              <a:rPr lang="en-GB" smtClean="0"/>
              <a:pPr>
                <a:defRPr/>
              </a:pPr>
              <a:t>19</a:t>
            </a:fld>
            <a:endParaRPr lang="en-GB"/>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1600200"/>
            <a:ext cx="4724400" cy="5115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3046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979488" y="1854200"/>
            <a:ext cx="10233025" cy="343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GB" sz="2800" b="1" i="1" dirty="0">
                <a:solidFill>
                  <a:srgbClr val="000000"/>
                </a:solidFill>
                <a:latin typeface="Times New Roman" pitchFamily="18" charset="0"/>
                <a:cs typeface="Times New Roman" pitchFamily="18" charset="0"/>
              </a:rPr>
              <a:t>Immunohistochemistry</a:t>
            </a:r>
          </a:p>
          <a:p>
            <a:pPr algn="ctr" fontAlgn="base">
              <a:spcBef>
                <a:spcPct val="0"/>
              </a:spcBef>
              <a:spcAft>
                <a:spcPct val="0"/>
              </a:spcAft>
            </a:pPr>
            <a:endParaRPr lang="en-GB" sz="2800" b="1" dirty="0">
              <a:solidFill>
                <a:srgbClr val="000000"/>
              </a:solidFill>
              <a:latin typeface="Times New Roman" pitchFamily="18" charset="0"/>
              <a:cs typeface="Times New Roman" pitchFamily="18" charset="0"/>
            </a:endParaRPr>
          </a:p>
          <a:p>
            <a:pPr algn="ctr" fontAlgn="base">
              <a:spcBef>
                <a:spcPct val="0"/>
              </a:spcBef>
              <a:spcAft>
                <a:spcPct val="0"/>
              </a:spcAft>
            </a:pPr>
            <a:r>
              <a:rPr lang="en-GB" sz="2800" b="1" dirty="0">
                <a:solidFill>
                  <a:srgbClr val="000000"/>
                </a:solidFill>
                <a:latin typeface="Times New Roman" pitchFamily="18" charset="0"/>
                <a:cs typeface="Times New Roman" pitchFamily="18" charset="0"/>
              </a:rPr>
              <a:t> Introduction to Immunohistochemistry</a:t>
            </a:r>
          </a:p>
          <a:p>
            <a:pPr algn="ctr" fontAlgn="base">
              <a:spcBef>
                <a:spcPct val="0"/>
              </a:spcBef>
              <a:spcAft>
                <a:spcPct val="0"/>
              </a:spcAft>
            </a:pPr>
            <a:endParaRPr lang="en-GB" sz="2800" b="1" dirty="0">
              <a:solidFill>
                <a:srgbClr val="000000"/>
              </a:solidFill>
              <a:latin typeface="Times New Roman" pitchFamily="18" charset="0"/>
              <a:cs typeface="Times New Roman" pitchFamily="18" charset="0"/>
            </a:endParaRPr>
          </a:p>
          <a:p>
            <a:pPr algn="ctr" fontAlgn="base">
              <a:spcBef>
                <a:spcPct val="0"/>
              </a:spcBef>
              <a:spcAft>
                <a:spcPct val="0"/>
              </a:spcAft>
            </a:pPr>
            <a:endParaRPr lang="en-GB" sz="2800" b="1" dirty="0">
              <a:solidFill>
                <a:srgbClr val="000000"/>
              </a:solidFill>
              <a:latin typeface="Times New Roman" pitchFamily="18" charset="0"/>
              <a:cs typeface="Times New Roman" pitchFamily="18" charset="0"/>
            </a:endParaRPr>
          </a:p>
          <a:p>
            <a:pPr algn="ctr" fontAlgn="base">
              <a:spcBef>
                <a:spcPct val="0"/>
              </a:spcBef>
              <a:spcAft>
                <a:spcPct val="0"/>
              </a:spcAft>
            </a:pPr>
            <a:r>
              <a:rPr lang="en-NZ" sz="1600" b="1" i="1" dirty="0" err="1">
                <a:solidFill>
                  <a:srgbClr val="000000"/>
                </a:solidFill>
                <a:latin typeface="Times New Roman" pitchFamily="18" charset="0"/>
                <a:ea typeface="Calibri" pitchFamily="34" charset="0"/>
                <a:cs typeface="Times New Roman" pitchFamily="18" charset="0"/>
              </a:rPr>
              <a:t>Dr.</a:t>
            </a:r>
            <a:r>
              <a:rPr lang="en-NZ" sz="1600" b="1" i="1" dirty="0">
                <a:solidFill>
                  <a:srgbClr val="000000"/>
                </a:solidFill>
                <a:latin typeface="Times New Roman" pitchFamily="18" charset="0"/>
                <a:ea typeface="Calibri" pitchFamily="34" charset="0"/>
                <a:cs typeface="Times New Roman" pitchFamily="18" charset="0"/>
              </a:rPr>
              <a:t> Ahmad H. Ibrahim Lecture 1, 2 and 3</a:t>
            </a:r>
          </a:p>
          <a:p>
            <a:pPr algn="ctr" fontAlgn="base">
              <a:spcBef>
                <a:spcPct val="0"/>
              </a:spcBef>
              <a:spcAft>
                <a:spcPct val="0"/>
              </a:spcAft>
            </a:pPr>
            <a:r>
              <a:rPr lang="en-NZ" sz="1600" b="1" dirty="0">
                <a:solidFill>
                  <a:srgbClr val="000000"/>
                </a:solidFill>
                <a:latin typeface="Times New Roman" pitchFamily="18" charset="0"/>
                <a:ea typeface="Calibri" pitchFamily="34" charset="0"/>
                <a:cs typeface="Times New Roman" pitchFamily="18" charset="0"/>
              </a:rPr>
              <a:t>Email: </a:t>
            </a:r>
            <a:r>
              <a:rPr lang="en-NZ" sz="1600" b="1" dirty="0">
                <a:solidFill>
                  <a:srgbClr val="000000"/>
                </a:solidFill>
                <a:latin typeface="Times New Roman" pitchFamily="18" charset="0"/>
                <a:ea typeface="Calibri" pitchFamily="34" charset="0"/>
                <a:cs typeface="Times New Roman" pitchFamily="18" charset="0"/>
                <a:hlinkClick r:id="rId2"/>
              </a:rPr>
              <a:t>ahmad.ibrahim@tiu.edu.iq</a:t>
            </a:r>
            <a:endParaRPr lang="en-NZ" sz="1600" b="1" dirty="0">
              <a:solidFill>
                <a:srgbClr val="000000"/>
              </a:solidFill>
              <a:latin typeface="Times New Roman" pitchFamily="18" charset="0"/>
              <a:ea typeface="Calibri" pitchFamily="34" charset="0"/>
              <a:cs typeface="Times New Roman" pitchFamily="18" charset="0"/>
            </a:endParaRPr>
          </a:p>
          <a:p>
            <a:pPr algn="ctr" rtl="1" fontAlgn="base">
              <a:lnSpc>
                <a:spcPct val="115000"/>
              </a:lnSpc>
              <a:spcBef>
                <a:spcPct val="0"/>
              </a:spcBef>
              <a:spcAft>
                <a:spcPts val="1000"/>
              </a:spcAft>
            </a:pPr>
            <a:endParaRPr lang="en-NZ" sz="1600" b="1" dirty="0">
              <a:solidFill>
                <a:srgbClr val="000000"/>
              </a:solidFill>
              <a:latin typeface="Times New Roman" pitchFamily="18" charset="0"/>
              <a:ea typeface="Calibri" pitchFamily="34" charset="0"/>
              <a:cs typeface="Times New Roman" pitchFamily="18" charset="0"/>
            </a:endParaRPr>
          </a:p>
          <a:p>
            <a:pPr algn="ctr" rtl="1" fontAlgn="base">
              <a:lnSpc>
                <a:spcPct val="115000"/>
              </a:lnSpc>
              <a:spcBef>
                <a:spcPct val="0"/>
              </a:spcBef>
              <a:spcAft>
                <a:spcPts val="1000"/>
              </a:spcAft>
            </a:pPr>
            <a:r>
              <a:rPr lang="en-NZ" sz="1600" b="1" dirty="0">
                <a:solidFill>
                  <a:srgbClr val="000000"/>
                </a:solidFill>
                <a:latin typeface="Times New Roman" pitchFamily="18" charset="0"/>
                <a:ea typeface="Calibri" pitchFamily="34" charset="0"/>
                <a:cs typeface="Times New Roman" pitchFamily="18" charset="0"/>
              </a:rPr>
              <a:t>Feb  -2024</a:t>
            </a:r>
            <a:endParaRPr lang="en-GB" sz="3200" b="1" dirty="0">
              <a:solidFill>
                <a:srgbClr val="000000"/>
              </a:solidFill>
              <a:latin typeface="Times New Roman" pitchFamily="18" charset="0"/>
              <a:cs typeface="Times New Roman" pitchFamily="18" charset="0"/>
            </a:endParaRPr>
          </a:p>
        </p:txBody>
      </p:sp>
      <p:sp>
        <p:nvSpPr>
          <p:cNvPr id="3075" name="Rectangle 15"/>
          <p:cNvSpPr>
            <a:spLocks noChangeArrowheads="1"/>
          </p:cNvSpPr>
          <p:nvPr/>
        </p:nvSpPr>
        <p:spPr bwMode="auto">
          <a:xfrm>
            <a:off x="211138" y="457200"/>
            <a:ext cx="36020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0"/>
              </a:spcBef>
              <a:spcAft>
                <a:spcPct val="0"/>
              </a:spcAft>
            </a:pPr>
            <a:r>
              <a:rPr lang="en-NZ" altLang="en-US" sz="2800" b="1" dirty="0">
                <a:solidFill>
                  <a:srgbClr val="000000"/>
                </a:solidFill>
                <a:latin typeface="Times New Roman" pitchFamily="18" charset="0"/>
                <a:cs typeface="Times New Roman" pitchFamily="18" charset="0"/>
              </a:rPr>
              <a:t>University of TISHK</a:t>
            </a:r>
            <a:endParaRPr lang="en-GB" altLang="en-US" sz="2800" dirty="0">
              <a:solidFill>
                <a:srgbClr val="000000"/>
              </a:solidFill>
              <a:latin typeface="Times New Roman" pitchFamily="18" charset="0"/>
              <a:cs typeface="Times New Roman" pitchFamily="18" charset="0"/>
            </a:endParaRPr>
          </a:p>
        </p:txBody>
      </p:sp>
      <p:sp>
        <p:nvSpPr>
          <p:cNvPr id="307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1EE943E-D072-47AD-9540-AF3C342A3B26}" type="slidenum">
              <a:rPr lang="en-GB" smtClean="0">
                <a:solidFill>
                  <a:srgbClr val="898989"/>
                </a:solidFill>
              </a:rPr>
              <a:pPr fontAlgn="base">
                <a:spcBef>
                  <a:spcPct val="0"/>
                </a:spcBef>
                <a:spcAft>
                  <a:spcPct val="0"/>
                </a:spcAft>
                <a:defRPr/>
              </a:pPr>
              <a:t>2</a:t>
            </a:fld>
            <a:endParaRPr lang="en-GB">
              <a:solidFill>
                <a:srgbClr val="898989"/>
              </a:solidFill>
            </a:endParaRPr>
          </a:p>
        </p:txBody>
      </p:sp>
    </p:spTree>
    <p:extLst>
      <p:ext uri="{BB962C8B-B14F-4D97-AF65-F5344CB8AC3E}">
        <p14:creationId xmlns:p14="http://schemas.microsoft.com/office/powerpoint/2010/main" val="1714759547"/>
      </p:ext>
    </p:extLst>
  </p:cSld>
  <p:clrMapOvr>
    <a:masterClrMapping/>
  </p:clrMapOvr>
  <p:transition spd="slow" advTm="22022"/>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case </a:t>
            </a:r>
          </a:p>
        </p:txBody>
      </p:sp>
      <p:sp>
        <p:nvSpPr>
          <p:cNvPr id="3" name="Content Placeholder 2"/>
          <p:cNvSpPr>
            <a:spLocks noGrp="1"/>
          </p:cNvSpPr>
          <p:nvPr>
            <p:ph idx="1"/>
          </p:nvPr>
        </p:nvSpPr>
        <p:spPr>
          <a:xfrm>
            <a:off x="762000" y="1524000"/>
            <a:ext cx="5791200" cy="4351338"/>
          </a:xfrm>
        </p:spPr>
        <p:txBody>
          <a:bodyPr/>
          <a:lstStyle/>
          <a:p>
            <a:pPr algn="just"/>
            <a:r>
              <a:rPr lang="en-US" dirty="0"/>
              <a:t>A woman, 30 years of age, presented with patchy hair loss on her head. It started 1 year ago when she developed an itchy, slightly painful, red scaling rash on her scalp 1 month after she dyed her hair. She had been treated with antifungal and other treatments unknown to her by several primary care doctors. However, the lesion worsened, and new lesions appeared. She was referred to a dermatologist. </a:t>
            </a:r>
          </a:p>
        </p:txBody>
      </p:sp>
      <p:sp>
        <p:nvSpPr>
          <p:cNvPr id="4" name="Slide Number Placeholder 3"/>
          <p:cNvSpPr>
            <a:spLocks noGrp="1"/>
          </p:cNvSpPr>
          <p:nvPr>
            <p:ph type="sldNum" sz="quarter" idx="12"/>
          </p:nvPr>
        </p:nvSpPr>
        <p:spPr/>
        <p:txBody>
          <a:bodyPr/>
          <a:lstStyle/>
          <a:p>
            <a:pPr>
              <a:defRPr/>
            </a:pPr>
            <a:fld id="{9CB37463-CE4D-4F54-ADD6-A187F3CEED86}" type="slidenum">
              <a:rPr lang="en-GB" smtClean="0"/>
              <a:pPr>
                <a:defRPr/>
              </a:pPr>
              <a:t>20</a:t>
            </a:fld>
            <a:endParaRPr lang="en-GB"/>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7999" y="838200"/>
            <a:ext cx="4947813"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8" y="4482152"/>
            <a:ext cx="4947813" cy="195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244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case </a:t>
            </a:r>
          </a:p>
        </p:txBody>
      </p:sp>
      <p:sp>
        <p:nvSpPr>
          <p:cNvPr id="3" name="Content Placeholder 2"/>
          <p:cNvSpPr>
            <a:spLocks noGrp="1"/>
          </p:cNvSpPr>
          <p:nvPr>
            <p:ph idx="1"/>
          </p:nvPr>
        </p:nvSpPr>
        <p:spPr>
          <a:xfrm>
            <a:off x="762000" y="1524000"/>
            <a:ext cx="4648200" cy="4351338"/>
          </a:xfrm>
        </p:spPr>
        <p:txBody>
          <a:bodyPr/>
          <a:lstStyle/>
          <a:p>
            <a:pPr algn="just"/>
            <a:r>
              <a:rPr lang="en-US" dirty="0"/>
              <a:t>Aside from the devastating psychological effects from the disfigurement and the effect on her occupation as a cosmetics sales promoter, she had no other symptoms. There was no significant past or family history. She did not smoke, but her husband smoked heavily in the house.</a:t>
            </a:r>
          </a:p>
        </p:txBody>
      </p:sp>
      <p:sp>
        <p:nvSpPr>
          <p:cNvPr id="4" name="Slide Number Placeholder 3"/>
          <p:cNvSpPr>
            <a:spLocks noGrp="1"/>
          </p:cNvSpPr>
          <p:nvPr>
            <p:ph type="sldNum" sz="quarter" idx="12"/>
          </p:nvPr>
        </p:nvSpPr>
        <p:spPr/>
        <p:txBody>
          <a:bodyPr/>
          <a:lstStyle/>
          <a:p>
            <a:pPr>
              <a:defRPr/>
            </a:pPr>
            <a:fld id="{9CB37463-CE4D-4F54-ADD6-A187F3CEED86}" type="slidenum">
              <a:rPr lang="en-GB" smtClean="0"/>
              <a:pPr>
                <a:defRPr/>
              </a:pPr>
              <a:t>21</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676400"/>
            <a:ext cx="5715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674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515600" cy="1325563"/>
          </a:xfrm>
        </p:spPr>
        <p:txBody>
          <a:bodyPr/>
          <a:lstStyle/>
          <a:p>
            <a:r>
              <a:rPr lang="en-US" dirty="0"/>
              <a:t>Scenario case </a:t>
            </a:r>
          </a:p>
        </p:txBody>
      </p:sp>
      <p:sp>
        <p:nvSpPr>
          <p:cNvPr id="3" name="Content Placeholder 2"/>
          <p:cNvSpPr>
            <a:spLocks noGrp="1"/>
          </p:cNvSpPr>
          <p:nvPr>
            <p:ph idx="1"/>
          </p:nvPr>
        </p:nvSpPr>
        <p:spPr>
          <a:xfrm>
            <a:off x="381000" y="1295400"/>
            <a:ext cx="6324600" cy="4953000"/>
          </a:xfrm>
        </p:spPr>
        <p:txBody>
          <a:bodyPr/>
          <a:lstStyle/>
          <a:p>
            <a:pPr algn="just"/>
            <a:r>
              <a:rPr lang="en-US" dirty="0"/>
              <a:t>An examination of the scalp revealed focal coin-shaped, scaly, erythematous lesions, some of which had coalesced . Closer examination revealed shiny, central hypopigmentation and absence of hair follicles, and some thickened areas of </a:t>
            </a:r>
            <a:r>
              <a:rPr lang="en-US" dirty="0" err="1"/>
              <a:t>hyperpigmention</a:t>
            </a:r>
            <a:r>
              <a:rPr lang="en-US" dirty="0"/>
              <a:t> peripherally. Where there were no lesions, her hair was black, thick, straight and long. At the periphery of the lesions, her hair became sparse and thin. A full examination of her face, neck, body and nails revealed no other skin lesions.</a:t>
            </a:r>
          </a:p>
        </p:txBody>
      </p:sp>
      <p:sp>
        <p:nvSpPr>
          <p:cNvPr id="4" name="Slide Number Placeholder 3"/>
          <p:cNvSpPr>
            <a:spLocks noGrp="1"/>
          </p:cNvSpPr>
          <p:nvPr>
            <p:ph type="sldNum" sz="quarter" idx="12"/>
          </p:nvPr>
        </p:nvSpPr>
        <p:spPr/>
        <p:txBody>
          <a:bodyPr/>
          <a:lstStyle/>
          <a:p>
            <a:pPr>
              <a:defRPr/>
            </a:pPr>
            <a:fld id="{9CB37463-CE4D-4F54-ADD6-A187F3CEED86}" type="slidenum">
              <a:rPr lang="en-GB" smtClean="0"/>
              <a:pPr>
                <a:defRPr/>
              </a:pPr>
              <a:t>22</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371600"/>
            <a:ext cx="50292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3133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10287000" cy="2514600"/>
          </a:xfrm>
        </p:spPr>
        <p:txBody>
          <a:bodyPr/>
          <a:lstStyle/>
          <a:p>
            <a:pPr marL="0" indent="0"/>
            <a:br>
              <a:rPr lang="en-US" dirty="0"/>
            </a:br>
            <a:r>
              <a:rPr lang="en-US" dirty="0"/>
              <a:t>Question</a:t>
            </a:r>
            <a:br>
              <a:rPr lang="en-US" dirty="0"/>
            </a:br>
            <a:br>
              <a:rPr lang="en-US" dirty="0"/>
            </a:br>
            <a:r>
              <a:rPr lang="en-US" dirty="0"/>
              <a:t>What differential diagnoses should be considered? </a:t>
            </a:r>
            <a:br>
              <a:rPr lang="en-US" dirty="0"/>
            </a:br>
            <a:endParaRPr lang="en-US" dirty="0"/>
          </a:p>
        </p:txBody>
      </p:sp>
      <p:sp>
        <p:nvSpPr>
          <p:cNvPr id="4" name="Slide Number Placeholder 3"/>
          <p:cNvSpPr>
            <a:spLocks noGrp="1"/>
          </p:cNvSpPr>
          <p:nvPr>
            <p:ph type="sldNum" sz="quarter" idx="12"/>
          </p:nvPr>
        </p:nvSpPr>
        <p:spPr/>
        <p:txBody>
          <a:bodyPr/>
          <a:lstStyle/>
          <a:p>
            <a:pPr>
              <a:defRPr/>
            </a:pPr>
            <a:fld id="{9CB37463-CE4D-4F54-ADD6-A187F3CEED86}" type="slidenum">
              <a:rPr lang="en-GB" smtClean="0"/>
              <a:pPr>
                <a:defRPr/>
              </a:pPr>
              <a:t>23</a:t>
            </a:fld>
            <a:endParaRPr lang="en-GB"/>
          </a:p>
        </p:txBody>
      </p:sp>
    </p:spTree>
    <p:extLst>
      <p:ext uri="{BB962C8B-B14F-4D97-AF65-F5344CB8AC3E}">
        <p14:creationId xmlns:p14="http://schemas.microsoft.com/office/powerpoint/2010/main" val="1973908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934200" cy="1325563"/>
          </a:xfrm>
        </p:spPr>
        <p:txBody>
          <a:bodyPr/>
          <a:lstStyle/>
          <a:p>
            <a:pPr marL="0" indent="0"/>
            <a:r>
              <a:rPr lang="en-US" dirty="0"/>
              <a:t>Answer </a:t>
            </a:r>
            <a:br>
              <a:rPr lang="en-US" dirty="0"/>
            </a:br>
            <a:endParaRPr lang="en-US" dirty="0"/>
          </a:p>
        </p:txBody>
      </p:sp>
      <p:sp>
        <p:nvSpPr>
          <p:cNvPr id="3" name="Content Placeholder 2"/>
          <p:cNvSpPr>
            <a:spLocks noGrp="1"/>
          </p:cNvSpPr>
          <p:nvPr>
            <p:ph idx="1"/>
          </p:nvPr>
        </p:nvSpPr>
        <p:spPr>
          <a:xfrm>
            <a:off x="381000" y="1066800"/>
            <a:ext cx="7010400" cy="5562600"/>
          </a:xfrm>
        </p:spPr>
        <p:txBody>
          <a:bodyPr/>
          <a:lstStyle/>
          <a:p>
            <a:pPr marL="0" indent="0" algn="just">
              <a:buNone/>
            </a:pPr>
            <a:r>
              <a:rPr lang="en-US" sz="2400" dirty="0"/>
              <a:t>On the basis of the clinical features, including nummular-shaped lesions with central permanent scarring alopecia due to total loss of hair follicles, and peripheral </a:t>
            </a:r>
            <a:r>
              <a:rPr lang="en-US" sz="2400" dirty="0" err="1"/>
              <a:t>hyperpigmented</a:t>
            </a:r>
            <a:r>
              <a:rPr lang="en-US" sz="2400" dirty="0"/>
              <a:t> adherent thick scales, the most likely diagnosis is </a:t>
            </a:r>
            <a:r>
              <a:rPr lang="en-US" sz="2400" dirty="0">
                <a:solidFill>
                  <a:srgbClr val="FF0000"/>
                </a:solidFill>
              </a:rPr>
              <a:t>discoid lupus </a:t>
            </a:r>
            <a:r>
              <a:rPr lang="en-US" sz="2400" dirty="0" err="1">
                <a:solidFill>
                  <a:srgbClr val="FF0000"/>
                </a:solidFill>
              </a:rPr>
              <a:t>erythematosus</a:t>
            </a:r>
            <a:r>
              <a:rPr lang="en-US" sz="2400" dirty="0">
                <a:solidFill>
                  <a:srgbClr val="FF0000"/>
                </a:solidFill>
              </a:rPr>
              <a:t> </a:t>
            </a:r>
            <a:r>
              <a:rPr lang="en-US" sz="2400" dirty="0"/>
              <a:t>(DLE).1–4 DLE is the most common form of chronic cutaneous lupus </a:t>
            </a:r>
            <a:r>
              <a:rPr lang="en-US" sz="2400" dirty="0" err="1"/>
              <a:t>erythematosus</a:t>
            </a:r>
            <a:r>
              <a:rPr lang="en-US" sz="2400" dirty="0"/>
              <a:t> and is usually </a:t>
            </a:r>
            <a:r>
              <a:rPr lang="en-US" sz="2400" dirty="0" err="1"/>
              <a:t>localised</a:t>
            </a:r>
            <a:r>
              <a:rPr lang="en-US" sz="2400" dirty="0"/>
              <a:t> on the face (</a:t>
            </a:r>
            <a:r>
              <a:rPr lang="en-US" sz="2400" dirty="0" err="1"/>
              <a:t>eg</a:t>
            </a:r>
            <a:r>
              <a:rPr lang="en-US" sz="2400" dirty="0"/>
              <a:t> cheeks, nose and ears). It is termed ‘</a:t>
            </a:r>
            <a:r>
              <a:rPr lang="en-US" sz="2400" dirty="0" err="1"/>
              <a:t>generalised</a:t>
            </a:r>
            <a:r>
              <a:rPr lang="en-US" sz="2400" dirty="0"/>
              <a:t>’ if found on the neck, upper back and dorsum of hands. </a:t>
            </a:r>
          </a:p>
          <a:p>
            <a:pPr marL="0" indent="0" algn="just">
              <a:buNone/>
            </a:pPr>
            <a:r>
              <a:rPr lang="en-US" sz="2400" dirty="0"/>
              <a:t>On the scalp, it causes dilatation and plugging of hair follicles with adherent scales. This leads to destruction of hair follicles and permanent balding. Initial manifestation of DLE can be difficult to recognize. Early referral to a dermatologist is recommended if in doubt, or if there is disease progression and treatment failure.</a:t>
            </a:r>
          </a:p>
        </p:txBody>
      </p:sp>
      <p:sp>
        <p:nvSpPr>
          <p:cNvPr id="4" name="Slide Number Placeholder 3"/>
          <p:cNvSpPr>
            <a:spLocks noGrp="1"/>
          </p:cNvSpPr>
          <p:nvPr>
            <p:ph type="sldNum" sz="quarter" idx="12"/>
          </p:nvPr>
        </p:nvSpPr>
        <p:spPr/>
        <p:txBody>
          <a:bodyPr/>
          <a:lstStyle/>
          <a:p>
            <a:pPr>
              <a:defRPr/>
            </a:pPr>
            <a:fld id="{9CB37463-CE4D-4F54-ADD6-A187F3CEED86}" type="slidenum">
              <a:rPr lang="en-GB" smtClean="0"/>
              <a:pPr>
                <a:defRPr/>
              </a:pPr>
              <a:t>24</a:t>
            </a:fld>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09600"/>
            <a:ext cx="393192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810000"/>
            <a:ext cx="3926120" cy="2534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88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934200" cy="1325563"/>
          </a:xfrm>
        </p:spPr>
        <p:txBody>
          <a:bodyPr/>
          <a:lstStyle/>
          <a:p>
            <a:pPr marL="0" indent="0"/>
            <a:r>
              <a:rPr lang="en-US" dirty="0"/>
              <a:t>Answer </a:t>
            </a:r>
            <a:br>
              <a:rPr lang="en-US" dirty="0"/>
            </a:br>
            <a:endParaRPr lang="en-US" dirty="0"/>
          </a:p>
        </p:txBody>
      </p:sp>
      <p:sp>
        <p:nvSpPr>
          <p:cNvPr id="3" name="Content Placeholder 2"/>
          <p:cNvSpPr>
            <a:spLocks noGrp="1"/>
          </p:cNvSpPr>
          <p:nvPr>
            <p:ph idx="1"/>
          </p:nvPr>
        </p:nvSpPr>
        <p:spPr>
          <a:xfrm>
            <a:off x="381000" y="1066800"/>
            <a:ext cx="7010400" cy="5562600"/>
          </a:xfrm>
        </p:spPr>
        <p:txBody>
          <a:bodyPr/>
          <a:lstStyle/>
          <a:p>
            <a:pPr marL="0" indent="0" algn="just">
              <a:buNone/>
            </a:pPr>
            <a:r>
              <a:rPr lang="en-US" sz="3200" dirty="0"/>
              <a:t>On the scalp, it causes dilatation and plugging of hair follicles with adherent scales. This leads to destruction of hair follicles and permanent balding. Initial manifestation of DLE can be difficult to </a:t>
            </a:r>
            <a:r>
              <a:rPr lang="en-US" sz="3200" dirty="0" err="1"/>
              <a:t>recognise</a:t>
            </a:r>
            <a:r>
              <a:rPr lang="en-US" sz="3200" dirty="0"/>
              <a:t>. </a:t>
            </a:r>
          </a:p>
          <a:p>
            <a:pPr marL="0" indent="0" algn="just">
              <a:buNone/>
            </a:pPr>
            <a:endParaRPr lang="en-US" sz="3200" dirty="0"/>
          </a:p>
          <a:p>
            <a:pPr marL="0" indent="0" algn="just">
              <a:buNone/>
            </a:pPr>
            <a:r>
              <a:rPr lang="en-US" sz="3200" dirty="0"/>
              <a:t>Early referral to a dermatologist is recommended if in doubt, or if there is disease progression and treatment failure.</a:t>
            </a:r>
          </a:p>
        </p:txBody>
      </p:sp>
      <p:sp>
        <p:nvSpPr>
          <p:cNvPr id="4" name="Slide Number Placeholder 3"/>
          <p:cNvSpPr>
            <a:spLocks noGrp="1"/>
          </p:cNvSpPr>
          <p:nvPr>
            <p:ph type="sldNum" sz="quarter" idx="12"/>
          </p:nvPr>
        </p:nvSpPr>
        <p:spPr/>
        <p:txBody>
          <a:bodyPr/>
          <a:lstStyle/>
          <a:p>
            <a:pPr>
              <a:defRPr/>
            </a:pPr>
            <a:fld id="{9CB37463-CE4D-4F54-ADD6-A187F3CEED86}" type="slidenum">
              <a:rPr lang="en-GB" smtClean="0"/>
              <a:pPr>
                <a:defRPr/>
              </a:pPr>
              <a:t>25</a:t>
            </a:fld>
            <a:endParaRPr lang="en-GB"/>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838200"/>
            <a:ext cx="3980624" cy="265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588" y="3962400"/>
            <a:ext cx="383443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340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979488" y="1854200"/>
            <a:ext cx="10233025" cy="378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GB" sz="2800" b="1" i="1" dirty="0">
                <a:solidFill>
                  <a:srgbClr val="000000"/>
                </a:solidFill>
                <a:latin typeface="Times New Roman" pitchFamily="18" charset="0"/>
                <a:cs typeface="Times New Roman" pitchFamily="18" charset="0"/>
              </a:rPr>
              <a:t>Immunohistochemistry</a:t>
            </a:r>
          </a:p>
          <a:p>
            <a:pPr algn="ctr" fontAlgn="base">
              <a:spcBef>
                <a:spcPct val="0"/>
              </a:spcBef>
              <a:spcAft>
                <a:spcPct val="0"/>
              </a:spcAft>
            </a:pPr>
            <a:endParaRPr lang="en-GB" sz="2800" b="1" dirty="0">
              <a:solidFill>
                <a:srgbClr val="000000"/>
              </a:solidFill>
              <a:latin typeface="Times New Roman" pitchFamily="18" charset="0"/>
              <a:cs typeface="Times New Roman" pitchFamily="18" charset="0"/>
            </a:endParaRPr>
          </a:p>
          <a:p>
            <a:pPr algn="ctr" fontAlgn="base">
              <a:spcBef>
                <a:spcPct val="0"/>
              </a:spcBef>
              <a:spcAft>
                <a:spcPct val="0"/>
              </a:spcAft>
            </a:pPr>
            <a:r>
              <a:rPr lang="en-GB" sz="2800" b="1" dirty="0">
                <a:solidFill>
                  <a:srgbClr val="000000"/>
                </a:solidFill>
                <a:latin typeface="Times New Roman" pitchFamily="18" charset="0"/>
                <a:cs typeface="Times New Roman" pitchFamily="18" charset="0"/>
              </a:rPr>
              <a:t> </a:t>
            </a:r>
            <a:r>
              <a:rPr lang="en-US" sz="2800" b="1" dirty="0">
                <a:solidFill>
                  <a:srgbClr val="000000"/>
                </a:solidFill>
                <a:latin typeface="Times New Roman" pitchFamily="18" charset="0"/>
                <a:cs typeface="Times New Roman" pitchFamily="18" charset="0"/>
              </a:rPr>
              <a:t>Fine Needle Aspiration Cytology - an overview</a:t>
            </a:r>
            <a:endParaRPr lang="en-GB" sz="2800" b="1" dirty="0">
              <a:solidFill>
                <a:srgbClr val="000000"/>
              </a:solidFill>
              <a:latin typeface="Times New Roman" pitchFamily="18" charset="0"/>
              <a:cs typeface="Times New Roman" pitchFamily="18" charset="0"/>
            </a:endParaRPr>
          </a:p>
          <a:p>
            <a:pPr algn="ctr" fontAlgn="base">
              <a:spcBef>
                <a:spcPct val="0"/>
              </a:spcBef>
              <a:spcAft>
                <a:spcPct val="0"/>
              </a:spcAft>
            </a:pPr>
            <a:endParaRPr lang="en-GB" sz="2800" b="1" dirty="0">
              <a:solidFill>
                <a:srgbClr val="000000"/>
              </a:solidFill>
              <a:latin typeface="Times New Roman" pitchFamily="18" charset="0"/>
              <a:cs typeface="Times New Roman" pitchFamily="18" charset="0"/>
            </a:endParaRPr>
          </a:p>
          <a:p>
            <a:pPr algn="ctr" fontAlgn="base">
              <a:spcBef>
                <a:spcPct val="0"/>
              </a:spcBef>
              <a:spcAft>
                <a:spcPct val="0"/>
              </a:spcAft>
            </a:pPr>
            <a:r>
              <a:rPr lang="en-NZ" sz="1600" b="1" i="1" dirty="0" err="1">
                <a:solidFill>
                  <a:srgbClr val="000000"/>
                </a:solidFill>
                <a:latin typeface="Times New Roman" pitchFamily="18" charset="0"/>
                <a:ea typeface="Calibri" pitchFamily="34" charset="0"/>
                <a:cs typeface="Times New Roman" pitchFamily="18" charset="0"/>
              </a:rPr>
              <a:t>Dr.</a:t>
            </a:r>
            <a:r>
              <a:rPr lang="en-NZ" sz="1600" b="1" i="1" dirty="0">
                <a:solidFill>
                  <a:srgbClr val="000000"/>
                </a:solidFill>
                <a:latin typeface="Times New Roman" pitchFamily="18" charset="0"/>
                <a:ea typeface="Calibri" pitchFamily="34" charset="0"/>
                <a:cs typeface="Times New Roman" pitchFamily="18" charset="0"/>
              </a:rPr>
              <a:t> Ahmad H. Ibrahim</a:t>
            </a:r>
            <a:endParaRPr lang="en-GB" sz="1600" i="1" dirty="0">
              <a:solidFill>
                <a:srgbClr val="000000"/>
              </a:solidFill>
              <a:latin typeface="Times New Roman" pitchFamily="18" charset="0"/>
              <a:ea typeface="Calibri" pitchFamily="34" charset="0"/>
              <a:cs typeface="Times New Roman" pitchFamily="18" charset="0"/>
            </a:endParaRPr>
          </a:p>
          <a:p>
            <a:pPr algn="ctr" rtl="1" fontAlgn="base">
              <a:lnSpc>
                <a:spcPct val="115000"/>
              </a:lnSpc>
              <a:spcBef>
                <a:spcPct val="0"/>
              </a:spcBef>
              <a:spcAft>
                <a:spcPts val="1000"/>
              </a:spcAft>
            </a:pPr>
            <a:r>
              <a:rPr lang="en-NZ" sz="1600" b="1" dirty="0">
                <a:solidFill>
                  <a:srgbClr val="000000"/>
                </a:solidFill>
                <a:latin typeface="Times New Roman" pitchFamily="18" charset="0"/>
                <a:ea typeface="Calibri" pitchFamily="34" charset="0"/>
                <a:cs typeface="Times New Roman" pitchFamily="18" charset="0"/>
              </a:rPr>
              <a:t>Email: </a:t>
            </a:r>
            <a:r>
              <a:rPr lang="en-NZ" sz="1600" b="1" dirty="0">
                <a:solidFill>
                  <a:srgbClr val="000000"/>
                </a:solidFill>
                <a:latin typeface="Times New Roman" pitchFamily="18" charset="0"/>
                <a:ea typeface="Calibri" pitchFamily="34" charset="0"/>
                <a:cs typeface="Times New Roman" pitchFamily="18" charset="0"/>
                <a:hlinkClick r:id="rId3"/>
              </a:rPr>
              <a:t>ahmad.ibrahim@Tiu.edu.iq</a:t>
            </a:r>
            <a:endParaRPr lang="en-NZ" sz="1600" b="1" dirty="0">
              <a:solidFill>
                <a:srgbClr val="000000"/>
              </a:solidFill>
              <a:latin typeface="Times New Roman" pitchFamily="18" charset="0"/>
              <a:ea typeface="Calibri" pitchFamily="34" charset="0"/>
              <a:cs typeface="Times New Roman" pitchFamily="18" charset="0"/>
            </a:endParaRPr>
          </a:p>
          <a:p>
            <a:pPr algn="ctr" rtl="1" fontAlgn="base">
              <a:lnSpc>
                <a:spcPct val="115000"/>
              </a:lnSpc>
              <a:spcBef>
                <a:spcPct val="0"/>
              </a:spcBef>
              <a:spcAft>
                <a:spcPts val="1000"/>
              </a:spcAft>
            </a:pPr>
            <a:r>
              <a:rPr lang="en-NZ" sz="1600" b="1" dirty="0">
                <a:solidFill>
                  <a:srgbClr val="000000"/>
                </a:solidFill>
                <a:latin typeface="Times New Roman" pitchFamily="18" charset="0"/>
                <a:ea typeface="Calibri" pitchFamily="34" charset="0"/>
                <a:cs typeface="Times New Roman" pitchFamily="18" charset="0"/>
              </a:rPr>
              <a:t>  Lecture 2 </a:t>
            </a:r>
          </a:p>
          <a:p>
            <a:pPr algn="ctr" rtl="1" fontAlgn="base">
              <a:lnSpc>
                <a:spcPct val="115000"/>
              </a:lnSpc>
              <a:spcBef>
                <a:spcPct val="0"/>
              </a:spcBef>
              <a:spcAft>
                <a:spcPts val="1000"/>
              </a:spcAft>
            </a:pPr>
            <a:r>
              <a:rPr lang="en-NZ" sz="1600" b="1" dirty="0">
                <a:solidFill>
                  <a:srgbClr val="000000"/>
                </a:solidFill>
                <a:latin typeface="Times New Roman" pitchFamily="18" charset="0"/>
                <a:ea typeface="Calibri" pitchFamily="34" charset="0"/>
                <a:cs typeface="Times New Roman" pitchFamily="18" charset="0"/>
              </a:rPr>
              <a:t>Feb  -2024</a:t>
            </a:r>
          </a:p>
          <a:p>
            <a:pPr algn="ctr" fontAlgn="base">
              <a:spcBef>
                <a:spcPct val="0"/>
              </a:spcBef>
              <a:spcAft>
                <a:spcPct val="0"/>
              </a:spcAft>
            </a:pPr>
            <a:endParaRPr lang="en-GB" sz="3200" b="1" dirty="0">
              <a:solidFill>
                <a:srgbClr val="000000"/>
              </a:solidFill>
              <a:latin typeface="Times New Roman" pitchFamily="18" charset="0"/>
              <a:cs typeface="Times New Roman" pitchFamily="18" charset="0"/>
            </a:endParaRPr>
          </a:p>
        </p:txBody>
      </p:sp>
      <p:sp>
        <p:nvSpPr>
          <p:cNvPr id="3075" name="Rectangle 15"/>
          <p:cNvSpPr>
            <a:spLocks noChangeArrowheads="1"/>
          </p:cNvSpPr>
          <p:nvPr/>
        </p:nvSpPr>
        <p:spPr bwMode="auto">
          <a:xfrm>
            <a:off x="211138" y="457200"/>
            <a:ext cx="36020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0"/>
              </a:spcBef>
              <a:spcAft>
                <a:spcPct val="0"/>
              </a:spcAft>
            </a:pPr>
            <a:r>
              <a:rPr lang="en-NZ" altLang="en-US" sz="2800" b="1" dirty="0">
                <a:solidFill>
                  <a:srgbClr val="000000"/>
                </a:solidFill>
                <a:latin typeface="Times New Roman" pitchFamily="18" charset="0"/>
                <a:cs typeface="Times New Roman" pitchFamily="18" charset="0"/>
              </a:rPr>
              <a:t>University of TISHK</a:t>
            </a:r>
            <a:endParaRPr lang="en-GB" altLang="en-US" sz="2800" dirty="0">
              <a:solidFill>
                <a:srgbClr val="000000"/>
              </a:solidFill>
              <a:latin typeface="Times New Roman" pitchFamily="18" charset="0"/>
              <a:cs typeface="Times New Roman" pitchFamily="18" charset="0"/>
            </a:endParaRPr>
          </a:p>
        </p:txBody>
      </p:sp>
      <p:sp>
        <p:nvSpPr>
          <p:cNvPr id="3077"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1EE943E-D072-47AD-9540-AF3C342A3B26}" type="slidenum">
              <a:rPr lang="en-GB" smtClean="0">
                <a:solidFill>
                  <a:srgbClr val="898989"/>
                </a:solidFill>
              </a:rPr>
              <a:pPr fontAlgn="base">
                <a:spcBef>
                  <a:spcPct val="0"/>
                </a:spcBef>
                <a:spcAft>
                  <a:spcPct val="0"/>
                </a:spcAft>
                <a:defRPr/>
              </a:pPr>
              <a:t>26</a:t>
            </a:fld>
            <a:endParaRPr lang="en-GB">
              <a:solidFill>
                <a:srgbClr val="898989"/>
              </a:solidFill>
            </a:endParaRPr>
          </a:p>
        </p:txBody>
      </p:sp>
    </p:spTree>
    <p:extLst>
      <p:ext uri="{BB962C8B-B14F-4D97-AF65-F5344CB8AC3E}">
        <p14:creationId xmlns:p14="http://schemas.microsoft.com/office/powerpoint/2010/main" val="3151074397"/>
      </p:ext>
    </p:extLst>
  </p:cSld>
  <p:clrMapOvr>
    <a:masterClrMapping/>
  </p:clrMapOvr>
  <p:transition spd="slow" advTm="22022"/>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90600" y="2286000"/>
            <a:ext cx="10363200" cy="1143000"/>
          </a:xfrm>
        </p:spPr>
        <p:txBody>
          <a:bodyPr/>
          <a:lstStyle/>
          <a:p>
            <a:pPr>
              <a:defRPr/>
            </a:pPr>
            <a:r>
              <a:rPr lang="en-US" sz="4800" b="1" dirty="0">
                <a:solidFill>
                  <a:srgbClr val="F6F113"/>
                </a:solidFill>
              </a:rPr>
              <a:t>Fine Needle Aspiration Cytology - an overview</a:t>
            </a:r>
            <a:endParaRPr lang="en-US" dirty="0"/>
          </a:p>
        </p:txBody>
      </p:sp>
      <p:sp>
        <p:nvSpPr>
          <p:cNvPr id="3075" name="Rectangle 3"/>
          <p:cNvSpPr>
            <a:spLocks noGrp="1" noChangeArrowheads="1"/>
          </p:cNvSpPr>
          <p:nvPr>
            <p:ph type="subTitle" idx="1"/>
          </p:nvPr>
        </p:nvSpPr>
        <p:spPr/>
        <p:txBody>
          <a:bodyPr/>
          <a:lstStyle/>
          <a:p>
            <a:r>
              <a:rPr lang="en-US" b="1" dirty="0"/>
              <a:t>Dr. Ahmad H. Ibrahim</a:t>
            </a:r>
          </a:p>
          <a:p>
            <a:r>
              <a:rPr lang="en-US" b="1" dirty="0"/>
              <a:t>Pharmacy Dept. TIU</a:t>
            </a:r>
          </a:p>
        </p:txBody>
      </p:sp>
      <p:sp>
        <p:nvSpPr>
          <p:cNvPr id="3076" name="Text Box 5"/>
          <p:cNvSpPr txBox="1">
            <a:spLocks noChangeArrowheads="1"/>
          </p:cNvSpPr>
          <p:nvPr/>
        </p:nvSpPr>
        <p:spPr bwMode="auto">
          <a:xfrm>
            <a:off x="9630837" y="583247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3008603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vertical)">
                                      <p:cBhvr>
                                        <p:cTn id="7" dur="500"/>
                                        <p:tgtEl>
                                          <p:spTgt spid="4098"/>
                                        </p:tgtEl>
                                      </p:cBhvr>
                                    </p:animEffect>
                                  </p:childTnLst>
                                  <p:subTnLst>
                                    <p:audio>
                                      <p:cMediaNode>
                                        <p:cTn display="0" masterRel="sameClick">
                                          <p:stCondLst>
                                            <p:cond evt="begin" delay="0">
                                              <p:tn val="5"/>
                                            </p:cond>
                                          </p:stCondLst>
                                          <p:endCondLst>
                                            <p:cond evt="onStopAudio" delay="0">
                                              <p:tgtEl>
                                                <p:sldTgt/>
                                              </p:tgtEl>
                                            </p:cond>
                                          </p:endCondLst>
                                        </p:cTn>
                                        <p:tgtEl>
                                          <p:sndTgt r:embed="rId3"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b="1" dirty="0">
                <a:solidFill>
                  <a:srgbClr val="F6F113"/>
                </a:solidFill>
              </a:rPr>
              <a:t>Fine Needle Aspiration Cytology</a:t>
            </a:r>
            <a:endParaRPr lang="en-US" dirty="0"/>
          </a:p>
        </p:txBody>
      </p:sp>
      <p:sp>
        <p:nvSpPr>
          <p:cNvPr id="4099" name="Rectangle 3"/>
          <p:cNvSpPr>
            <a:spLocks noGrp="1" noChangeArrowheads="1"/>
          </p:cNvSpPr>
          <p:nvPr>
            <p:ph type="body" idx="1"/>
          </p:nvPr>
        </p:nvSpPr>
        <p:spPr>
          <a:xfrm>
            <a:off x="907381" y="2068222"/>
            <a:ext cx="10363200" cy="4114800"/>
          </a:xfrm>
        </p:spPr>
        <p:txBody>
          <a:bodyPr/>
          <a:lstStyle/>
          <a:p>
            <a:r>
              <a:rPr lang="en-US" sz="2800" dirty="0">
                <a:latin typeface="Times New Roman" pitchFamily="18" charset="0"/>
              </a:rPr>
              <a:t>Performed by ‘professional hybrids’ - clinicians who used it for rapid diagnosis</a:t>
            </a:r>
          </a:p>
        </p:txBody>
      </p:sp>
      <p:sp>
        <p:nvSpPr>
          <p:cNvPr id="4100" name="Text Box 5"/>
          <p:cNvSpPr txBox="1">
            <a:spLocks noChangeArrowheads="1"/>
          </p:cNvSpPr>
          <p:nvPr/>
        </p:nvSpPr>
        <p:spPr bwMode="auto">
          <a:xfrm>
            <a:off x="10342037" y="590867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solidFill>
                <a:srgbClr val="FFFFF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691" y="3276600"/>
            <a:ext cx="4821290" cy="209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164" y="3112756"/>
            <a:ext cx="3179237" cy="270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640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defRPr/>
            </a:pPr>
            <a:r>
              <a:rPr lang="en-US" b="1">
                <a:solidFill>
                  <a:srgbClr val="F6F113"/>
                </a:solidFill>
              </a:rPr>
              <a:t>FNAC - definition</a:t>
            </a:r>
            <a:endParaRPr lang="en-US"/>
          </a:p>
        </p:txBody>
      </p:sp>
      <p:sp>
        <p:nvSpPr>
          <p:cNvPr id="5123" name="Rectangle 3"/>
          <p:cNvSpPr>
            <a:spLocks noGrp="1" noChangeArrowheads="1"/>
          </p:cNvSpPr>
          <p:nvPr>
            <p:ph type="body" idx="1"/>
          </p:nvPr>
        </p:nvSpPr>
        <p:spPr/>
        <p:txBody>
          <a:bodyPr/>
          <a:lstStyle/>
          <a:p>
            <a:r>
              <a:rPr lang="en-US">
                <a:latin typeface="Times New Roman" pitchFamily="18" charset="0"/>
              </a:rPr>
              <a:t>Aspiration of cells/ tissue fragments using fine needles ( 22 , 23, 25 G) ; external diameter  0.6 to 1.0 mm</a:t>
            </a:r>
          </a:p>
          <a:p>
            <a:r>
              <a:rPr lang="en-US">
                <a:latin typeface="Times New Roman" pitchFamily="18" charset="0"/>
              </a:rPr>
              <a:t>1.5 inches long needle ( radiologists use longer needles)</a:t>
            </a:r>
          </a:p>
          <a:p>
            <a:r>
              <a:rPr lang="en-US">
                <a:latin typeface="Times New Roman" pitchFamily="18" charset="0"/>
              </a:rPr>
              <a:t>Diagnostic materials in the needle and not in the syringe even in cystic lesions </a:t>
            </a:r>
          </a:p>
        </p:txBody>
      </p:sp>
    </p:spTree>
    <p:extLst>
      <p:ext uri="{BB962C8B-B14F-4D97-AF65-F5344CB8AC3E}">
        <p14:creationId xmlns:p14="http://schemas.microsoft.com/office/powerpoint/2010/main" val="2716309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 calcmode="lin" valueType="num">
                                      <p:cBhvr additive="base">
                                        <p:cTn id="12" dur="500" fill="hold"/>
                                        <p:tgtEl>
                                          <p:spTgt spid="512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 calcmode="lin" valueType="num">
                                      <p:cBhvr additive="base">
                                        <p:cTn id="17" dur="500" fill="hold"/>
                                        <p:tgtEl>
                                          <p:spTgt spid="512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t>
            </a:r>
          </a:p>
        </p:txBody>
      </p:sp>
      <p:sp>
        <p:nvSpPr>
          <p:cNvPr id="3" name="Content Placeholder 2"/>
          <p:cNvSpPr>
            <a:spLocks noGrp="1"/>
          </p:cNvSpPr>
          <p:nvPr>
            <p:ph idx="1"/>
          </p:nvPr>
        </p:nvSpPr>
        <p:spPr>
          <a:xfrm>
            <a:off x="838200" y="1905000"/>
            <a:ext cx="10515600" cy="4351338"/>
          </a:xfrm>
        </p:spPr>
        <p:txBody>
          <a:bodyPr/>
          <a:lstStyle/>
          <a:p>
            <a:r>
              <a:rPr lang="en-US" dirty="0"/>
              <a:t>1. To Study the Historical review on Immunohistochemistry </a:t>
            </a:r>
          </a:p>
          <a:p>
            <a:r>
              <a:rPr lang="en-US" dirty="0"/>
              <a:t>2. To know about the Classification of </a:t>
            </a:r>
            <a:r>
              <a:rPr lang="en-US" dirty="0" err="1"/>
              <a:t>Immunohistochemical</a:t>
            </a:r>
            <a:r>
              <a:rPr lang="en-US" dirty="0"/>
              <a:t> methods</a:t>
            </a:r>
            <a:endParaRPr lang="en-GB" dirty="0"/>
          </a:p>
          <a:p>
            <a:r>
              <a:rPr lang="en-GB" dirty="0"/>
              <a:t>3. To know Types of  </a:t>
            </a:r>
          </a:p>
          <a:p>
            <a:pPr marL="0" indent="0">
              <a:buNone/>
            </a:pPr>
            <a:r>
              <a:rPr lang="en-US" dirty="0"/>
              <a:t>a. Chemical methods </a:t>
            </a:r>
          </a:p>
          <a:p>
            <a:pPr marL="0" indent="0">
              <a:buNone/>
            </a:pPr>
            <a:r>
              <a:rPr lang="en-US" dirty="0"/>
              <a:t>b. Physical methods </a:t>
            </a:r>
          </a:p>
          <a:p>
            <a:pPr marL="0" indent="0">
              <a:buNone/>
            </a:pPr>
            <a:r>
              <a:rPr lang="en-US" dirty="0"/>
              <a:t>c. Biological methods </a:t>
            </a:r>
          </a:p>
          <a:p>
            <a:r>
              <a:rPr lang="en-US" dirty="0"/>
              <a:t>4. To learn about Immunohistochemistry: general and special</a:t>
            </a:r>
            <a:endParaRPr lang="en-GB" dirty="0"/>
          </a:p>
          <a:p>
            <a:pPr marL="0" indent="0">
              <a:buNone/>
            </a:pPr>
            <a:endParaRPr lang="en-US" dirty="0"/>
          </a:p>
          <a:p>
            <a:endParaRPr lang="en-GB" dirty="0"/>
          </a:p>
          <a:p>
            <a:endParaRPr lang="en-US" dirty="0"/>
          </a:p>
        </p:txBody>
      </p:sp>
      <p:sp>
        <p:nvSpPr>
          <p:cNvPr id="4" name="Slide Number Placeholder 3"/>
          <p:cNvSpPr>
            <a:spLocks noGrp="1"/>
          </p:cNvSpPr>
          <p:nvPr>
            <p:ph type="sldNum" sz="quarter" idx="12"/>
          </p:nvPr>
        </p:nvSpPr>
        <p:spPr/>
        <p:txBody>
          <a:bodyPr/>
          <a:lstStyle/>
          <a:p>
            <a:pPr>
              <a:defRPr/>
            </a:pPr>
            <a:fld id="{9CB37463-CE4D-4F54-ADD6-A187F3CEED86}" type="slidenum">
              <a:rPr lang="en-GB" smtClean="0"/>
              <a:pPr>
                <a:defRPr/>
              </a:pPr>
              <a:t>3</a:t>
            </a:fld>
            <a:endParaRPr lang="en-GB"/>
          </a:p>
        </p:txBody>
      </p:sp>
    </p:spTree>
    <p:extLst>
      <p:ext uri="{BB962C8B-B14F-4D97-AF65-F5344CB8AC3E}">
        <p14:creationId xmlns:p14="http://schemas.microsoft.com/office/powerpoint/2010/main" val="2824330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lang="en-US" b="1">
                <a:solidFill>
                  <a:srgbClr val="F6F113"/>
                </a:solidFill>
              </a:rPr>
              <a:t>Clinical skill required</a:t>
            </a:r>
            <a:endParaRPr lang="en-US"/>
          </a:p>
        </p:txBody>
      </p:sp>
      <p:sp>
        <p:nvSpPr>
          <p:cNvPr id="15363" name="Rectangle 3"/>
          <p:cNvSpPr>
            <a:spLocks noGrp="1" noChangeArrowheads="1"/>
          </p:cNvSpPr>
          <p:nvPr>
            <p:ph type="body" idx="1"/>
          </p:nvPr>
        </p:nvSpPr>
        <p:spPr/>
        <p:txBody>
          <a:bodyPr/>
          <a:lstStyle/>
          <a:p>
            <a:r>
              <a:rPr lang="en-US"/>
              <a:t>Familiarity with general anatomy eg thyroid vs other neck swelling</a:t>
            </a:r>
          </a:p>
          <a:p>
            <a:r>
              <a:rPr lang="en-US"/>
              <a:t>Ability to take a focused clinical history</a:t>
            </a:r>
          </a:p>
          <a:p>
            <a:r>
              <a:rPr lang="en-US"/>
              <a:t>Sharp skill in performing physical examination eg solid vs cystic, benign vs maligant lesions</a:t>
            </a:r>
          </a:p>
          <a:p>
            <a:endParaRPr lang="en-US"/>
          </a:p>
        </p:txBody>
      </p:sp>
    </p:spTree>
    <p:extLst>
      <p:ext uri="{BB962C8B-B14F-4D97-AF65-F5344CB8AC3E}">
        <p14:creationId xmlns:p14="http://schemas.microsoft.com/office/powerpoint/2010/main" val="3799519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 calcmode="lin" valueType="num">
                                      <p:cBhvr additive="base">
                                        <p:cTn id="12" dur="500" fill="hold"/>
                                        <p:tgtEl>
                                          <p:spTgt spid="1536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 calcmode="lin" valueType="num">
                                      <p:cBhvr additive="base">
                                        <p:cTn id="17" dur="500" fill="hold"/>
                                        <p:tgtEl>
                                          <p:spTgt spid="1536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advAuto="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b="1">
                <a:solidFill>
                  <a:srgbClr val="F6F113"/>
                </a:solidFill>
              </a:rPr>
              <a:t>Clinical skill required -2</a:t>
            </a:r>
            <a:endParaRPr lang="en-US"/>
          </a:p>
        </p:txBody>
      </p:sp>
      <p:sp>
        <p:nvSpPr>
          <p:cNvPr id="17411" name="Rectangle 3"/>
          <p:cNvSpPr>
            <a:spLocks noGrp="1" noChangeArrowheads="1"/>
          </p:cNvSpPr>
          <p:nvPr>
            <p:ph type="body" idx="1"/>
          </p:nvPr>
        </p:nvSpPr>
        <p:spPr/>
        <p:txBody>
          <a:bodyPr/>
          <a:lstStyle/>
          <a:p>
            <a:r>
              <a:rPr lang="en-US"/>
              <a:t>Good knowledge in normal cellular elements from various organs  and tissue and how they appear on smears eg fats cells vs breast tumour cells</a:t>
            </a:r>
          </a:p>
          <a:p>
            <a:r>
              <a:rPr lang="en-US"/>
              <a:t>Comprehensive knowledge of surgical pathology</a:t>
            </a:r>
          </a:p>
          <a:p>
            <a:endParaRPr lang="en-US"/>
          </a:p>
        </p:txBody>
      </p:sp>
      <p:sp>
        <p:nvSpPr>
          <p:cNvPr id="7172" name="Text Box 4"/>
          <p:cNvSpPr txBox="1">
            <a:spLocks noChangeArrowheads="1"/>
          </p:cNvSpPr>
          <p:nvPr/>
        </p:nvSpPr>
        <p:spPr bwMode="auto">
          <a:xfrm>
            <a:off x="10850037" y="598487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3543753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 calcmode="lin" valueType="num">
                                      <p:cBhvr additive="base">
                                        <p:cTn id="12" dur="500" fill="hold"/>
                                        <p:tgtEl>
                                          <p:spTgt spid="17411">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b="1">
                <a:solidFill>
                  <a:srgbClr val="F6F113"/>
                </a:solidFill>
              </a:rPr>
              <a:t>Clinical skill required -3</a:t>
            </a:r>
            <a:endParaRPr lang="en-US"/>
          </a:p>
        </p:txBody>
      </p:sp>
      <p:sp>
        <p:nvSpPr>
          <p:cNvPr id="8195" name="Rectangle 3"/>
          <p:cNvSpPr>
            <a:spLocks noGrp="1" noChangeArrowheads="1"/>
          </p:cNvSpPr>
          <p:nvPr>
            <p:ph type="body" idx="1"/>
          </p:nvPr>
        </p:nvSpPr>
        <p:spPr/>
        <p:txBody>
          <a:bodyPr/>
          <a:lstStyle/>
          <a:p>
            <a:r>
              <a:rPr lang="en-US"/>
              <a:t>Ability to translate traditional tissue patterns of lesions to their appearance in smears</a:t>
            </a:r>
          </a:p>
          <a:p>
            <a:endParaRPr lang="en-US"/>
          </a:p>
        </p:txBody>
      </p:sp>
      <p:sp>
        <p:nvSpPr>
          <p:cNvPr id="8196" name="Text Box 4"/>
          <p:cNvSpPr txBox="1">
            <a:spLocks noChangeArrowheads="1"/>
          </p:cNvSpPr>
          <p:nvPr/>
        </p:nvSpPr>
        <p:spPr bwMode="auto">
          <a:xfrm>
            <a:off x="10443637" y="598487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409603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b="1">
                <a:solidFill>
                  <a:srgbClr val="F6F113"/>
                </a:solidFill>
              </a:rPr>
              <a:t>Cytology vs Histology</a:t>
            </a:r>
            <a:endParaRPr lang="en-US"/>
          </a:p>
        </p:txBody>
      </p:sp>
      <p:pic>
        <p:nvPicPr>
          <p:cNvPr id="9219" name="Picture 3" descr="C:\TEMP\thyroidcy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981200"/>
            <a:ext cx="572346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C:\TEMP\thyroidh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200" y="1905000"/>
            <a:ext cx="5892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812804" y="6019801"/>
            <a:ext cx="78035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2800" b="1">
                <a:solidFill>
                  <a:srgbClr val="F6F113"/>
                </a:solidFill>
              </a:rPr>
              <a:t>Papillary carcinoma of thyroid - follicular variant</a:t>
            </a:r>
          </a:p>
        </p:txBody>
      </p:sp>
      <p:sp>
        <p:nvSpPr>
          <p:cNvPr id="9222" name="Text Box 6"/>
          <p:cNvSpPr txBox="1">
            <a:spLocks noChangeArrowheads="1"/>
          </p:cNvSpPr>
          <p:nvPr/>
        </p:nvSpPr>
        <p:spPr bwMode="auto">
          <a:xfrm>
            <a:off x="791637" y="95567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2635531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b="1">
                <a:solidFill>
                  <a:srgbClr val="F6F113"/>
                </a:solidFill>
              </a:rPr>
              <a:t>Cytology vs Histology - 2</a:t>
            </a:r>
            <a:endParaRPr lang="en-US"/>
          </a:p>
        </p:txBody>
      </p:sp>
      <p:sp>
        <p:nvSpPr>
          <p:cNvPr id="10243" name="Text Box 5"/>
          <p:cNvSpPr txBox="1">
            <a:spLocks noChangeArrowheads="1"/>
          </p:cNvSpPr>
          <p:nvPr/>
        </p:nvSpPr>
        <p:spPr bwMode="auto">
          <a:xfrm>
            <a:off x="812803" y="6019801"/>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sz="2800" b="1">
              <a:solidFill>
                <a:srgbClr val="F6F113"/>
              </a:solidFill>
            </a:endParaRPr>
          </a:p>
        </p:txBody>
      </p:sp>
      <p:pic>
        <p:nvPicPr>
          <p:cNvPr id="10244" name="Picture 6" descr="C:\TEMP\granulacy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1" y="1676400"/>
            <a:ext cx="572346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C:\TEMP\granulahis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533" y="1676400"/>
            <a:ext cx="572346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8"/>
          <p:cNvSpPr txBox="1">
            <a:spLocks noChangeArrowheads="1"/>
          </p:cNvSpPr>
          <p:nvPr/>
        </p:nvSpPr>
        <p:spPr bwMode="auto">
          <a:xfrm>
            <a:off x="2641600" y="5943601"/>
            <a:ext cx="46153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2800" b="1">
                <a:solidFill>
                  <a:srgbClr val="F6F113"/>
                </a:solidFill>
              </a:rPr>
              <a:t>Granular Cell  Myoblastoma</a:t>
            </a:r>
            <a:endParaRPr lang="en-US">
              <a:solidFill>
                <a:srgbClr val="FFFFFF"/>
              </a:solidFill>
            </a:endParaRPr>
          </a:p>
        </p:txBody>
      </p:sp>
      <p:sp>
        <p:nvSpPr>
          <p:cNvPr id="10247" name="Text Box 9"/>
          <p:cNvSpPr txBox="1">
            <a:spLocks noChangeArrowheads="1"/>
          </p:cNvSpPr>
          <p:nvPr/>
        </p:nvSpPr>
        <p:spPr bwMode="auto">
          <a:xfrm>
            <a:off x="893237" y="95567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4131204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n-US" b="1">
                <a:solidFill>
                  <a:srgbClr val="F6F113"/>
                </a:solidFill>
              </a:rPr>
              <a:t>Who should do FNA?</a:t>
            </a:r>
            <a:endParaRPr lang="en-US"/>
          </a:p>
        </p:txBody>
      </p:sp>
      <p:sp>
        <p:nvSpPr>
          <p:cNvPr id="11267" name="Rectangle 3"/>
          <p:cNvSpPr>
            <a:spLocks noGrp="1" noChangeArrowheads="1"/>
          </p:cNvSpPr>
          <p:nvPr>
            <p:ph type="body" idx="1"/>
          </p:nvPr>
        </p:nvSpPr>
        <p:spPr/>
        <p:txBody>
          <a:bodyPr/>
          <a:lstStyle/>
          <a:p>
            <a:r>
              <a:rPr lang="en-US"/>
              <a:t>Clinicians</a:t>
            </a:r>
          </a:p>
          <a:p>
            <a:r>
              <a:rPr lang="en-US"/>
              <a:t>Cytotechnologists</a:t>
            </a:r>
          </a:p>
          <a:p>
            <a:r>
              <a:rPr lang="en-US"/>
              <a:t>Radiologists</a:t>
            </a:r>
          </a:p>
          <a:p>
            <a:r>
              <a:rPr lang="en-US"/>
              <a:t>Pathologists</a:t>
            </a:r>
          </a:p>
        </p:txBody>
      </p:sp>
      <p:sp>
        <p:nvSpPr>
          <p:cNvPr id="14340" name="Text Box 4"/>
          <p:cNvSpPr txBox="1">
            <a:spLocks noChangeArrowheads="1"/>
          </p:cNvSpPr>
          <p:nvPr/>
        </p:nvSpPr>
        <p:spPr bwMode="auto">
          <a:xfrm>
            <a:off x="247651" y="4648204"/>
            <a:ext cx="904446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2800" b="1">
                <a:solidFill>
                  <a:srgbClr val="F6F113"/>
                </a:solidFill>
              </a:rPr>
              <a:t>The one who  examines  the patients , does the aspiration, </a:t>
            </a:r>
          </a:p>
          <a:p>
            <a:pPr eaLnBrk="0" fontAlgn="base" hangingPunct="0">
              <a:spcBef>
                <a:spcPct val="0"/>
              </a:spcBef>
              <a:spcAft>
                <a:spcPct val="0"/>
              </a:spcAft>
            </a:pPr>
            <a:r>
              <a:rPr lang="en-US" sz="2800" b="1">
                <a:solidFill>
                  <a:srgbClr val="F6F113"/>
                </a:solidFill>
              </a:rPr>
              <a:t> makes the  smears, interprets the cytology </a:t>
            </a:r>
          </a:p>
          <a:p>
            <a:pPr eaLnBrk="0" fontAlgn="base" hangingPunct="0">
              <a:spcBef>
                <a:spcPct val="0"/>
              </a:spcBef>
              <a:spcAft>
                <a:spcPct val="0"/>
              </a:spcAft>
            </a:pPr>
            <a:r>
              <a:rPr lang="en-US" sz="2800" b="1">
                <a:solidFill>
                  <a:srgbClr val="F6F113"/>
                </a:solidFill>
              </a:rPr>
              <a:t>is the best one to do FNA -</a:t>
            </a:r>
          </a:p>
        </p:txBody>
      </p:sp>
      <p:sp>
        <p:nvSpPr>
          <p:cNvPr id="14343" name="AutoShape 7"/>
          <p:cNvSpPr>
            <a:spLocks noChangeArrowheads="1"/>
          </p:cNvSpPr>
          <p:nvPr/>
        </p:nvSpPr>
        <p:spPr bwMode="auto">
          <a:xfrm>
            <a:off x="6400800" y="5715000"/>
            <a:ext cx="3556000" cy="609600"/>
          </a:xfrm>
          <a:prstGeom prst="wedgeRoundRectCallout">
            <a:avLst>
              <a:gd name="adj1" fmla="val -58690"/>
              <a:gd name="adj2" fmla="val -21875"/>
              <a:gd name="adj3" fmla="val 16667"/>
            </a:avLst>
          </a:prstGeom>
          <a:solidFill>
            <a:srgbClr val="F6F113"/>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2400">
              <a:solidFill>
                <a:srgbClr val="FFFFFF"/>
              </a:solidFill>
              <a:latin typeface="Times New Roman" pitchFamily="18" charset="0"/>
            </a:endParaRPr>
          </a:p>
        </p:txBody>
      </p:sp>
      <p:sp>
        <p:nvSpPr>
          <p:cNvPr id="14344" name="Text Box 8"/>
          <p:cNvSpPr txBox="1">
            <a:spLocks noChangeArrowheads="1"/>
          </p:cNvSpPr>
          <p:nvPr/>
        </p:nvSpPr>
        <p:spPr bwMode="auto">
          <a:xfrm>
            <a:off x="6604003" y="5791205"/>
            <a:ext cx="24120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a:solidFill>
                  <a:srgbClr val="DB0734"/>
                </a:solidFill>
              </a:rPr>
              <a:t>PATHOLOGIST</a:t>
            </a:r>
            <a:endParaRPr lang="en-US" b="1">
              <a:solidFill>
                <a:srgbClr val="FFFFFF"/>
              </a:solidFill>
            </a:endParaRPr>
          </a:p>
          <a:p>
            <a:pPr eaLnBrk="0" fontAlgn="base" hangingPunct="0">
              <a:spcBef>
                <a:spcPct val="0"/>
              </a:spcBef>
              <a:spcAft>
                <a:spcPct val="0"/>
              </a:spcAft>
            </a:pPr>
            <a:endParaRPr lang="en-US">
              <a:solidFill>
                <a:srgbClr val="FFFFFF"/>
              </a:solidFill>
            </a:endParaRPr>
          </a:p>
        </p:txBody>
      </p:sp>
      <p:sp>
        <p:nvSpPr>
          <p:cNvPr id="11271" name="Text Box 9"/>
          <p:cNvSpPr txBox="1">
            <a:spLocks noChangeArrowheads="1"/>
          </p:cNvSpPr>
          <p:nvPr/>
        </p:nvSpPr>
        <p:spPr bwMode="auto">
          <a:xfrm>
            <a:off x="9732437" y="103187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2437225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 calcmode="lin" valueType="num">
                                      <p:cBhvr>
                                        <p:cTn id="7" dur="1000" fill="hold"/>
                                        <p:tgtEl>
                                          <p:spTgt spid="14343"/>
                                        </p:tgtEl>
                                        <p:attrNameLst>
                                          <p:attrName>ppt_w</p:attrName>
                                        </p:attrNameLst>
                                      </p:cBhvr>
                                      <p:tavLst>
                                        <p:tav tm="0">
                                          <p:val>
                                            <p:fltVal val="0"/>
                                          </p:val>
                                        </p:tav>
                                        <p:tav tm="100000">
                                          <p:val>
                                            <p:strVal val="#ppt_w"/>
                                          </p:val>
                                        </p:tav>
                                      </p:tavLst>
                                    </p:anim>
                                    <p:anim calcmode="lin" valueType="num">
                                      <p:cBhvr>
                                        <p:cTn id="8" dur="1000" fill="hold"/>
                                        <p:tgtEl>
                                          <p:spTgt spid="14343"/>
                                        </p:tgtEl>
                                        <p:attrNameLst>
                                          <p:attrName>ppt_h</p:attrName>
                                        </p:attrNameLst>
                                      </p:cBhvr>
                                      <p:tavLst>
                                        <p:tav tm="0">
                                          <p:val>
                                            <p:fltVal val="0"/>
                                          </p:val>
                                        </p:tav>
                                        <p:tav tm="100000">
                                          <p:val>
                                            <p:strVal val="#ppt_h"/>
                                          </p:val>
                                        </p:tav>
                                      </p:tavLst>
                                    </p:anim>
                                    <p:anim calcmode="lin" valueType="num">
                                      <p:cBhvr>
                                        <p:cTn id="9" dur="1000" fill="hold"/>
                                        <p:tgtEl>
                                          <p:spTgt spid="1434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4340"/>
                                        </p:tgtEl>
                                        <p:attrNameLst>
                                          <p:attrName>style.visibility</p:attrName>
                                        </p:attrNameLst>
                                      </p:cBhvr>
                                      <p:to>
                                        <p:strVal val="visible"/>
                                      </p:to>
                                    </p:set>
                                    <p:anim calcmode="lin" valueType="num">
                                      <p:cBhvr additive="base">
                                        <p:cTn id="15" dur="500" fill="hold"/>
                                        <p:tgtEl>
                                          <p:spTgt spid="14340"/>
                                        </p:tgtEl>
                                        <p:attrNameLst>
                                          <p:attrName>ppt_x</p:attrName>
                                        </p:attrNameLst>
                                      </p:cBhvr>
                                      <p:tavLst>
                                        <p:tav tm="0">
                                          <p:val>
                                            <p:strVal val="0-#ppt_w/2"/>
                                          </p:val>
                                        </p:tav>
                                        <p:tav tm="100000">
                                          <p:val>
                                            <p:strVal val="#ppt_x"/>
                                          </p:val>
                                        </p:tav>
                                      </p:tavLst>
                                    </p:anim>
                                    <p:anim calcmode="lin" valueType="num">
                                      <p:cBhvr additive="base">
                                        <p:cTn id="16" dur="500" fill="hold"/>
                                        <p:tgtEl>
                                          <p:spTgt spid="14340"/>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14344"/>
                                        </p:tgtEl>
                                        <p:attrNameLst>
                                          <p:attrName>style.visibility</p:attrName>
                                        </p:attrNameLst>
                                      </p:cBhvr>
                                      <p:to>
                                        <p:strVal val="visible"/>
                                      </p:to>
                                    </p:set>
                                    <p:anim calcmode="lin" valueType="num">
                                      <p:cBhvr>
                                        <p:cTn id="21" dur="1000" fill="hold"/>
                                        <p:tgtEl>
                                          <p:spTgt spid="14344"/>
                                        </p:tgtEl>
                                        <p:attrNameLst>
                                          <p:attrName>ppt_w</p:attrName>
                                        </p:attrNameLst>
                                      </p:cBhvr>
                                      <p:tavLst>
                                        <p:tav tm="0">
                                          <p:val>
                                            <p:fltVal val="0"/>
                                          </p:val>
                                        </p:tav>
                                        <p:tav tm="100000">
                                          <p:val>
                                            <p:strVal val="#ppt_w"/>
                                          </p:val>
                                        </p:tav>
                                      </p:tavLst>
                                    </p:anim>
                                    <p:anim calcmode="lin" valueType="num">
                                      <p:cBhvr>
                                        <p:cTn id="22" dur="1000" fill="hold"/>
                                        <p:tgtEl>
                                          <p:spTgt spid="14344"/>
                                        </p:tgtEl>
                                        <p:attrNameLst>
                                          <p:attrName>ppt_h</p:attrName>
                                        </p:attrNameLst>
                                      </p:cBhvr>
                                      <p:tavLst>
                                        <p:tav tm="0">
                                          <p:val>
                                            <p:fltVal val="0"/>
                                          </p:val>
                                        </p:tav>
                                        <p:tav tm="100000">
                                          <p:val>
                                            <p:strVal val="#ppt_h"/>
                                          </p:val>
                                        </p:tav>
                                      </p:tavLst>
                                    </p:anim>
                                    <p:anim calcmode="lin" valueType="num">
                                      <p:cBhvr>
                                        <p:cTn id="23" dur="1000" fill="hold"/>
                                        <p:tgtEl>
                                          <p:spTgt spid="1434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434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utoUpdateAnimBg="0"/>
      <p:bldP spid="14343" grpId="0" animBg="1" autoUpdateAnimBg="0"/>
      <p:bldP spid="1434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en-US" b="1">
                <a:solidFill>
                  <a:srgbClr val="F6F113"/>
                </a:solidFill>
              </a:rPr>
              <a:t>Current status</a:t>
            </a:r>
            <a:endParaRPr lang="en-US"/>
          </a:p>
        </p:txBody>
      </p:sp>
      <p:sp>
        <p:nvSpPr>
          <p:cNvPr id="12291" name="Rectangle 3"/>
          <p:cNvSpPr>
            <a:spLocks noGrp="1" noChangeArrowheads="1"/>
          </p:cNvSpPr>
          <p:nvPr>
            <p:ph type="body" idx="1"/>
          </p:nvPr>
        </p:nvSpPr>
        <p:spPr/>
        <p:txBody>
          <a:bodyPr/>
          <a:lstStyle/>
          <a:p>
            <a:r>
              <a:rPr lang="en-US"/>
              <a:t>Palpable lesions</a:t>
            </a:r>
          </a:p>
          <a:p>
            <a:r>
              <a:rPr lang="en-US"/>
              <a:t>Outpatients , in- patients</a:t>
            </a:r>
          </a:p>
          <a:p>
            <a:r>
              <a:rPr lang="en-US"/>
              <a:t>Thyroid , breast, lymph nodes, salivary glands , soft tissue lumps...</a:t>
            </a:r>
          </a:p>
          <a:p>
            <a:r>
              <a:rPr lang="en-US"/>
              <a:t>Lung, intra-abdominal and retroperitoneal by radiologic imaging : CT, ultrasound, flouroscopy</a:t>
            </a:r>
          </a:p>
        </p:txBody>
      </p:sp>
      <p:sp>
        <p:nvSpPr>
          <p:cNvPr id="12292" name="Text Box 4"/>
          <p:cNvSpPr txBox="1">
            <a:spLocks noChangeArrowheads="1"/>
          </p:cNvSpPr>
          <p:nvPr/>
        </p:nvSpPr>
        <p:spPr bwMode="auto">
          <a:xfrm>
            <a:off x="10646837" y="568007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705977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b="1">
                <a:solidFill>
                  <a:srgbClr val="F6F113"/>
                </a:solidFill>
              </a:rPr>
              <a:t>LIMITATIONS</a:t>
            </a:r>
            <a:endParaRPr lang="en-US"/>
          </a:p>
        </p:txBody>
      </p:sp>
      <p:sp>
        <p:nvSpPr>
          <p:cNvPr id="13315" name="Rectangle 3"/>
          <p:cNvSpPr>
            <a:spLocks noGrp="1" noChangeArrowheads="1"/>
          </p:cNvSpPr>
          <p:nvPr>
            <p:ph type="body" idx="1"/>
          </p:nvPr>
        </p:nvSpPr>
        <p:spPr/>
        <p:txBody>
          <a:bodyPr/>
          <a:lstStyle/>
          <a:p>
            <a:r>
              <a:rPr lang="en-US"/>
              <a:t>Soft vs hard ( bone) lesions</a:t>
            </a:r>
          </a:p>
          <a:p>
            <a:r>
              <a:rPr lang="en-US"/>
              <a:t>Solid vs cystic lesions</a:t>
            </a:r>
          </a:p>
          <a:p>
            <a:r>
              <a:rPr lang="en-US"/>
              <a:t>Poor cellular yield vs poor technique</a:t>
            </a:r>
          </a:p>
          <a:p>
            <a:r>
              <a:rPr lang="en-US"/>
              <a:t>Reactive vs specific diseases  eg reactive lymphadenitis vs Hodgkins  disease</a:t>
            </a:r>
          </a:p>
          <a:p>
            <a:r>
              <a:rPr lang="en-US"/>
              <a:t>Diffuse vs nodular lymphoma</a:t>
            </a:r>
          </a:p>
        </p:txBody>
      </p:sp>
      <p:sp>
        <p:nvSpPr>
          <p:cNvPr id="13316" name="Text Box 4"/>
          <p:cNvSpPr txBox="1">
            <a:spLocks noChangeArrowheads="1"/>
          </p:cNvSpPr>
          <p:nvPr/>
        </p:nvSpPr>
        <p:spPr bwMode="auto">
          <a:xfrm>
            <a:off x="10850037" y="598487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2057050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defRPr/>
            </a:pPr>
            <a:r>
              <a:rPr lang="en-US" b="1">
                <a:solidFill>
                  <a:srgbClr val="F6F113"/>
                </a:solidFill>
              </a:rPr>
              <a:t>Complications</a:t>
            </a:r>
            <a:endParaRPr lang="en-US"/>
          </a:p>
        </p:txBody>
      </p:sp>
      <p:sp>
        <p:nvSpPr>
          <p:cNvPr id="14339" name="Rectangle 3"/>
          <p:cNvSpPr>
            <a:spLocks noGrp="1" noChangeArrowheads="1"/>
          </p:cNvSpPr>
          <p:nvPr>
            <p:ph type="body" sz="half" idx="1"/>
          </p:nvPr>
        </p:nvSpPr>
        <p:spPr>
          <a:xfrm>
            <a:off x="711200" y="1676400"/>
            <a:ext cx="5080000" cy="4114800"/>
          </a:xfrm>
        </p:spPr>
        <p:txBody>
          <a:bodyPr/>
          <a:lstStyle/>
          <a:p>
            <a:r>
              <a:rPr lang="en-US"/>
              <a:t>Needle trauma</a:t>
            </a:r>
          </a:p>
          <a:p>
            <a:pPr lvl="1"/>
            <a:r>
              <a:rPr lang="en-US"/>
              <a:t>granulation tissue formation</a:t>
            </a:r>
          </a:p>
          <a:p>
            <a:pPr lvl="1"/>
            <a:r>
              <a:rPr lang="en-US"/>
              <a:t>granuloma formation</a:t>
            </a:r>
          </a:p>
          <a:p>
            <a:pPr lvl="1"/>
            <a:r>
              <a:rPr lang="en-US"/>
              <a:t>Sarcoma like changes</a:t>
            </a:r>
          </a:p>
          <a:p>
            <a:pPr lvl="1"/>
            <a:r>
              <a:rPr lang="en-US"/>
              <a:t>Needle linear tract haemorrhage </a:t>
            </a:r>
          </a:p>
          <a:p>
            <a:pPr lvl="1"/>
            <a:r>
              <a:rPr lang="en-US"/>
              <a:t>tissue necrosis</a:t>
            </a:r>
          </a:p>
          <a:p>
            <a:pPr>
              <a:buFont typeface="Wingdings" pitchFamily="2" charset="2"/>
              <a:buNone/>
            </a:pPr>
            <a:r>
              <a:rPr lang="en-US">
                <a:solidFill>
                  <a:srgbClr val="F6F113"/>
                </a:solidFill>
              </a:rPr>
              <a:t>Interfere with surgical pathology</a:t>
            </a:r>
            <a:endParaRPr lang="en-US"/>
          </a:p>
        </p:txBody>
      </p:sp>
      <p:sp>
        <p:nvSpPr>
          <p:cNvPr id="14341" name="Rectangle 6"/>
          <p:cNvSpPr>
            <a:spLocks noGrp="1" noChangeArrowheads="1"/>
          </p:cNvSpPr>
          <p:nvPr>
            <p:ph type="body" sz="half" idx="2"/>
          </p:nvPr>
        </p:nvSpPr>
        <p:spPr/>
        <p:txBody>
          <a:bodyPr/>
          <a:lstStyle/>
          <a:p>
            <a:r>
              <a:rPr lang="en-US"/>
              <a:t>Needle track seeding - testicular tm, chondrosar</a:t>
            </a:r>
          </a:p>
          <a:p>
            <a:r>
              <a:rPr lang="en-US"/>
              <a:t>Hematoma</a:t>
            </a:r>
          </a:p>
          <a:p>
            <a:r>
              <a:rPr lang="en-US"/>
              <a:t>Pain</a:t>
            </a:r>
          </a:p>
          <a:p>
            <a:r>
              <a:rPr lang="en-US"/>
              <a:t>Pneumothorax???</a:t>
            </a:r>
          </a:p>
          <a:p>
            <a:endParaRPr lang="en-US"/>
          </a:p>
        </p:txBody>
      </p:sp>
    </p:spTree>
    <p:extLst>
      <p:ext uri="{BB962C8B-B14F-4D97-AF65-F5344CB8AC3E}">
        <p14:creationId xmlns:p14="http://schemas.microsoft.com/office/powerpoint/2010/main" val="3953994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n-US" b="1">
                <a:solidFill>
                  <a:srgbClr val="F6F113"/>
                </a:solidFill>
              </a:rPr>
              <a:t>ADVANTAGES</a:t>
            </a:r>
            <a:endParaRPr lang="en-US"/>
          </a:p>
        </p:txBody>
      </p:sp>
      <p:sp>
        <p:nvSpPr>
          <p:cNvPr id="15363" name="Rectangle 3"/>
          <p:cNvSpPr>
            <a:spLocks noGrp="1" noChangeArrowheads="1"/>
          </p:cNvSpPr>
          <p:nvPr>
            <p:ph type="body" idx="1"/>
          </p:nvPr>
        </p:nvSpPr>
        <p:spPr/>
        <p:txBody>
          <a:bodyPr/>
          <a:lstStyle/>
          <a:p>
            <a:r>
              <a:rPr lang="en-US"/>
              <a:t>Fast - early diagnosis</a:t>
            </a:r>
          </a:p>
          <a:p>
            <a:r>
              <a:rPr lang="en-US"/>
              <a:t>Less pain, less trauma</a:t>
            </a:r>
          </a:p>
          <a:p>
            <a:r>
              <a:rPr lang="en-US"/>
              <a:t>No anaesthesia</a:t>
            </a:r>
          </a:p>
          <a:p>
            <a:r>
              <a:rPr lang="en-US"/>
              <a:t>Acceptable by patients and doctors </a:t>
            </a:r>
          </a:p>
          <a:p>
            <a:r>
              <a:rPr lang="en-US"/>
              <a:t>Accurate</a:t>
            </a:r>
          </a:p>
          <a:p>
            <a:endParaRPr lang="en-US"/>
          </a:p>
        </p:txBody>
      </p:sp>
      <p:sp>
        <p:nvSpPr>
          <p:cNvPr id="15364" name="Text Box 4"/>
          <p:cNvSpPr txBox="1">
            <a:spLocks noChangeArrowheads="1"/>
          </p:cNvSpPr>
          <p:nvPr/>
        </p:nvSpPr>
        <p:spPr bwMode="auto">
          <a:xfrm>
            <a:off x="10545237" y="598487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3347015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3910"/>
            <a:ext cx="10515600" cy="1325563"/>
          </a:xfrm>
        </p:spPr>
        <p:txBody>
          <a:bodyPr/>
          <a:lstStyle/>
          <a:p>
            <a:r>
              <a:rPr lang="en-US" dirty="0" err="1"/>
              <a:t>Histochemistry</a:t>
            </a:r>
            <a:endParaRPr lang="en-US" dirty="0"/>
          </a:p>
        </p:txBody>
      </p:sp>
      <p:sp>
        <p:nvSpPr>
          <p:cNvPr id="3" name="Content Placeholder 2"/>
          <p:cNvSpPr>
            <a:spLocks noGrp="1"/>
          </p:cNvSpPr>
          <p:nvPr>
            <p:ph idx="1"/>
          </p:nvPr>
        </p:nvSpPr>
        <p:spPr>
          <a:xfrm>
            <a:off x="381000" y="1543050"/>
            <a:ext cx="7772872" cy="4400550"/>
          </a:xfrm>
        </p:spPr>
        <p:txBody>
          <a:bodyPr/>
          <a:lstStyle/>
          <a:p>
            <a:pPr algn="just"/>
            <a:r>
              <a:rPr lang="en-US" dirty="0"/>
              <a:t>It is a recent advances in research methodology in medicine,  Pharmacy and biological sciences have been made at the borders between the </a:t>
            </a:r>
            <a:r>
              <a:rPr lang="en-US" dirty="0">
                <a:solidFill>
                  <a:srgbClr val="C00000"/>
                </a:solidFill>
              </a:rPr>
              <a:t>morphology and </a:t>
            </a:r>
            <a:r>
              <a:rPr lang="en-US" dirty="0" err="1">
                <a:solidFill>
                  <a:srgbClr val="C00000"/>
                </a:solidFill>
              </a:rPr>
              <a:t>functionology</a:t>
            </a:r>
            <a:r>
              <a:rPr lang="en-US" dirty="0"/>
              <a:t>, between anatomy-pathology and biochemistry-physiology. </a:t>
            </a:r>
          </a:p>
          <a:p>
            <a:pPr algn="just"/>
            <a:endParaRPr lang="en-US" dirty="0"/>
          </a:p>
          <a:p>
            <a:pPr algn="just"/>
            <a:r>
              <a:rPr lang="en-US" dirty="0"/>
              <a:t>This new frontier is designated as </a:t>
            </a:r>
            <a:r>
              <a:rPr lang="en-US" dirty="0" err="1">
                <a:solidFill>
                  <a:srgbClr val="C00000"/>
                </a:solidFill>
              </a:rPr>
              <a:t>histochemistry</a:t>
            </a:r>
            <a:r>
              <a:rPr lang="en-US" dirty="0">
                <a:solidFill>
                  <a:srgbClr val="C00000"/>
                </a:solidFill>
              </a:rPr>
              <a:t> and </a:t>
            </a:r>
            <a:r>
              <a:rPr lang="en-US" dirty="0" err="1">
                <a:solidFill>
                  <a:srgbClr val="C00000"/>
                </a:solidFill>
              </a:rPr>
              <a:t>cytochemistry</a:t>
            </a:r>
            <a:r>
              <a:rPr lang="en-US" dirty="0"/>
              <a:t>, which is a field to localize chemical components of cells and tissues on histological sections by using various techniques and analyze the functions based on morphology.</a:t>
            </a:r>
          </a:p>
        </p:txBody>
      </p:sp>
      <p:sp>
        <p:nvSpPr>
          <p:cNvPr id="4" name="Slide Number Placeholder 3"/>
          <p:cNvSpPr>
            <a:spLocks noGrp="1"/>
          </p:cNvSpPr>
          <p:nvPr>
            <p:ph type="sldNum" sz="quarter" idx="12"/>
          </p:nvPr>
        </p:nvSpPr>
        <p:spPr/>
        <p:txBody>
          <a:bodyPr/>
          <a:lstStyle/>
          <a:p>
            <a:pPr>
              <a:defRPr/>
            </a:pPr>
            <a:fld id="{9CB37463-CE4D-4F54-ADD6-A187F3CEED86}" type="slidenum">
              <a:rPr lang="en-GB" smtClean="0"/>
              <a:pPr>
                <a:defRPr/>
              </a:pPr>
              <a:t>4</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3773" y="3352800"/>
            <a:ext cx="3089257"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3773" y="1888548"/>
            <a:ext cx="32766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985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b="1">
                <a:solidFill>
                  <a:srgbClr val="F6F113"/>
                </a:solidFill>
              </a:rPr>
              <a:t>How to interpret?</a:t>
            </a:r>
            <a:endParaRPr lang="en-US"/>
          </a:p>
        </p:txBody>
      </p:sp>
      <p:sp>
        <p:nvSpPr>
          <p:cNvPr id="16387" name="Rectangle 3"/>
          <p:cNvSpPr>
            <a:spLocks noGrp="1" noChangeArrowheads="1"/>
          </p:cNvSpPr>
          <p:nvPr>
            <p:ph type="body" idx="1"/>
          </p:nvPr>
        </p:nvSpPr>
        <p:spPr/>
        <p:txBody>
          <a:bodyPr/>
          <a:lstStyle/>
          <a:p>
            <a:r>
              <a:rPr lang="en-US" dirty="0"/>
              <a:t>Aspiration materials </a:t>
            </a:r>
            <a:r>
              <a:rPr lang="en-US" dirty="0" err="1"/>
              <a:t>eg</a:t>
            </a:r>
            <a:r>
              <a:rPr lang="en-US" dirty="0"/>
              <a:t> colloid, blood, mucus?</a:t>
            </a:r>
          </a:p>
          <a:p>
            <a:r>
              <a:rPr lang="en-US" dirty="0"/>
              <a:t>Cellular yield </a:t>
            </a:r>
            <a:r>
              <a:rPr lang="en-US" dirty="0" err="1"/>
              <a:t>vs</a:t>
            </a:r>
            <a:r>
              <a:rPr lang="en-US" dirty="0"/>
              <a:t> </a:t>
            </a:r>
            <a:r>
              <a:rPr lang="en-US" dirty="0" err="1"/>
              <a:t>acellular</a:t>
            </a:r>
            <a:r>
              <a:rPr lang="en-US" dirty="0"/>
              <a:t> yield</a:t>
            </a:r>
          </a:p>
          <a:p>
            <a:r>
              <a:rPr lang="en-US" dirty="0"/>
              <a:t>Smear pattern - 3 dimensional balls </a:t>
            </a:r>
            <a:r>
              <a:rPr lang="en-US" dirty="0" err="1"/>
              <a:t>vs</a:t>
            </a:r>
            <a:r>
              <a:rPr lang="en-US" dirty="0"/>
              <a:t> flat </a:t>
            </a:r>
            <a:r>
              <a:rPr lang="en-US" dirty="0" err="1"/>
              <a:t>monolayered</a:t>
            </a:r>
            <a:r>
              <a:rPr lang="en-US" dirty="0"/>
              <a:t> sheet </a:t>
            </a:r>
            <a:r>
              <a:rPr lang="en-US" dirty="0" err="1"/>
              <a:t>os</a:t>
            </a:r>
            <a:r>
              <a:rPr lang="en-US" dirty="0"/>
              <a:t> cells</a:t>
            </a:r>
          </a:p>
          <a:p>
            <a:r>
              <a:rPr lang="en-US" dirty="0"/>
              <a:t>Cohesiveness </a:t>
            </a:r>
            <a:r>
              <a:rPr lang="en-US" dirty="0" err="1"/>
              <a:t>vs</a:t>
            </a:r>
            <a:r>
              <a:rPr lang="en-US" dirty="0"/>
              <a:t> discreet cells</a:t>
            </a:r>
          </a:p>
          <a:p>
            <a:r>
              <a:rPr lang="en-US" dirty="0"/>
              <a:t>Cell </a:t>
            </a:r>
            <a:r>
              <a:rPr lang="en-US" dirty="0" err="1"/>
              <a:t>morphometry</a:t>
            </a:r>
            <a:endParaRPr lang="en-US" dirty="0"/>
          </a:p>
          <a:p>
            <a:endParaRPr lang="en-US" dirty="0"/>
          </a:p>
        </p:txBody>
      </p:sp>
      <p:sp>
        <p:nvSpPr>
          <p:cNvPr id="16388" name="Text Box 4"/>
          <p:cNvSpPr txBox="1">
            <a:spLocks noChangeArrowheads="1"/>
          </p:cNvSpPr>
          <p:nvPr/>
        </p:nvSpPr>
        <p:spPr bwMode="auto">
          <a:xfrm>
            <a:off x="10545237" y="598487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3716493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n-US" b="1">
                <a:solidFill>
                  <a:srgbClr val="F6F113"/>
                </a:solidFill>
              </a:rPr>
              <a:t>Adjunct tools</a:t>
            </a:r>
            <a:endParaRPr lang="en-US"/>
          </a:p>
        </p:txBody>
      </p:sp>
      <p:sp>
        <p:nvSpPr>
          <p:cNvPr id="17411" name="Rectangle 3"/>
          <p:cNvSpPr>
            <a:spLocks noGrp="1" noChangeArrowheads="1"/>
          </p:cNvSpPr>
          <p:nvPr>
            <p:ph type="body" idx="1"/>
          </p:nvPr>
        </p:nvSpPr>
        <p:spPr/>
        <p:txBody>
          <a:bodyPr/>
          <a:lstStyle/>
          <a:p>
            <a:r>
              <a:rPr lang="en-US"/>
              <a:t>Cell blocks</a:t>
            </a:r>
          </a:p>
          <a:p>
            <a:r>
              <a:rPr lang="en-US"/>
              <a:t>Histochemistry</a:t>
            </a:r>
          </a:p>
          <a:p>
            <a:r>
              <a:rPr lang="en-US"/>
              <a:t>Immunohistochemistry</a:t>
            </a:r>
          </a:p>
          <a:p>
            <a:r>
              <a:rPr lang="en-US"/>
              <a:t>Electron microscopy</a:t>
            </a:r>
          </a:p>
          <a:p>
            <a:r>
              <a:rPr lang="en-US"/>
              <a:t>Flow cytometry</a:t>
            </a:r>
          </a:p>
          <a:p>
            <a:r>
              <a:rPr lang="en-US"/>
              <a:t>Immuno electron microscopy</a:t>
            </a:r>
          </a:p>
          <a:p>
            <a:r>
              <a:rPr lang="en-US"/>
              <a:t>Molecular pathology -In situ hybridization, PCR etc</a:t>
            </a:r>
          </a:p>
        </p:txBody>
      </p:sp>
      <p:sp>
        <p:nvSpPr>
          <p:cNvPr id="17412" name="Text Box 4"/>
          <p:cNvSpPr txBox="1">
            <a:spLocks noChangeArrowheads="1"/>
          </p:cNvSpPr>
          <p:nvPr/>
        </p:nvSpPr>
        <p:spPr bwMode="auto">
          <a:xfrm>
            <a:off x="10850037" y="575627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193942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US" b="1">
                <a:solidFill>
                  <a:srgbClr val="F6F113"/>
                </a:solidFill>
              </a:rPr>
              <a:t>Adjunct tools</a:t>
            </a:r>
            <a:endParaRPr lang="en-US"/>
          </a:p>
        </p:txBody>
      </p:sp>
      <p:sp>
        <p:nvSpPr>
          <p:cNvPr id="18435" name="Text Box 4"/>
          <p:cNvSpPr txBox="1">
            <a:spLocks noChangeArrowheads="1"/>
          </p:cNvSpPr>
          <p:nvPr/>
        </p:nvSpPr>
        <p:spPr bwMode="auto">
          <a:xfrm>
            <a:off x="10850037" y="575627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solidFill>
                <a:srgbClr val="FFFFFF"/>
              </a:solidFill>
            </a:endParaRPr>
          </a:p>
        </p:txBody>
      </p:sp>
      <p:pic>
        <p:nvPicPr>
          <p:cNvPr id="25606" name="Picture 6" descr="C:\TEMP\follicimmuno.jpg"/>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6705600" y="228600"/>
            <a:ext cx="509693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C:\TEMP\follicicy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1" y="1905000"/>
            <a:ext cx="5723467"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8"/>
          <p:cNvSpPr txBox="1">
            <a:spLocks noChangeArrowheads="1"/>
          </p:cNvSpPr>
          <p:nvPr/>
        </p:nvSpPr>
        <p:spPr bwMode="auto">
          <a:xfrm>
            <a:off x="6705600" y="12192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a:solidFill>
                  <a:srgbClr val="000000"/>
                </a:solidFill>
              </a:rPr>
              <a:t>IHC</a:t>
            </a:r>
            <a:endParaRPr lang="en-US" b="1">
              <a:solidFill>
                <a:srgbClr val="F6F113"/>
              </a:solidFill>
            </a:endParaRPr>
          </a:p>
        </p:txBody>
      </p:sp>
      <p:sp>
        <p:nvSpPr>
          <p:cNvPr id="18439" name="Text Box 9"/>
          <p:cNvSpPr txBox="1">
            <a:spLocks noChangeArrowheads="1"/>
          </p:cNvSpPr>
          <p:nvPr/>
        </p:nvSpPr>
        <p:spPr bwMode="auto">
          <a:xfrm>
            <a:off x="711202" y="1981204"/>
            <a:ext cx="12779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a:solidFill>
                  <a:srgbClr val="000000"/>
                </a:solidFill>
              </a:rPr>
              <a:t>cytology</a:t>
            </a:r>
            <a:endParaRPr lang="en-US">
              <a:solidFill>
                <a:srgbClr val="000000"/>
              </a:solidFill>
            </a:endParaRPr>
          </a:p>
        </p:txBody>
      </p:sp>
      <p:sp>
        <p:nvSpPr>
          <p:cNvPr id="18440" name="Text Box 11"/>
          <p:cNvSpPr txBox="1">
            <a:spLocks noChangeArrowheads="1"/>
          </p:cNvSpPr>
          <p:nvPr/>
        </p:nvSpPr>
        <p:spPr bwMode="auto">
          <a:xfrm>
            <a:off x="6908802" y="4419604"/>
            <a:ext cx="15087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a:solidFill>
                  <a:srgbClr val="000000"/>
                </a:solidFill>
              </a:rPr>
              <a:t>Cell block</a:t>
            </a:r>
            <a:endParaRPr lang="en-US" b="1">
              <a:solidFill>
                <a:srgbClr val="FFFFFF"/>
              </a:solidFill>
            </a:endParaRPr>
          </a:p>
        </p:txBody>
      </p:sp>
      <p:sp>
        <p:nvSpPr>
          <p:cNvPr id="18441" name="Text Box 13"/>
          <p:cNvSpPr txBox="1">
            <a:spLocks noChangeArrowheads="1"/>
          </p:cNvSpPr>
          <p:nvPr/>
        </p:nvSpPr>
        <p:spPr bwMode="auto">
          <a:xfrm>
            <a:off x="1625603" y="5791205"/>
            <a:ext cx="311258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a:solidFill>
                  <a:srgbClr val="FFFFFF"/>
                </a:solidFill>
              </a:rPr>
              <a:t>45 yr old woman with </a:t>
            </a:r>
          </a:p>
          <a:p>
            <a:pPr eaLnBrk="0" fontAlgn="base" hangingPunct="0">
              <a:spcBef>
                <a:spcPct val="0"/>
              </a:spcBef>
              <a:spcAft>
                <a:spcPct val="0"/>
              </a:spcAft>
            </a:pPr>
            <a:r>
              <a:rPr lang="en-US" b="1">
                <a:solidFill>
                  <a:srgbClr val="FFFFFF"/>
                </a:solidFill>
              </a:rPr>
              <a:t>lytic bone lesion </a:t>
            </a:r>
          </a:p>
        </p:txBody>
      </p:sp>
      <p:sp>
        <p:nvSpPr>
          <p:cNvPr id="18442" name="Text Box 14"/>
          <p:cNvSpPr txBox="1">
            <a:spLocks noChangeArrowheads="1"/>
          </p:cNvSpPr>
          <p:nvPr/>
        </p:nvSpPr>
        <p:spPr bwMode="auto">
          <a:xfrm>
            <a:off x="7010400" y="2971804"/>
            <a:ext cx="21107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a:solidFill>
                  <a:srgbClr val="000000"/>
                </a:solidFill>
              </a:rPr>
              <a:t>Histo - thyroid</a:t>
            </a:r>
            <a:endParaRPr lang="en-US">
              <a:solidFill>
                <a:srgbClr val="FFFFFF"/>
              </a:solidFill>
            </a:endParaRPr>
          </a:p>
        </p:txBody>
      </p:sp>
      <p:sp>
        <p:nvSpPr>
          <p:cNvPr id="18443" name="Text Box 15"/>
          <p:cNvSpPr txBox="1">
            <a:spLocks noChangeArrowheads="1"/>
          </p:cNvSpPr>
          <p:nvPr/>
        </p:nvSpPr>
        <p:spPr bwMode="auto">
          <a:xfrm>
            <a:off x="6989235" y="6061080"/>
            <a:ext cx="16979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b="1">
                <a:solidFill>
                  <a:srgbClr val="000000"/>
                </a:solidFill>
              </a:rPr>
              <a:t>Histo -bone</a:t>
            </a:r>
            <a:endParaRPr lang="en-US">
              <a:solidFill>
                <a:srgbClr val="FFFFFF"/>
              </a:solidFill>
            </a:endParaRPr>
          </a:p>
          <a:p>
            <a:pPr eaLnBrk="0" fontAlgn="base" hangingPunct="0">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4250783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5607"/>
                                        </p:tgtEl>
                                        <p:attrNameLst>
                                          <p:attrName>style.visibility</p:attrName>
                                        </p:attrNameLst>
                                      </p:cBhvr>
                                      <p:to>
                                        <p:strVal val="visible"/>
                                      </p:to>
                                    </p:set>
                                    <p:anim calcmode="lin" valueType="num">
                                      <p:cBhvr additive="base">
                                        <p:cTn id="7" dur="500" fill="hold"/>
                                        <p:tgtEl>
                                          <p:spTgt spid="25607"/>
                                        </p:tgtEl>
                                        <p:attrNameLst>
                                          <p:attrName>ppt_x</p:attrName>
                                        </p:attrNameLst>
                                      </p:cBhvr>
                                      <p:tavLst>
                                        <p:tav tm="0">
                                          <p:val>
                                            <p:strVal val="0-#ppt_w/2"/>
                                          </p:val>
                                        </p:tav>
                                        <p:tav tm="100000">
                                          <p:val>
                                            <p:strVal val="#ppt_x"/>
                                          </p:val>
                                        </p:tav>
                                      </p:tavLst>
                                    </p:anim>
                                    <p:anim calcmode="lin" valueType="num">
                                      <p:cBhvr additive="base">
                                        <p:cTn id="8" dur="500" fill="hold"/>
                                        <p:tgtEl>
                                          <p:spTgt spid="2560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5606"/>
                                        </p:tgtEl>
                                        <p:attrNameLst>
                                          <p:attrName>style.visibility</p:attrName>
                                        </p:attrNameLst>
                                      </p:cBhvr>
                                      <p:to>
                                        <p:strVal val="visible"/>
                                      </p:to>
                                    </p:set>
                                    <p:anim calcmode="lin" valueType="num">
                                      <p:cBhvr additive="base">
                                        <p:cTn id="13" dur="500" fill="hold"/>
                                        <p:tgtEl>
                                          <p:spTgt spid="25606"/>
                                        </p:tgtEl>
                                        <p:attrNameLst>
                                          <p:attrName>ppt_x</p:attrName>
                                        </p:attrNameLst>
                                      </p:cBhvr>
                                      <p:tavLst>
                                        <p:tav tm="0">
                                          <p:val>
                                            <p:strVal val="0-#ppt_w/2"/>
                                          </p:val>
                                        </p:tav>
                                        <p:tav tm="100000">
                                          <p:val>
                                            <p:strVal val="#ppt_x"/>
                                          </p:val>
                                        </p:tav>
                                      </p:tavLst>
                                    </p:anim>
                                    <p:anim calcmode="lin" valueType="num">
                                      <p:cBhvr additive="base">
                                        <p:cTn id="14" dur="500" fill="hold"/>
                                        <p:tgtEl>
                                          <p:spTgt spid="256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n-US" b="1">
                <a:solidFill>
                  <a:srgbClr val="F6F113"/>
                </a:solidFill>
              </a:rPr>
              <a:t>Future directions</a:t>
            </a:r>
            <a:endParaRPr lang="en-US"/>
          </a:p>
        </p:txBody>
      </p:sp>
      <p:sp>
        <p:nvSpPr>
          <p:cNvPr id="19459" name="Rectangle 3"/>
          <p:cNvSpPr>
            <a:spLocks noGrp="1" noChangeArrowheads="1"/>
          </p:cNvSpPr>
          <p:nvPr>
            <p:ph type="body" idx="1"/>
          </p:nvPr>
        </p:nvSpPr>
        <p:spPr/>
        <p:txBody>
          <a:bodyPr/>
          <a:lstStyle/>
          <a:p>
            <a:r>
              <a:rPr lang="en-US"/>
              <a:t>Aspirating non palpable lesions using MRI</a:t>
            </a:r>
          </a:p>
          <a:p>
            <a:r>
              <a:rPr lang="en-US"/>
              <a:t>Molecular pathology  eg In Situ Hybridization</a:t>
            </a:r>
          </a:p>
          <a:p>
            <a:r>
              <a:rPr lang="en-US"/>
              <a:t>Replacing diagnostic surgical pathology?</a:t>
            </a:r>
          </a:p>
          <a:p>
            <a:r>
              <a:rPr lang="en-US"/>
              <a:t>Combined with MRI - replacing autopsy?</a:t>
            </a:r>
          </a:p>
        </p:txBody>
      </p:sp>
      <p:sp>
        <p:nvSpPr>
          <p:cNvPr id="19460" name="Text Box 4"/>
          <p:cNvSpPr txBox="1">
            <a:spLocks noChangeArrowheads="1"/>
          </p:cNvSpPr>
          <p:nvPr/>
        </p:nvSpPr>
        <p:spPr bwMode="auto">
          <a:xfrm>
            <a:off x="10748437" y="606107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4126421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60700"/>
            <a:ext cx="5853543" cy="4211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2" y="166185"/>
            <a:ext cx="6096000" cy="6124754"/>
          </a:xfrm>
          <a:prstGeom prst="rect">
            <a:avLst/>
          </a:prstGeom>
        </p:spPr>
        <p:txBody>
          <a:bodyPr>
            <a:spAutoFit/>
          </a:bodyPr>
          <a:lstStyle/>
          <a:p>
            <a:pPr algn="just"/>
            <a:r>
              <a:rPr lang="en-US" sz="2800" dirty="0">
                <a:solidFill>
                  <a:srgbClr val="FFFFFF"/>
                </a:solidFill>
                <a:latin typeface="+mj-lt"/>
              </a:rPr>
              <a:t>Q: What is Cell adhesion Process ?  </a:t>
            </a:r>
          </a:p>
          <a:p>
            <a:pPr algn="just"/>
            <a:r>
              <a:rPr lang="en-US" sz="2800" dirty="0">
                <a:solidFill>
                  <a:srgbClr val="FFFFFF"/>
                </a:solidFill>
                <a:latin typeface="+mj-lt"/>
              </a:rPr>
              <a:t>Cell adhesion process in ECM extracellular Matrix. It is the ligand on the artificially tailored surface binds to the integrin receptors found on the cell membrane. </a:t>
            </a:r>
          </a:p>
          <a:p>
            <a:pPr algn="just"/>
            <a:endParaRPr lang="en-US" sz="2800" dirty="0">
              <a:solidFill>
                <a:srgbClr val="FFFFFF"/>
              </a:solidFill>
              <a:latin typeface="+mj-lt"/>
            </a:endParaRPr>
          </a:p>
          <a:p>
            <a:pPr algn="just"/>
            <a:endParaRPr lang="en-US" sz="2800" dirty="0">
              <a:solidFill>
                <a:srgbClr val="FFFFFF"/>
              </a:solidFill>
              <a:latin typeface="+mj-lt"/>
            </a:endParaRPr>
          </a:p>
          <a:p>
            <a:pPr algn="just"/>
            <a:r>
              <a:rPr lang="en-US" sz="2800" dirty="0">
                <a:solidFill>
                  <a:srgbClr val="FFFFFF"/>
                </a:solidFill>
                <a:latin typeface="+mj-lt"/>
              </a:rPr>
              <a:t>Throughout the adhesion process, the actin filament structure of the cell is reorganized, and a traction force is generated in the substrate.</a:t>
            </a:r>
          </a:p>
          <a:p>
            <a:pPr algn="just"/>
            <a:r>
              <a:rPr lang="en-US" sz="2800" dirty="0">
                <a:solidFill>
                  <a:srgbClr val="FFFFFF"/>
                </a:solidFill>
                <a:latin typeface="+mj-lt"/>
              </a:rPr>
              <a:t> External stimuli also regulate the reorganization of cytoskeletal. </a:t>
            </a:r>
          </a:p>
        </p:txBody>
      </p:sp>
    </p:spTree>
    <p:extLst>
      <p:ext uri="{BB962C8B-B14F-4D97-AF65-F5344CB8AC3E}">
        <p14:creationId xmlns:p14="http://schemas.microsoft.com/office/powerpoint/2010/main" val="3637863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057400"/>
            <a:ext cx="11582400" cy="3046988"/>
          </a:xfrm>
          <a:prstGeom prst="rect">
            <a:avLst/>
          </a:prstGeom>
        </p:spPr>
        <p:txBody>
          <a:bodyPr wrap="square">
            <a:spAutoFit/>
          </a:bodyPr>
          <a:lstStyle/>
          <a:p>
            <a:r>
              <a:rPr lang="en-US" sz="3200" dirty="0"/>
              <a:t>After surface adhesion, the cell can interact with other cells through membrane proteins such as </a:t>
            </a:r>
            <a:r>
              <a:rPr lang="en-US" sz="3200" dirty="0" err="1"/>
              <a:t>cadherins</a:t>
            </a:r>
            <a:r>
              <a:rPr lang="en-US" sz="3200" dirty="0"/>
              <a:t>, </a:t>
            </a:r>
            <a:r>
              <a:rPr lang="en-US" sz="3200" dirty="0" err="1"/>
              <a:t>selectins</a:t>
            </a:r>
            <a:r>
              <a:rPr lang="en-US" sz="3200" dirty="0"/>
              <a:t> and the Immunoglobulin (</a:t>
            </a:r>
            <a:r>
              <a:rPr lang="en-US" sz="3200" dirty="0" err="1"/>
              <a:t>Ig</a:t>
            </a:r>
            <a:r>
              <a:rPr lang="en-US" sz="3200" dirty="0"/>
              <a:t>) superfamily. In tissues, cell junctions, a variety of </a:t>
            </a:r>
            <a:r>
              <a:rPr lang="en-US" sz="3200" dirty="0" err="1"/>
              <a:t>multiprotein</a:t>
            </a:r>
            <a:r>
              <a:rPr lang="en-US" sz="3200" dirty="0"/>
              <a:t> complexes (e.g., tight junctions), can form between cells to promote intercellular communication and mechanical stability.</a:t>
            </a:r>
          </a:p>
        </p:txBody>
      </p:sp>
    </p:spTree>
    <p:extLst>
      <p:ext uri="{BB962C8B-B14F-4D97-AF65-F5344CB8AC3E}">
        <p14:creationId xmlns:p14="http://schemas.microsoft.com/office/powerpoint/2010/main" val="8018450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890" y="0"/>
            <a:ext cx="8308975" cy="519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82787" y="5486400"/>
            <a:ext cx="7848600" cy="1569660"/>
          </a:xfrm>
          <a:prstGeom prst="rect">
            <a:avLst/>
          </a:prstGeom>
        </p:spPr>
        <p:txBody>
          <a:bodyPr wrap="square">
            <a:spAutoFit/>
          </a:bodyPr>
          <a:lstStyle/>
          <a:p>
            <a:pPr algn="just"/>
            <a:r>
              <a:rPr lang="en-US" sz="2400" dirty="0"/>
              <a:t>Schematic diagram of single-cell adhesion (a) attachment event via the formation of molecular bonds, (b) detachment event via breakage of molecular bonds. (ECM—Extracellular matrix) </a:t>
            </a:r>
          </a:p>
        </p:txBody>
      </p:sp>
    </p:spTree>
    <p:extLst>
      <p:ext uri="{BB962C8B-B14F-4D97-AF65-F5344CB8AC3E}">
        <p14:creationId xmlns:p14="http://schemas.microsoft.com/office/powerpoint/2010/main" val="3070636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Thank you </a:t>
            </a:r>
          </a:p>
        </p:txBody>
      </p:sp>
      <p:sp>
        <p:nvSpPr>
          <p:cNvPr id="3" name="Content Placeholder 2"/>
          <p:cNvSpPr>
            <a:spLocks noGrp="1"/>
          </p:cNvSpPr>
          <p:nvPr>
            <p:ph idx="1"/>
          </p:nvPr>
        </p:nvSpPr>
        <p:spPr/>
        <p:txBody>
          <a:bodyPr/>
          <a:lstStyle/>
          <a:p>
            <a:pPr marL="0" indent="0" algn="ctr">
              <a:buNone/>
            </a:pPr>
            <a:endParaRPr lang="en-US" sz="7200" dirty="0"/>
          </a:p>
          <a:p>
            <a:pPr marL="0" indent="0" algn="ctr">
              <a:buNone/>
            </a:pPr>
            <a:r>
              <a:rPr lang="en-US" sz="7200" dirty="0"/>
              <a:t>End </a:t>
            </a:r>
          </a:p>
        </p:txBody>
      </p:sp>
      <p:sp>
        <p:nvSpPr>
          <p:cNvPr id="4" name="Slide Number Placeholder 3"/>
          <p:cNvSpPr>
            <a:spLocks noGrp="1"/>
          </p:cNvSpPr>
          <p:nvPr>
            <p:ph type="sldNum" sz="quarter" idx="12"/>
          </p:nvPr>
        </p:nvSpPr>
        <p:spPr/>
        <p:txBody>
          <a:bodyPr/>
          <a:lstStyle/>
          <a:p>
            <a:pPr>
              <a:defRPr/>
            </a:pPr>
            <a:fld id="{9CB37463-CE4D-4F54-ADD6-A187F3CEED86}" type="slidenum">
              <a:rPr lang="en-GB">
                <a:solidFill>
                  <a:srgbClr val="FFFFFF"/>
                </a:solidFill>
              </a:rPr>
              <a:pPr>
                <a:defRPr/>
              </a:pPr>
              <a:t>47</a:t>
            </a:fld>
            <a:endParaRPr lang="en-GB">
              <a:solidFill>
                <a:srgbClr val="FFFFFF"/>
              </a:solidFill>
            </a:endParaRPr>
          </a:p>
        </p:txBody>
      </p:sp>
    </p:spTree>
    <p:extLst>
      <p:ext uri="{BB962C8B-B14F-4D97-AF65-F5344CB8AC3E}">
        <p14:creationId xmlns:p14="http://schemas.microsoft.com/office/powerpoint/2010/main" val="465978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Homework</a:t>
            </a:r>
            <a:r>
              <a:rPr lang="en-US" dirty="0"/>
              <a:t> </a:t>
            </a:r>
          </a:p>
        </p:txBody>
      </p:sp>
      <p:sp>
        <p:nvSpPr>
          <p:cNvPr id="3" name="Content Placeholder 2"/>
          <p:cNvSpPr>
            <a:spLocks noGrp="1"/>
          </p:cNvSpPr>
          <p:nvPr>
            <p:ph idx="1"/>
          </p:nvPr>
        </p:nvSpPr>
        <p:spPr/>
        <p:txBody>
          <a:bodyPr/>
          <a:lstStyle/>
          <a:p>
            <a:pPr algn="just"/>
            <a:r>
              <a:rPr lang="en-US" sz="2000" dirty="0"/>
              <a:t>Case Scenario: Fine Needle Aspiration Cytology - An Overview</a:t>
            </a:r>
          </a:p>
          <a:p>
            <a:pPr algn="just"/>
            <a:endParaRPr lang="en-US" sz="2000" b="0" dirty="0"/>
          </a:p>
          <a:p>
            <a:pPr algn="just"/>
            <a:r>
              <a:rPr lang="en-US" sz="2000" dirty="0"/>
              <a:t>Patient Information:</a:t>
            </a:r>
            <a:r>
              <a:rPr lang="en-US" sz="2000" b="0" dirty="0"/>
              <a:t> Mrs. Smith, a 52-year-old female, presents to her primary care physician with a palpable lump in her left breast. She reports that she first noticed the lump about two weeks ago and it has been gradually increasing in size. She denies any history of trauma to the breast or any recent changes in her breast size or shape. Mrs. Smith is otherwise healthy and has no significant medical history.</a:t>
            </a:r>
          </a:p>
          <a:p>
            <a:pPr algn="just"/>
            <a:endParaRPr lang="en-US" sz="2000" b="0" dirty="0"/>
          </a:p>
          <a:p>
            <a:pPr algn="just"/>
            <a:r>
              <a:rPr lang="en-US" sz="2000" dirty="0"/>
              <a:t>Clinical Examination:</a:t>
            </a:r>
            <a:r>
              <a:rPr lang="en-US" sz="2000" b="0" dirty="0"/>
              <a:t> Upon clinical examination, the physician notes a firm, non-tender mass measuring approximately 3 centimeters in diameter in the upper outer quadrant of the left breast. There are no visible signs of skin changes, nipple retraction, or discharge. The axillary lymph nodes appear non-palpable.</a:t>
            </a:r>
          </a:p>
          <a:p>
            <a:endParaRPr lang="en-US" dirty="0"/>
          </a:p>
        </p:txBody>
      </p:sp>
    </p:spTree>
    <p:extLst>
      <p:ext uri="{BB962C8B-B14F-4D97-AF65-F5344CB8AC3E}">
        <p14:creationId xmlns:p14="http://schemas.microsoft.com/office/powerpoint/2010/main" val="2734381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28800"/>
            <a:ext cx="10363200" cy="4648200"/>
          </a:xfrm>
        </p:spPr>
        <p:txBody>
          <a:bodyPr/>
          <a:lstStyle/>
          <a:p>
            <a:r>
              <a:rPr lang="en-US" sz="2000" dirty="0"/>
              <a:t>Discussion:</a:t>
            </a:r>
            <a:endParaRPr lang="en-US" sz="2000" b="0" dirty="0"/>
          </a:p>
          <a:p>
            <a:pPr algn="just"/>
            <a:r>
              <a:rPr lang="en-US" sz="2000" dirty="0"/>
              <a:t>Fine Needle Aspiration Cytology (FNAC):</a:t>
            </a:r>
            <a:r>
              <a:rPr lang="en-US" sz="2000" b="0" dirty="0"/>
              <a:t> FNAC is a minimally invasive procedure used to obtain tissue samples for cytological examination. It is often performed as an initial diagnostic test for evaluating suspicious breast lumps, thyroid nodules, and other palpable masses.</a:t>
            </a:r>
          </a:p>
          <a:p>
            <a:pPr algn="just"/>
            <a:endParaRPr lang="en-US" sz="2000" b="0" dirty="0"/>
          </a:p>
          <a:p>
            <a:pPr algn="just"/>
            <a:r>
              <a:rPr lang="en-US" sz="2000" dirty="0"/>
              <a:t>Advantages of FNAC:</a:t>
            </a:r>
            <a:r>
              <a:rPr lang="en-US" sz="2000" b="0" dirty="0"/>
              <a:t> FNAC is a quick and cost-effective procedure that can provide rapid diagnostic information, allowing for timely management decisions. It is associated with minimal discomfort and has a low risk of complications.</a:t>
            </a:r>
          </a:p>
          <a:p>
            <a:pPr algn="just"/>
            <a:endParaRPr lang="en-US" sz="2000" b="0" dirty="0"/>
          </a:p>
          <a:p>
            <a:pPr algn="just"/>
            <a:r>
              <a:rPr lang="en-US" sz="2000" dirty="0"/>
              <a:t>Limitations of FNAC:</a:t>
            </a:r>
            <a:r>
              <a:rPr lang="en-US" sz="2000" b="0" dirty="0"/>
              <a:t> While FNAC is useful for providing a preliminary diagnosis, it may not always yield definitive results, particularly in cases where the sample is insufficient or non-representative. In such cases, additional diagnostic tests, such as core needle biopsy or surgical excision, may be required for further evaluation.</a:t>
            </a:r>
          </a:p>
          <a:p>
            <a:endParaRPr lang="en-US" dirty="0"/>
          </a:p>
        </p:txBody>
      </p:sp>
      <p:sp>
        <p:nvSpPr>
          <p:cNvPr id="4" name="Rectangle 3"/>
          <p:cNvSpPr/>
          <p:nvPr/>
        </p:nvSpPr>
        <p:spPr>
          <a:xfrm>
            <a:off x="1219200" y="609600"/>
            <a:ext cx="3557384" cy="523220"/>
          </a:xfrm>
          <a:prstGeom prst="rect">
            <a:avLst/>
          </a:prstGeom>
        </p:spPr>
        <p:txBody>
          <a:bodyPr wrap="none">
            <a:spAutoFit/>
          </a:bodyPr>
          <a:lstStyle/>
          <a:p>
            <a:r>
              <a:rPr lang="en-US" sz="2800" b="1" dirty="0"/>
              <a:t>Homework Solution</a:t>
            </a:r>
          </a:p>
        </p:txBody>
      </p:sp>
    </p:spTree>
    <p:extLst>
      <p:ext uri="{BB962C8B-B14F-4D97-AF65-F5344CB8AC3E}">
        <p14:creationId xmlns:p14="http://schemas.microsoft.com/office/powerpoint/2010/main" val="3353669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Morphology and </a:t>
            </a:r>
            <a:r>
              <a:rPr lang="en-US" dirty="0" err="1"/>
              <a:t>Functionology</a:t>
            </a:r>
            <a:endParaRPr lang="en-US" dirty="0"/>
          </a:p>
        </p:txBody>
      </p:sp>
      <p:sp>
        <p:nvSpPr>
          <p:cNvPr id="4" name="Slide Number Placeholder 3"/>
          <p:cNvSpPr>
            <a:spLocks noGrp="1"/>
          </p:cNvSpPr>
          <p:nvPr>
            <p:ph type="sldNum" sz="quarter" idx="12"/>
          </p:nvPr>
        </p:nvSpPr>
        <p:spPr/>
        <p:txBody>
          <a:bodyPr/>
          <a:lstStyle/>
          <a:p>
            <a:pPr>
              <a:defRPr/>
            </a:pPr>
            <a:fld id="{9CB37463-CE4D-4F54-ADD6-A187F3CEED86}" type="slidenum">
              <a:rPr lang="en-GB" smtClean="0"/>
              <a:pPr>
                <a:defRPr/>
              </a:pPr>
              <a:t>5</a:t>
            </a:fld>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669867" cy="487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991600" y="1600200"/>
            <a:ext cx="3200400" cy="3046988"/>
          </a:xfrm>
          <a:prstGeom prst="rect">
            <a:avLst/>
          </a:prstGeom>
        </p:spPr>
        <p:txBody>
          <a:bodyPr wrap="square">
            <a:spAutoFit/>
          </a:bodyPr>
          <a:lstStyle/>
          <a:p>
            <a:r>
              <a:rPr lang="en-US" sz="2400" dirty="0"/>
              <a:t>Divisions of Morphology</a:t>
            </a:r>
          </a:p>
          <a:p>
            <a:r>
              <a:rPr lang="en-US" sz="2400" dirty="0"/>
              <a:t>There are different types of morphology:</a:t>
            </a:r>
          </a:p>
          <a:p>
            <a:endParaRPr lang="en-US" sz="2400" dirty="0"/>
          </a:p>
          <a:p>
            <a:pPr marL="457200" indent="-457200">
              <a:buAutoNum type="arabicPeriod"/>
            </a:pPr>
            <a:r>
              <a:rPr lang="en-US" sz="2400" dirty="0"/>
              <a:t>Cellular Morphology</a:t>
            </a:r>
          </a:p>
          <a:p>
            <a:r>
              <a:rPr lang="en-US" sz="2400" dirty="0"/>
              <a:t>2. Tissue Morphology</a:t>
            </a:r>
          </a:p>
          <a:p>
            <a:r>
              <a:rPr lang="en-US" sz="2400" dirty="0"/>
              <a:t>3. Organ Morphology</a:t>
            </a:r>
          </a:p>
          <a:p>
            <a:r>
              <a:rPr lang="en-US" sz="2400" dirty="0"/>
              <a:t>4.The Whole Organism</a:t>
            </a:r>
          </a:p>
        </p:txBody>
      </p:sp>
      <p:sp>
        <p:nvSpPr>
          <p:cNvPr id="6" name="Rectangle 5"/>
          <p:cNvSpPr/>
          <p:nvPr/>
        </p:nvSpPr>
        <p:spPr>
          <a:xfrm>
            <a:off x="2362200" y="6488668"/>
            <a:ext cx="4461478" cy="369332"/>
          </a:xfrm>
          <a:prstGeom prst="rect">
            <a:avLst/>
          </a:prstGeom>
        </p:spPr>
        <p:txBody>
          <a:bodyPr wrap="none">
            <a:spAutoFit/>
          </a:bodyPr>
          <a:lstStyle/>
          <a:p>
            <a:r>
              <a:rPr lang="en-US" dirty="0"/>
              <a:t>Different types (levels) of morphology. Image </a:t>
            </a:r>
          </a:p>
        </p:txBody>
      </p:sp>
    </p:spTree>
    <p:extLst>
      <p:ext uri="{BB962C8B-B14F-4D97-AF65-F5344CB8AC3E}">
        <p14:creationId xmlns:p14="http://schemas.microsoft.com/office/powerpoint/2010/main" val="42163736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10744200" cy="5029200"/>
          </a:xfrm>
        </p:spPr>
        <p:txBody>
          <a:bodyPr/>
          <a:lstStyle/>
          <a:p>
            <a:pPr algn="just"/>
            <a:r>
              <a:rPr lang="en-US" sz="2400" dirty="0"/>
              <a:t>Management Plan:</a:t>
            </a:r>
            <a:r>
              <a:rPr lang="en-US" sz="2400" b="0" dirty="0"/>
              <a:t> Based on the cytology results confirming invasive ductal carcinoma, Mrs. Smith is referred to an oncologist for further management. She undergoes additional imaging studies to assess for the extent of disease and is scheduled for surgery to remove the breast tumor. Subsequent treatment options, such as chemotherapy, radiation therapy, and hormone therapy, are discussed with Mrs. Smith as part of her comprehensive cancer care plan.</a:t>
            </a:r>
          </a:p>
          <a:p>
            <a:pPr algn="just"/>
            <a:endParaRPr lang="en-US" sz="2400" b="0" dirty="0"/>
          </a:p>
          <a:p>
            <a:pPr algn="just"/>
            <a:r>
              <a:rPr lang="en-US" sz="2400" dirty="0"/>
              <a:t>At the end:</a:t>
            </a:r>
            <a:r>
              <a:rPr lang="en-US" sz="2400" b="0" dirty="0"/>
              <a:t> Fine Needle Aspiration Cytology (FNAC) is a valuable diagnostic tool for evaluating suspicious lesions in various anatomical sites, including the breast. In the case of Mrs. Smith, FNAC played a crucial role in the timely diagnosis of invasive ductal carcinoma, facilitating prompt initiation of appropriate treatment measures.</a:t>
            </a:r>
          </a:p>
          <a:p>
            <a:endParaRPr lang="en-US" dirty="0"/>
          </a:p>
        </p:txBody>
      </p:sp>
      <p:sp>
        <p:nvSpPr>
          <p:cNvPr id="4" name="Title 3"/>
          <p:cNvSpPr>
            <a:spLocks noGrp="1"/>
          </p:cNvSpPr>
          <p:nvPr>
            <p:ph type="title"/>
          </p:nvPr>
        </p:nvSpPr>
        <p:spPr>
          <a:xfrm>
            <a:off x="914400" y="304800"/>
            <a:ext cx="2723502" cy="770084"/>
          </a:xfrm>
          <a:prstGeom prst="rect">
            <a:avLst/>
          </a:prstGeom>
        </p:spPr>
        <p:txBody>
          <a:bodyPr wrap="none">
            <a:spAutoFit/>
          </a:bodyPr>
          <a:lstStyle/>
          <a:p>
            <a:r>
              <a:rPr lang="en-US" dirty="0">
                <a:solidFill>
                  <a:schemeClr val="tx1"/>
                </a:solidFill>
              </a:rPr>
              <a:t>Homework</a:t>
            </a:r>
          </a:p>
        </p:txBody>
      </p:sp>
    </p:spTree>
    <p:extLst>
      <p:ext uri="{BB962C8B-B14F-4D97-AF65-F5344CB8AC3E}">
        <p14:creationId xmlns:p14="http://schemas.microsoft.com/office/powerpoint/2010/main" val="1242799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5418"/>
            <a:ext cx="10515600" cy="1325563"/>
          </a:xfrm>
        </p:spPr>
        <p:txBody>
          <a:bodyPr/>
          <a:lstStyle/>
          <a:p>
            <a:r>
              <a:rPr lang="en-US" dirty="0"/>
              <a:t>Human Body plan and symmetry</a:t>
            </a:r>
            <a:br>
              <a:rPr lang="en-US" dirty="0"/>
            </a:br>
            <a:endParaRPr lang="en-US" dirty="0"/>
          </a:p>
        </p:txBody>
      </p:sp>
      <p:sp>
        <p:nvSpPr>
          <p:cNvPr id="4" name="Slide Number Placeholder 3"/>
          <p:cNvSpPr>
            <a:spLocks noGrp="1"/>
          </p:cNvSpPr>
          <p:nvPr>
            <p:ph type="sldNum" sz="quarter" idx="12"/>
          </p:nvPr>
        </p:nvSpPr>
        <p:spPr/>
        <p:txBody>
          <a:bodyPr/>
          <a:lstStyle/>
          <a:p>
            <a:pPr>
              <a:defRPr/>
            </a:pPr>
            <a:fld id="{9CB37463-CE4D-4F54-ADD6-A187F3CEED86}" type="slidenum">
              <a:rPr lang="en-GB" smtClean="0"/>
              <a:pPr>
                <a:defRPr/>
              </a:pPr>
              <a:t>6</a:t>
            </a:fld>
            <a:endParaRPr lang="en-GB"/>
          </a:p>
        </p:txBody>
      </p:sp>
      <p:pic>
        <p:nvPicPr>
          <p:cNvPr id="2050"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715000" y="1295400"/>
            <a:ext cx="6324600" cy="503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04800" y="1752600"/>
            <a:ext cx="5410200" cy="4401205"/>
          </a:xfrm>
          <a:prstGeom prst="rect">
            <a:avLst/>
          </a:prstGeom>
        </p:spPr>
        <p:txBody>
          <a:bodyPr wrap="square">
            <a:spAutoFit/>
          </a:bodyPr>
          <a:lstStyle/>
          <a:p>
            <a:pPr algn="just"/>
            <a:endParaRPr lang="en-US" sz="1600" dirty="0"/>
          </a:p>
          <a:p>
            <a:pPr algn="just"/>
            <a:r>
              <a:rPr lang="en-US" sz="2400" dirty="0"/>
              <a:t>In higher animals like humans, only a cut from head to foot in the middle separates the body into equal halves. </a:t>
            </a:r>
          </a:p>
          <a:p>
            <a:pPr algn="just"/>
            <a:endParaRPr lang="en-US" sz="2400" dirty="0"/>
          </a:p>
          <a:p>
            <a:pPr algn="just"/>
            <a:r>
              <a:rPr lang="en-US" sz="2400" dirty="0"/>
              <a:t>Anterior and posterior ends may be differentiated, as </a:t>
            </a:r>
            <a:r>
              <a:rPr lang="en-US" sz="2400" dirty="0">
                <a:solidFill>
                  <a:srgbClr val="C00000"/>
                </a:solidFill>
              </a:rPr>
              <a:t>dorsal</a:t>
            </a:r>
            <a:r>
              <a:rPr lang="en-US" sz="2400" dirty="0"/>
              <a:t> and </a:t>
            </a:r>
            <a:r>
              <a:rPr lang="en-US" sz="2400" dirty="0">
                <a:solidFill>
                  <a:srgbClr val="7030A0"/>
                </a:solidFill>
              </a:rPr>
              <a:t>ventral</a:t>
            </a:r>
            <a:r>
              <a:rPr lang="en-US" sz="2400" dirty="0"/>
              <a:t> sides. </a:t>
            </a:r>
          </a:p>
          <a:p>
            <a:pPr algn="just"/>
            <a:endParaRPr lang="en-US" sz="2400" dirty="0"/>
          </a:p>
          <a:p>
            <a:pPr algn="just"/>
            <a:r>
              <a:rPr lang="en-US" sz="2400" dirty="0"/>
              <a:t>Certain human internal organs (such as the </a:t>
            </a:r>
            <a:r>
              <a:rPr lang="en-US" sz="2400" dirty="0">
                <a:solidFill>
                  <a:srgbClr val="C00000"/>
                </a:solidFill>
              </a:rPr>
              <a:t>heart</a:t>
            </a:r>
            <a:r>
              <a:rPr lang="en-US" sz="2400" dirty="0"/>
              <a:t>) are not symmetrical, even the right and left sides of the body are not perfectly equal.</a:t>
            </a:r>
          </a:p>
        </p:txBody>
      </p:sp>
    </p:spTree>
    <p:extLst>
      <p:ext uri="{BB962C8B-B14F-4D97-AF65-F5344CB8AC3E}">
        <p14:creationId xmlns:p14="http://schemas.microsoft.com/office/powerpoint/2010/main" val="565452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a:t>
            </a:r>
            <a:r>
              <a:rPr lang="en-US" dirty="0" err="1"/>
              <a:t>Immunohistochemical</a:t>
            </a:r>
            <a:r>
              <a:rPr lang="en-US" dirty="0"/>
              <a:t> methods</a:t>
            </a:r>
          </a:p>
        </p:txBody>
      </p:sp>
      <p:sp>
        <p:nvSpPr>
          <p:cNvPr id="3" name="Content Placeholder 2"/>
          <p:cNvSpPr>
            <a:spLocks noGrp="1"/>
          </p:cNvSpPr>
          <p:nvPr>
            <p:ph idx="1"/>
          </p:nvPr>
        </p:nvSpPr>
        <p:spPr/>
        <p:txBody>
          <a:bodyPr/>
          <a:lstStyle/>
          <a:p>
            <a:r>
              <a:rPr lang="en-US" dirty="0"/>
              <a:t>To classify the </a:t>
            </a:r>
            <a:r>
              <a:rPr lang="en-US" dirty="0" err="1"/>
              <a:t>immunohistochemical</a:t>
            </a:r>
            <a:r>
              <a:rPr lang="en-US" dirty="0"/>
              <a:t> techniques into 3 categories; </a:t>
            </a:r>
          </a:p>
          <a:p>
            <a:endParaRPr lang="en-US" dirty="0"/>
          </a:p>
          <a:p>
            <a:pPr marL="0" indent="0">
              <a:buNone/>
            </a:pPr>
            <a:r>
              <a:rPr lang="en-US" dirty="0"/>
              <a:t>1. Chemical methods such as chemical reactions by staining .</a:t>
            </a:r>
          </a:p>
          <a:p>
            <a:endParaRPr lang="en-US" dirty="0"/>
          </a:p>
          <a:p>
            <a:pPr marL="0" indent="0">
              <a:buNone/>
            </a:pPr>
            <a:r>
              <a:rPr lang="en-US" dirty="0"/>
              <a:t>2. Physical methods such as radiations </a:t>
            </a:r>
          </a:p>
          <a:p>
            <a:pPr marL="0" indent="0">
              <a:buNone/>
            </a:pPr>
            <a:endParaRPr lang="en-US" dirty="0"/>
          </a:p>
          <a:p>
            <a:pPr marL="0" indent="0">
              <a:buNone/>
            </a:pPr>
            <a:r>
              <a:rPr lang="en-US" dirty="0"/>
              <a:t>3. Biological methods such as immunity </a:t>
            </a:r>
          </a:p>
        </p:txBody>
      </p:sp>
      <p:sp>
        <p:nvSpPr>
          <p:cNvPr id="4" name="Slide Number Placeholder 3"/>
          <p:cNvSpPr>
            <a:spLocks noGrp="1"/>
          </p:cNvSpPr>
          <p:nvPr>
            <p:ph type="sldNum" sz="quarter" idx="12"/>
          </p:nvPr>
        </p:nvSpPr>
        <p:spPr/>
        <p:txBody>
          <a:bodyPr/>
          <a:lstStyle/>
          <a:p>
            <a:pPr>
              <a:defRPr/>
            </a:pPr>
            <a:fld id="{9CB37463-CE4D-4F54-ADD6-A187F3CEED86}" type="slidenum">
              <a:rPr lang="en-GB" smtClean="0"/>
              <a:pPr>
                <a:defRPr/>
              </a:pPr>
              <a:t>7</a:t>
            </a:fld>
            <a:endParaRPr lang="en-GB"/>
          </a:p>
        </p:txBody>
      </p:sp>
    </p:spTree>
    <p:extLst>
      <p:ext uri="{BB962C8B-B14F-4D97-AF65-F5344CB8AC3E}">
        <p14:creationId xmlns:p14="http://schemas.microsoft.com/office/powerpoint/2010/main" val="3419590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methods</a:t>
            </a:r>
          </a:p>
        </p:txBody>
      </p:sp>
      <p:sp>
        <p:nvSpPr>
          <p:cNvPr id="3" name="Content Placeholder 2"/>
          <p:cNvSpPr>
            <a:spLocks noGrp="1"/>
          </p:cNvSpPr>
          <p:nvPr>
            <p:ph idx="1"/>
          </p:nvPr>
        </p:nvSpPr>
        <p:spPr>
          <a:xfrm>
            <a:off x="838200" y="1825624"/>
            <a:ext cx="10515600" cy="4575175"/>
          </a:xfrm>
        </p:spPr>
        <p:txBody>
          <a:bodyPr/>
          <a:lstStyle/>
          <a:p>
            <a:pPr algn="just"/>
            <a:r>
              <a:rPr lang="en-US" dirty="0"/>
              <a:t>The chemical methods in Immunohistochemistry consist of various chemical reactions, e.g. the color staining of DNA with </a:t>
            </a:r>
            <a:r>
              <a:rPr lang="en-US" dirty="0" err="1"/>
              <a:t>Feulgen</a:t>
            </a:r>
            <a:r>
              <a:rPr lang="en-US" dirty="0"/>
              <a:t> reaction. </a:t>
            </a:r>
          </a:p>
          <a:p>
            <a:pPr algn="just"/>
            <a:r>
              <a:rPr lang="en-US" dirty="0"/>
              <a:t>The principles and methods categories the color reactions for light microscopy and dense deposits for electron microscopy. </a:t>
            </a:r>
          </a:p>
          <a:p>
            <a:pPr algn="just"/>
            <a:r>
              <a:rPr lang="en-US" dirty="0"/>
              <a:t>The color reactions were first developed in Immunohistochemistry such as:</a:t>
            </a:r>
          </a:p>
          <a:p>
            <a:pPr algn="just"/>
            <a:r>
              <a:rPr lang="en-US" dirty="0"/>
              <a:t> 1. DNA </a:t>
            </a:r>
            <a:r>
              <a:rPr lang="en-US" dirty="0" err="1"/>
              <a:t>Feulgen</a:t>
            </a:r>
            <a:r>
              <a:rPr lang="en-US" dirty="0"/>
              <a:t> reaction, staining of proteins with </a:t>
            </a:r>
            <a:r>
              <a:rPr lang="en-US" dirty="0" err="1"/>
              <a:t>Millon</a:t>
            </a:r>
            <a:r>
              <a:rPr lang="en-US" dirty="0"/>
              <a:t> reactions,.</a:t>
            </a:r>
          </a:p>
          <a:p>
            <a:pPr algn="just"/>
            <a:r>
              <a:rPr lang="en-US" dirty="0"/>
              <a:t>2. Lipids with Sudan</a:t>
            </a:r>
          </a:p>
          <a:p>
            <a:pPr algn="just"/>
            <a:r>
              <a:rPr lang="en-US" dirty="0"/>
              <a:t>3. Some enzymes such as alkaline and acid phosphatases. </a:t>
            </a:r>
          </a:p>
        </p:txBody>
      </p:sp>
      <p:sp>
        <p:nvSpPr>
          <p:cNvPr id="4" name="Slide Number Placeholder 3"/>
          <p:cNvSpPr>
            <a:spLocks noGrp="1"/>
          </p:cNvSpPr>
          <p:nvPr>
            <p:ph type="sldNum" sz="quarter" idx="12"/>
          </p:nvPr>
        </p:nvSpPr>
        <p:spPr/>
        <p:txBody>
          <a:bodyPr/>
          <a:lstStyle/>
          <a:p>
            <a:pPr>
              <a:defRPr/>
            </a:pPr>
            <a:fld id="{9CB37463-CE4D-4F54-ADD6-A187F3CEED86}" type="slidenum">
              <a:rPr lang="en-GB" smtClean="0"/>
              <a:pPr>
                <a:defRPr/>
              </a:pPr>
              <a:t>8</a:t>
            </a:fld>
            <a:endParaRPr lang="en-GB"/>
          </a:p>
        </p:txBody>
      </p:sp>
    </p:spTree>
    <p:extLst>
      <p:ext uri="{BB962C8B-B14F-4D97-AF65-F5344CB8AC3E}">
        <p14:creationId xmlns:p14="http://schemas.microsoft.com/office/powerpoint/2010/main" val="1062839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152400"/>
            <a:ext cx="10515600" cy="1325563"/>
          </a:xfrm>
        </p:spPr>
        <p:txBody>
          <a:bodyPr/>
          <a:lstStyle/>
          <a:p>
            <a:r>
              <a:rPr lang="en-US" dirty="0"/>
              <a:t>Physical methods</a:t>
            </a:r>
          </a:p>
        </p:txBody>
      </p:sp>
      <p:sp>
        <p:nvSpPr>
          <p:cNvPr id="3" name="Content Placeholder 2"/>
          <p:cNvSpPr>
            <a:spLocks noGrp="1"/>
          </p:cNvSpPr>
          <p:nvPr>
            <p:ph idx="1"/>
          </p:nvPr>
        </p:nvSpPr>
        <p:spPr>
          <a:xfrm>
            <a:off x="457200" y="1371600"/>
            <a:ext cx="10972800" cy="5105400"/>
          </a:xfrm>
        </p:spPr>
        <p:txBody>
          <a:bodyPr/>
          <a:lstStyle/>
          <a:p>
            <a:pPr algn="just"/>
            <a:r>
              <a:rPr lang="en-US" sz="3200" dirty="0"/>
              <a:t>The principles and methods using physical reactions consist of various physical reactions such </a:t>
            </a:r>
            <a:r>
              <a:rPr lang="en-US" sz="3200" dirty="0">
                <a:solidFill>
                  <a:srgbClr val="C00000"/>
                </a:solidFill>
              </a:rPr>
              <a:t>changes of temperature </a:t>
            </a:r>
            <a:r>
              <a:rPr lang="en-US" sz="3200" dirty="0"/>
              <a:t>of specimens as microincineration or </a:t>
            </a:r>
            <a:r>
              <a:rPr lang="en-US" sz="3200" dirty="0" err="1"/>
              <a:t>cryo</a:t>
            </a:r>
            <a:r>
              <a:rPr lang="en-US" sz="3200" dirty="0"/>
              <a:t>-techniques, and effects of wavelength on absorption such as: </a:t>
            </a:r>
          </a:p>
          <a:p>
            <a:pPr algn="just"/>
            <a:r>
              <a:rPr lang="en-US" sz="3200" dirty="0"/>
              <a:t>Electron </a:t>
            </a:r>
            <a:r>
              <a:rPr lang="en-US" sz="3200" dirty="0" err="1"/>
              <a:t>cryotomography</a:t>
            </a:r>
            <a:r>
              <a:rPr lang="en-US" sz="3200" dirty="0"/>
              <a:t> (redirect from </a:t>
            </a:r>
            <a:r>
              <a:rPr lang="en-US" sz="3200" dirty="0" err="1"/>
              <a:t>Cryo</a:t>
            </a:r>
            <a:r>
              <a:rPr lang="en-US" sz="3200" dirty="0"/>
              <a:t> Electron Tomography) in other electron </a:t>
            </a:r>
            <a:r>
              <a:rPr lang="en-US" sz="3200" dirty="0" err="1"/>
              <a:t>cryomicroscopy</a:t>
            </a:r>
            <a:r>
              <a:rPr lang="en-US" sz="3200" dirty="0"/>
              <a:t> techniques.</a:t>
            </a:r>
          </a:p>
          <a:p>
            <a:pPr algn="just"/>
            <a:endParaRPr lang="en-US" sz="3200" dirty="0"/>
          </a:p>
        </p:txBody>
      </p:sp>
      <p:sp>
        <p:nvSpPr>
          <p:cNvPr id="4" name="Slide Number Placeholder 3"/>
          <p:cNvSpPr>
            <a:spLocks noGrp="1"/>
          </p:cNvSpPr>
          <p:nvPr>
            <p:ph type="sldNum" sz="quarter" idx="12"/>
          </p:nvPr>
        </p:nvSpPr>
        <p:spPr/>
        <p:txBody>
          <a:bodyPr/>
          <a:lstStyle/>
          <a:p>
            <a:pPr>
              <a:defRPr/>
            </a:pPr>
            <a:fld id="{9CB37463-CE4D-4F54-ADD6-A187F3CEED86}" type="slidenum">
              <a:rPr lang="en-GB" smtClean="0"/>
              <a:pPr>
                <a:defRPr/>
              </a:pPr>
              <a:t>9</a:t>
            </a:fld>
            <a:endParaRPr lang="en-GB"/>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6924" y="4225636"/>
            <a:ext cx="1875559" cy="2433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5073533"/>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oject Overview (Standard)">
  <a:themeElements>
    <a:clrScheme name="">
      <a:dk1>
        <a:srgbClr val="000000"/>
      </a:dk1>
      <a:lt1>
        <a:srgbClr val="FFFFFF"/>
      </a:lt1>
      <a:dk2>
        <a:srgbClr val="000099"/>
      </a:dk2>
      <a:lt2>
        <a:srgbClr val="DB0734"/>
      </a:lt2>
      <a:accent1>
        <a:srgbClr val="00CCFF"/>
      </a:accent1>
      <a:accent2>
        <a:srgbClr val="00FFCC"/>
      </a:accent2>
      <a:accent3>
        <a:srgbClr val="AAAACA"/>
      </a:accent3>
      <a:accent4>
        <a:srgbClr val="DADADA"/>
      </a:accent4>
      <a:accent5>
        <a:srgbClr val="AAE2FF"/>
      </a:accent5>
      <a:accent6>
        <a:srgbClr val="00E7B9"/>
      </a:accent6>
      <a:hlink>
        <a:srgbClr val="FF3300"/>
      </a:hlink>
      <a:folHlink>
        <a:srgbClr val="FF7C80"/>
      </a:folHlink>
    </a:clrScheme>
    <a:fontScheme name="Project Overview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23030</TotalTime>
  <Words>2471</Words>
  <Application>Microsoft Office PowerPoint</Application>
  <PresentationFormat>Widescreen</PresentationFormat>
  <Paragraphs>266</Paragraphs>
  <Slides>50</Slides>
  <Notes>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50</vt:i4>
      </vt:variant>
    </vt:vector>
  </HeadingPairs>
  <TitlesOfParts>
    <vt:vector size="62" baseType="lpstr">
      <vt:lpstr>Arial</vt:lpstr>
      <vt:lpstr>Calibri</vt:lpstr>
      <vt:lpstr>Calibri Light</vt:lpstr>
      <vt:lpstr>Century Schoolbook</vt:lpstr>
      <vt:lpstr>Franklin Gothic Book</vt:lpstr>
      <vt:lpstr>Garamond</vt:lpstr>
      <vt:lpstr>Times New Roman</vt:lpstr>
      <vt:lpstr>Wingdings</vt:lpstr>
      <vt:lpstr>1_Office Theme</vt:lpstr>
      <vt:lpstr>2_Office Theme</vt:lpstr>
      <vt:lpstr>Project Overview (Standard)</vt:lpstr>
      <vt:lpstr>SavonVTI</vt:lpstr>
      <vt:lpstr>Immunohistochemistry   Introduction to Immunohistochemistry </vt:lpstr>
      <vt:lpstr>PowerPoint Presentation</vt:lpstr>
      <vt:lpstr>Objectives </vt:lpstr>
      <vt:lpstr>Histochemistry</vt:lpstr>
      <vt:lpstr>    Morphology and Functionology</vt:lpstr>
      <vt:lpstr>Human Body plan and symmetry </vt:lpstr>
      <vt:lpstr>Classification of Immunohistochemical methods</vt:lpstr>
      <vt:lpstr>Chemical methods</vt:lpstr>
      <vt:lpstr>Physical methods</vt:lpstr>
      <vt:lpstr>Electron cryotomography (redirect from Cryo Electron Tomography) </vt:lpstr>
      <vt:lpstr>Physical methods</vt:lpstr>
      <vt:lpstr>Biological methods</vt:lpstr>
      <vt:lpstr>proteins by the fluorescent antibody</vt:lpstr>
      <vt:lpstr>Plant Lectin </vt:lpstr>
      <vt:lpstr>Lectins obtained from plants were also introduced into cytochemistry</vt:lpstr>
      <vt:lpstr>Plant Lectin</vt:lpstr>
      <vt:lpstr>Thank you </vt:lpstr>
      <vt:lpstr>Appendix and extra readings  </vt:lpstr>
      <vt:lpstr>Home work  Application to the class Alopecia Case  </vt:lpstr>
      <vt:lpstr>Scenario case </vt:lpstr>
      <vt:lpstr>Scenario case </vt:lpstr>
      <vt:lpstr>Scenario case </vt:lpstr>
      <vt:lpstr> Question  What differential diagnoses should be considered?  </vt:lpstr>
      <vt:lpstr>Answer  </vt:lpstr>
      <vt:lpstr>Answer  </vt:lpstr>
      <vt:lpstr>PowerPoint Presentation</vt:lpstr>
      <vt:lpstr>Fine Needle Aspiration Cytology - an overview</vt:lpstr>
      <vt:lpstr>Fine Needle Aspiration Cytology</vt:lpstr>
      <vt:lpstr>FNAC - definition</vt:lpstr>
      <vt:lpstr>Clinical skill required</vt:lpstr>
      <vt:lpstr>Clinical skill required -2</vt:lpstr>
      <vt:lpstr>Clinical skill required -3</vt:lpstr>
      <vt:lpstr>Cytology vs Histology</vt:lpstr>
      <vt:lpstr>Cytology vs Histology - 2</vt:lpstr>
      <vt:lpstr>Who should do FNA?</vt:lpstr>
      <vt:lpstr>Current status</vt:lpstr>
      <vt:lpstr>LIMITATIONS</vt:lpstr>
      <vt:lpstr>Complications</vt:lpstr>
      <vt:lpstr>ADVANTAGES</vt:lpstr>
      <vt:lpstr>How to interpret?</vt:lpstr>
      <vt:lpstr>Adjunct tools</vt:lpstr>
      <vt:lpstr>Adjunct tools</vt:lpstr>
      <vt:lpstr>Future directions</vt:lpstr>
      <vt:lpstr>PowerPoint Presentation</vt:lpstr>
      <vt:lpstr>PowerPoint Presentation</vt:lpstr>
      <vt:lpstr>PowerPoint Presentation</vt:lpstr>
      <vt:lpstr>Thank you </vt:lpstr>
      <vt:lpstr>Homework </vt:lpstr>
      <vt:lpstr>PowerPoint Presentation</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Ahmad Ibrahimi</cp:lastModifiedBy>
  <cp:revision>81</cp:revision>
  <dcterms:modified xsi:type="dcterms:W3CDTF">2025-06-22T13:36:14Z</dcterms:modified>
</cp:coreProperties>
</file>