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2" r:id="rId2"/>
    <p:sldMasterId id="2147483674" r:id="rId3"/>
  </p:sldMasterIdLst>
  <p:notesMasterIdLst>
    <p:notesMasterId r:id="rId57"/>
  </p:notesMasterIdLst>
  <p:sldIdLst>
    <p:sldId id="349" r:id="rId4"/>
    <p:sldId id="350" r:id="rId5"/>
    <p:sldId id="352" r:id="rId6"/>
    <p:sldId id="353"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3" r:id="rId22"/>
    <p:sldId id="312" r:id="rId23"/>
    <p:sldId id="351" r:id="rId24"/>
    <p:sldId id="314" r:id="rId25"/>
    <p:sldId id="346" r:id="rId26"/>
    <p:sldId id="333" r:id="rId27"/>
    <p:sldId id="315" r:id="rId28"/>
    <p:sldId id="316" r:id="rId29"/>
    <p:sldId id="318" r:id="rId30"/>
    <p:sldId id="317" r:id="rId31"/>
    <p:sldId id="319" r:id="rId32"/>
    <p:sldId id="320" r:id="rId33"/>
    <p:sldId id="324" r:id="rId34"/>
    <p:sldId id="322" r:id="rId35"/>
    <p:sldId id="321" r:id="rId36"/>
    <p:sldId id="326" r:id="rId37"/>
    <p:sldId id="325" r:id="rId38"/>
    <p:sldId id="327" r:id="rId39"/>
    <p:sldId id="330" r:id="rId40"/>
    <p:sldId id="329" r:id="rId41"/>
    <p:sldId id="331" r:id="rId42"/>
    <p:sldId id="334" r:id="rId43"/>
    <p:sldId id="344" r:id="rId44"/>
    <p:sldId id="328" r:id="rId45"/>
    <p:sldId id="347" r:id="rId46"/>
    <p:sldId id="348" r:id="rId47"/>
    <p:sldId id="335" r:id="rId48"/>
    <p:sldId id="341" r:id="rId49"/>
    <p:sldId id="342" r:id="rId50"/>
    <p:sldId id="336" r:id="rId51"/>
    <p:sldId id="337" r:id="rId52"/>
    <p:sldId id="338" r:id="rId53"/>
    <p:sldId id="343" r:id="rId54"/>
    <p:sldId id="339" r:id="rId55"/>
    <p:sldId id="340" r:id="rId56"/>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3073" autoAdjust="0"/>
  </p:normalViewPr>
  <p:slideViewPr>
    <p:cSldViewPr>
      <p:cViewPr varScale="1">
        <p:scale>
          <a:sx n="67" d="100"/>
          <a:sy n="67" d="100"/>
        </p:scale>
        <p:origin x="840"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05642269-BF05-4C5E-91F7-86E30F4AE8AF}" type="datetimeFigureOut">
              <a:rPr lang="en-US" smtClean="0"/>
              <a:t>6/22/2025</a:t>
            </a:fld>
            <a:endParaRPr lang="en-US"/>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18A46EB7-557C-46CB-A7AD-1AEBE701447B}" type="slidenum">
              <a:rPr lang="en-US" smtClean="0"/>
              <a:t>‹#›</a:t>
            </a:fld>
            <a:endParaRPr lang="en-US"/>
          </a:p>
        </p:txBody>
      </p:sp>
    </p:spTree>
    <p:extLst>
      <p:ext uri="{BB962C8B-B14F-4D97-AF65-F5344CB8AC3E}">
        <p14:creationId xmlns:p14="http://schemas.microsoft.com/office/powerpoint/2010/main" val="1104838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EF9CAD-0AE4-4D27-A8BE-46A828B50C79}"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1098306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EF9CAD-0AE4-4D27-A8BE-46A828B50C79}"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10983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435F9BE-6B1C-45D9-A8F1-A4693536BA4D}" type="slidenum">
              <a:rPr lang="en-GB"/>
              <a:pPr>
                <a:defRPr/>
              </a:pPr>
              <a:t>‹#›</a:t>
            </a:fld>
            <a:endParaRPr lang="en-GB"/>
          </a:p>
        </p:txBody>
      </p:sp>
    </p:spTree>
    <p:extLst>
      <p:ext uri="{BB962C8B-B14F-4D97-AF65-F5344CB8AC3E}">
        <p14:creationId xmlns:p14="http://schemas.microsoft.com/office/powerpoint/2010/main" val="1021561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E883318-3B57-444A-B542-C8CB368ECCED}" type="slidenum">
              <a:rPr lang="en-GB"/>
              <a:pPr>
                <a:defRPr/>
              </a:pPr>
              <a:t>‹#›</a:t>
            </a:fld>
            <a:endParaRPr lang="en-GB"/>
          </a:p>
        </p:txBody>
      </p:sp>
    </p:spTree>
    <p:extLst>
      <p:ext uri="{BB962C8B-B14F-4D97-AF65-F5344CB8AC3E}">
        <p14:creationId xmlns:p14="http://schemas.microsoft.com/office/powerpoint/2010/main" val="369656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4" y="365125"/>
            <a:ext cx="2628901"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4" y="365125"/>
            <a:ext cx="7734301"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AB2EF51-3D7A-460D-8DC2-DA558A7D5B0B}" type="slidenum">
              <a:rPr lang="en-GB"/>
              <a:pPr>
                <a:defRPr/>
              </a:pPr>
              <a:t>‹#›</a:t>
            </a:fld>
            <a:endParaRPr lang="en-GB"/>
          </a:p>
        </p:txBody>
      </p:sp>
    </p:spTree>
    <p:extLst>
      <p:ext uri="{BB962C8B-B14F-4D97-AF65-F5344CB8AC3E}">
        <p14:creationId xmlns:p14="http://schemas.microsoft.com/office/powerpoint/2010/main" val="2554912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0D5FD5-857B-4DE6-86AF-2C540A5ED61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0440091"/>
      </p:ext>
    </p:extLst>
  </p:cSld>
  <p:clrMapOvr>
    <a:masterClrMapping/>
  </p:clrMapOvr>
  <p:transition>
    <p:cover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61FA06-687D-49AA-809E-F28402F70B2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5560500"/>
      </p:ext>
    </p:extLst>
  </p:cSld>
  <p:clrMapOvr>
    <a:masterClrMapping/>
  </p:clrMapOvr>
  <p:transition>
    <p:cover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2CED9F-2C9B-451A-B267-2A1E867C77F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8747159"/>
      </p:ext>
    </p:extLst>
  </p:cSld>
  <p:clrMapOvr>
    <a:masterClrMapping/>
  </p:clrMapOvr>
  <p:transition>
    <p:cover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304800" y="1219200"/>
            <a:ext cx="568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6197600" y="1219200"/>
            <a:ext cx="568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A57B1A-A163-42E3-9B32-BF78E4596A6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264674"/>
      </p:ext>
    </p:extLst>
  </p:cSld>
  <p:clrMapOvr>
    <a:masterClrMapping/>
  </p:clrMapOvr>
  <p:transition>
    <p:cover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160673A-168B-4A62-BC6E-9E3D92E3001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9771624"/>
      </p:ext>
    </p:extLst>
  </p:cSld>
  <p:clrMapOvr>
    <a:masterClrMapping/>
  </p:clrMapOvr>
  <p:transition>
    <p:cover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774BB54-9BA3-436C-B8C0-9A834FC04E9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5887723"/>
      </p:ext>
    </p:extLst>
  </p:cSld>
  <p:clrMapOvr>
    <a:masterClrMapping/>
  </p:clrMapOvr>
  <p:transition>
    <p:cover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040E718-41B8-492A-A6FD-02F8CB76F3E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9040881"/>
      </p:ext>
    </p:extLst>
  </p:cSld>
  <p:clrMapOvr>
    <a:masterClrMapping/>
  </p:clrMapOvr>
  <p:transition>
    <p:cover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9B5D4E-0166-4664-8E7B-9AF5AB9F53B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943555"/>
      </p:ext>
    </p:extLst>
  </p:cSld>
  <p:clrMapOvr>
    <a:masterClrMapping/>
  </p:clrMapOvr>
  <p:transition>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CB37463-CE4D-4F54-ADD6-A187F3CEED86}" type="slidenum">
              <a:rPr lang="en-GB"/>
              <a:pPr>
                <a:defRPr/>
              </a:pPr>
              <a:t>‹#›</a:t>
            </a:fld>
            <a:endParaRPr lang="en-GB"/>
          </a:p>
        </p:txBody>
      </p:sp>
    </p:spTree>
    <p:extLst>
      <p:ext uri="{BB962C8B-B14F-4D97-AF65-F5344CB8AC3E}">
        <p14:creationId xmlns:p14="http://schemas.microsoft.com/office/powerpoint/2010/main" val="33599622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9285C7-0339-48A7-90BF-37D7D3C4871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1862924"/>
      </p:ext>
    </p:extLst>
  </p:cSld>
  <p:clrMapOvr>
    <a:masterClrMapping/>
  </p:clrMapOvr>
  <p:transition>
    <p:cover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A99344-DE8F-4B6C-9B2F-64918AD6170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3972885"/>
      </p:ext>
    </p:extLst>
  </p:cSld>
  <p:clrMapOvr>
    <a:masterClrMapping/>
  </p:clrMapOvr>
  <p:transition>
    <p:cover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274638"/>
            <a:ext cx="2895600" cy="6354762"/>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304800" y="274638"/>
            <a:ext cx="8483600" cy="6354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213367-F15B-4106-8F5A-2EE07B767ED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5091888"/>
      </p:ext>
    </p:extLst>
  </p:cSld>
  <p:clrMapOvr>
    <a:masterClrMapping/>
  </p:clrMapOvr>
  <p:transition>
    <p:cover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pPr/>
              <a:t>6/22/2025</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solidFill>
                <a:prstClr val="black">
                  <a:lumMod val="85000"/>
                  <a:lumOff val="15000"/>
                </a:prstClr>
              </a:solidFill>
            </a:endParaRPr>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634479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solidFill>
                  <a:prstClr val="black">
                    <a:lumMod val="75000"/>
                    <a:lumOff val="25000"/>
                  </a:prstClr>
                </a:solidFill>
              </a:rPr>
              <a:pPr/>
              <a:t>6/22/2025</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40995142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pPr/>
              <a:t>6/22/2025</a:t>
            </a:fld>
            <a:endParaRPr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708836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solidFill>
                  <a:prstClr val="black">
                    <a:lumMod val="75000"/>
                    <a:lumOff val="25000"/>
                  </a:prstClr>
                </a:solidFill>
              </a:rPr>
              <a:pPr/>
              <a:t>6/22/2025</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726145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solidFill>
                  <a:prstClr val="black">
                    <a:lumMod val="75000"/>
                    <a:lumOff val="25000"/>
                  </a:prstClr>
                </a:solidFill>
              </a:rPr>
              <a:pPr/>
              <a:t>6/22/2025</a:t>
            </a:fld>
            <a:endParaRPr lang="en-US">
              <a:solidFill>
                <a:prstClr val="black">
                  <a:lumMod val="75000"/>
                  <a:lumOff val="25000"/>
                </a:prstClr>
              </a:solidFill>
            </a:endParaRPr>
          </a:p>
        </p:txBody>
      </p:sp>
      <p:sp>
        <p:nvSpPr>
          <p:cNvPr id="8" name="Footer Placeholder 7"/>
          <p:cNvSpPr>
            <a:spLocks noGrp="1"/>
          </p:cNvSpPr>
          <p:nvPr>
            <p:ph type="ftr" sz="quarter" idx="11"/>
          </p:nvPr>
        </p:nvSpPr>
        <p:spPr/>
        <p:txBody>
          <a:bodyPr/>
          <a:lstStyle/>
          <a:p>
            <a:endParaRPr lang="en-US">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440907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solidFill>
                  <a:prstClr val="black">
                    <a:lumMod val="75000"/>
                    <a:lumOff val="25000"/>
                  </a:prstClr>
                </a:solidFill>
              </a:rPr>
              <a:pPr/>
              <a:t>6/22/2025</a:t>
            </a:fld>
            <a:endParaRPr lang="en-US">
              <a:solidFill>
                <a:prstClr val="black">
                  <a:lumMod val="75000"/>
                  <a:lumOff val="25000"/>
                </a:prstClr>
              </a:solidFill>
            </a:endParaRPr>
          </a:p>
        </p:txBody>
      </p:sp>
      <p:sp>
        <p:nvSpPr>
          <p:cNvPr id="4" name="Footer Placeholder 3"/>
          <p:cNvSpPr>
            <a:spLocks noGrp="1"/>
          </p:cNvSpPr>
          <p:nvPr>
            <p:ph type="ftr" sz="quarter" idx="11"/>
          </p:nvPr>
        </p:nvSpPr>
        <p:spPr/>
        <p:txBody>
          <a:bodyPr/>
          <a:lstStyle/>
          <a:p>
            <a:endParaRPr lang="en-US">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42665602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solidFill>
                  <a:prstClr val="black">
                    <a:lumMod val="75000"/>
                    <a:lumOff val="25000"/>
                  </a:prstClr>
                </a:solidFill>
              </a:rPr>
              <a:pPr/>
              <a:t>6/22/2025</a:t>
            </a:fld>
            <a:endParaRPr lang="en-US">
              <a:solidFill>
                <a:prstClr val="black">
                  <a:lumMod val="75000"/>
                  <a:lumOff val="25000"/>
                </a:prstClr>
              </a:solidFill>
            </a:endParaRPr>
          </a:p>
        </p:txBody>
      </p:sp>
      <p:sp>
        <p:nvSpPr>
          <p:cNvPr id="3" name="Footer Placeholder 2"/>
          <p:cNvSpPr>
            <a:spLocks noGrp="1"/>
          </p:cNvSpPr>
          <p:nvPr>
            <p:ph type="ftr" sz="quarter" idx="11"/>
          </p:nvPr>
        </p:nvSpPr>
        <p:spPr/>
        <p:txBody>
          <a:bodyPr/>
          <a:lstStyle/>
          <a:p>
            <a:endParaRPr lang="en-US">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63598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017" y="1710051"/>
            <a:ext cx="10515601"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2017" y="4589778"/>
            <a:ext cx="105156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0A4ED66-9C92-433A-BD3E-EBBB95A71A63}" type="slidenum">
              <a:rPr lang="en-GB"/>
              <a:pPr>
                <a:defRPr/>
              </a:pPr>
              <a:t>‹#›</a:t>
            </a:fld>
            <a:endParaRPr lang="en-GB"/>
          </a:p>
        </p:txBody>
      </p:sp>
    </p:spTree>
    <p:extLst>
      <p:ext uri="{BB962C8B-B14F-4D97-AF65-F5344CB8AC3E}">
        <p14:creationId xmlns:p14="http://schemas.microsoft.com/office/powerpoint/2010/main" val="42936191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solidFill>
                  <a:prstClr val="black">
                    <a:lumMod val="85000"/>
                    <a:lumOff val="15000"/>
                  </a:prstClr>
                </a:solidFill>
              </a:rPr>
              <a:pPr/>
              <a:t>6/22/2025</a:t>
            </a:fld>
            <a:endParaRPr lang="en-US">
              <a:solidFill>
                <a:prstClr val="black">
                  <a:lumMod val="85000"/>
                  <a:lumOff val="15000"/>
                </a:prstClr>
              </a:solidFill>
            </a:endParaRPr>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solidFill>
                <a:prstClr val="black">
                  <a:lumMod val="85000"/>
                  <a:lumOff val="15000"/>
                </a:prstClr>
              </a:solidFill>
            </a:endParaRPr>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5097554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6/22/2025</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797796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solidFill>
                  <a:prstClr val="black">
                    <a:lumMod val="75000"/>
                    <a:lumOff val="25000"/>
                  </a:prstClr>
                </a:solidFill>
              </a:rPr>
              <a:pPr/>
              <a:t>6/22/2025</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693039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solidFill>
                  <a:prstClr val="black">
                    <a:lumMod val="75000"/>
                    <a:lumOff val="25000"/>
                  </a:prstClr>
                </a:solidFill>
              </a:rPr>
              <a:pPr/>
              <a:t>6/22/2025</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153012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9"/>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3" y="1825629"/>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030D6D2-D4B4-4401-AA46-0A8C3D8215D3}" type="slidenum">
              <a:rPr lang="en-GB"/>
              <a:pPr>
                <a:defRPr/>
              </a:pPr>
              <a:t>‹#›</a:t>
            </a:fld>
            <a:endParaRPr lang="en-GB"/>
          </a:p>
        </p:txBody>
      </p:sp>
    </p:spTree>
    <p:extLst>
      <p:ext uri="{BB962C8B-B14F-4D97-AF65-F5344CB8AC3E}">
        <p14:creationId xmlns:p14="http://schemas.microsoft.com/office/powerpoint/2010/main" val="1236324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99" y="365151"/>
            <a:ext cx="10515601"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80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80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7"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7"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764C8D8-3A2C-449A-BC95-D0269AB8A7BE}" type="slidenum">
              <a:rPr lang="en-GB"/>
              <a:pPr>
                <a:defRPr/>
              </a:pPr>
              <a:t>‹#›</a:t>
            </a:fld>
            <a:endParaRPr lang="en-GB"/>
          </a:p>
        </p:txBody>
      </p:sp>
    </p:spTree>
    <p:extLst>
      <p:ext uri="{BB962C8B-B14F-4D97-AF65-F5344CB8AC3E}">
        <p14:creationId xmlns:p14="http://schemas.microsoft.com/office/powerpoint/2010/main" val="85497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89923C83-FF75-422E-94B3-8482BD0AC3DB}" type="slidenum">
              <a:rPr lang="en-GB"/>
              <a:pPr>
                <a:defRPr/>
              </a:pPr>
              <a:t>‹#›</a:t>
            </a:fld>
            <a:endParaRPr lang="en-GB"/>
          </a:p>
        </p:txBody>
      </p:sp>
    </p:spTree>
    <p:extLst>
      <p:ext uri="{BB962C8B-B14F-4D97-AF65-F5344CB8AC3E}">
        <p14:creationId xmlns:p14="http://schemas.microsoft.com/office/powerpoint/2010/main" val="1516901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123A240C-B624-4238-A207-DE00916801BA}" type="slidenum">
              <a:rPr lang="en-GB"/>
              <a:pPr>
                <a:defRPr/>
              </a:pPr>
              <a:t>‹#›</a:t>
            </a:fld>
            <a:endParaRPr lang="en-GB"/>
          </a:p>
        </p:txBody>
      </p:sp>
    </p:spTree>
    <p:extLst>
      <p:ext uri="{BB962C8B-B14F-4D97-AF65-F5344CB8AC3E}">
        <p14:creationId xmlns:p14="http://schemas.microsoft.com/office/powerpoint/2010/main" val="3043491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963" y="457200"/>
            <a:ext cx="3932239"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74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963" y="2057402"/>
            <a:ext cx="393223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E06312C-314A-4907-AC3A-60D03FDF4843}" type="slidenum">
              <a:rPr lang="en-GB"/>
              <a:pPr>
                <a:defRPr/>
              </a:pPr>
              <a:t>‹#›</a:t>
            </a:fld>
            <a:endParaRPr lang="en-GB"/>
          </a:p>
        </p:txBody>
      </p:sp>
    </p:spTree>
    <p:extLst>
      <p:ext uri="{BB962C8B-B14F-4D97-AF65-F5344CB8AC3E}">
        <p14:creationId xmlns:p14="http://schemas.microsoft.com/office/powerpoint/2010/main" val="420843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963" y="457200"/>
            <a:ext cx="3932239"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740"/>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963" y="2057402"/>
            <a:ext cx="393223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2220C43-4174-49F9-9A38-636C9CA13E37}" type="slidenum">
              <a:rPr lang="en-GB"/>
              <a:pPr>
                <a:defRPr/>
              </a:pPr>
              <a:t>‹#›</a:t>
            </a:fld>
            <a:endParaRPr lang="en-GB"/>
          </a:p>
        </p:txBody>
      </p:sp>
    </p:spTree>
    <p:extLst>
      <p:ext uri="{BB962C8B-B14F-4D97-AF65-F5344CB8AC3E}">
        <p14:creationId xmlns:p14="http://schemas.microsoft.com/office/powerpoint/2010/main" val="1293738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ECCF919C-961F-4280-B582-783C67B700E2}" type="datetime1">
              <a:rPr lang="en-GB"/>
              <a:pPr>
                <a:defRPr/>
              </a:pPr>
              <a:t>22/06/2025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13992E0E-16F2-4B37-A80F-6508147B90C6}" type="slidenum">
              <a:rPr lang="en-GB"/>
              <a:pPr>
                <a:defRPr/>
              </a:pPr>
              <a:t>‹#›</a:t>
            </a:fld>
            <a:endParaRPr lang="en-GB"/>
          </a:p>
        </p:txBody>
      </p:sp>
    </p:spTree>
    <p:extLst>
      <p:ext uri="{BB962C8B-B14F-4D97-AF65-F5344CB8AC3E}">
        <p14:creationId xmlns:p14="http://schemas.microsoft.com/office/powerpoint/2010/main" val="366366629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800" y="1219200"/>
            <a:ext cx="11582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lgn="r" rtl="1"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rtl="1"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cs typeface="Arial" pitchFamily="34" charset="0"/>
              </a:defRPr>
            </a:lvl1pPr>
          </a:lstStyle>
          <a:p>
            <a:pPr rtl="1" fontAlgn="base">
              <a:spcBef>
                <a:spcPct val="0"/>
              </a:spcBef>
              <a:spcAft>
                <a:spcPct val="0"/>
              </a:spcAft>
              <a:defRPr/>
            </a:pPr>
            <a:fld id="{CBBF61AF-CDFF-4C56-B2E0-F56283B8C394}" type="slidenum">
              <a:rPr lang="ar-SA">
                <a:solidFill>
                  <a:srgbClr val="000000"/>
                </a:solidFill>
              </a:rPr>
              <a:pPr rtl="1"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71634837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strVal val="#ppt_w*2.5"/>
                                          </p:val>
                                        </p:tav>
                                        <p:tav tm="100000">
                                          <p:val>
                                            <p:strVal val="#ppt_w"/>
                                          </p:val>
                                        </p:tav>
                                      </p:tavLst>
                                    </p:anim>
                                    <p:anim calcmode="lin" valueType="num">
                                      <p:cBhvr>
                                        <p:cTn id="8" dur="2000" fill="hold"/>
                                        <p:tgtEl>
                                          <p:spTgt spid="1026"/>
                                        </p:tgtEl>
                                        <p:attrNameLst>
                                          <p:attrName>ppt_h</p:attrName>
                                        </p:attrNameLst>
                                      </p:cBhvr>
                                      <p:tavLst>
                                        <p:tav tm="0">
                                          <p:val>
                                            <p:strVal val="#ppt_h"/>
                                          </p:val>
                                        </p:tav>
                                        <p:tav tm="100000">
                                          <p:val>
                                            <p:strVal val="#ppt_h"/>
                                          </p:val>
                                        </p:tav>
                                      </p:tavLst>
                                    </p:anim>
                                    <p:anim calcmode="lin" valueType="num">
                                      <p:cBhvr>
                                        <p:cTn id="9" dur="2000" fill="hold"/>
                                        <p:tgtEl>
                                          <p:spTgt spid="102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02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02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27">
                                            <p:txEl>
                                              <p:pRg st="0" end="0"/>
                                            </p:txEl>
                                          </p:spTgt>
                                        </p:tgtEl>
                                        <p:attrNameLst>
                                          <p:attrName>style.visibility</p:attrName>
                                        </p:attrNameLst>
                                      </p:cBhvr>
                                      <p:to>
                                        <p:strVal val="visible"/>
                                      </p:to>
                                    </p:set>
                                    <p:animEffect transition="in" filter="wipe(left)">
                                      <p:cBhvr>
                                        <p:cTn id="16" dur="500"/>
                                        <p:tgtEl>
                                          <p:spTgt spid="1027">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27">
                                            <p:txEl>
                                              <p:pRg st="1" end="1"/>
                                            </p:txEl>
                                          </p:spTgt>
                                        </p:tgtEl>
                                        <p:attrNameLst>
                                          <p:attrName>style.visibility</p:attrName>
                                        </p:attrNameLst>
                                      </p:cBhvr>
                                      <p:to>
                                        <p:strVal val="visible"/>
                                      </p:to>
                                    </p:set>
                                    <p:animEffect transition="in" filter="wipe(left)">
                                      <p:cBhvr>
                                        <p:cTn id="19" dur="500"/>
                                        <p:tgtEl>
                                          <p:spTgt spid="1027">
                                            <p:txEl>
                                              <p:pRg st="1" end="1"/>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27">
                                            <p:txEl>
                                              <p:pRg st="2" end="2"/>
                                            </p:txEl>
                                          </p:spTgt>
                                        </p:tgtEl>
                                        <p:attrNameLst>
                                          <p:attrName>style.visibility</p:attrName>
                                        </p:attrNameLst>
                                      </p:cBhvr>
                                      <p:to>
                                        <p:strVal val="visible"/>
                                      </p:to>
                                    </p:set>
                                    <p:animEffect transition="in" filter="wipe(left)">
                                      <p:cBhvr>
                                        <p:cTn id="22" dur="500"/>
                                        <p:tgtEl>
                                          <p:spTgt spid="1027">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Effect transition="in" filter="wipe(left)">
                                      <p:cBhvr>
                                        <p:cTn id="25" dur="500"/>
                                        <p:tgtEl>
                                          <p:spTgt spid="1027">
                                            <p:txEl>
                                              <p:pRg st="3" end="3"/>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7">
                                            <p:txEl>
                                              <p:pRg st="4" end="4"/>
                                            </p:txEl>
                                          </p:spTgt>
                                        </p:tgtEl>
                                        <p:attrNameLst>
                                          <p:attrName>style.visibility</p:attrName>
                                        </p:attrNameLst>
                                      </p:cBhvr>
                                      <p:to>
                                        <p:strVal val="visible"/>
                                      </p:to>
                                    </p:set>
                                    <p:animEffect transition="in" filter="wipe(left)">
                                      <p:cBhvr>
                                        <p:cTn id="28"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1" eaLnBrk="0" fontAlgn="base" hangingPunct="0">
        <a:spcBef>
          <a:spcPct val="0"/>
        </a:spcBef>
        <a:spcAft>
          <a:spcPct val="0"/>
        </a:spcAft>
        <a:defRPr sz="4000" b="1" i="1">
          <a:solidFill>
            <a:srgbClr val="FFCC00"/>
          </a:solidFill>
          <a:latin typeface="+mj-lt"/>
          <a:ea typeface="+mj-ea"/>
          <a:cs typeface="+mj-cs"/>
        </a:defRPr>
      </a:lvl1pPr>
      <a:lvl2pPr algn="ctr" rtl="1" eaLnBrk="0" fontAlgn="base" hangingPunct="0">
        <a:spcBef>
          <a:spcPct val="0"/>
        </a:spcBef>
        <a:spcAft>
          <a:spcPct val="0"/>
        </a:spcAft>
        <a:defRPr sz="4000" b="1" i="1">
          <a:solidFill>
            <a:srgbClr val="FFCC00"/>
          </a:solidFill>
          <a:latin typeface="Times New Roman" pitchFamily="18" charset="0"/>
          <a:cs typeface="Times New Roman" pitchFamily="18" charset="0"/>
        </a:defRPr>
      </a:lvl2pPr>
      <a:lvl3pPr algn="ctr" rtl="1" eaLnBrk="0" fontAlgn="base" hangingPunct="0">
        <a:spcBef>
          <a:spcPct val="0"/>
        </a:spcBef>
        <a:spcAft>
          <a:spcPct val="0"/>
        </a:spcAft>
        <a:defRPr sz="4000" b="1" i="1">
          <a:solidFill>
            <a:srgbClr val="FFCC00"/>
          </a:solidFill>
          <a:latin typeface="Times New Roman" pitchFamily="18" charset="0"/>
          <a:cs typeface="Times New Roman" pitchFamily="18" charset="0"/>
        </a:defRPr>
      </a:lvl3pPr>
      <a:lvl4pPr algn="ctr" rtl="1" eaLnBrk="0" fontAlgn="base" hangingPunct="0">
        <a:spcBef>
          <a:spcPct val="0"/>
        </a:spcBef>
        <a:spcAft>
          <a:spcPct val="0"/>
        </a:spcAft>
        <a:defRPr sz="4000" b="1" i="1">
          <a:solidFill>
            <a:srgbClr val="FFCC00"/>
          </a:solidFill>
          <a:latin typeface="Times New Roman" pitchFamily="18" charset="0"/>
          <a:cs typeface="Times New Roman" pitchFamily="18" charset="0"/>
        </a:defRPr>
      </a:lvl4pPr>
      <a:lvl5pPr algn="ctr" rtl="1" eaLnBrk="0" fontAlgn="base" hangingPunct="0">
        <a:spcBef>
          <a:spcPct val="0"/>
        </a:spcBef>
        <a:spcAft>
          <a:spcPct val="0"/>
        </a:spcAft>
        <a:defRPr sz="4000" b="1" i="1">
          <a:solidFill>
            <a:srgbClr val="FFCC00"/>
          </a:solidFill>
          <a:latin typeface="Times New Roman" pitchFamily="18" charset="0"/>
          <a:cs typeface="Times New Roman" pitchFamily="18" charset="0"/>
        </a:defRPr>
      </a:lvl5pPr>
      <a:lvl6pPr marL="457200" algn="ctr" rtl="1" fontAlgn="base">
        <a:spcBef>
          <a:spcPct val="0"/>
        </a:spcBef>
        <a:spcAft>
          <a:spcPct val="0"/>
        </a:spcAft>
        <a:defRPr sz="4000" b="1" i="1">
          <a:solidFill>
            <a:srgbClr val="FFCC00"/>
          </a:solidFill>
          <a:latin typeface="Times New Roman" pitchFamily="18" charset="0"/>
          <a:cs typeface="Times New Roman" pitchFamily="18" charset="0"/>
        </a:defRPr>
      </a:lvl6pPr>
      <a:lvl7pPr marL="914400" algn="ctr" rtl="1" fontAlgn="base">
        <a:spcBef>
          <a:spcPct val="0"/>
        </a:spcBef>
        <a:spcAft>
          <a:spcPct val="0"/>
        </a:spcAft>
        <a:defRPr sz="4000" b="1" i="1">
          <a:solidFill>
            <a:srgbClr val="FFCC00"/>
          </a:solidFill>
          <a:latin typeface="Times New Roman" pitchFamily="18" charset="0"/>
          <a:cs typeface="Times New Roman" pitchFamily="18" charset="0"/>
        </a:defRPr>
      </a:lvl7pPr>
      <a:lvl8pPr marL="1371600" algn="ctr" rtl="1" fontAlgn="base">
        <a:spcBef>
          <a:spcPct val="0"/>
        </a:spcBef>
        <a:spcAft>
          <a:spcPct val="0"/>
        </a:spcAft>
        <a:defRPr sz="4000" b="1" i="1">
          <a:solidFill>
            <a:srgbClr val="FFCC00"/>
          </a:solidFill>
          <a:latin typeface="Times New Roman" pitchFamily="18" charset="0"/>
          <a:cs typeface="Times New Roman" pitchFamily="18" charset="0"/>
        </a:defRPr>
      </a:lvl8pPr>
      <a:lvl9pPr marL="1828800" algn="ctr" rtl="1" fontAlgn="base">
        <a:spcBef>
          <a:spcPct val="0"/>
        </a:spcBef>
        <a:spcAft>
          <a:spcPct val="0"/>
        </a:spcAft>
        <a:defRPr sz="4000" b="1" i="1">
          <a:solidFill>
            <a:srgbClr val="FFCC00"/>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2800">
          <a:solidFill>
            <a:srgbClr val="FFFFCC"/>
          </a:solidFill>
          <a:latin typeface="+mn-lt"/>
          <a:ea typeface="+mn-ea"/>
          <a:cs typeface="+mn-cs"/>
        </a:defRPr>
      </a:lvl1pPr>
      <a:lvl2pPr marL="742950" indent="-285750" algn="l" rtl="0" eaLnBrk="0" fontAlgn="base" hangingPunct="0">
        <a:spcBef>
          <a:spcPct val="20000"/>
        </a:spcBef>
        <a:spcAft>
          <a:spcPct val="0"/>
        </a:spcAft>
        <a:buChar char="–"/>
        <a:defRPr sz="2400">
          <a:solidFill>
            <a:srgbClr val="FFFFCC"/>
          </a:solidFill>
          <a:latin typeface="+mn-lt"/>
          <a:cs typeface="+mn-cs"/>
        </a:defRPr>
      </a:lvl2pPr>
      <a:lvl3pPr marL="1143000" indent="-228600" algn="l" rtl="0" eaLnBrk="0" fontAlgn="base" hangingPunct="0">
        <a:spcBef>
          <a:spcPct val="20000"/>
        </a:spcBef>
        <a:spcAft>
          <a:spcPct val="0"/>
        </a:spcAft>
        <a:buChar char="•"/>
        <a:defRPr sz="2000">
          <a:solidFill>
            <a:srgbClr val="FFFFCC"/>
          </a:solidFill>
          <a:latin typeface="+mn-lt"/>
          <a:cs typeface="+mn-cs"/>
        </a:defRPr>
      </a:lvl3pPr>
      <a:lvl4pPr marL="1600200" indent="-228600" algn="l" rtl="0" eaLnBrk="0" fontAlgn="base" hangingPunct="0">
        <a:spcBef>
          <a:spcPct val="20000"/>
        </a:spcBef>
        <a:spcAft>
          <a:spcPct val="0"/>
        </a:spcAft>
        <a:buChar char="–"/>
        <a:defRPr>
          <a:solidFill>
            <a:srgbClr val="FFFFCC"/>
          </a:solidFill>
          <a:latin typeface="+mn-lt"/>
          <a:cs typeface="+mn-cs"/>
        </a:defRPr>
      </a:lvl4pPr>
      <a:lvl5pPr marL="2057400" indent="-228600" algn="l" rtl="0" eaLnBrk="0" fontAlgn="base" hangingPunct="0">
        <a:spcBef>
          <a:spcPct val="20000"/>
        </a:spcBef>
        <a:spcAft>
          <a:spcPct val="0"/>
        </a:spcAft>
        <a:buChar char="»"/>
        <a:defRPr>
          <a:solidFill>
            <a:srgbClr val="FFFFCC"/>
          </a:solidFill>
          <a:latin typeface="+mn-lt"/>
          <a:cs typeface="+mn-cs"/>
        </a:defRPr>
      </a:lvl5pPr>
      <a:lvl6pPr marL="2514600" indent="-228600" algn="l" rtl="0" fontAlgn="base">
        <a:spcBef>
          <a:spcPct val="20000"/>
        </a:spcBef>
        <a:spcAft>
          <a:spcPct val="0"/>
        </a:spcAft>
        <a:buChar char="»"/>
        <a:defRPr>
          <a:solidFill>
            <a:srgbClr val="FFFFCC"/>
          </a:solidFill>
          <a:latin typeface="+mn-lt"/>
          <a:cs typeface="+mn-cs"/>
        </a:defRPr>
      </a:lvl6pPr>
      <a:lvl7pPr marL="2971800" indent="-228600" algn="l" rtl="0" fontAlgn="base">
        <a:spcBef>
          <a:spcPct val="20000"/>
        </a:spcBef>
        <a:spcAft>
          <a:spcPct val="0"/>
        </a:spcAft>
        <a:buChar char="»"/>
        <a:defRPr>
          <a:solidFill>
            <a:srgbClr val="FFFFCC"/>
          </a:solidFill>
          <a:latin typeface="+mn-lt"/>
          <a:cs typeface="+mn-cs"/>
        </a:defRPr>
      </a:lvl7pPr>
      <a:lvl8pPr marL="3429000" indent="-228600" algn="l" rtl="0" fontAlgn="base">
        <a:spcBef>
          <a:spcPct val="20000"/>
        </a:spcBef>
        <a:spcAft>
          <a:spcPct val="0"/>
        </a:spcAft>
        <a:buChar char="»"/>
        <a:defRPr>
          <a:solidFill>
            <a:srgbClr val="FFFFCC"/>
          </a:solidFill>
          <a:latin typeface="+mn-lt"/>
          <a:cs typeface="+mn-cs"/>
        </a:defRPr>
      </a:lvl8pPr>
      <a:lvl9pPr marL="3886200" indent="-228600" algn="l" rtl="0" fontAlgn="base">
        <a:spcBef>
          <a:spcPct val="20000"/>
        </a:spcBef>
        <a:spcAft>
          <a:spcPct val="0"/>
        </a:spcAft>
        <a:buChar char="»"/>
        <a:defRPr>
          <a:solidFill>
            <a:srgbClr val="FFFFCC"/>
          </a:solidFill>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solidFill>
                  <a:prstClr val="black">
                    <a:lumMod val="75000"/>
                    <a:lumOff val="25000"/>
                  </a:prstClr>
                </a:solidFill>
              </a:rPr>
              <a:pPr/>
              <a:t>6/22/2025</a:t>
            </a:fld>
            <a:endParaRPr lang="en-US">
              <a:solidFill>
                <a:prstClr val="black">
                  <a:lumMod val="75000"/>
                  <a:lumOff val="25000"/>
                </a:prstClr>
              </a:solidFill>
            </a:endParaRPr>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46277714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mailto:ahmad.ibrahim@Tiu.edu.iq"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hyperlink" Target="mailto:ahmad.ibrahim@Tiu.edu.iq"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18.xml"/><Relationship Id="rId5" Type="http://schemas.microsoft.com/office/2007/relationships/hdphoto" Target="../media/hdphoto7.wdp"/><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1.png"/><Relationship Id="rId1" Type="http://schemas.openxmlformats.org/officeDocument/2006/relationships/slideLayout" Target="../slideLayouts/slideLayout13.xml"/><Relationship Id="rId5" Type="http://schemas.microsoft.com/office/2007/relationships/hdphoto" Target="../media/hdphoto10.wdp"/><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a:defRPr/>
            </a:pPr>
            <a:endParaRPr lang="en-US" dirty="0">
              <a:solidFill>
                <a:prstClr val="black"/>
              </a:solidFill>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pPr>
              <a:defRPr/>
            </a:pPr>
            <a:endParaRPr lang="en-US" dirty="0">
              <a:solidFill>
                <a:prstClr val="black"/>
              </a:solidFill>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4894373" y="1311784"/>
            <a:ext cx="6218001" cy="3042706"/>
          </a:xfrm>
        </p:spPr>
        <p:txBody>
          <a:bodyPr>
            <a:normAutofit/>
          </a:bodyPr>
          <a:lstStyle/>
          <a:p>
            <a:pPr fontAlgn="base">
              <a:spcAft>
                <a:spcPct val="0"/>
              </a:spcAft>
            </a:pPr>
            <a:r>
              <a:rPr lang="en-GB" sz="3200" b="1" i="1" dirty="0">
                <a:solidFill>
                  <a:srgbClr val="000000"/>
                </a:solidFill>
                <a:latin typeface="Times New Roman" pitchFamily="18" charset="0"/>
                <a:cs typeface="Times New Roman" pitchFamily="18" charset="0"/>
              </a:rPr>
              <a:t>Immunohistochemistry</a:t>
            </a:r>
            <a:br>
              <a:rPr lang="en-GB" sz="2000" b="1" i="1" dirty="0">
                <a:solidFill>
                  <a:srgbClr val="000000"/>
                </a:solidFill>
                <a:latin typeface="Times New Roman" pitchFamily="18" charset="0"/>
                <a:cs typeface="Times New Roman" pitchFamily="18" charset="0"/>
              </a:rPr>
            </a:br>
            <a:br>
              <a:rPr lang="en-GB" sz="2000" b="1" dirty="0">
                <a:solidFill>
                  <a:srgbClr val="000000"/>
                </a:solidFill>
                <a:latin typeface="Times New Roman" pitchFamily="18" charset="0"/>
                <a:cs typeface="Times New Roman" pitchFamily="18" charset="0"/>
              </a:rPr>
            </a:br>
            <a:r>
              <a:rPr lang="en-GB" sz="2000" b="1" dirty="0">
                <a:solidFill>
                  <a:srgbClr val="000000"/>
                </a:solidFill>
                <a:latin typeface="Times New Roman" pitchFamily="18" charset="0"/>
                <a:cs typeface="Times New Roman" pitchFamily="18" charset="0"/>
              </a:rPr>
              <a:t> Introduction to Immunohistochemistry</a:t>
            </a:r>
            <a:br>
              <a:rPr lang="en-GB" sz="2000" b="1" dirty="0">
                <a:solidFill>
                  <a:srgbClr val="000000"/>
                </a:solidFill>
                <a:latin typeface="Times New Roman" pitchFamily="18" charset="0"/>
                <a:cs typeface="Times New Roman" pitchFamily="18" charset="0"/>
              </a:rPr>
            </a:br>
            <a:endParaRPr lang="en-US" altLang="en-US" sz="2000" b="1" cap="none"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465752" y="3998142"/>
            <a:ext cx="5355264" cy="1432502"/>
          </a:xfrm>
        </p:spPr>
        <p:txBody>
          <a:bodyPr>
            <a:noAutofit/>
          </a:bodyPr>
          <a:lstStyle/>
          <a:p>
            <a:pPr>
              <a:lnSpc>
                <a:spcPct val="100000"/>
              </a:lnSpc>
              <a:spcAft>
                <a:spcPts val="600"/>
              </a:spcAft>
            </a:pPr>
            <a:r>
              <a:rPr lang="en-US" sz="1400" b="1" dirty="0"/>
              <a:t>Dr. Ahmad H. Ibrahim</a:t>
            </a:r>
          </a:p>
          <a:p>
            <a:pPr marL="285750" indent="-285750">
              <a:lnSpc>
                <a:spcPct val="100000"/>
              </a:lnSpc>
              <a:spcAft>
                <a:spcPts val="600"/>
              </a:spcAft>
              <a:buFontTx/>
              <a:buChar char="-"/>
            </a:pPr>
            <a:r>
              <a:rPr lang="en-US" sz="1400" b="1" dirty="0"/>
              <a:t>Semester 2</a:t>
            </a:r>
          </a:p>
          <a:p>
            <a:pPr marL="285750" indent="-285750">
              <a:lnSpc>
                <a:spcPct val="100000"/>
              </a:lnSpc>
              <a:spcAft>
                <a:spcPts val="600"/>
              </a:spcAft>
              <a:buFontTx/>
              <a:buChar char="-"/>
            </a:pPr>
            <a:r>
              <a:rPr lang="en-US" sz="1400" b="1" dirty="0"/>
              <a:t>Week 3</a:t>
            </a:r>
          </a:p>
          <a:p>
            <a:pPr marL="285750" indent="-285750">
              <a:lnSpc>
                <a:spcPct val="100000"/>
              </a:lnSpc>
              <a:spcAft>
                <a:spcPts val="600"/>
              </a:spcAft>
              <a:buFontTx/>
              <a:buChar char="-"/>
            </a:pPr>
            <a:r>
              <a:rPr lang="en-US" sz="1400" b="1" dirty="0"/>
              <a:t>Date 14/2/2025</a:t>
            </a:r>
            <a:endParaRPr lang="en-US" sz="1400" dirty="0"/>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dirty="0">
              <a:solidFill>
                <a:prstClr val="white"/>
              </a:solidFill>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Tree>
    <p:extLst>
      <p:ext uri="{BB962C8B-B14F-4D97-AF65-F5344CB8AC3E}">
        <p14:creationId xmlns:p14="http://schemas.microsoft.com/office/powerpoint/2010/main" val="4140375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09"/>
            <a:ext cx="10972800" cy="868362"/>
          </a:xfrm>
        </p:spPr>
        <p:txBody>
          <a:bodyPr/>
          <a:lstStyle/>
          <a:p>
            <a:r>
              <a:rPr lang="en-US" dirty="0"/>
              <a:t>Diagnostic Markers:</a:t>
            </a:r>
          </a:p>
        </p:txBody>
      </p:sp>
      <p:sp>
        <p:nvSpPr>
          <p:cNvPr id="3" name="Content Placeholder 2"/>
          <p:cNvSpPr>
            <a:spLocks noGrp="1"/>
          </p:cNvSpPr>
          <p:nvPr>
            <p:ph idx="1"/>
          </p:nvPr>
        </p:nvSpPr>
        <p:spPr>
          <a:xfrm>
            <a:off x="0" y="914400"/>
            <a:ext cx="4648200" cy="5410200"/>
          </a:xfrm>
          <a:solidFill>
            <a:schemeClr val="accent2">
              <a:lumMod val="75000"/>
            </a:schemeClr>
          </a:solidFill>
        </p:spPr>
        <p:txBody>
          <a:bodyPr/>
          <a:lstStyle/>
          <a:p>
            <a:pPr lvl="0"/>
            <a:r>
              <a:rPr lang="en-US" dirty="0"/>
              <a:t>Diagnostic markers define the </a:t>
            </a:r>
            <a:r>
              <a:rPr lang="en-US" dirty="0" err="1"/>
              <a:t>histogenesis</a:t>
            </a:r>
            <a:r>
              <a:rPr lang="en-US" dirty="0"/>
              <a:t> or origin of the lesion.</a:t>
            </a:r>
          </a:p>
          <a:p>
            <a:pPr lvl="0"/>
            <a:endParaRPr lang="en-US" dirty="0"/>
          </a:p>
          <a:p>
            <a:pPr lvl="0"/>
            <a:r>
              <a:rPr lang="en-US" dirty="0"/>
              <a:t>They help identify the nature of neoplasms and non-neoplastic lesions.</a:t>
            </a:r>
          </a:p>
          <a:p>
            <a:pPr lvl="0"/>
            <a:endParaRPr lang="en-US" dirty="0"/>
          </a:p>
          <a:p>
            <a:pPr lvl="0"/>
            <a:r>
              <a:rPr lang="en-US" dirty="0"/>
              <a:t>Example: </a:t>
            </a:r>
            <a:r>
              <a:rPr lang="en-US" dirty="0" err="1"/>
              <a:t>Cytokeratins</a:t>
            </a:r>
            <a:r>
              <a:rPr lang="en-US" dirty="0"/>
              <a:t> are useful markers to demonstrate the epithelial nature of cells.</a:t>
            </a:r>
          </a:p>
          <a:p>
            <a:endParaRPr lang="en-US" dirty="0"/>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800600" y="914400"/>
            <a:ext cx="7315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800600" y="5537775"/>
            <a:ext cx="7315200" cy="1169551"/>
          </a:xfrm>
          <a:prstGeom prst="rect">
            <a:avLst/>
          </a:prstGeom>
          <a:solidFill>
            <a:schemeClr val="accent1"/>
          </a:solidFill>
        </p:spPr>
        <p:txBody>
          <a:bodyPr wrap="square">
            <a:spAutoFit/>
          </a:bodyPr>
          <a:lstStyle/>
          <a:p>
            <a:r>
              <a:rPr lang="en-US" sz="1400" dirty="0"/>
              <a:t>Lobular capillary </a:t>
            </a:r>
            <a:r>
              <a:rPr lang="en-US" sz="1400" dirty="0" err="1"/>
              <a:t>hemangioma</a:t>
            </a:r>
            <a:r>
              <a:rPr lang="en-US" sz="1400" dirty="0"/>
              <a:t>. A, Low-power magnification (×10). B, Detail of capillary vessels lined with the endothelial cells that constitute the lesion (×400). C, The same sample studied </a:t>
            </a:r>
            <a:r>
              <a:rPr lang="en-US" sz="1400" dirty="0" err="1"/>
              <a:t>immunohistochemically</a:t>
            </a:r>
            <a:r>
              <a:rPr lang="en-US" sz="1400" dirty="0"/>
              <a:t> with ERG (v-</a:t>
            </a:r>
            <a:r>
              <a:rPr lang="en-US" sz="1400" dirty="0" err="1"/>
              <a:t>ets</a:t>
            </a:r>
            <a:r>
              <a:rPr lang="en-US" sz="1400" dirty="0"/>
              <a:t> </a:t>
            </a:r>
            <a:r>
              <a:rPr lang="en-US" sz="1400" dirty="0" err="1"/>
              <a:t>erythroblastosis</a:t>
            </a:r>
            <a:r>
              <a:rPr lang="en-US" sz="1400" dirty="0"/>
              <a:t> virus E26 oncogene homolog [avian]) (×10). D, Detail of ERG-positive nuclei in the proliferating endothelial cells (×400).</a:t>
            </a:r>
          </a:p>
        </p:txBody>
      </p:sp>
    </p:spTree>
    <p:extLst>
      <p:ext uri="{BB962C8B-B14F-4D97-AF65-F5344CB8AC3E}">
        <p14:creationId xmlns:p14="http://schemas.microsoft.com/office/powerpoint/2010/main" val="903946247"/>
      </p:ext>
    </p:extLst>
  </p:cSld>
  <p:clrMapOvr>
    <a:masterClrMapping/>
  </p:clrMapOvr>
  <p:transition>
    <p:cover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Prognostic Markers:</a:t>
            </a:r>
          </a:p>
        </p:txBody>
      </p:sp>
      <p:sp>
        <p:nvSpPr>
          <p:cNvPr id="3" name="Content Placeholder 2"/>
          <p:cNvSpPr>
            <a:spLocks noGrp="1"/>
          </p:cNvSpPr>
          <p:nvPr>
            <p:ph idx="1"/>
          </p:nvPr>
        </p:nvSpPr>
        <p:spPr>
          <a:xfrm>
            <a:off x="228600" y="1143000"/>
            <a:ext cx="6096000" cy="5410200"/>
          </a:xfrm>
        </p:spPr>
        <p:txBody>
          <a:bodyPr/>
          <a:lstStyle/>
          <a:p>
            <a:pPr lvl="0" algn="just"/>
            <a:r>
              <a:rPr lang="en-US" dirty="0"/>
              <a:t>Prognostic markers suggest clinical and biological characteristics that provide information about the likely course of the disease and patient outcome.</a:t>
            </a:r>
          </a:p>
          <a:p>
            <a:pPr lvl="0" algn="just"/>
            <a:r>
              <a:rPr lang="en-US" dirty="0"/>
              <a:t>They help assess the aggressiveness or progression of the disease.</a:t>
            </a:r>
          </a:p>
          <a:p>
            <a:pPr lvl="0" algn="just"/>
            <a:r>
              <a:rPr lang="en-US" dirty="0"/>
              <a:t>Examples: Prognostic markers specific to certain cancers (not specified in the given information).</a:t>
            </a:r>
          </a:p>
          <a:p>
            <a:endParaRPr lang="en-US" dirty="0"/>
          </a:p>
        </p:txBody>
      </p:sp>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669258" y="1143000"/>
            <a:ext cx="5238750" cy="506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658707" y="6367251"/>
            <a:ext cx="5229225" cy="461665"/>
          </a:xfrm>
          <a:prstGeom prst="rect">
            <a:avLst/>
          </a:prstGeom>
          <a:solidFill>
            <a:schemeClr val="accent1"/>
          </a:solidFill>
        </p:spPr>
        <p:txBody>
          <a:bodyPr wrap="square">
            <a:spAutoFit/>
          </a:bodyPr>
          <a:lstStyle/>
          <a:p>
            <a:r>
              <a:rPr lang="en-US" sz="1200" dirty="0"/>
              <a:t>Ideal biomarkers are key to improved patient outcome. Biomarkers can be targeted for improved diagnosis, prognosis, and therapeutics. </a:t>
            </a:r>
          </a:p>
        </p:txBody>
      </p:sp>
    </p:spTree>
    <p:extLst>
      <p:ext uri="{BB962C8B-B14F-4D97-AF65-F5344CB8AC3E}">
        <p14:creationId xmlns:p14="http://schemas.microsoft.com/office/powerpoint/2010/main" val="461291099"/>
      </p:ext>
    </p:extLst>
  </p:cSld>
  <p:clrMapOvr>
    <a:masterClrMapping/>
  </p:clrMapOvr>
  <p:transition>
    <p:cover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Predictive and Therapeutic Markers:</a:t>
            </a:r>
          </a:p>
        </p:txBody>
      </p:sp>
      <p:sp>
        <p:nvSpPr>
          <p:cNvPr id="3" name="Content Placeholder 2"/>
          <p:cNvSpPr>
            <a:spLocks noGrp="1"/>
          </p:cNvSpPr>
          <p:nvPr>
            <p:ph idx="1"/>
          </p:nvPr>
        </p:nvSpPr>
        <p:spPr>
          <a:xfrm>
            <a:off x="8206" y="1104900"/>
            <a:ext cx="6934200" cy="5410200"/>
          </a:xfrm>
        </p:spPr>
        <p:txBody>
          <a:bodyPr/>
          <a:lstStyle/>
          <a:p>
            <a:pPr lvl="0"/>
            <a:r>
              <a:rPr lang="en-US" dirty="0"/>
              <a:t>Predictive markers help predict the response of the lesion to targeted therapy.</a:t>
            </a:r>
          </a:p>
          <a:p>
            <a:pPr lvl="0"/>
            <a:r>
              <a:rPr lang="en-US" dirty="0"/>
              <a:t>Therapeutic markers represent structures that can be targeted for therapy.</a:t>
            </a:r>
          </a:p>
          <a:p>
            <a:pPr lvl="0"/>
            <a:r>
              <a:rPr lang="en-US" dirty="0"/>
              <a:t>Example: In breast cancer, markers such as estrogen receptor (ER), progesterone receptor (</a:t>
            </a:r>
            <a:r>
              <a:rPr lang="en-US" dirty="0" err="1"/>
              <a:t>PgR</a:t>
            </a:r>
            <a:r>
              <a:rPr lang="en-US" dirty="0"/>
              <a:t>), human epidermal growth factor receptor-2 (HER2), and Ki-67 are commonly </a:t>
            </a:r>
            <a:r>
              <a:rPr lang="en-US" dirty="0" err="1"/>
              <a:t>immunostained</a:t>
            </a:r>
            <a:r>
              <a:rPr lang="en-US" dirty="0"/>
              <a:t> to guide molecular targeted therapy.</a:t>
            </a:r>
          </a:p>
          <a:p>
            <a:endParaRPr lang="en-US" dirty="0"/>
          </a:p>
        </p:txBody>
      </p:sp>
      <p:pic>
        <p:nvPicPr>
          <p:cNvPr id="8195"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523892" y="1295400"/>
            <a:ext cx="5486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424246" y="4477434"/>
            <a:ext cx="5685692" cy="646331"/>
          </a:xfrm>
          <a:prstGeom prst="rect">
            <a:avLst/>
          </a:prstGeom>
          <a:solidFill>
            <a:schemeClr val="accent1"/>
          </a:solidFill>
        </p:spPr>
        <p:txBody>
          <a:bodyPr wrap="square">
            <a:spAutoFit/>
          </a:bodyPr>
          <a:lstStyle/>
          <a:p>
            <a:r>
              <a:rPr lang="en-US" dirty="0"/>
              <a:t> Histological and B. molecular subtyping of breast cancer </a:t>
            </a:r>
            <a:r>
              <a:rPr lang="en-US" dirty="0" err="1"/>
              <a:t>underly</a:t>
            </a:r>
            <a:r>
              <a:rPr lang="en-US" dirty="0"/>
              <a:t> prognosis and therapeutic options.</a:t>
            </a:r>
          </a:p>
        </p:txBody>
      </p:sp>
    </p:spTree>
    <p:extLst>
      <p:ext uri="{BB962C8B-B14F-4D97-AF65-F5344CB8AC3E}">
        <p14:creationId xmlns:p14="http://schemas.microsoft.com/office/powerpoint/2010/main" val="937523909"/>
      </p:ext>
    </p:extLst>
  </p:cSld>
  <p:clrMapOvr>
    <a:masterClrMapping/>
  </p:clrMapOvr>
  <p:transition>
    <p:cover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115824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060882"/>
      </p:ext>
    </p:extLst>
  </p:cSld>
  <p:clrMapOvr>
    <a:masterClrMapping/>
  </p:clrMapOvr>
  <p:transition>
    <p:cover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 of Antibodies:</a:t>
            </a:r>
          </a:p>
        </p:txBody>
      </p:sp>
      <p:sp>
        <p:nvSpPr>
          <p:cNvPr id="3" name="Content Placeholder 2"/>
          <p:cNvSpPr>
            <a:spLocks noGrp="1"/>
          </p:cNvSpPr>
          <p:nvPr>
            <p:ph idx="1"/>
          </p:nvPr>
        </p:nvSpPr>
        <p:spPr>
          <a:xfrm>
            <a:off x="76200" y="1295400"/>
            <a:ext cx="6019800" cy="3132406"/>
          </a:xfrm>
        </p:spPr>
        <p:txBody>
          <a:bodyPr/>
          <a:lstStyle/>
          <a:p>
            <a:pPr lvl="0" algn="just"/>
            <a:r>
              <a:rPr lang="en-US" dirty="0" err="1"/>
              <a:t>Immunohistochemical</a:t>
            </a:r>
            <a:r>
              <a:rPr lang="en-US" dirty="0"/>
              <a:t> reactions are more precise than ordinary </a:t>
            </a:r>
            <a:r>
              <a:rPr lang="en-US" dirty="0" err="1"/>
              <a:t>histochemical</a:t>
            </a:r>
            <a:r>
              <a:rPr lang="en-US" dirty="0"/>
              <a:t> techniques.</a:t>
            </a:r>
          </a:p>
          <a:p>
            <a:pPr lvl="0" algn="just"/>
            <a:r>
              <a:rPr lang="en-US" dirty="0"/>
              <a:t>Antigen-antibody reactions form immune complexes that can be measured.</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445229"/>
            <a:ext cx="4762500"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09600" y="4506461"/>
            <a:ext cx="11397175" cy="1477328"/>
          </a:xfrm>
          <a:prstGeom prst="rect">
            <a:avLst/>
          </a:prstGeom>
          <a:solidFill>
            <a:schemeClr val="accent1"/>
          </a:solidFill>
        </p:spPr>
        <p:txBody>
          <a:bodyPr wrap="square">
            <a:spAutoFit/>
          </a:bodyPr>
          <a:lstStyle/>
          <a:p>
            <a:r>
              <a:rPr lang="en-US" dirty="0" err="1"/>
              <a:t>Radiometals</a:t>
            </a:r>
            <a:r>
              <a:rPr lang="en-US" dirty="0"/>
              <a:t> and </a:t>
            </a:r>
            <a:r>
              <a:rPr lang="en-US" dirty="0" err="1"/>
              <a:t>chelators</a:t>
            </a:r>
            <a:r>
              <a:rPr lang="en-US" dirty="0"/>
              <a:t> have extensively been evaluated to come to the most ideal </a:t>
            </a:r>
            <a:r>
              <a:rPr lang="en-US" dirty="0" err="1"/>
              <a:t>radiometal</a:t>
            </a:r>
            <a:r>
              <a:rPr lang="en-US" dirty="0"/>
              <a:t>–</a:t>
            </a:r>
            <a:r>
              <a:rPr lang="en-US" dirty="0" err="1"/>
              <a:t>chelator</a:t>
            </a:r>
            <a:r>
              <a:rPr lang="en-US" dirty="0"/>
              <a:t> pair for each type of antibody derivative. Although PET imaging of antibodies is a relatively recent tool, applications with 89Zr, 64Cu, and 68Ga have greatly increased in recent years, especially in the clinical setting, while other less common radionuclides such as 52Mn, 86Y, 66Ga, and 44Sc, but also 18F as in [18F]</a:t>
            </a:r>
            <a:r>
              <a:rPr lang="en-US" dirty="0" err="1"/>
              <a:t>AlF</a:t>
            </a:r>
            <a:r>
              <a:rPr lang="en-US" dirty="0"/>
              <a:t> are emerging promising candidates for the radiolabeling of antibodies.</a:t>
            </a:r>
          </a:p>
        </p:txBody>
      </p:sp>
    </p:spTree>
    <p:extLst>
      <p:ext uri="{BB962C8B-B14F-4D97-AF65-F5344CB8AC3E}">
        <p14:creationId xmlns:p14="http://schemas.microsoft.com/office/powerpoint/2010/main" val="2811242923"/>
      </p:ext>
    </p:extLst>
  </p:cSld>
  <p:clrMapOvr>
    <a:masterClrMapping/>
  </p:clrMapOvr>
  <p:transition>
    <p:cover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868362"/>
          </a:xfrm>
        </p:spPr>
        <p:txBody>
          <a:bodyPr/>
          <a:lstStyle/>
          <a:p>
            <a:r>
              <a:rPr lang="en-US" dirty="0"/>
              <a:t>Antibodies and their Structure:</a:t>
            </a:r>
            <a:br>
              <a:rPr lang="en-US" dirty="0"/>
            </a:br>
            <a:endParaRPr lang="en-US" dirty="0"/>
          </a:p>
        </p:txBody>
      </p:sp>
      <p:sp>
        <p:nvSpPr>
          <p:cNvPr id="3" name="Content Placeholder 2"/>
          <p:cNvSpPr>
            <a:spLocks noGrp="1"/>
          </p:cNvSpPr>
          <p:nvPr>
            <p:ph idx="1"/>
          </p:nvPr>
        </p:nvSpPr>
        <p:spPr/>
        <p:txBody>
          <a:bodyPr/>
          <a:lstStyle/>
          <a:p>
            <a:pPr lvl="0"/>
            <a:r>
              <a:rPr lang="en-US" dirty="0"/>
              <a:t>Antibodies (</a:t>
            </a:r>
            <a:r>
              <a:rPr lang="en-US" dirty="0" err="1"/>
              <a:t>immunoglobulins</a:t>
            </a:r>
            <a:r>
              <a:rPr lang="en-US" dirty="0"/>
              <a:t>) are serum proteins formed in response to exposure to an antigen.</a:t>
            </a:r>
          </a:p>
          <a:p>
            <a:pPr lvl="0"/>
            <a:endParaRPr lang="en-US" dirty="0"/>
          </a:p>
          <a:p>
            <a:pPr lvl="0"/>
            <a:r>
              <a:rPr lang="en-US" dirty="0"/>
              <a:t>They can be divided into classes: IgA, </a:t>
            </a:r>
            <a:r>
              <a:rPr lang="en-US" dirty="0" err="1"/>
              <a:t>IgD</a:t>
            </a:r>
            <a:r>
              <a:rPr lang="en-US" dirty="0"/>
              <a:t>, </a:t>
            </a:r>
            <a:r>
              <a:rPr lang="en-US" dirty="0" err="1"/>
              <a:t>IgE</a:t>
            </a:r>
            <a:r>
              <a:rPr lang="en-US" dirty="0"/>
              <a:t>, </a:t>
            </a:r>
            <a:r>
              <a:rPr lang="en-US" dirty="0" err="1"/>
              <a:t>IgG</a:t>
            </a:r>
            <a:r>
              <a:rPr lang="en-US" dirty="0"/>
              <a:t>, and </a:t>
            </a:r>
            <a:r>
              <a:rPr lang="en-US" dirty="0" err="1"/>
              <a:t>IgM</a:t>
            </a:r>
            <a:r>
              <a:rPr lang="en-US" dirty="0"/>
              <a:t>.</a:t>
            </a:r>
          </a:p>
          <a:p>
            <a:pPr lvl="0"/>
            <a:endParaRPr lang="en-US" dirty="0"/>
          </a:p>
          <a:p>
            <a:r>
              <a:rPr lang="en-US" dirty="0"/>
              <a:t>Antibody Structure:</a:t>
            </a:r>
          </a:p>
          <a:p>
            <a:pPr lvl="0"/>
            <a:r>
              <a:rPr lang="en-US" dirty="0"/>
              <a:t>Antibodies consist of heavy chains and light chains.</a:t>
            </a:r>
          </a:p>
          <a:p>
            <a:pPr lvl="0"/>
            <a:r>
              <a:rPr lang="en-US" dirty="0"/>
              <a:t>The heavy chains determine the antibody class, while light chains can be kappa or lambda.</a:t>
            </a:r>
          </a:p>
          <a:p>
            <a:pPr lvl="0"/>
            <a:endParaRPr lang="en-US" dirty="0"/>
          </a:p>
          <a:p>
            <a:endParaRPr lang="en-US" dirty="0"/>
          </a:p>
        </p:txBody>
      </p:sp>
    </p:spTree>
    <p:extLst>
      <p:ext uri="{BB962C8B-B14F-4D97-AF65-F5344CB8AC3E}">
        <p14:creationId xmlns:p14="http://schemas.microsoft.com/office/powerpoint/2010/main" val="3024453458"/>
      </p:ext>
    </p:extLst>
  </p:cSld>
  <p:clrMapOvr>
    <a:masterClrMapping/>
  </p:clrMapOvr>
  <p:transition>
    <p:cover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Antibody Production:</a:t>
            </a:r>
            <a:br>
              <a:rPr lang="en-US" dirty="0"/>
            </a:br>
            <a:endParaRPr lang="en-US" dirty="0"/>
          </a:p>
        </p:txBody>
      </p:sp>
      <p:sp>
        <p:nvSpPr>
          <p:cNvPr id="3" name="Content Placeholder 2"/>
          <p:cNvSpPr>
            <a:spLocks noGrp="1"/>
          </p:cNvSpPr>
          <p:nvPr>
            <p:ph idx="1"/>
          </p:nvPr>
        </p:nvSpPr>
        <p:spPr/>
        <p:txBody>
          <a:bodyPr/>
          <a:lstStyle/>
          <a:p>
            <a:pPr lvl="0"/>
            <a:r>
              <a:rPr lang="en-US" dirty="0"/>
              <a:t>To produce antibodies for laboratory use, antigens are purified and injected into animals.</a:t>
            </a:r>
          </a:p>
          <a:p>
            <a:pPr lvl="0"/>
            <a:endParaRPr lang="en-US" dirty="0"/>
          </a:p>
          <a:p>
            <a:pPr lvl="0"/>
            <a:r>
              <a:rPr lang="en-US" dirty="0"/>
              <a:t>Animals produce antibodies specifically directed against the antigen.</a:t>
            </a:r>
          </a:p>
          <a:p>
            <a:endParaRPr lang="en-US" dirty="0"/>
          </a:p>
        </p:txBody>
      </p:sp>
    </p:spTree>
    <p:extLst>
      <p:ext uri="{BB962C8B-B14F-4D97-AF65-F5344CB8AC3E}">
        <p14:creationId xmlns:p14="http://schemas.microsoft.com/office/powerpoint/2010/main" val="2649725016"/>
      </p:ext>
    </p:extLst>
  </p:cSld>
  <p:clrMapOvr>
    <a:masterClrMapping/>
  </p:clrMapOvr>
  <p:transition>
    <p:cover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868362"/>
          </a:xfrm>
        </p:spPr>
        <p:txBody>
          <a:bodyPr/>
          <a:lstStyle/>
          <a:p>
            <a:br>
              <a:rPr lang="en-US" dirty="0"/>
            </a:br>
            <a:r>
              <a:rPr lang="en-US" dirty="0"/>
              <a:t>CISH: </a:t>
            </a:r>
            <a:r>
              <a:rPr lang="en-US" dirty="0" err="1"/>
              <a:t>Chromogen</a:t>
            </a:r>
            <a:r>
              <a:rPr lang="en-US" dirty="0"/>
              <a:t> Staining:</a:t>
            </a:r>
            <a:br>
              <a:rPr lang="en-US" dirty="0"/>
            </a:br>
            <a:endParaRPr lang="en-US" dirty="0"/>
          </a:p>
        </p:txBody>
      </p:sp>
      <p:sp>
        <p:nvSpPr>
          <p:cNvPr id="3" name="Content Placeholder 2"/>
          <p:cNvSpPr>
            <a:spLocks noGrp="1"/>
          </p:cNvSpPr>
          <p:nvPr>
            <p:ph idx="1"/>
          </p:nvPr>
        </p:nvSpPr>
        <p:spPr>
          <a:xfrm>
            <a:off x="89097" y="917918"/>
            <a:ext cx="5410200" cy="4693007"/>
          </a:xfrm>
        </p:spPr>
        <p:txBody>
          <a:bodyPr/>
          <a:lstStyle/>
          <a:p>
            <a:pPr marL="0" lvl="0" indent="0" algn="just">
              <a:buNone/>
            </a:pPr>
            <a:endParaRPr lang="en-US" dirty="0"/>
          </a:p>
          <a:p>
            <a:pPr marL="0" lvl="0" indent="0" algn="just">
              <a:buNone/>
            </a:pPr>
            <a:endParaRPr lang="en-US" dirty="0"/>
          </a:p>
          <a:p>
            <a:pPr lvl="0" algn="just"/>
            <a:r>
              <a:rPr lang="en-US" dirty="0"/>
              <a:t>CISH is used to detect and localize DNA sequences on chromosomes.</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988" y="914401"/>
            <a:ext cx="6477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526260" y="4872261"/>
            <a:ext cx="6683325" cy="1477328"/>
          </a:xfrm>
          <a:prstGeom prst="rect">
            <a:avLst/>
          </a:prstGeom>
          <a:solidFill>
            <a:schemeClr val="accent1"/>
          </a:solidFill>
        </p:spPr>
        <p:txBody>
          <a:bodyPr wrap="square">
            <a:spAutoFit/>
          </a:bodyPr>
          <a:lstStyle/>
          <a:p>
            <a:pPr algn="just"/>
            <a:r>
              <a:rPr lang="en-US" sz="1200" dirty="0" err="1"/>
              <a:t>Epifluorescence</a:t>
            </a:r>
            <a:r>
              <a:rPr lang="en-US" sz="1200" dirty="0"/>
              <a:t> microscopy images of fixation-free FISH applied to </a:t>
            </a:r>
          </a:p>
          <a:p>
            <a:pPr algn="just"/>
            <a:r>
              <a:rPr lang="en-US" sz="1200" dirty="0"/>
              <a:t>(a) FISH imaging of CAP II-specific probe in EBPR sludge, showing characteristic CAP bacteria. (b) FISH imaging of </a:t>
            </a:r>
            <a:r>
              <a:rPr lang="en-US" sz="1200" dirty="0" err="1"/>
              <a:t>archaeal</a:t>
            </a:r>
            <a:r>
              <a:rPr lang="en-US" sz="1200" dirty="0"/>
              <a:t>-specific probes in DAMO sludge, highlighting ANME-2D </a:t>
            </a:r>
            <a:r>
              <a:rPr lang="en-US" sz="1200" dirty="0" err="1"/>
              <a:t>archaea</a:t>
            </a:r>
            <a:r>
              <a:rPr lang="en-US" sz="1200" dirty="0"/>
              <a:t> clusters. (c) Broad-specificity bacterial probe used in FISH imaging of EBPR sludge, revealing diverse </a:t>
            </a:r>
            <a:r>
              <a:rPr lang="en-US" sz="1200" dirty="0" err="1"/>
              <a:t>morphotypes</a:t>
            </a:r>
            <a:r>
              <a:rPr lang="en-US" sz="1200" dirty="0"/>
              <a:t>. (d) Broad-specificity bacterial probe used in FISH imaging of </a:t>
            </a:r>
            <a:r>
              <a:rPr lang="en-US" sz="1200" dirty="0" err="1"/>
              <a:t>Nasutitermes</a:t>
            </a:r>
            <a:r>
              <a:rPr lang="en-US" sz="1200" dirty="0"/>
              <a:t> </a:t>
            </a:r>
            <a:r>
              <a:rPr lang="en-US" sz="1200" dirty="0" err="1"/>
              <a:t>corniger</a:t>
            </a:r>
            <a:r>
              <a:rPr lang="en-US" sz="1200" dirty="0"/>
              <a:t> hindgut community, displaying diverse </a:t>
            </a:r>
            <a:r>
              <a:rPr lang="en-US" sz="1200" dirty="0" err="1"/>
              <a:t>morphotypes</a:t>
            </a:r>
            <a:r>
              <a:rPr lang="en-US" sz="1200" dirty="0"/>
              <a:t>.</a:t>
            </a:r>
            <a:r>
              <a:rPr lang="en-US" dirty="0"/>
              <a:t>. </a:t>
            </a:r>
          </a:p>
        </p:txBody>
      </p:sp>
    </p:spTree>
    <p:extLst>
      <p:ext uri="{BB962C8B-B14F-4D97-AF65-F5344CB8AC3E}">
        <p14:creationId xmlns:p14="http://schemas.microsoft.com/office/powerpoint/2010/main" val="1896947370"/>
      </p:ext>
    </p:extLst>
  </p:cSld>
  <p:clrMapOvr>
    <a:masterClrMapping/>
  </p:clrMapOvr>
  <p:transition>
    <p:cover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114800" y="228600"/>
            <a:ext cx="8077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962400" y="4800600"/>
            <a:ext cx="8229600" cy="1754326"/>
          </a:xfrm>
          <a:prstGeom prst="rect">
            <a:avLst/>
          </a:prstGeom>
          <a:solidFill>
            <a:schemeClr val="accent1"/>
          </a:solidFill>
        </p:spPr>
        <p:txBody>
          <a:bodyPr wrap="square">
            <a:spAutoFit/>
          </a:bodyPr>
          <a:lstStyle/>
          <a:p>
            <a:pPr algn="just"/>
            <a:r>
              <a:rPr lang="en-US" dirty="0"/>
              <a:t>FISH (Fluorescence In Situ Hybridization) is a cytogenetic technique used to detect and localize the presence or absence of specific DNA sequences on chromosomes. This technique is based on the mechanism of nucleic acid base pairing, only those parts of the chromosome with high degree of sequence complementarity will be recognized and bound by fluorescent probes. </a:t>
            </a:r>
          </a:p>
        </p:txBody>
      </p:sp>
      <p:sp>
        <p:nvSpPr>
          <p:cNvPr id="4" name="Rectangle 3"/>
          <p:cNvSpPr/>
          <p:nvPr/>
        </p:nvSpPr>
        <p:spPr>
          <a:xfrm>
            <a:off x="0" y="228600"/>
            <a:ext cx="3776002" cy="6247864"/>
          </a:xfrm>
          <a:prstGeom prst="rect">
            <a:avLst/>
          </a:prstGeom>
        </p:spPr>
        <p:txBody>
          <a:bodyPr wrap="square">
            <a:spAutoFit/>
          </a:bodyPr>
          <a:lstStyle/>
          <a:p>
            <a:pPr lvl="0" algn="just" eaLnBrk="0" fontAlgn="base" hangingPunct="0">
              <a:spcBef>
                <a:spcPct val="20000"/>
              </a:spcBef>
              <a:spcAft>
                <a:spcPct val="0"/>
              </a:spcAft>
            </a:pPr>
            <a:r>
              <a:rPr lang="en-US" sz="4000" kern="0" dirty="0" err="1">
                <a:solidFill>
                  <a:srgbClr val="FFFFCC"/>
                </a:solidFill>
              </a:rPr>
              <a:t>Chromogen</a:t>
            </a:r>
            <a:r>
              <a:rPr lang="en-US" sz="4000" kern="0" dirty="0">
                <a:solidFill>
                  <a:srgbClr val="FFFFCC"/>
                </a:solidFill>
              </a:rPr>
              <a:t> in situ hybridization (CISH) is an alternative technique to FISH (fluorescence in situ hybridization).</a:t>
            </a:r>
          </a:p>
        </p:txBody>
      </p:sp>
    </p:spTree>
    <p:extLst>
      <p:ext uri="{BB962C8B-B14F-4D97-AF65-F5344CB8AC3E}">
        <p14:creationId xmlns:p14="http://schemas.microsoft.com/office/powerpoint/2010/main" val="191171528"/>
      </p:ext>
    </p:extLst>
  </p:cSld>
  <p:clrMapOvr>
    <a:masterClrMapping/>
  </p:clrMapOvr>
  <p:transition>
    <p:cover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Summary:</a:t>
            </a:r>
            <a:br>
              <a:rPr lang="en-US" dirty="0"/>
            </a:br>
            <a:endParaRPr lang="en-US" dirty="0"/>
          </a:p>
        </p:txBody>
      </p:sp>
      <p:sp>
        <p:nvSpPr>
          <p:cNvPr id="3" name="Content Placeholder 2"/>
          <p:cNvSpPr>
            <a:spLocks noGrp="1"/>
          </p:cNvSpPr>
          <p:nvPr>
            <p:ph idx="1"/>
          </p:nvPr>
        </p:nvSpPr>
        <p:spPr/>
        <p:txBody>
          <a:bodyPr/>
          <a:lstStyle/>
          <a:p>
            <a:r>
              <a:rPr lang="en-US" dirty="0"/>
              <a:t>•	Immunohistochemistry is a technique used to visualize specific antigens in tissue sections.</a:t>
            </a:r>
          </a:p>
          <a:p>
            <a:endParaRPr lang="en-US" dirty="0"/>
          </a:p>
          <a:p>
            <a:endParaRPr lang="en-US" dirty="0"/>
          </a:p>
          <a:p>
            <a:r>
              <a:rPr lang="en-US" dirty="0"/>
              <a:t>•	It relies on antigen-antibody complexes and staining methods like </a:t>
            </a:r>
            <a:r>
              <a:rPr lang="en-US" dirty="0" err="1"/>
              <a:t>immunoperoxidase</a:t>
            </a:r>
            <a:r>
              <a:rPr lang="en-US" dirty="0"/>
              <a:t>.</a:t>
            </a:r>
          </a:p>
          <a:p>
            <a:endParaRPr lang="en-US" dirty="0"/>
          </a:p>
          <a:p>
            <a:pPr lvl="0"/>
            <a:r>
              <a:rPr lang="en-US" dirty="0"/>
              <a:t>Understanding antigen-antibody interactions and staining procedures is crucial for successful IHC.</a:t>
            </a:r>
          </a:p>
          <a:p>
            <a:endParaRPr lang="en-US" dirty="0"/>
          </a:p>
        </p:txBody>
      </p:sp>
    </p:spTree>
    <p:extLst>
      <p:ext uri="{BB962C8B-B14F-4D97-AF65-F5344CB8AC3E}">
        <p14:creationId xmlns:p14="http://schemas.microsoft.com/office/powerpoint/2010/main" val="532673486"/>
      </p:ext>
    </p:extLst>
  </p:cSld>
  <p:clrMapOvr>
    <a:masterClrMapping/>
  </p:clrMapOvr>
  <p:transition>
    <p:cover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979488" y="1854200"/>
            <a:ext cx="10233025" cy="321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GB" sz="2800" b="1" i="1" dirty="0">
                <a:solidFill>
                  <a:srgbClr val="000000"/>
                </a:solidFill>
                <a:latin typeface="Times New Roman" pitchFamily="18" charset="0"/>
                <a:cs typeface="Times New Roman" pitchFamily="18" charset="0"/>
              </a:rPr>
              <a:t>Immunohistochemistry</a:t>
            </a:r>
          </a:p>
          <a:p>
            <a:pPr algn="ctr" fontAlgn="base">
              <a:spcBef>
                <a:spcPct val="0"/>
              </a:spcBef>
              <a:spcAft>
                <a:spcPct val="0"/>
              </a:spcAft>
            </a:pPr>
            <a:endParaRPr lang="en-GB" sz="2800" b="1" dirty="0">
              <a:solidFill>
                <a:srgbClr val="000000"/>
              </a:solidFill>
              <a:latin typeface="Times New Roman" pitchFamily="18" charset="0"/>
              <a:cs typeface="Times New Roman" pitchFamily="18" charset="0"/>
            </a:endParaRPr>
          </a:p>
          <a:p>
            <a:pPr algn="ctr" fontAlgn="base">
              <a:spcBef>
                <a:spcPct val="0"/>
              </a:spcBef>
              <a:spcAft>
                <a:spcPct val="0"/>
              </a:spcAft>
            </a:pPr>
            <a:r>
              <a:rPr lang="en-GB" sz="2800" b="1" dirty="0">
                <a:solidFill>
                  <a:srgbClr val="000000"/>
                </a:solidFill>
                <a:latin typeface="Times New Roman" pitchFamily="18" charset="0"/>
                <a:cs typeface="Times New Roman" pitchFamily="18" charset="0"/>
              </a:rPr>
              <a:t> </a:t>
            </a:r>
            <a:r>
              <a:rPr lang="en-GB" sz="2800" b="1" dirty="0" err="1">
                <a:solidFill>
                  <a:srgbClr val="000000"/>
                </a:solidFill>
                <a:latin typeface="Times New Roman" pitchFamily="18" charset="0"/>
                <a:cs typeface="Times New Roman" pitchFamily="18" charset="0"/>
              </a:rPr>
              <a:t>Immunohistochmistry</a:t>
            </a:r>
            <a:r>
              <a:rPr lang="en-GB" sz="2800" b="1" dirty="0">
                <a:solidFill>
                  <a:srgbClr val="000000"/>
                </a:solidFill>
                <a:latin typeface="Times New Roman" pitchFamily="18" charset="0"/>
                <a:cs typeface="Times New Roman" pitchFamily="18" charset="0"/>
              </a:rPr>
              <a:t>: Introduction and Methods</a:t>
            </a:r>
          </a:p>
          <a:p>
            <a:pPr algn="ctr" fontAlgn="base">
              <a:spcBef>
                <a:spcPct val="0"/>
              </a:spcBef>
              <a:spcAft>
                <a:spcPct val="0"/>
              </a:spcAft>
            </a:pPr>
            <a:endParaRPr lang="en-GB" sz="2800" b="1" dirty="0">
              <a:solidFill>
                <a:srgbClr val="000000"/>
              </a:solidFill>
              <a:latin typeface="Times New Roman" pitchFamily="18" charset="0"/>
              <a:cs typeface="Times New Roman" pitchFamily="18" charset="0"/>
            </a:endParaRPr>
          </a:p>
          <a:p>
            <a:pPr algn="ctr" fontAlgn="base">
              <a:spcBef>
                <a:spcPct val="0"/>
              </a:spcBef>
              <a:spcAft>
                <a:spcPct val="0"/>
              </a:spcAft>
            </a:pPr>
            <a:r>
              <a:rPr lang="en-NZ" sz="1600" b="1" i="1" dirty="0" err="1">
                <a:solidFill>
                  <a:srgbClr val="000000"/>
                </a:solidFill>
                <a:latin typeface="Times New Roman" pitchFamily="18" charset="0"/>
                <a:ea typeface="Calibri" pitchFamily="34" charset="0"/>
                <a:cs typeface="Times New Roman" pitchFamily="18" charset="0"/>
              </a:rPr>
              <a:t>Dr.</a:t>
            </a:r>
            <a:r>
              <a:rPr lang="en-NZ" sz="1600" b="1" i="1" dirty="0">
                <a:solidFill>
                  <a:srgbClr val="000000"/>
                </a:solidFill>
                <a:latin typeface="Times New Roman" pitchFamily="18" charset="0"/>
                <a:ea typeface="Calibri" pitchFamily="34" charset="0"/>
                <a:cs typeface="Times New Roman" pitchFamily="18" charset="0"/>
              </a:rPr>
              <a:t> Ahmad H. Ibrahim </a:t>
            </a:r>
          </a:p>
          <a:p>
            <a:pPr algn="ctr" fontAlgn="base">
              <a:spcBef>
                <a:spcPct val="0"/>
              </a:spcBef>
              <a:spcAft>
                <a:spcPct val="0"/>
              </a:spcAft>
            </a:pPr>
            <a:r>
              <a:rPr lang="en-NZ" sz="1600" b="1" dirty="0">
                <a:solidFill>
                  <a:srgbClr val="000000"/>
                </a:solidFill>
                <a:latin typeface="Times New Roman" pitchFamily="18" charset="0"/>
                <a:ea typeface="Calibri" pitchFamily="34" charset="0"/>
                <a:cs typeface="Times New Roman" pitchFamily="18" charset="0"/>
              </a:rPr>
              <a:t>Email: </a:t>
            </a:r>
            <a:r>
              <a:rPr lang="en-NZ" sz="1600" b="1" dirty="0">
                <a:solidFill>
                  <a:srgbClr val="000000"/>
                </a:solidFill>
                <a:latin typeface="Times New Roman" pitchFamily="18" charset="0"/>
                <a:ea typeface="Calibri" pitchFamily="34" charset="0"/>
                <a:cs typeface="Times New Roman" pitchFamily="18" charset="0"/>
                <a:hlinkClick r:id="rId2"/>
              </a:rPr>
              <a:t>ahmad.ibrahim@Tiu.edu.iq</a:t>
            </a:r>
            <a:endParaRPr lang="en-NZ" sz="1600" b="1" dirty="0">
              <a:solidFill>
                <a:srgbClr val="000000"/>
              </a:solidFill>
              <a:latin typeface="Times New Roman" pitchFamily="18" charset="0"/>
              <a:ea typeface="Calibri" pitchFamily="34" charset="0"/>
              <a:cs typeface="Times New Roman" pitchFamily="18" charset="0"/>
            </a:endParaRPr>
          </a:p>
          <a:p>
            <a:pPr algn="ctr" rtl="1" fontAlgn="base">
              <a:lnSpc>
                <a:spcPct val="115000"/>
              </a:lnSpc>
              <a:spcBef>
                <a:spcPct val="0"/>
              </a:spcBef>
              <a:spcAft>
                <a:spcPts val="1000"/>
              </a:spcAft>
            </a:pPr>
            <a:endParaRPr lang="en-NZ" sz="1600" b="1" dirty="0">
              <a:solidFill>
                <a:srgbClr val="000000"/>
              </a:solidFill>
              <a:latin typeface="Times New Roman" pitchFamily="18" charset="0"/>
              <a:ea typeface="Calibri" pitchFamily="34" charset="0"/>
              <a:cs typeface="Times New Roman" pitchFamily="18" charset="0"/>
            </a:endParaRPr>
          </a:p>
          <a:p>
            <a:pPr algn="ctr" fontAlgn="base">
              <a:spcBef>
                <a:spcPct val="0"/>
              </a:spcBef>
              <a:spcAft>
                <a:spcPct val="0"/>
              </a:spcAft>
            </a:pPr>
            <a:r>
              <a:rPr lang="en-GB" sz="3200" b="1" dirty="0" err="1">
                <a:solidFill>
                  <a:srgbClr val="000000"/>
                </a:solidFill>
                <a:latin typeface="Times New Roman" pitchFamily="18" charset="0"/>
                <a:cs typeface="Times New Roman" pitchFamily="18" charset="0"/>
              </a:rPr>
              <a:t>Lec</a:t>
            </a:r>
            <a:r>
              <a:rPr lang="en-GB" sz="3200" b="1" dirty="0">
                <a:solidFill>
                  <a:srgbClr val="000000"/>
                </a:solidFill>
                <a:latin typeface="Times New Roman" pitchFamily="18" charset="0"/>
                <a:cs typeface="Times New Roman" pitchFamily="18" charset="0"/>
              </a:rPr>
              <a:t>. 3</a:t>
            </a:r>
          </a:p>
        </p:txBody>
      </p:sp>
      <p:sp>
        <p:nvSpPr>
          <p:cNvPr id="3075" name="Rectangle 15"/>
          <p:cNvSpPr>
            <a:spLocks noChangeArrowheads="1"/>
          </p:cNvSpPr>
          <p:nvPr/>
        </p:nvSpPr>
        <p:spPr bwMode="auto">
          <a:xfrm>
            <a:off x="211138" y="457200"/>
            <a:ext cx="36020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spcBef>
                <a:spcPct val="0"/>
              </a:spcBef>
              <a:spcAft>
                <a:spcPct val="0"/>
              </a:spcAft>
            </a:pPr>
            <a:r>
              <a:rPr lang="en-NZ" altLang="en-US" sz="2800" b="1" dirty="0">
                <a:solidFill>
                  <a:srgbClr val="000000"/>
                </a:solidFill>
                <a:latin typeface="Times New Roman" pitchFamily="18" charset="0"/>
                <a:cs typeface="Times New Roman" pitchFamily="18" charset="0"/>
              </a:rPr>
              <a:t>University of TISHK</a:t>
            </a:r>
            <a:endParaRPr lang="en-GB" altLang="en-US" sz="2800" dirty="0">
              <a:solidFill>
                <a:srgbClr val="000000"/>
              </a:solidFill>
              <a:latin typeface="Times New Roman" pitchFamily="18" charset="0"/>
              <a:cs typeface="Times New Roman" pitchFamily="18" charset="0"/>
            </a:endParaRPr>
          </a:p>
        </p:txBody>
      </p:sp>
      <p:sp>
        <p:nvSpPr>
          <p:cNvPr id="3077"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1EE943E-D072-47AD-9540-AF3C342A3B26}" type="slidenum">
              <a:rPr lang="en-GB" smtClean="0">
                <a:solidFill>
                  <a:srgbClr val="898989"/>
                </a:solidFill>
              </a:rPr>
              <a:pPr fontAlgn="base">
                <a:spcBef>
                  <a:spcPct val="0"/>
                </a:spcBef>
                <a:spcAft>
                  <a:spcPct val="0"/>
                </a:spcAft>
                <a:defRPr/>
              </a:pPr>
              <a:t>2</a:t>
            </a:fld>
            <a:endParaRPr lang="en-GB">
              <a:solidFill>
                <a:srgbClr val="898989"/>
              </a:solidFill>
            </a:endParaRPr>
          </a:p>
        </p:txBody>
      </p:sp>
    </p:spTree>
    <p:extLst>
      <p:ext uri="{BB962C8B-B14F-4D97-AF65-F5344CB8AC3E}">
        <p14:creationId xmlns:p14="http://schemas.microsoft.com/office/powerpoint/2010/main" val="2629367563"/>
      </p:ext>
    </p:extLst>
  </p:cSld>
  <p:clrMapOvr>
    <a:masterClrMapping/>
  </p:clrMapOvr>
  <p:transition spd="slow" advTm="22022"/>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81200"/>
            <a:ext cx="10972800" cy="868362"/>
          </a:xfrm>
        </p:spPr>
        <p:txBody>
          <a:bodyPr/>
          <a:lstStyle/>
          <a:p>
            <a:r>
              <a:rPr lang="en-US" sz="7200" dirty="0"/>
              <a:t>The END </a:t>
            </a:r>
          </a:p>
        </p:txBody>
      </p:sp>
    </p:spTree>
    <p:extLst>
      <p:ext uri="{BB962C8B-B14F-4D97-AF65-F5344CB8AC3E}">
        <p14:creationId xmlns:p14="http://schemas.microsoft.com/office/powerpoint/2010/main" val="1769811662"/>
      </p:ext>
    </p:extLst>
  </p:cSld>
  <p:clrMapOvr>
    <a:masterClrMapping/>
  </p:clrMapOvr>
  <p:transition>
    <p:cover dir="d"/>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prstClr val="white"/>
              </a:solidFill>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a:defRPr/>
            </a:pPr>
            <a:endParaRPr lang="en-US">
              <a:solidFill>
                <a:prstClr val="black"/>
              </a:solidFill>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pPr>
              <a:defRPr/>
            </a:pPr>
            <a:endParaRPr lang="en-US">
              <a:solidFill>
                <a:prstClr val="black"/>
              </a:solidFill>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4894373" y="1311784"/>
            <a:ext cx="6218001" cy="3042706"/>
          </a:xfrm>
        </p:spPr>
        <p:txBody>
          <a:bodyPr>
            <a:normAutofit/>
          </a:bodyPr>
          <a:lstStyle/>
          <a:p>
            <a:pPr fontAlgn="base">
              <a:spcAft>
                <a:spcPct val="0"/>
              </a:spcAft>
            </a:pPr>
            <a:r>
              <a:rPr lang="en-GB" sz="3200" b="1" i="1" dirty="0">
                <a:solidFill>
                  <a:srgbClr val="000000"/>
                </a:solidFill>
                <a:latin typeface="Times New Roman" pitchFamily="18" charset="0"/>
                <a:cs typeface="Times New Roman" pitchFamily="18" charset="0"/>
              </a:rPr>
              <a:t>Immunohistochemistry</a:t>
            </a:r>
            <a:br>
              <a:rPr lang="en-GB" sz="2000" b="1" i="1" dirty="0">
                <a:solidFill>
                  <a:srgbClr val="000000"/>
                </a:solidFill>
                <a:latin typeface="Times New Roman" pitchFamily="18" charset="0"/>
                <a:cs typeface="Times New Roman" pitchFamily="18" charset="0"/>
              </a:rPr>
            </a:br>
            <a:r>
              <a:rPr lang="en-GB" sz="2000" b="1" dirty="0">
                <a:solidFill>
                  <a:srgbClr val="000000"/>
                </a:solidFill>
                <a:latin typeface="Times New Roman" pitchFamily="18" charset="0"/>
                <a:cs typeface="Times New Roman" pitchFamily="18" charset="0"/>
              </a:rPr>
              <a:t>Types of Antibody Solutions</a:t>
            </a:r>
            <a:br>
              <a:rPr lang="en-GB" sz="2000" b="1" dirty="0">
                <a:solidFill>
                  <a:srgbClr val="000000"/>
                </a:solidFill>
                <a:latin typeface="Times New Roman" pitchFamily="18" charset="0"/>
                <a:cs typeface="Times New Roman" pitchFamily="18" charset="0"/>
              </a:rPr>
            </a:br>
            <a:br>
              <a:rPr lang="en-GB" sz="2000" b="1" dirty="0">
                <a:solidFill>
                  <a:srgbClr val="000000"/>
                </a:solidFill>
                <a:latin typeface="Times New Roman" pitchFamily="18" charset="0"/>
                <a:cs typeface="Times New Roman" pitchFamily="18" charset="0"/>
              </a:rPr>
            </a:br>
            <a:endParaRPr lang="en-US" altLang="en-US" sz="2000" b="1" cap="none"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465752" y="3998142"/>
            <a:ext cx="5355264" cy="1432502"/>
          </a:xfrm>
        </p:spPr>
        <p:txBody>
          <a:bodyPr>
            <a:noAutofit/>
          </a:bodyPr>
          <a:lstStyle/>
          <a:p>
            <a:pPr>
              <a:lnSpc>
                <a:spcPct val="100000"/>
              </a:lnSpc>
              <a:spcAft>
                <a:spcPts val="600"/>
              </a:spcAft>
            </a:pPr>
            <a:r>
              <a:rPr lang="en-US" sz="1400" b="1" dirty="0"/>
              <a:t>Dr. Ahmad H. Ibrahim</a:t>
            </a:r>
          </a:p>
          <a:p>
            <a:pPr marL="285750" indent="-285750">
              <a:lnSpc>
                <a:spcPct val="100000"/>
              </a:lnSpc>
              <a:spcAft>
                <a:spcPts val="600"/>
              </a:spcAft>
              <a:buFontTx/>
              <a:buChar char="-"/>
            </a:pPr>
            <a:r>
              <a:rPr lang="en-US" sz="1400" b="1" dirty="0"/>
              <a:t>Semester 2</a:t>
            </a:r>
          </a:p>
          <a:p>
            <a:pPr marL="285750" indent="-285750">
              <a:lnSpc>
                <a:spcPct val="100000"/>
              </a:lnSpc>
              <a:spcAft>
                <a:spcPts val="600"/>
              </a:spcAft>
              <a:buFontTx/>
              <a:buChar char="-"/>
            </a:pPr>
            <a:r>
              <a:rPr lang="en-US" sz="1400" b="1" dirty="0"/>
              <a:t>Week 4</a:t>
            </a:r>
          </a:p>
          <a:p>
            <a:pPr marL="285750" indent="-285750">
              <a:lnSpc>
                <a:spcPct val="100000"/>
              </a:lnSpc>
              <a:spcAft>
                <a:spcPts val="600"/>
              </a:spcAft>
              <a:buFontTx/>
              <a:buChar char="-"/>
            </a:pPr>
            <a:r>
              <a:rPr lang="en-US" sz="1400" b="1" dirty="0"/>
              <a:t>Date 21/2/2024</a:t>
            </a:r>
            <a:endParaRPr lang="en-US" sz="1400" dirty="0"/>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solidFill>
                <a:prstClr val="white"/>
              </a:solidFill>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Tree>
    <p:extLst>
      <p:ext uri="{BB962C8B-B14F-4D97-AF65-F5344CB8AC3E}">
        <p14:creationId xmlns:p14="http://schemas.microsoft.com/office/powerpoint/2010/main" val="1305883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979488" y="1854200"/>
            <a:ext cx="10233025" cy="3192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GB" sz="2800" b="1" i="1" dirty="0" err="1">
                <a:solidFill>
                  <a:srgbClr val="000000"/>
                </a:solidFill>
                <a:latin typeface="Times New Roman" pitchFamily="18" charset="0"/>
                <a:cs typeface="Times New Roman" pitchFamily="18" charset="0"/>
              </a:rPr>
              <a:t>Immunohstochemistry</a:t>
            </a:r>
            <a:endParaRPr lang="en-GB" sz="2800" b="1" i="1" dirty="0">
              <a:solidFill>
                <a:srgbClr val="000000"/>
              </a:solidFill>
              <a:latin typeface="Times New Roman" pitchFamily="18" charset="0"/>
              <a:cs typeface="Times New Roman" pitchFamily="18" charset="0"/>
            </a:endParaRPr>
          </a:p>
          <a:p>
            <a:pPr algn="ctr" fontAlgn="base">
              <a:spcBef>
                <a:spcPct val="0"/>
              </a:spcBef>
              <a:spcAft>
                <a:spcPct val="0"/>
              </a:spcAft>
            </a:pPr>
            <a:endParaRPr lang="en-GB" sz="2800" b="1" dirty="0">
              <a:solidFill>
                <a:srgbClr val="000000"/>
              </a:solidFill>
              <a:latin typeface="Times New Roman" pitchFamily="18" charset="0"/>
              <a:cs typeface="Times New Roman" pitchFamily="18" charset="0"/>
            </a:endParaRPr>
          </a:p>
          <a:p>
            <a:pPr algn="ctr" fontAlgn="base">
              <a:spcBef>
                <a:spcPct val="0"/>
              </a:spcBef>
              <a:spcAft>
                <a:spcPct val="0"/>
              </a:spcAft>
            </a:pPr>
            <a:r>
              <a:rPr lang="en-GB" sz="2800" b="1" dirty="0">
                <a:solidFill>
                  <a:srgbClr val="000000"/>
                </a:solidFill>
                <a:latin typeface="Times New Roman" pitchFamily="18" charset="0"/>
                <a:cs typeface="Times New Roman" pitchFamily="18" charset="0"/>
              </a:rPr>
              <a:t> </a:t>
            </a:r>
            <a:r>
              <a:rPr lang="en-GB" sz="2800" b="1" dirty="0" err="1">
                <a:solidFill>
                  <a:srgbClr val="000000"/>
                </a:solidFill>
                <a:latin typeface="Times New Roman" pitchFamily="18" charset="0"/>
                <a:cs typeface="Times New Roman" pitchFamily="18" charset="0"/>
              </a:rPr>
              <a:t>Immunohistochmistry</a:t>
            </a:r>
            <a:r>
              <a:rPr lang="en-GB" sz="2800" b="1" dirty="0">
                <a:solidFill>
                  <a:srgbClr val="000000"/>
                </a:solidFill>
                <a:latin typeface="Times New Roman" pitchFamily="18" charset="0"/>
                <a:cs typeface="Times New Roman" pitchFamily="18" charset="0"/>
              </a:rPr>
              <a:t>: Types of Antibody Solutions</a:t>
            </a:r>
          </a:p>
          <a:p>
            <a:pPr algn="ctr" fontAlgn="base">
              <a:spcBef>
                <a:spcPct val="0"/>
              </a:spcBef>
              <a:spcAft>
                <a:spcPct val="0"/>
              </a:spcAft>
            </a:pPr>
            <a:r>
              <a:rPr lang="en-NZ" sz="1600" b="1" i="1" dirty="0" err="1">
                <a:solidFill>
                  <a:srgbClr val="000000"/>
                </a:solidFill>
                <a:latin typeface="Times New Roman" pitchFamily="18" charset="0"/>
                <a:ea typeface="Calibri" pitchFamily="34" charset="0"/>
                <a:cs typeface="Times New Roman" pitchFamily="18" charset="0"/>
              </a:rPr>
              <a:t>Dr.</a:t>
            </a:r>
            <a:r>
              <a:rPr lang="en-NZ" sz="1600" b="1" i="1" dirty="0">
                <a:solidFill>
                  <a:srgbClr val="000000"/>
                </a:solidFill>
                <a:latin typeface="Times New Roman" pitchFamily="18" charset="0"/>
                <a:ea typeface="Calibri" pitchFamily="34" charset="0"/>
                <a:cs typeface="Times New Roman" pitchFamily="18" charset="0"/>
              </a:rPr>
              <a:t> Ahmad H. Ibrahim </a:t>
            </a:r>
          </a:p>
          <a:p>
            <a:pPr algn="ctr" fontAlgn="base">
              <a:spcBef>
                <a:spcPct val="0"/>
              </a:spcBef>
              <a:spcAft>
                <a:spcPct val="0"/>
              </a:spcAft>
            </a:pPr>
            <a:r>
              <a:rPr lang="en-NZ" sz="1600" b="1" dirty="0">
                <a:solidFill>
                  <a:srgbClr val="000000"/>
                </a:solidFill>
                <a:latin typeface="Times New Roman" pitchFamily="18" charset="0"/>
                <a:ea typeface="Calibri" pitchFamily="34" charset="0"/>
                <a:cs typeface="Times New Roman" pitchFamily="18" charset="0"/>
              </a:rPr>
              <a:t>Email: </a:t>
            </a:r>
            <a:r>
              <a:rPr lang="en-NZ" sz="1600" b="1" dirty="0">
                <a:solidFill>
                  <a:srgbClr val="000000"/>
                </a:solidFill>
                <a:latin typeface="Times New Roman" pitchFamily="18" charset="0"/>
                <a:ea typeface="Calibri" pitchFamily="34" charset="0"/>
                <a:cs typeface="Times New Roman" pitchFamily="18" charset="0"/>
                <a:hlinkClick r:id="rId2"/>
              </a:rPr>
              <a:t>ahmad.ibrahim@Tiu.edu.iq</a:t>
            </a:r>
            <a:endParaRPr lang="en-NZ" sz="1600" b="1" dirty="0">
              <a:solidFill>
                <a:srgbClr val="000000"/>
              </a:solidFill>
              <a:latin typeface="Times New Roman" pitchFamily="18" charset="0"/>
              <a:ea typeface="Calibri" pitchFamily="34" charset="0"/>
              <a:cs typeface="Times New Roman" pitchFamily="18" charset="0"/>
            </a:endParaRPr>
          </a:p>
          <a:p>
            <a:pPr algn="ctr" rtl="1" fontAlgn="base">
              <a:lnSpc>
                <a:spcPct val="115000"/>
              </a:lnSpc>
              <a:spcBef>
                <a:spcPct val="0"/>
              </a:spcBef>
              <a:spcAft>
                <a:spcPts val="1000"/>
              </a:spcAft>
            </a:pPr>
            <a:endParaRPr lang="en-NZ" sz="1600" b="1" dirty="0">
              <a:solidFill>
                <a:srgbClr val="000000"/>
              </a:solidFill>
              <a:latin typeface="Times New Roman" pitchFamily="18" charset="0"/>
              <a:ea typeface="Calibri" pitchFamily="34" charset="0"/>
              <a:cs typeface="Times New Roman" pitchFamily="18" charset="0"/>
            </a:endParaRPr>
          </a:p>
          <a:p>
            <a:pPr algn="ctr" rtl="1" fontAlgn="base">
              <a:lnSpc>
                <a:spcPct val="115000"/>
              </a:lnSpc>
              <a:spcBef>
                <a:spcPct val="0"/>
              </a:spcBef>
              <a:spcAft>
                <a:spcPts val="1000"/>
              </a:spcAft>
            </a:pPr>
            <a:r>
              <a:rPr lang="en-NZ" sz="1600" b="1" dirty="0" err="1">
                <a:solidFill>
                  <a:srgbClr val="000000"/>
                </a:solidFill>
                <a:latin typeface="Times New Roman" pitchFamily="18" charset="0"/>
                <a:ea typeface="Calibri" pitchFamily="34" charset="0"/>
                <a:cs typeface="Times New Roman" pitchFamily="18" charset="0"/>
              </a:rPr>
              <a:t>Lec</a:t>
            </a:r>
            <a:r>
              <a:rPr lang="en-NZ" sz="1600" b="1" dirty="0">
                <a:solidFill>
                  <a:srgbClr val="000000"/>
                </a:solidFill>
                <a:latin typeface="Times New Roman" pitchFamily="18" charset="0"/>
                <a:ea typeface="Calibri" pitchFamily="34" charset="0"/>
                <a:cs typeface="Times New Roman" pitchFamily="18" charset="0"/>
              </a:rPr>
              <a:t> 4</a:t>
            </a:r>
          </a:p>
          <a:p>
            <a:pPr algn="ctr" fontAlgn="base">
              <a:spcBef>
                <a:spcPct val="0"/>
              </a:spcBef>
              <a:spcAft>
                <a:spcPct val="0"/>
              </a:spcAft>
            </a:pPr>
            <a:endParaRPr lang="en-GB" sz="3200" b="1" dirty="0">
              <a:solidFill>
                <a:srgbClr val="000000"/>
              </a:solidFill>
              <a:latin typeface="Times New Roman" pitchFamily="18" charset="0"/>
              <a:cs typeface="Times New Roman" pitchFamily="18" charset="0"/>
            </a:endParaRPr>
          </a:p>
        </p:txBody>
      </p:sp>
      <p:sp>
        <p:nvSpPr>
          <p:cNvPr id="3075" name="Rectangle 15"/>
          <p:cNvSpPr>
            <a:spLocks noChangeArrowheads="1"/>
          </p:cNvSpPr>
          <p:nvPr/>
        </p:nvSpPr>
        <p:spPr bwMode="auto">
          <a:xfrm>
            <a:off x="211138" y="457200"/>
            <a:ext cx="36020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spcBef>
                <a:spcPct val="0"/>
              </a:spcBef>
              <a:spcAft>
                <a:spcPct val="0"/>
              </a:spcAft>
            </a:pPr>
            <a:r>
              <a:rPr lang="en-NZ" altLang="en-US" sz="2800" b="1" dirty="0">
                <a:solidFill>
                  <a:srgbClr val="000000"/>
                </a:solidFill>
                <a:latin typeface="Times New Roman" pitchFamily="18" charset="0"/>
                <a:cs typeface="Times New Roman" pitchFamily="18" charset="0"/>
              </a:rPr>
              <a:t>University of TISHK</a:t>
            </a:r>
            <a:endParaRPr lang="en-GB" altLang="en-US" sz="2800" dirty="0">
              <a:solidFill>
                <a:srgbClr val="000000"/>
              </a:solidFill>
              <a:latin typeface="Times New Roman" pitchFamily="18" charset="0"/>
              <a:cs typeface="Times New Roman" pitchFamily="18" charset="0"/>
            </a:endParaRPr>
          </a:p>
        </p:txBody>
      </p:sp>
      <p:sp>
        <p:nvSpPr>
          <p:cNvPr id="3077"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1EE943E-D072-47AD-9540-AF3C342A3B26}" type="slidenum">
              <a:rPr lang="en-GB" smtClean="0">
                <a:solidFill>
                  <a:srgbClr val="898989"/>
                </a:solidFill>
              </a:rPr>
              <a:pPr fontAlgn="base">
                <a:spcBef>
                  <a:spcPct val="0"/>
                </a:spcBef>
                <a:spcAft>
                  <a:spcPct val="0"/>
                </a:spcAft>
                <a:defRPr/>
              </a:pPr>
              <a:t>22</a:t>
            </a:fld>
            <a:endParaRPr lang="en-GB">
              <a:solidFill>
                <a:srgbClr val="898989"/>
              </a:solidFill>
            </a:endParaRPr>
          </a:p>
        </p:txBody>
      </p:sp>
    </p:spTree>
    <p:extLst>
      <p:ext uri="{BB962C8B-B14F-4D97-AF65-F5344CB8AC3E}">
        <p14:creationId xmlns:p14="http://schemas.microsoft.com/office/powerpoint/2010/main" val="1243590059"/>
      </p:ext>
    </p:extLst>
  </p:cSld>
  <p:clrMapOvr>
    <a:masterClrMapping/>
  </p:clrMapOvr>
  <p:transition spd="slow" advTm="22022"/>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393"/>
            <a:ext cx="10515600" cy="1325563"/>
          </a:xfrm>
        </p:spPr>
        <p:txBody>
          <a:bodyPr/>
          <a:lstStyle/>
          <a:p>
            <a:r>
              <a:rPr lang="en-US" b="1" dirty="0"/>
              <a:t>Outcomes:</a:t>
            </a:r>
            <a:br>
              <a:rPr lang="en-US" dirty="0"/>
            </a:br>
            <a:endParaRPr lang="en-US" dirty="0"/>
          </a:p>
        </p:txBody>
      </p:sp>
      <p:sp>
        <p:nvSpPr>
          <p:cNvPr id="3" name="Content Placeholder 2"/>
          <p:cNvSpPr>
            <a:spLocks noGrp="1"/>
          </p:cNvSpPr>
          <p:nvPr>
            <p:ph idx="1"/>
          </p:nvPr>
        </p:nvSpPr>
        <p:spPr>
          <a:xfrm>
            <a:off x="533400" y="914400"/>
            <a:ext cx="10515600" cy="5410200"/>
          </a:xfrm>
        </p:spPr>
        <p:txBody>
          <a:bodyPr/>
          <a:lstStyle/>
          <a:p>
            <a:pPr marL="0" indent="0" algn="just">
              <a:buNone/>
            </a:pPr>
            <a:r>
              <a:rPr lang="en-US" dirty="0"/>
              <a:t>1. Students will understand the importance of antigen-specific antibodies and conjugated antibodies in enhancing specificity and sensitivity in </a:t>
            </a:r>
            <a:r>
              <a:rPr lang="en-US" dirty="0" err="1"/>
              <a:t>immunohistochemical</a:t>
            </a:r>
            <a:r>
              <a:rPr lang="en-US" dirty="0"/>
              <a:t> staining.</a:t>
            </a:r>
          </a:p>
          <a:p>
            <a:pPr marL="0" indent="0" algn="just">
              <a:buNone/>
            </a:pPr>
            <a:endParaRPr lang="en-US" dirty="0"/>
          </a:p>
          <a:p>
            <a:pPr marL="0" indent="0" algn="just">
              <a:buNone/>
            </a:pPr>
            <a:r>
              <a:rPr lang="en-US" dirty="0"/>
              <a:t>2. Students will grasp the concept of immune complexes and their role in antigen-antibody interactions in immunohistochemistry.</a:t>
            </a:r>
          </a:p>
          <a:p>
            <a:pPr marL="0" indent="0" algn="just">
              <a:buNone/>
            </a:pPr>
            <a:endParaRPr lang="en-US" dirty="0"/>
          </a:p>
          <a:p>
            <a:pPr marL="0" indent="0" algn="just">
              <a:buNone/>
            </a:pPr>
            <a:r>
              <a:rPr lang="en-US" dirty="0"/>
              <a:t>3. Students will differentiate between polyclonal and monoclonal antibodies and comprehend the process of monoclonal antibody production using </a:t>
            </a:r>
            <a:r>
              <a:rPr lang="en-US" dirty="0" err="1"/>
              <a:t>hybridoma</a:t>
            </a:r>
            <a:r>
              <a:rPr lang="en-US" dirty="0"/>
              <a:t> technology.</a:t>
            </a:r>
          </a:p>
          <a:p>
            <a:pPr marL="0" indent="0" algn="just">
              <a:buNone/>
            </a:pPr>
            <a:endParaRPr lang="en-US" dirty="0"/>
          </a:p>
          <a:p>
            <a:pPr marL="0" indent="0" algn="just">
              <a:buNone/>
            </a:pPr>
            <a:r>
              <a:rPr lang="en-US" dirty="0"/>
              <a:t>4. Students will appreciate the significance of monoclonal antibodies in various biomedical research and diagnostic applications.</a:t>
            </a:r>
          </a:p>
          <a:p>
            <a:endParaRPr lang="en-US" dirty="0"/>
          </a:p>
        </p:txBody>
      </p:sp>
      <p:sp>
        <p:nvSpPr>
          <p:cNvPr id="4" name="Slide Number Placeholder 3"/>
          <p:cNvSpPr>
            <a:spLocks noGrp="1"/>
          </p:cNvSpPr>
          <p:nvPr>
            <p:ph type="sldNum" sz="quarter" idx="12"/>
          </p:nvPr>
        </p:nvSpPr>
        <p:spPr/>
        <p:txBody>
          <a:bodyPr/>
          <a:lstStyle/>
          <a:p>
            <a:pPr>
              <a:defRPr/>
            </a:pPr>
            <a:fld id="{9CB37463-CE4D-4F54-ADD6-A187F3CEED86}" type="slidenum">
              <a:rPr lang="en-GB" smtClean="0"/>
              <a:pPr>
                <a:defRPr/>
              </a:pPr>
              <a:t>23</a:t>
            </a:fld>
            <a:endParaRPr lang="en-GB"/>
          </a:p>
        </p:txBody>
      </p:sp>
    </p:spTree>
    <p:extLst>
      <p:ext uri="{BB962C8B-B14F-4D97-AF65-F5344CB8AC3E}">
        <p14:creationId xmlns:p14="http://schemas.microsoft.com/office/powerpoint/2010/main" val="2022920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9525000" cy="1325563"/>
          </a:xfrm>
        </p:spPr>
        <p:txBody>
          <a:bodyPr/>
          <a:lstStyle/>
          <a:p>
            <a:r>
              <a:rPr lang="en-US" dirty="0">
                <a:latin typeface="Times New Roman" pitchFamily="18" charset="0"/>
                <a:cs typeface="Times New Roman" pitchFamily="18" charset="0"/>
              </a:rPr>
              <a:t>Objectives </a:t>
            </a:r>
          </a:p>
        </p:txBody>
      </p:sp>
      <p:sp>
        <p:nvSpPr>
          <p:cNvPr id="3" name="Content Placeholder 2"/>
          <p:cNvSpPr>
            <a:spLocks noGrp="1"/>
          </p:cNvSpPr>
          <p:nvPr>
            <p:ph idx="1"/>
          </p:nvPr>
        </p:nvSpPr>
        <p:spPr>
          <a:xfrm>
            <a:off x="762000" y="1371600"/>
            <a:ext cx="10515600" cy="5410200"/>
          </a:xfrm>
        </p:spPr>
        <p:txBody>
          <a:bodyPr/>
          <a:lstStyle/>
          <a:p>
            <a:pPr marL="0" indent="0">
              <a:buNone/>
            </a:pPr>
            <a:r>
              <a:rPr lang="en-US" dirty="0">
                <a:latin typeface="Times New Roman" pitchFamily="18" charset="0"/>
                <a:cs typeface="Times New Roman" pitchFamily="18" charset="0"/>
              </a:rPr>
              <a:t>1. To discuss the chemical linkage of markers to antibody molecules in conjugated antibody and the impact on reagent performance.</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2. To introduce the formation and characteristics of immune complexes and their role in IHC.</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3. To differentiate between polyclonal and monoclonal antibodies and understand the production process of monoclonal antibodies using </a:t>
            </a:r>
            <a:r>
              <a:rPr lang="en-US" dirty="0" err="1">
                <a:latin typeface="Times New Roman" pitchFamily="18" charset="0"/>
                <a:cs typeface="Times New Roman" pitchFamily="18" charset="0"/>
              </a:rPr>
              <a:t>hybridoma</a:t>
            </a:r>
            <a:r>
              <a:rPr lang="en-US" dirty="0">
                <a:latin typeface="Times New Roman" pitchFamily="18" charset="0"/>
                <a:cs typeface="Times New Roman" pitchFamily="18" charset="0"/>
              </a:rPr>
              <a:t> technology.</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4.To explain the steps involved in </a:t>
            </a:r>
            <a:r>
              <a:rPr lang="en-US" dirty="0" err="1">
                <a:latin typeface="Times New Roman" pitchFamily="18" charset="0"/>
                <a:cs typeface="Times New Roman" pitchFamily="18" charset="0"/>
              </a:rPr>
              <a:t>hybridoma</a:t>
            </a:r>
            <a:r>
              <a:rPr lang="en-US" dirty="0">
                <a:latin typeface="Times New Roman" pitchFamily="18" charset="0"/>
                <a:cs typeface="Times New Roman" pitchFamily="18" charset="0"/>
              </a:rPr>
              <a:t> formation and monoclonal antibody production using the </a:t>
            </a:r>
            <a:r>
              <a:rPr lang="en-US" dirty="0" err="1">
                <a:latin typeface="Times New Roman" pitchFamily="18" charset="0"/>
                <a:cs typeface="Times New Roman" pitchFamily="18" charset="0"/>
              </a:rPr>
              <a:t>hybridoma</a:t>
            </a:r>
            <a:r>
              <a:rPr lang="en-US" dirty="0">
                <a:latin typeface="Times New Roman" pitchFamily="18" charset="0"/>
                <a:cs typeface="Times New Roman" pitchFamily="18" charset="0"/>
              </a:rPr>
              <a:t> technique.</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9CB37463-CE4D-4F54-ADD6-A187F3CEED86}" type="slidenum">
              <a:rPr lang="en-GB" smtClean="0"/>
              <a:pPr>
                <a:defRPr/>
              </a:pPr>
              <a:t>24</a:t>
            </a:fld>
            <a:endParaRPr lang="en-GB"/>
          </a:p>
        </p:txBody>
      </p:sp>
    </p:spTree>
    <p:extLst>
      <p:ext uri="{BB962C8B-B14F-4D97-AF65-F5344CB8AC3E}">
        <p14:creationId xmlns:p14="http://schemas.microsoft.com/office/powerpoint/2010/main" val="2146213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br>
              <a:rPr lang="en-US" dirty="0"/>
            </a:br>
            <a:endParaRPr lang="en-US" dirty="0"/>
          </a:p>
        </p:txBody>
      </p:sp>
      <p:sp>
        <p:nvSpPr>
          <p:cNvPr id="3" name="Content Placeholder 2"/>
          <p:cNvSpPr>
            <a:spLocks noGrp="1"/>
          </p:cNvSpPr>
          <p:nvPr>
            <p:ph idx="1"/>
          </p:nvPr>
        </p:nvSpPr>
        <p:spPr/>
        <p:txBody>
          <a:bodyPr/>
          <a:lstStyle/>
          <a:p>
            <a:pPr lvl="0"/>
            <a:r>
              <a:rPr lang="en-US" dirty="0"/>
              <a:t>Overview of immunohistochemistry and its importance</a:t>
            </a:r>
          </a:p>
          <a:p>
            <a:pPr lvl="0"/>
            <a:r>
              <a:rPr lang="en-US" dirty="0"/>
              <a:t>Focus on the different types of antibody solutions</a:t>
            </a:r>
          </a:p>
          <a:p>
            <a:endParaRPr lang="en-US" dirty="0"/>
          </a:p>
          <a:p>
            <a:r>
              <a:rPr lang="en-US" dirty="0"/>
              <a:t>Whole Serum Solution</a:t>
            </a:r>
          </a:p>
          <a:p>
            <a:pPr lvl="0"/>
            <a:r>
              <a:rPr lang="en-US" dirty="0"/>
              <a:t>Production of whole serum solution</a:t>
            </a:r>
          </a:p>
          <a:p>
            <a:pPr lvl="0"/>
            <a:r>
              <a:rPr lang="en-US" dirty="0"/>
              <a:t>Composition and characteristics of whole serum solution</a:t>
            </a:r>
          </a:p>
          <a:p>
            <a:endParaRPr lang="en-US" dirty="0"/>
          </a:p>
        </p:txBody>
      </p:sp>
    </p:spTree>
    <p:extLst>
      <p:ext uri="{BB962C8B-B14F-4D97-AF65-F5344CB8AC3E}">
        <p14:creationId xmlns:p14="http://schemas.microsoft.com/office/powerpoint/2010/main" val="866560752"/>
      </p:ext>
    </p:extLst>
  </p:cSld>
  <p:clrMapOvr>
    <a:masterClrMapping/>
  </p:clrMapOvr>
  <p:transition>
    <p:cover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Whole Serum Solution: Antibody Specificity</a:t>
            </a:r>
            <a:br>
              <a:rPr lang="en-US" dirty="0"/>
            </a:br>
            <a:endParaRPr lang="en-US" dirty="0"/>
          </a:p>
        </p:txBody>
      </p:sp>
      <p:sp>
        <p:nvSpPr>
          <p:cNvPr id="3" name="Content Placeholder 2"/>
          <p:cNvSpPr>
            <a:spLocks noGrp="1"/>
          </p:cNvSpPr>
          <p:nvPr>
            <p:ph idx="1"/>
          </p:nvPr>
        </p:nvSpPr>
        <p:spPr/>
        <p:txBody>
          <a:bodyPr/>
          <a:lstStyle/>
          <a:p>
            <a:pPr lvl="0"/>
            <a:r>
              <a:rPr lang="en-US" dirty="0"/>
              <a:t>Antibodies specific to the immunized antigen</a:t>
            </a:r>
          </a:p>
          <a:p>
            <a:pPr lvl="0"/>
            <a:r>
              <a:rPr lang="en-US" dirty="0"/>
              <a:t>Naturally occurring antibodies present in the whole serum</a:t>
            </a:r>
          </a:p>
          <a:p>
            <a:endParaRPr lang="en-US" dirty="0"/>
          </a:p>
          <a:p>
            <a:r>
              <a:rPr lang="en-US" dirty="0"/>
              <a:t>Whole Serum Solution: Background Staining</a:t>
            </a:r>
          </a:p>
          <a:p>
            <a:endParaRPr lang="en-US" dirty="0"/>
          </a:p>
          <a:p>
            <a:pPr lvl="0"/>
            <a:r>
              <a:rPr lang="en-US" dirty="0"/>
              <a:t>Affinity of serum proteins for tissue components</a:t>
            </a:r>
          </a:p>
          <a:p>
            <a:pPr lvl="0"/>
            <a:r>
              <a:rPr lang="en-US" dirty="0"/>
              <a:t>Unwanted background staining due to serum components</a:t>
            </a:r>
          </a:p>
          <a:p>
            <a:endParaRPr lang="en-US" dirty="0"/>
          </a:p>
        </p:txBody>
      </p:sp>
    </p:spTree>
    <p:extLst>
      <p:ext uri="{BB962C8B-B14F-4D97-AF65-F5344CB8AC3E}">
        <p14:creationId xmlns:p14="http://schemas.microsoft.com/office/powerpoint/2010/main" val="3476385168"/>
      </p:ext>
    </p:extLst>
  </p:cSld>
  <p:clrMapOvr>
    <a:masterClrMapping/>
  </p:clrMapOvr>
  <p:transition>
    <p:cover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717901" y="914400"/>
            <a:ext cx="5474099" cy="5089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2400" y="914400"/>
            <a:ext cx="6565501" cy="510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090083"/>
      </p:ext>
    </p:extLst>
  </p:cSld>
  <p:clrMapOvr>
    <a:masterClrMapping/>
  </p:clrMapOvr>
  <p:transition>
    <p:cover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Immunoglobulin (</a:t>
            </a:r>
            <a:r>
              <a:rPr lang="en-US" dirty="0" err="1"/>
              <a:t>Ig</a:t>
            </a:r>
            <a:r>
              <a:rPr lang="en-US" dirty="0"/>
              <a:t>) Fraction</a:t>
            </a:r>
            <a:br>
              <a:rPr lang="en-US" dirty="0"/>
            </a:br>
            <a:endParaRPr lang="en-US" dirty="0"/>
          </a:p>
        </p:txBody>
      </p:sp>
      <p:sp>
        <p:nvSpPr>
          <p:cNvPr id="3" name="Content Placeholder 2"/>
          <p:cNvSpPr>
            <a:spLocks noGrp="1"/>
          </p:cNvSpPr>
          <p:nvPr>
            <p:ph idx="1"/>
          </p:nvPr>
        </p:nvSpPr>
        <p:spPr>
          <a:xfrm>
            <a:off x="228600" y="914400"/>
            <a:ext cx="11582400" cy="5410200"/>
          </a:xfrm>
        </p:spPr>
        <p:txBody>
          <a:bodyPr/>
          <a:lstStyle/>
          <a:p>
            <a:pPr lvl="0"/>
            <a:r>
              <a:rPr lang="en-US" dirty="0"/>
              <a:t>Preparation of </a:t>
            </a:r>
            <a:r>
              <a:rPr lang="en-US" dirty="0" err="1"/>
              <a:t>Ig</a:t>
            </a:r>
            <a:r>
              <a:rPr lang="en-US" dirty="0"/>
              <a:t> fraction</a:t>
            </a:r>
          </a:p>
          <a:p>
            <a:pPr lvl="0"/>
            <a:r>
              <a:rPr lang="en-US" dirty="0"/>
              <a:t>Reduction of nonspecific reactions by eliminating serum components</a:t>
            </a:r>
          </a:p>
          <a:p>
            <a:endParaRPr lang="en-US" dirty="0"/>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895600" y="2000313"/>
            <a:ext cx="7275342" cy="3611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4391" y="5689209"/>
            <a:ext cx="11669151" cy="1323439"/>
          </a:xfrm>
          <a:prstGeom prst="rect">
            <a:avLst/>
          </a:prstGeom>
          <a:solidFill>
            <a:schemeClr val="accent1"/>
          </a:solidFill>
        </p:spPr>
        <p:txBody>
          <a:bodyPr wrap="square">
            <a:spAutoFit/>
          </a:bodyPr>
          <a:lstStyle/>
          <a:p>
            <a:pPr algn="just"/>
            <a:r>
              <a:rPr lang="en-US" sz="2000" dirty="0"/>
              <a:t>in response to foreign molecules. This is the body’s self-</a:t>
            </a:r>
            <a:r>
              <a:rPr lang="en-US" sz="2000" dirty="0" err="1"/>
              <a:t>defence</a:t>
            </a:r>
            <a:r>
              <a:rPr lang="en-US" sz="2000" dirty="0"/>
              <a:t> mechanism against foreign bodies. B- Lymphocytes in the body have cell surface receptors for foreign bodies. On attachment of these bodies, they differentiate to form lymphoid or plasma cells, which in turn produce antibodies.</a:t>
            </a:r>
          </a:p>
        </p:txBody>
      </p:sp>
    </p:spTree>
    <p:extLst>
      <p:ext uri="{BB962C8B-B14F-4D97-AF65-F5344CB8AC3E}">
        <p14:creationId xmlns:p14="http://schemas.microsoft.com/office/powerpoint/2010/main" val="3110893954"/>
      </p:ext>
    </p:extLst>
  </p:cSld>
  <p:clrMapOvr>
    <a:masterClrMapping/>
  </p:clrMapOvr>
  <p:transition>
    <p:cover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Antigen Specific Antibody</a:t>
            </a:r>
            <a:br>
              <a:rPr lang="en-US" dirty="0"/>
            </a:br>
            <a:endParaRPr lang="en-US" dirty="0"/>
          </a:p>
        </p:txBody>
      </p:sp>
      <p:sp>
        <p:nvSpPr>
          <p:cNvPr id="3" name="Content Placeholder 2"/>
          <p:cNvSpPr>
            <a:spLocks noGrp="1"/>
          </p:cNvSpPr>
          <p:nvPr>
            <p:ph idx="1"/>
          </p:nvPr>
        </p:nvSpPr>
        <p:spPr/>
        <p:txBody>
          <a:bodyPr/>
          <a:lstStyle/>
          <a:p>
            <a:r>
              <a:rPr lang="en-US" dirty="0"/>
              <a:t>•	Preparation of antigen-specific antibody</a:t>
            </a:r>
          </a:p>
          <a:p>
            <a:r>
              <a:rPr lang="en-US" dirty="0"/>
              <a:t>•	Increased specificity for specific antigens</a:t>
            </a:r>
          </a:p>
          <a:p>
            <a:r>
              <a:rPr lang="en-US" dirty="0"/>
              <a:t>Conjugated Antibody</a:t>
            </a:r>
          </a:p>
          <a:p>
            <a:r>
              <a:rPr lang="en-US" dirty="0"/>
              <a:t>•	Introduction to conjugated antibody</a:t>
            </a:r>
          </a:p>
          <a:p>
            <a:r>
              <a:rPr lang="en-US" dirty="0"/>
              <a:t>•	Chemical linkage of markers to antibody molecules</a:t>
            </a:r>
          </a:p>
          <a:p>
            <a:r>
              <a:rPr lang="en-US" dirty="0"/>
              <a:t>•	Fluorescent labels and enzyme markers</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343400"/>
            <a:ext cx="5238750" cy="2397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2208373"/>
      </p:ext>
    </p:extLst>
  </p:cSld>
  <p:clrMapOvr>
    <a:masterClrMapping/>
  </p:clrMapOvr>
  <p:transition>
    <p:cover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Outcomes:</a:t>
            </a:r>
            <a:br>
              <a:rPr lang="en-US" dirty="0"/>
            </a:br>
            <a:endParaRPr lang="en-US" dirty="0"/>
          </a:p>
        </p:txBody>
      </p:sp>
      <p:sp>
        <p:nvSpPr>
          <p:cNvPr id="3" name="Content Placeholder 2"/>
          <p:cNvSpPr>
            <a:spLocks noGrp="1"/>
          </p:cNvSpPr>
          <p:nvPr>
            <p:ph idx="1"/>
          </p:nvPr>
        </p:nvSpPr>
        <p:spPr>
          <a:xfrm>
            <a:off x="609600" y="1143000"/>
            <a:ext cx="10515600" cy="5486400"/>
          </a:xfrm>
        </p:spPr>
        <p:txBody>
          <a:bodyPr/>
          <a:lstStyle/>
          <a:p>
            <a:pPr marL="514350" indent="-514350" algn="just">
              <a:buAutoNum type="arabicPeriod"/>
            </a:pPr>
            <a:r>
              <a:rPr lang="en-US" dirty="0"/>
              <a:t>Students will gain a comprehensive understanding of the principles and applications of immunohistochemistry in histological analysis.</a:t>
            </a:r>
          </a:p>
          <a:p>
            <a:pPr marL="0" indent="0" algn="just">
              <a:buNone/>
            </a:pPr>
            <a:endParaRPr lang="en-US" dirty="0"/>
          </a:p>
          <a:p>
            <a:pPr marL="0" indent="0" algn="just">
              <a:buNone/>
            </a:pPr>
            <a:r>
              <a:rPr lang="en-US" dirty="0"/>
              <a:t>2. Students will be able to identify the different types of antibody solutions used in immunohistochemistry and understand their production and characteristics.</a:t>
            </a:r>
          </a:p>
          <a:p>
            <a:pPr marL="0" indent="0" algn="just">
              <a:buNone/>
            </a:pPr>
            <a:endParaRPr lang="en-US" dirty="0"/>
          </a:p>
          <a:p>
            <a:pPr marL="0" indent="0" algn="just">
              <a:buNone/>
            </a:pPr>
            <a:r>
              <a:rPr lang="en-US" dirty="0"/>
              <a:t>3. Students will develop the skills to recognize and address background staining issues associated with whole serum solutions in immunohistochemistry.</a:t>
            </a:r>
          </a:p>
        </p:txBody>
      </p:sp>
      <p:sp>
        <p:nvSpPr>
          <p:cNvPr id="4" name="Slide Number Placeholder 3"/>
          <p:cNvSpPr>
            <a:spLocks noGrp="1"/>
          </p:cNvSpPr>
          <p:nvPr>
            <p:ph type="sldNum" sz="quarter" idx="12"/>
          </p:nvPr>
        </p:nvSpPr>
        <p:spPr/>
        <p:txBody>
          <a:bodyPr/>
          <a:lstStyle/>
          <a:p>
            <a:pPr>
              <a:defRPr/>
            </a:pPr>
            <a:fld id="{9CB37463-CE4D-4F54-ADD6-A187F3CEED86}" type="slidenum">
              <a:rPr lang="en-GB" smtClean="0"/>
              <a:pPr>
                <a:defRPr/>
              </a:pPr>
              <a:t>3</a:t>
            </a:fld>
            <a:endParaRPr lang="en-GB" dirty="0"/>
          </a:p>
        </p:txBody>
      </p:sp>
    </p:spTree>
    <p:extLst>
      <p:ext uri="{BB962C8B-B14F-4D97-AF65-F5344CB8AC3E}">
        <p14:creationId xmlns:p14="http://schemas.microsoft.com/office/powerpoint/2010/main" val="2581231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Conjugated Antibody: Sensitivity and Specificity</a:t>
            </a:r>
            <a:br>
              <a:rPr lang="en-US" dirty="0"/>
            </a:br>
            <a:endParaRPr lang="en-US" dirty="0"/>
          </a:p>
        </p:txBody>
      </p:sp>
      <p:sp>
        <p:nvSpPr>
          <p:cNvPr id="3" name="Content Placeholder 2"/>
          <p:cNvSpPr>
            <a:spLocks noGrp="1"/>
          </p:cNvSpPr>
          <p:nvPr>
            <p:ph idx="1"/>
          </p:nvPr>
        </p:nvSpPr>
        <p:spPr/>
        <p:txBody>
          <a:bodyPr/>
          <a:lstStyle/>
          <a:p>
            <a:r>
              <a:rPr lang="en-US" dirty="0"/>
              <a:t>•	Potential loss of sensitivity and specificity in conjugation process</a:t>
            </a:r>
          </a:p>
          <a:p>
            <a:r>
              <a:rPr lang="en-US" dirty="0"/>
              <a:t>•	Impact on reagent performance</a:t>
            </a:r>
          </a:p>
          <a:p>
            <a:pPr marL="0" indent="0">
              <a:buNone/>
            </a:pPr>
            <a:endParaRPr lang="en-US" dirty="0"/>
          </a:p>
          <a:p>
            <a:pPr marL="0" indent="0">
              <a:buNone/>
            </a:pPr>
            <a:r>
              <a:rPr lang="en-US" dirty="0"/>
              <a:t>Immune Complexes</a:t>
            </a:r>
          </a:p>
          <a:p>
            <a:pPr marL="0" indent="0">
              <a:buNone/>
            </a:pPr>
            <a:endParaRPr lang="en-US" dirty="0"/>
          </a:p>
          <a:p>
            <a:r>
              <a:rPr lang="en-US" dirty="0"/>
              <a:t>•	Introduction to immune complexes</a:t>
            </a:r>
          </a:p>
          <a:p>
            <a:r>
              <a:rPr lang="en-US" dirty="0"/>
              <a:t>•	Formation of immune complexes using antigen and specific antibody</a:t>
            </a:r>
          </a:p>
        </p:txBody>
      </p:sp>
    </p:spTree>
    <p:extLst>
      <p:ext uri="{BB962C8B-B14F-4D97-AF65-F5344CB8AC3E}">
        <p14:creationId xmlns:p14="http://schemas.microsoft.com/office/powerpoint/2010/main" val="3091768738"/>
      </p:ext>
    </p:extLst>
  </p:cSld>
  <p:clrMapOvr>
    <a:masterClrMapping/>
  </p:clrMapOvr>
  <p:transition>
    <p:cover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Immune Complexes</a:t>
            </a:r>
            <a:br>
              <a:rPr lang="en-US" dirty="0"/>
            </a:br>
            <a:endParaRPr lang="en-US" dirty="0"/>
          </a:p>
        </p:txBody>
      </p:sp>
      <p:sp>
        <p:nvSpPr>
          <p:cNvPr id="3" name="Content Placeholder 2"/>
          <p:cNvSpPr>
            <a:spLocks noGrp="1"/>
          </p:cNvSpPr>
          <p:nvPr>
            <p:ph idx="1"/>
          </p:nvPr>
        </p:nvSpPr>
        <p:spPr/>
        <p:txBody>
          <a:bodyPr/>
          <a:lstStyle/>
          <a:p>
            <a:endParaRPr lang="en-US" dirty="0"/>
          </a:p>
          <a:p>
            <a:r>
              <a:rPr lang="en-US" dirty="0"/>
              <a:t>•	Formation of immune complexes using antigen and specific antibody</a:t>
            </a:r>
          </a:p>
          <a:p>
            <a:endParaRPr lang="en-US" dirty="0"/>
          </a:p>
          <a:p>
            <a:r>
              <a:rPr lang="en-US" dirty="0"/>
              <a:t>•	Solubility and stability of immune complexes</a:t>
            </a:r>
          </a:p>
          <a:p>
            <a:endParaRPr lang="en-US" dirty="0"/>
          </a:p>
          <a:p>
            <a:r>
              <a:rPr lang="en-US" dirty="0"/>
              <a:t>Peroxidase </a:t>
            </a:r>
            <a:r>
              <a:rPr lang="en-US" dirty="0" err="1"/>
              <a:t>Antiperoxidase</a:t>
            </a:r>
            <a:r>
              <a:rPr lang="en-US" dirty="0"/>
              <a:t> (PAP) Complex</a:t>
            </a:r>
          </a:p>
          <a:p>
            <a:endParaRPr lang="en-US" dirty="0"/>
          </a:p>
          <a:p>
            <a:r>
              <a:rPr lang="en-US" dirty="0"/>
              <a:t>•	Example of a naturally formed immune complex</a:t>
            </a:r>
          </a:p>
          <a:p>
            <a:r>
              <a:rPr lang="en-US" dirty="0"/>
              <a:t>•	Composition and characteristics of PAP complex</a:t>
            </a:r>
          </a:p>
        </p:txBody>
      </p:sp>
    </p:spTree>
    <p:extLst>
      <p:ext uri="{BB962C8B-B14F-4D97-AF65-F5344CB8AC3E}">
        <p14:creationId xmlns:p14="http://schemas.microsoft.com/office/powerpoint/2010/main" val="3423402863"/>
      </p:ext>
    </p:extLst>
  </p:cSld>
  <p:clrMapOvr>
    <a:masterClrMapping/>
  </p:clrMapOvr>
  <p:transition>
    <p:cover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47648" y="3657600"/>
            <a:ext cx="8153400" cy="291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24000" y="304800"/>
            <a:ext cx="8153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7035462"/>
      </p:ext>
    </p:extLst>
  </p:cSld>
  <p:clrMapOvr>
    <a:masterClrMapping/>
  </p:clrMapOvr>
  <p:transition>
    <p:cover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Monoclonal Antibodies</a:t>
            </a:r>
            <a:br>
              <a:rPr lang="en-US" dirty="0"/>
            </a:br>
            <a:endParaRPr lang="en-US" dirty="0"/>
          </a:p>
        </p:txBody>
      </p:sp>
      <p:sp>
        <p:nvSpPr>
          <p:cNvPr id="3" name="Content Placeholder 2"/>
          <p:cNvSpPr>
            <a:spLocks noGrp="1"/>
          </p:cNvSpPr>
          <p:nvPr>
            <p:ph idx="1"/>
          </p:nvPr>
        </p:nvSpPr>
        <p:spPr/>
        <p:txBody>
          <a:bodyPr/>
          <a:lstStyle/>
          <a:p>
            <a:pPr lvl="0"/>
            <a:r>
              <a:rPr lang="en-US" dirty="0"/>
              <a:t>Differentiating polyclonal and monoclonal antibodies</a:t>
            </a:r>
          </a:p>
          <a:p>
            <a:pPr lvl="0"/>
            <a:r>
              <a:rPr lang="en-US" dirty="0"/>
              <a:t>Production of monoclonal antibodies using B-cell clones</a:t>
            </a:r>
          </a:p>
          <a:p>
            <a:pPr lvl="0"/>
            <a:endParaRPr lang="en-US" dirty="0"/>
          </a:p>
          <a:p>
            <a:pPr lvl="0"/>
            <a:endParaRPr lang="en-US" dirty="0"/>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514600"/>
            <a:ext cx="6176682"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9916611"/>
      </p:ext>
    </p:extLst>
  </p:cSld>
  <p:clrMapOvr>
    <a:masterClrMapping/>
  </p:clrMapOvr>
  <p:transition>
    <p:cover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Monoclonal Antibodies: </a:t>
            </a:r>
            <a:r>
              <a:rPr lang="en-US" dirty="0" err="1"/>
              <a:t>Hybridoma</a:t>
            </a:r>
            <a:r>
              <a:rPr lang="en-US" dirty="0"/>
              <a:t> Formation</a:t>
            </a:r>
            <a:br>
              <a:rPr lang="en-US" dirty="0"/>
            </a:br>
            <a:endParaRPr lang="en-US" dirty="0"/>
          </a:p>
        </p:txBody>
      </p:sp>
      <p:sp>
        <p:nvSpPr>
          <p:cNvPr id="3" name="Content Placeholder 2"/>
          <p:cNvSpPr>
            <a:spLocks noGrp="1"/>
          </p:cNvSpPr>
          <p:nvPr>
            <p:ph idx="1"/>
          </p:nvPr>
        </p:nvSpPr>
        <p:spPr/>
        <p:txBody>
          <a:bodyPr/>
          <a:lstStyle/>
          <a:p>
            <a:pPr marL="0" indent="0">
              <a:buNone/>
            </a:pPr>
            <a:endParaRPr lang="en-US" dirty="0"/>
          </a:p>
          <a:p>
            <a:pPr lvl="0"/>
            <a:r>
              <a:rPr lang="en-US" dirty="0"/>
              <a:t>Fusion of B-cell clone with myeloma cell</a:t>
            </a:r>
          </a:p>
          <a:p>
            <a:pPr lvl="0"/>
            <a:r>
              <a:rPr lang="en-US" dirty="0"/>
              <a:t>Generation of </a:t>
            </a:r>
            <a:r>
              <a:rPr lang="en-US" dirty="0" err="1"/>
              <a:t>hybridoma</a:t>
            </a:r>
            <a:r>
              <a:rPr lang="en-US" dirty="0"/>
              <a:t> cells for antibody production</a:t>
            </a:r>
          </a:p>
          <a:p>
            <a:endParaRPr lang="en-US" dirty="0"/>
          </a:p>
        </p:txBody>
      </p:sp>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362200" y="2819400"/>
            <a:ext cx="6781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3424753"/>
      </p:ext>
    </p:extLst>
  </p:cSld>
  <p:clrMapOvr>
    <a:masterClrMapping/>
  </p:clrMapOvr>
  <p:transition>
    <p:cover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Monoclonal Antibodies: Production and Use</a:t>
            </a:r>
            <a:br>
              <a:rPr lang="en-US" dirty="0"/>
            </a:br>
            <a:endParaRPr lang="en-US" dirty="0"/>
          </a:p>
        </p:txBody>
      </p:sp>
      <p:sp>
        <p:nvSpPr>
          <p:cNvPr id="3" name="Content Placeholder 2"/>
          <p:cNvSpPr>
            <a:spLocks noGrp="1"/>
          </p:cNvSpPr>
          <p:nvPr>
            <p:ph idx="1"/>
          </p:nvPr>
        </p:nvSpPr>
        <p:spPr/>
        <p:txBody>
          <a:bodyPr/>
          <a:lstStyle/>
          <a:p>
            <a:pPr lvl="0"/>
            <a:r>
              <a:rPr lang="en-US" dirty="0"/>
              <a:t>Stability and consistency of monoclonal antibodies</a:t>
            </a:r>
          </a:p>
          <a:p>
            <a:pPr lvl="0"/>
            <a:r>
              <a:rPr lang="en-US" dirty="0"/>
              <a:t>Comparison of </a:t>
            </a:r>
            <a:r>
              <a:rPr lang="en-US" dirty="0" err="1"/>
              <a:t>ascitic</a:t>
            </a:r>
            <a:r>
              <a:rPr lang="en-US" dirty="0"/>
              <a:t> fluid and culture supernatants as antibody sources</a:t>
            </a:r>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546131"/>
            <a:ext cx="495300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7048945"/>
      </p:ext>
    </p:extLst>
  </p:cSld>
  <p:clrMapOvr>
    <a:masterClrMapping/>
  </p:clrMapOvr>
  <p:transition>
    <p:cover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1353800" cy="868362"/>
          </a:xfrm>
        </p:spPr>
        <p:txBody>
          <a:bodyPr/>
          <a:lstStyle/>
          <a:p>
            <a:br>
              <a:rPr lang="en-US" dirty="0"/>
            </a:br>
            <a:r>
              <a:rPr lang="en-US" dirty="0"/>
              <a:t>MONOCLONAL  ANTIBODIES  PRODUCTION  </a:t>
            </a:r>
            <a:br>
              <a:rPr lang="en-US" dirty="0"/>
            </a:br>
            <a:endParaRPr lang="en-US" dirty="0"/>
          </a:p>
        </p:txBody>
      </p:sp>
      <p:sp>
        <p:nvSpPr>
          <p:cNvPr id="3" name="Content Placeholder 2"/>
          <p:cNvSpPr>
            <a:spLocks noGrp="1"/>
          </p:cNvSpPr>
          <p:nvPr>
            <p:ph idx="1"/>
          </p:nvPr>
        </p:nvSpPr>
        <p:spPr/>
        <p:txBody>
          <a:bodyPr/>
          <a:lstStyle/>
          <a:p>
            <a:r>
              <a:rPr lang="en-US" sz="2400" b="1" dirty="0"/>
              <a:t>Method  :  HYBRIDOMA  TECHNOLOGY </a:t>
            </a:r>
          </a:p>
          <a:p>
            <a:endParaRPr lang="en-US" sz="2400" dirty="0"/>
          </a:p>
          <a:p>
            <a:r>
              <a:rPr lang="en-US" sz="2400" dirty="0" err="1"/>
              <a:t>Hybridoma</a:t>
            </a:r>
            <a:r>
              <a:rPr lang="en-US" sz="2400" dirty="0"/>
              <a:t>  Technology developed by Kohler and Milstein has been widely used for the  production of Monoclonal Antibodies.</a:t>
            </a:r>
          </a:p>
          <a:p>
            <a:r>
              <a:rPr lang="en-US" sz="2400" dirty="0"/>
              <a:t>Monoclonal Antibodies (</a:t>
            </a:r>
            <a:r>
              <a:rPr lang="en-US" sz="2400" dirty="0" err="1"/>
              <a:t>MAbs</a:t>
            </a:r>
            <a:r>
              <a:rPr lang="en-US" sz="2400" dirty="0"/>
              <a:t>) are antibodies that arise from  a single clone of cells.</a:t>
            </a:r>
          </a:p>
          <a:p>
            <a:r>
              <a:rPr lang="en-US" sz="2400" dirty="0"/>
              <a:t>They are homogenous in a plasma cell </a:t>
            </a:r>
            <a:r>
              <a:rPr lang="en-US" sz="2400" dirty="0" err="1"/>
              <a:t>tumour</a:t>
            </a:r>
            <a:r>
              <a:rPr lang="en-US" sz="2400" dirty="0"/>
              <a:t> (Myeloma).</a:t>
            </a:r>
          </a:p>
          <a:p>
            <a:r>
              <a:rPr lang="en-US" sz="2400" dirty="0"/>
              <a:t>B cells can produce antibodies of single specificity.</a:t>
            </a:r>
          </a:p>
          <a:p>
            <a:r>
              <a:rPr lang="en-US" sz="2400" dirty="0"/>
              <a:t>Myeloma cells or tumor cells are capable of continuous division forming large number of cells .</a:t>
            </a:r>
          </a:p>
          <a:p>
            <a:r>
              <a:rPr lang="en-US" sz="2400" dirty="0"/>
              <a:t>The fusion of two types of cells form cells called </a:t>
            </a:r>
            <a:r>
              <a:rPr lang="en-US" sz="2400" dirty="0" err="1"/>
              <a:t>hybridomas</a:t>
            </a:r>
            <a:r>
              <a:rPr lang="en-US" sz="2400" dirty="0"/>
              <a:t>.</a:t>
            </a:r>
          </a:p>
          <a:p>
            <a:endParaRPr lang="en-US" dirty="0"/>
          </a:p>
        </p:txBody>
      </p:sp>
    </p:spTree>
    <p:extLst>
      <p:ext uri="{BB962C8B-B14F-4D97-AF65-F5344CB8AC3E}">
        <p14:creationId xmlns:p14="http://schemas.microsoft.com/office/powerpoint/2010/main" val="3344292940"/>
      </p:ext>
    </p:extLst>
  </p:cSld>
  <p:clrMapOvr>
    <a:masterClrMapping/>
  </p:clrMapOvr>
  <p:transition>
    <p:cover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br>
              <a:rPr lang="en-US" dirty="0"/>
            </a:br>
            <a:r>
              <a:rPr lang="en-US" dirty="0"/>
              <a:t>MONOCLONAL  ANTIBODIES  PRODUCTION  </a:t>
            </a:r>
            <a:br>
              <a:rPr lang="en-US" dirty="0"/>
            </a:b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0" y="1143000"/>
            <a:ext cx="7162800"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5908247"/>
      </p:ext>
    </p:extLst>
  </p:cSld>
  <p:clrMapOvr>
    <a:masterClrMapping/>
  </p:clrMapOvr>
  <p:transition>
    <p:cover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1353800" cy="868362"/>
          </a:xfrm>
        </p:spPr>
        <p:txBody>
          <a:bodyPr/>
          <a:lstStyle/>
          <a:p>
            <a:br>
              <a:rPr lang="en-US" dirty="0"/>
            </a:br>
            <a:r>
              <a:rPr lang="en-US" dirty="0"/>
              <a:t>MONOCLONAL  ANTIBODIES  PRODUCTION  </a:t>
            </a:r>
            <a:br>
              <a:rPr lang="en-US" dirty="0"/>
            </a:br>
            <a:endParaRPr lang="en-US" dirty="0"/>
          </a:p>
        </p:txBody>
      </p:sp>
      <p:sp>
        <p:nvSpPr>
          <p:cNvPr id="3" name="Content Placeholder 2"/>
          <p:cNvSpPr>
            <a:spLocks noGrp="1"/>
          </p:cNvSpPr>
          <p:nvPr>
            <p:ph idx="1"/>
          </p:nvPr>
        </p:nvSpPr>
        <p:spPr/>
        <p:txBody>
          <a:bodyPr/>
          <a:lstStyle/>
          <a:p>
            <a:r>
              <a:rPr lang="en-US" sz="1600" b="1" dirty="0"/>
              <a:t>Method  :  HYBRIDOMA  TECHNOLOGY </a:t>
            </a:r>
          </a:p>
          <a:p>
            <a:endParaRPr lang="en-US" sz="1600" dirty="0"/>
          </a:p>
          <a:p>
            <a:r>
              <a:rPr lang="en-US" sz="2400" dirty="0"/>
              <a:t>Hybrid cells will be having the property of B cells antibody production and </a:t>
            </a:r>
            <a:r>
              <a:rPr lang="en-US" sz="2400" dirty="0" err="1"/>
              <a:t>tumour</a:t>
            </a:r>
            <a:r>
              <a:rPr lang="en-US" sz="2400" dirty="0"/>
              <a:t> cells  ability of continuous division.</a:t>
            </a:r>
          </a:p>
          <a:p>
            <a:r>
              <a:rPr lang="en-US" sz="2400" dirty="0"/>
              <a:t>Hybrid cell ensures antibody production  continuously  in dividing cells.</a:t>
            </a:r>
          </a:p>
          <a:p>
            <a:r>
              <a:rPr lang="en-US" sz="2400" dirty="0"/>
              <a:t>The mixture of cells are cultured under  conditions which permit  growth of only </a:t>
            </a:r>
            <a:r>
              <a:rPr lang="en-US" sz="2400" dirty="0" err="1"/>
              <a:t>hybridoma</a:t>
            </a:r>
            <a:r>
              <a:rPr lang="en-US" sz="2400" dirty="0"/>
              <a:t> cells .</a:t>
            </a:r>
          </a:p>
          <a:p>
            <a:r>
              <a:rPr lang="en-US" sz="2400" dirty="0"/>
              <a:t>Each </a:t>
            </a:r>
            <a:r>
              <a:rPr lang="en-US" sz="2400" dirty="0" err="1"/>
              <a:t>hybridoma</a:t>
            </a:r>
            <a:r>
              <a:rPr lang="en-US" sz="2400" dirty="0"/>
              <a:t> cell will produce a single type of antibody against a single epitope.</a:t>
            </a:r>
          </a:p>
          <a:p>
            <a:r>
              <a:rPr lang="en-US" sz="2400" dirty="0"/>
              <a:t>The </a:t>
            </a:r>
            <a:r>
              <a:rPr lang="en-US" sz="2400" dirty="0" err="1"/>
              <a:t>hybridoma</a:t>
            </a:r>
            <a:r>
              <a:rPr lang="en-US" sz="2400" dirty="0"/>
              <a:t> cells producing the desired monoclonal antibody are the  cultured</a:t>
            </a:r>
          </a:p>
          <a:p>
            <a:r>
              <a:rPr lang="en-US" sz="2400" dirty="0"/>
              <a:t>Monoclonal antibodies are isolated and purified.</a:t>
            </a:r>
          </a:p>
          <a:p>
            <a:endParaRPr lang="en-US" dirty="0"/>
          </a:p>
        </p:txBody>
      </p:sp>
    </p:spTree>
    <p:extLst>
      <p:ext uri="{BB962C8B-B14F-4D97-AF65-F5344CB8AC3E}">
        <p14:creationId xmlns:p14="http://schemas.microsoft.com/office/powerpoint/2010/main" val="2767005312"/>
      </p:ext>
    </p:extLst>
  </p:cSld>
  <p:clrMapOvr>
    <a:masterClrMapping/>
  </p:clrMapOvr>
  <p:transition>
    <p:cover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67400" y="466899"/>
            <a:ext cx="5519773"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1371600"/>
            <a:ext cx="5638800" cy="4431983"/>
          </a:xfrm>
          <a:prstGeom prst="rect">
            <a:avLst/>
          </a:prstGeom>
          <a:solidFill>
            <a:schemeClr val="accent1"/>
          </a:solidFill>
        </p:spPr>
        <p:txBody>
          <a:bodyPr wrap="square">
            <a:spAutoFit/>
          </a:bodyPr>
          <a:lstStyle/>
          <a:p>
            <a:pPr algn="just"/>
            <a:r>
              <a:rPr lang="en-US" sz="2400" dirty="0"/>
              <a:t>The </a:t>
            </a:r>
            <a:r>
              <a:rPr lang="en-US" sz="2400" dirty="0" err="1"/>
              <a:t>hybridoma</a:t>
            </a:r>
            <a:r>
              <a:rPr lang="en-US" sz="2400" dirty="0"/>
              <a:t> technique produces monoclonal antibodies (</a:t>
            </a:r>
            <a:r>
              <a:rPr lang="en-US" sz="2400" dirty="0" err="1"/>
              <a:t>MAbs</a:t>
            </a:r>
            <a:r>
              <a:rPr lang="en-US" sz="2400" dirty="0"/>
              <a:t>) in three steps:</a:t>
            </a:r>
          </a:p>
          <a:p>
            <a:pPr algn="just"/>
            <a:r>
              <a:rPr lang="en-US" sz="2400" dirty="0"/>
              <a:t>Immunize a mouse with the antigen to stimulate antibody production.</a:t>
            </a:r>
          </a:p>
          <a:p>
            <a:pPr algn="just"/>
            <a:r>
              <a:rPr lang="en-US" sz="2400" dirty="0"/>
              <a:t>Fuse antibody-producing B-lymphocytes with myeloma cells to create immortal </a:t>
            </a:r>
            <a:r>
              <a:rPr lang="en-US" sz="2400" dirty="0" err="1"/>
              <a:t>hybridomas</a:t>
            </a:r>
            <a:r>
              <a:rPr lang="en-US" sz="2400" dirty="0"/>
              <a:t>.</a:t>
            </a:r>
          </a:p>
          <a:p>
            <a:pPr algn="just"/>
            <a:r>
              <a:rPr lang="en-US" sz="2400" dirty="0"/>
              <a:t>Culture and multiply the </a:t>
            </a:r>
            <a:r>
              <a:rPr lang="en-US" sz="2400" dirty="0" err="1"/>
              <a:t>hybridomas</a:t>
            </a:r>
            <a:r>
              <a:rPr lang="en-US" sz="2400" dirty="0"/>
              <a:t> to obtain a continuous supply of identical </a:t>
            </a:r>
            <a:r>
              <a:rPr lang="en-US" sz="2400" dirty="0" err="1"/>
              <a:t>MAbs</a:t>
            </a:r>
            <a:r>
              <a:rPr lang="en-US" dirty="0"/>
              <a:t>.</a:t>
            </a:r>
          </a:p>
          <a:p>
            <a:endParaRPr lang="en-US" dirty="0"/>
          </a:p>
        </p:txBody>
      </p:sp>
    </p:spTree>
    <p:extLst>
      <p:ext uri="{BB962C8B-B14F-4D97-AF65-F5344CB8AC3E}">
        <p14:creationId xmlns:p14="http://schemas.microsoft.com/office/powerpoint/2010/main" val="1498938864"/>
      </p:ext>
    </p:extLst>
  </p:cSld>
  <p:clrMapOvr>
    <a:masterClrMapping/>
  </p:clrMapOvr>
  <p:transition>
    <p:cover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6276"/>
            <a:ext cx="8534400" cy="1325563"/>
          </a:xfrm>
        </p:spPr>
        <p:txBody>
          <a:bodyPr/>
          <a:lstStyle/>
          <a:p>
            <a:r>
              <a:rPr lang="en-US" dirty="0">
                <a:latin typeface="Times New Roman" pitchFamily="18" charset="0"/>
                <a:cs typeface="Times New Roman" pitchFamily="18" charset="0"/>
              </a:rPr>
              <a:t>Objectives</a:t>
            </a:r>
            <a:r>
              <a:rPr lang="en-US" dirty="0"/>
              <a:t> </a:t>
            </a:r>
          </a:p>
        </p:txBody>
      </p:sp>
      <p:sp>
        <p:nvSpPr>
          <p:cNvPr id="3" name="Content Placeholder 2"/>
          <p:cNvSpPr>
            <a:spLocks noGrp="1"/>
          </p:cNvSpPr>
          <p:nvPr>
            <p:ph idx="1"/>
          </p:nvPr>
        </p:nvSpPr>
        <p:spPr>
          <a:xfrm>
            <a:off x="533400" y="1143000"/>
            <a:ext cx="10515600" cy="5486400"/>
          </a:xfrm>
        </p:spPr>
        <p:txBody>
          <a:bodyPr/>
          <a:lstStyle/>
          <a:p>
            <a:pPr marL="514350" indent="-514350">
              <a:buAutoNum type="arabicPeriod"/>
            </a:pPr>
            <a:r>
              <a:rPr lang="en-US" dirty="0">
                <a:latin typeface="Times New Roman" pitchFamily="18" charset="0"/>
                <a:cs typeface="Times New Roman" pitchFamily="18" charset="0"/>
              </a:rPr>
              <a:t>To understand the principles of immunohistochemistry (IHC) and its significance in histological analysis.</a:t>
            </a:r>
          </a:p>
          <a:p>
            <a:pPr marL="514350" indent="-514350">
              <a:buAutoNum type="arabicPeriod"/>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2. To differentiate between different types of antibody solutions used in IHC, including whole serum solution, antigen-specific antibody, and conjugated antibody.</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3. To comprehend the production process and characteristics of whole serum solution, including antibody specificity and background staining.</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4. To explain the concept of antigen-specific antibody preparation and its increased specificity for specific antigens.</a:t>
            </a:r>
          </a:p>
        </p:txBody>
      </p:sp>
      <p:sp>
        <p:nvSpPr>
          <p:cNvPr id="4" name="Slide Number Placeholder 3"/>
          <p:cNvSpPr>
            <a:spLocks noGrp="1"/>
          </p:cNvSpPr>
          <p:nvPr>
            <p:ph type="sldNum" sz="quarter" idx="12"/>
          </p:nvPr>
        </p:nvSpPr>
        <p:spPr/>
        <p:txBody>
          <a:bodyPr/>
          <a:lstStyle/>
          <a:p>
            <a:pPr>
              <a:defRPr/>
            </a:pPr>
            <a:fld id="{9CB37463-CE4D-4F54-ADD6-A187F3CEED86}" type="slidenum">
              <a:rPr lang="en-GB" smtClean="0"/>
              <a:pPr>
                <a:defRPr/>
              </a:pPr>
              <a:t>4</a:t>
            </a:fld>
            <a:endParaRPr lang="en-GB"/>
          </a:p>
        </p:txBody>
      </p:sp>
    </p:spTree>
    <p:extLst>
      <p:ext uri="{BB962C8B-B14F-4D97-AF65-F5344CB8AC3E}">
        <p14:creationId xmlns:p14="http://schemas.microsoft.com/office/powerpoint/2010/main" val="4221006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Summery </a:t>
            </a:r>
          </a:p>
        </p:txBody>
      </p:sp>
      <p:sp>
        <p:nvSpPr>
          <p:cNvPr id="3" name="Content Placeholder 2"/>
          <p:cNvSpPr>
            <a:spLocks noGrp="1"/>
          </p:cNvSpPr>
          <p:nvPr>
            <p:ph idx="1"/>
          </p:nvPr>
        </p:nvSpPr>
        <p:spPr/>
        <p:txBody>
          <a:bodyPr/>
          <a:lstStyle/>
          <a:p>
            <a:pPr algn="just"/>
            <a:r>
              <a:rPr lang="en-US" dirty="0"/>
              <a:t>The lecture provided an overview of immunohistochemistry (IHC) and its importance in histological analysis. </a:t>
            </a:r>
          </a:p>
          <a:p>
            <a:pPr algn="just"/>
            <a:r>
              <a:rPr lang="en-US" dirty="0"/>
              <a:t>It covered different types of antibody solutions used in IHC, including whole serum solution, antigen-specific antibody, and conjugated antibody, along with their production processes and characteristics. </a:t>
            </a:r>
          </a:p>
          <a:p>
            <a:pPr algn="just"/>
            <a:endParaRPr lang="en-US" dirty="0"/>
          </a:p>
          <a:p>
            <a:pPr algn="just"/>
            <a:r>
              <a:rPr lang="en-US" dirty="0"/>
              <a:t>The lecture highlighted the significance of antigen-specific antibodies in enhancing specificity for specific antigens and discussed the chemical linkage of markers to antibody molecules in conjugated antibody solutions. </a:t>
            </a:r>
          </a:p>
          <a:p>
            <a:pPr marL="0" indent="0">
              <a:buNone/>
            </a:pPr>
            <a:br>
              <a:rPr lang="en-US" sz="2400" dirty="0"/>
            </a:br>
            <a:endParaRPr lang="en-US" sz="2400" dirty="0"/>
          </a:p>
        </p:txBody>
      </p:sp>
    </p:spTree>
    <p:extLst>
      <p:ext uri="{BB962C8B-B14F-4D97-AF65-F5344CB8AC3E}">
        <p14:creationId xmlns:p14="http://schemas.microsoft.com/office/powerpoint/2010/main" val="2311027482"/>
      </p:ext>
    </p:extLst>
  </p:cSld>
  <p:clrMapOvr>
    <a:masterClrMapping/>
  </p:clrMapOvr>
  <p:transition>
    <p:cover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Summery </a:t>
            </a:r>
          </a:p>
        </p:txBody>
      </p:sp>
      <p:sp>
        <p:nvSpPr>
          <p:cNvPr id="3" name="Content Placeholder 2"/>
          <p:cNvSpPr>
            <a:spLocks noGrp="1"/>
          </p:cNvSpPr>
          <p:nvPr>
            <p:ph idx="1"/>
          </p:nvPr>
        </p:nvSpPr>
        <p:spPr/>
        <p:txBody>
          <a:bodyPr/>
          <a:lstStyle/>
          <a:p>
            <a:pPr algn="just"/>
            <a:r>
              <a:rPr lang="en-US" sz="3200" dirty="0"/>
              <a:t>Furthermore, the formation and characteristics of immune complexes were introduced, and the differentiation between polyclonal and monoclonal antibodies was discussed. </a:t>
            </a:r>
          </a:p>
          <a:p>
            <a:pPr algn="just"/>
            <a:endParaRPr lang="en-US" sz="3200" dirty="0"/>
          </a:p>
          <a:p>
            <a:pPr algn="just"/>
            <a:r>
              <a:rPr lang="en-US" sz="3200" dirty="0"/>
              <a:t>The lecture concluded with an explanation of the </a:t>
            </a:r>
            <a:r>
              <a:rPr lang="en-US" sz="3200" dirty="0" err="1"/>
              <a:t>hybridoma</a:t>
            </a:r>
            <a:r>
              <a:rPr lang="en-US" sz="3200" dirty="0"/>
              <a:t> technology for monoclonal antibody production and its applications in biomedical research and diagnostics.</a:t>
            </a:r>
          </a:p>
          <a:p>
            <a:pPr marL="0" indent="0">
              <a:buNone/>
            </a:pPr>
            <a:br>
              <a:rPr lang="en-US" sz="2400" dirty="0"/>
            </a:br>
            <a:endParaRPr lang="en-US" sz="2400" dirty="0"/>
          </a:p>
        </p:txBody>
      </p:sp>
    </p:spTree>
    <p:extLst>
      <p:ext uri="{BB962C8B-B14F-4D97-AF65-F5344CB8AC3E}">
        <p14:creationId xmlns:p14="http://schemas.microsoft.com/office/powerpoint/2010/main" val="4072683415"/>
      </p:ext>
    </p:extLst>
  </p:cSld>
  <p:clrMapOvr>
    <a:masterClrMapping/>
  </p:clrMapOvr>
  <p:transition>
    <p:cover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81200"/>
            <a:ext cx="10972800" cy="868362"/>
          </a:xfrm>
        </p:spPr>
        <p:txBody>
          <a:bodyPr/>
          <a:lstStyle/>
          <a:p>
            <a:r>
              <a:rPr lang="en-US" sz="7200" dirty="0"/>
              <a:t>The END </a:t>
            </a:r>
          </a:p>
        </p:txBody>
      </p:sp>
    </p:spTree>
    <p:extLst>
      <p:ext uri="{BB962C8B-B14F-4D97-AF65-F5344CB8AC3E}">
        <p14:creationId xmlns:p14="http://schemas.microsoft.com/office/powerpoint/2010/main" val="2275908789"/>
      </p:ext>
    </p:extLst>
  </p:cSld>
  <p:clrMapOvr>
    <a:masterClrMapping/>
  </p:clrMapOvr>
  <p:transition>
    <p:cover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a:xfrm>
            <a:off x="838200" y="2057400"/>
            <a:ext cx="10515600" cy="4351338"/>
          </a:xfrm>
        </p:spPr>
        <p:txBody>
          <a:bodyPr/>
          <a:lstStyle/>
          <a:p>
            <a:r>
              <a:rPr lang="en-US" sz="2000" dirty="0" err="1"/>
              <a:t>Dabbs</a:t>
            </a:r>
            <a:r>
              <a:rPr lang="en-US" sz="2000" dirty="0"/>
              <a:t> DJ. Diagnostic Immunohistochemistry: </a:t>
            </a:r>
            <a:r>
              <a:rPr lang="en-US" sz="2000" dirty="0" err="1"/>
              <a:t>Theranostic</a:t>
            </a:r>
            <a:r>
              <a:rPr lang="en-US" sz="2000" dirty="0"/>
              <a:t> and Genomic Applications. 5th edition. Elsevier; 2019. ISBN-13: 978-0323567448.</a:t>
            </a:r>
          </a:p>
          <a:p>
            <a:r>
              <a:rPr lang="en-US" sz="2000" dirty="0"/>
              <a:t>Bancroft JD, Gamble M. Theory and Practice of Histological Techniques. 7th edition. Churchill Livingstone; 2013. ISBN-13: 978-0702042263.</a:t>
            </a:r>
          </a:p>
          <a:p>
            <a:r>
              <a:rPr lang="en-US" sz="2000" dirty="0"/>
              <a:t>Gown AM. Diagnostic Immunohistochemistry: What Can Go Wrong and How to Prevent It. 1st edition. Springer; 2009. ISBN-13: 978-0387894099.</a:t>
            </a:r>
          </a:p>
          <a:p>
            <a:r>
              <a:rPr lang="en-US" sz="2000" dirty="0"/>
              <a:t>Ramos-</a:t>
            </a:r>
            <a:r>
              <a:rPr lang="en-US" sz="2000" dirty="0" err="1"/>
              <a:t>Vara</a:t>
            </a:r>
            <a:r>
              <a:rPr lang="en-US" sz="2000" dirty="0"/>
              <a:t> JA, </a:t>
            </a:r>
            <a:r>
              <a:rPr lang="en-US" sz="2000" dirty="0" err="1"/>
              <a:t>Kiupel</a:t>
            </a:r>
            <a:r>
              <a:rPr lang="en-US" sz="2000" dirty="0"/>
              <a:t> M. Veterinary Comparative </a:t>
            </a:r>
            <a:r>
              <a:rPr lang="en-US" sz="2000" dirty="0" err="1"/>
              <a:t>Hematopathology</a:t>
            </a:r>
            <a:r>
              <a:rPr lang="en-US" sz="2000" dirty="0"/>
              <a:t>. 1st edition. Wiley-Blackwell; 2007. ISBN-13: 978-0813803890.</a:t>
            </a:r>
          </a:p>
          <a:p>
            <a:r>
              <a:rPr lang="en-US" sz="2000" dirty="0"/>
              <a:t>Shi SR, </a:t>
            </a:r>
            <a:r>
              <a:rPr lang="en-US" sz="2000" dirty="0" err="1"/>
              <a:t>Gu</a:t>
            </a:r>
            <a:r>
              <a:rPr lang="en-US" sz="2000" dirty="0"/>
              <a:t> J, Cote RJ, Taylor CR. Antigen Retrieval Techniques: Immunohistochemistry and Molecular Morphology. 1st edition. Eaton Publishing; 2000. ISBN-13: 978-</a:t>
            </a:r>
          </a:p>
          <a:p>
            <a:endParaRPr lang="en-US" sz="2000" dirty="0"/>
          </a:p>
        </p:txBody>
      </p:sp>
      <p:sp>
        <p:nvSpPr>
          <p:cNvPr id="4" name="Slide Number Placeholder 3"/>
          <p:cNvSpPr>
            <a:spLocks noGrp="1"/>
          </p:cNvSpPr>
          <p:nvPr>
            <p:ph type="sldNum" sz="quarter" idx="12"/>
          </p:nvPr>
        </p:nvSpPr>
        <p:spPr/>
        <p:txBody>
          <a:bodyPr/>
          <a:lstStyle/>
          <a:p>
            <a:pPr>
              <a:defRPr/>
            </a:pPr>
            <a:fld id="{9CB37463-CE4D-4F54-ADD6-A187F3CEED86}" type="slidenum">
              <a:rPr lang="en-GB" smtClean="0"/>
              <a:pPr>
                <a:defRPr/>
              </a:pPr>
              <a:t>43</a:t>
            </a:fld>
            <a:endParaRPr lang="en-GB"/>
          </a:p>
        </p:txBody>
      </p:sp>
    </p:spTree>
    <p:extLst>
      <p:ext uri="{BB962C8B-B14F-4D97-AF65-F5344CB8AC3E}">
        <p14:creationId xmlns:p14="http://schemas.microsoft.com/office/powerpoint/2010/main" val="13541560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a:xfrm>
            <a:off x="838200" y="1676400"/>
            <a:ext cx="10515600" cy="4732338"/>
          </a:xfrm>
        </p:spPr>
        <p:txBody>
          <a:bodyPr/>
          <a:lstStyle/>
          <a:p>
            <a:r>
              <a:rPr lang="en-US" sz="2000" dirty="0"/>
              <a:t>Taylor CR, </a:t>
            </a:r>
            <a:r>
              <a:rPr lang="en-US" sz="2000" dirty="0" err="1"/>
              <a:t>Levenson</a:t>
            </a:r>
            <a:r>
              <a:rPr lang="en-US" sz="2000" dirty="0"/>
              <a:t> RM. Quantification of immunohistochemistry--issues concerning methods, utility and </a:t>
            </a:r>
            <a:r>
              <a:rPr lang="en-US" sz="2000" dirty="0" err="1"/>
              <a:t>semiquantitative</a:t>
            </a:r>
            <a:r>
              <a:rPr lang="en-US" sz="2000" dirty="0"/>
              <a:t> assessment II. Histopathology. 2006 Sep;49(3):411-24. </a:t>
            </a:r>
            <a:r>
              <a:rPr lang="en-US" sz="2000" dirty="0" err="1"/>
              <a:t>doi</a:t>
            </a:r>
            <a:r>
              <a:rPr lang="en-US" sz="2000" dirty="0"/>
              <a:t>: 10.1111/j.1365-2559.2006.02513.x. PMID: 16922739.</a:t>
            </a:r>
          </a:p>
          <a:p>
            <a:r>
              <a:rPr lang="en-US" sz="2000" dirty="0"/>
              <a:t>Shi SR, Cote RJ, Taylor CR. Antigen retrieval techniques: current perspectives. J </a:t>
            </a:r>
            <a:r>
              <a:rPr lang="en-US" sz="2000" dirty="0" err="1"/>
              <a:t>Histochem</a:t>
            </a:r>
            <a:r>
              <a:rPr lang="en-US" sz="2000" dirty="0"/>
              <a:t> </a:t>
            </a:r>
            <a:r>
              <a:rPr lang="en-US" sz="2000" dirty="0" err="1"/>
              <a:t>Cytochem</a:t>
            </a:r>
            <a:r>
              <a:rPr lang="en-US" sz="2000" dirty="0"/>
              <a:t>. 2001 Sep;49(9):931-7. </a:t>
            </a:r>
            <a:r>
              <a:rPr lang="en-US" sz="2000" dirty="0" err="1"/>
              <a:t>doi</a:t>
            </a:r>
            <a:r>
              <a:rPr lang="en-US" sz="2000" dirty="0"/>
              <a:t>: 10.1177/002215540104900801. PMID: 11511661.</a:t>
            </a:r>
          </a:p>
          <a:p>
            <a:r>
              <a:rPr lang="en-US" sz="2000" dirty="0"/>
              <a:t>Ramos-</a:t>
            </a:r>
            <a:r>
              <a:rPr lang="en-US" sz="2000" dirty="0" err="1"/>
              <a:t>Vara</a:t>
            </a:r>
            <a:r>
              <a:rPr lang="en-US" sz="2000" dirty="0"/>
              <a:t> JA. Technical aspects of immunohistochemistry. Vet </a:t>
            </a:r>
            <a:r>
              <a:rPr lang="en-US" sz="2000" dirty="0" err="1"/>
              <a:t>Pathol</a:t>
            </a:r>
            <a:r>
              <a:rPr lang="en-US" sz="2000" dirty="0"/>
              <a:t>. 2005 Sep;42(5):405-26. </a:t>
            </a:r>
            <a:r>
              <a:rPr lang="en-US" sz="2000" dirty="0" err="1"/>
              <a:t>doi</a:t>
            </a:r>
            <a:r>
              <a:rPr lang="en-US" sz="2000" dirty="0"/>
              <a:t>: 10.1354/vp.42-5-405. PMID: 16145243.</a:t>
            </a:r>
          </a:p>
          <a:p>
            <a:r>
              <a:rPr lang="en-US" sz="2000" dirty="0"/>
              <a:t>Brown DC, </a:t>
            </a:r>
            <a:r>
              <a:rPr lang="en-US" sz="2000" dirty="0" err="1"/>
              <a:t>Gatter</a:t>
            </a:r>
            <a:r>
              <a:rPr lang="en-US" sz="2000" dirty="0"/>
              <a:t> KC. Monoclonal antibody Ki-67: its use in histopathology. Histopathology. 1990 Jul;17(2):489-503. </a:t>
            </a:r>
            <a:r>
              <a:rPr lang="en-US" sz="2000" dirty="0" err="1"/>
              <a:t>doi</a:t>
            </a:r>
            <a:r>
              <a:rPr lang="en-US" sz="2000" dirty="0"/>
              <a:t>: 10.1111/j.1365-2559.1990.tb01129.x. PMID: 1706161.</a:t>
            </a:r>
          </a:p>
          <a:p>
            <a:r>
              <a:rPr lang="en-US" sz="2000" dirty="0" err="1"/>
              <a:t>Rizzardi</a:t>
            </a:r>
            <a:r>
              <a:rPr lang="en-US" sz="2000" dirty="0"/>
              <a:t> AE, Johnson AT, Vogel RI, </a:t>
            </a:r>
            <a:r>
              <a:rPr lang="en-US" sz="2000" dirty="0" err="1"/>
              <a:t>Pambuccian</a:t>
            </a:r>
            <a:r>
              <a:rPr lang="en-US" sz="2000" dirty="0"/>
              <a:t> SE, </a:t>
            </a:r>
            <a:r>
              <a:rPr lang="en-US" sz="2000" dirty="0" err="1"/>
              <a:t>Henriksen</a:t>
            </a:r>
            <a:r>
              <a:rPr lang="en-US" sz="2000" dirty="0"/>
              <a:t> J, </a:t>
            </a:r>
            <a:r>
              <a:rPr lang="en-US" sz="2000" dirty="0" err="1"/>
              <a:t>Skubitz</a:t>
            </a:r>
            <a:r>
              <a:rPr lang="en-US" sz="2000" dirty="0"/>
              <a:t> AP, Metzger GJ, </a:t>
            </a:r>
            <a:r>
              <a:rPr lang="en-US" sz="2000" dirty="0" err="1"/>
              <a:t>Schmechel</a:t>
            </a:r>
            <a:r>
              <a:rPr lang="en-US" sz="2000" dirty="0"/>
              <a:t> SC. Quantitative comparison of </a:t>
            </a:r>
            <a:r>
              <a:rPr lang="en-US" sz="2000" dirty="0" err="1"/>
              <a:t>immunohistochemical</a:t>
            </a:r>
            <a:r>
              <a:rPr lang="en-US" sz="2000" dirty="0"/>
              <a:t> staining measured by digital image analysis versus pathologist visual scoring. </a:t>
            </a:r>
            <a:r>
              <a:rPr lang="en-US" sz="2000" dirty="0" err="1"/>
              <a:t>Diagn</a:t>
            </a:r>
            <a:r>
              <a:rPr lang="en-US" sz="2000" dirty="0"/>
              <a:t> </a:t>
            </a:r>
            <a:r>
              <a:rPr lang="en-US" sz="2000" dirty="0" err="1"/>
              <a:t>Pathol</a:t>
            </a:r>
            <a:r>
              <a:rPr lang="en-US" sz="2000" dirty="0"/>
              <a:t>. 2012 Mar 19;7:42. </a:t>
            </a:r>
            <a:r>
              <a:rPr lang="en-US" sz="2000" dirty="0" err="1"/>
              <a:t>doi</a:t>
            </a:r>
            <a:r>
              <a:rPr lang="en-US" sz="2000" dirty="0"/>
              <a:t>: 10.1186/1746-1596-7-42. PMID: 22433176; PMCID: PMC3340902.</a:t>
            </a:r>
          </a:p>
          <a:p>
            <a:endParaRPr lang="en-US" sz="2000" dirty="0"/>
          </a:p>
        </p:txBody>
      </p:sp>
      <p:sp>
        <p:nvSpPr>
          <p:cNvPr id="4" name="Slide Number Placeholder 3"/>
          <p:cNvSpPr>
            <a:spLocks noGrp="1"/>
          </p:cNvSpPr>
          <p:nvPr>
            <p:ph type="sldNum" sz="quarter" idx="12"/>
          </p:nvPr>
        </p:nvSpPr>
        <p:spPr/>
        <p:txBody>
          <a:bodyPr/>
          <a:lstStyle/>
          <a:p>
            <a:pPr>
              <a:defRPr/>
            </a:pPr>
            <a:fld id="{9CB37463-CE4D-4F54-ADD6-A187F3CEED86}" type="slidenum">
              <a:rPr lang="en-GB" smtClean="0"/>
              <a:pPr>
                <a:defRPr/>
              </a:pPr>
              <a:t>44</a:t>
            </a:fld>
            <a:endParaRPr lang="en-GB"/>
          </a:p>
        </p:txBody>
      </p:sp>
    </p:spTree>
    <p:extLst>
      <p:ext uri="{BB962C8B-B14F-4D97-AF65-F5344CB8AC3E}">
        <p14:creationId xmlns:p14="http://schemas.microsoft.com/office/powerpoint/2010/main" val="12390716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a:t>
            </a:r>
          </a:p>
        </p:txBody>
      </p:sp>
      <p:sp>
        <p:nvSpPr>
          <p:cNvPr id="3" name="Content Placeholder 2"/>
          <p:cNvSpPr>
            <a:spLocks noGrp="1"/>
          </p:cNvSpPr>
          <p:nvPr>
            <p:ph idx="1"/>
          </p:nvPr>
        </p:nvSpPr>
        <p:spPr>
          <a:xfrm>
            <a:off x="381000" y="1219200"/>
            <a:ext cx="11582400" cy="5410200"/>
          </a:xfrm>
        </p:spPr>
        <p:txBody>
          <a:bodyPr/>
          <a:lstStyle/>
          <a:p>
            <a:pPr algn="just"/>
            <a:r>
              <a:rPr lang="en-US" dirty="0">
                <a:solidFill>
                  <a:srgbClr val="FFFF00"/>
                </a:solidFill>
              </a:rPr>
              <a:t>Case Scenario</a:t>
            </a:r>
            <a:r>
              <a:rPr lang="en-US" dirty="0">
                <a:solidFill>
                  <a:schemeClr val="bg1"/>
                </a:solidFill>
              </a:rPr>
              <a:t>: During a research project investigating the expression of a specific protein in breast cancer tissues using immunohistochemistry (IHC), a researcher encounters unexpected results. </a:t>
            </a:r>
          </a:p>
          <a:p>
            <a:pPr algn="just"/>
            <a:r>
              <a:rPr lang="en-US" dirty="0">
                <a:solidFill>
                  <a:schemeClr val="bg1"/>
                </a:solidFill>
              </a:rPr>
              <a:t>The researcher has been diligently following established protocols for tissue preparation, antigen retrieval, and antibody staining. However, upon microscopic examination of the stained tissue sections, the researcher observes inconsistent staining patterns across different tissue samples. </a:t>
            </a:r>
          </a:p>
          <a:p>
            <a:pPr algn="just"/>
            <a:r>
              <a:rPr lang="en-US" dirty="0">
                <a:solidFill>
                  <a:schemeClr val="bg1"/>
                </a:solidFill>
              </a:rPr>
              <a:t>Some samples show strong and specific staining for the target protein, while others exhibit weak or non-specific staining, and some show no staining at all.</a:t>
            </a:r>
          </a:p>
        </p:txBody>
      </p:sp>
    </p:spTree>
    <p:extLst>
      <p:ext uri="{BB962C8B-B14F-4D97-AF65-F5344CB8AC3E}">
        <p14:creationId xmlns:p14="http://schemas.microsoft.com/office/powerpoint/2010/main" val="3189689290"/>
      </p:ext>
    </p:extLst>
  </p:cSld>
  <p:clrMapOvr>
    <a:masterClrMapping/>
  </p:clrMapOvr>
  <p:transition>
    <p:cover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
            <a:ext cx="9727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05000" y="5959394"/>
            <a:ext cx="7239000" cy="646331"/>
          </a:xfrm>
          <a:prstGeom prst="rect">
            <a:avLst/>
          </a:prstGeom>
        </p:spPr>
        <p:txBody>
          <a:bodyPr wrap="square">
            <a:spAutoFit/>
          </a:bodyPr>
          <a:lstStyle/>
          <a:p>
            <a:r>
              <a:rPr lang="en-US" dirty="0">
                <a:solidFill>
                  <a:schemeClr val="bg1"/>
                </a:solidFill>
              </a:rPr>
              <a:t>A novel quantitative immunohistochemistry method for precise protein measurements directly</a:t>
            </a:r>
          </a:p>
        </p:txBody>
      </p:sp>
    </p:spTree>
    <p:extLst>
      <p:ext uri="{BB962C8B-B14F-4D97-AF65-F5344CB8AC3E}">
        <p14:creationId xmlns:p14="http://schemas.microsoft.com/office/powerpoint/2010/main" val="2375174748"/>
      </p:ext>
    </p:extLst>
  </p:cSld>
  <p:clrMapOvr>
    <a:masterClrMapping/>
  </p:clrMapOvr>
  <p:transition>
    <p:cover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152400"/>
            <a:ext cx="79248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85800" y="5786735"/>
            <a:ext cx="6781800" cy="461665"/>
          </a:xfrm>
          <a:prstGeom prst="rect">
            <a:avLst/>
          </a:prstGeom>
        </p:spPr>
        <p:txBody>
          <a:bodyPr wrap="square">
            <a:spAutoFit/>
          </a:bodyPr>
          <a:lstStyle/>
          <a:p>
            <a:r>
              <a:rPr lang="en-US" sz="2400" dirty="0">
                <a:solidFill>
                  <a:schemeClr val="bg1"/>
                </a:solidFill>
              </a:rPr>
              <a:t>Breast Cancer and Immunohistochemistry</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660" y="883319"/>
            <a:ext cx="5333871"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620000" y="5581498"/>
            <a:ext cx="4191000" cy="646331"/>
          </a:xfrm>
          <a:prstGeom prst="rect">
            <a:avLst/>
          </a:prstGeom>
        </p:spPr>
        <p:txBody>
          <a:bodyPr wrap="square">
            <a:spAutoFit/>
          </a:bodyPr>
          <a:lstStyle/>
          <a:p>
            <a:r>
              <a:rPr lang="en-US" dirty="0">
                <a:solidFill>
                  <a:schemeClr val="bg1"/>
                </a:solidFill>
              </a:rPr>
              <a:t>Breast Cancer Antibodies used in Immunohistochemistry </a:t>
            </a:r>
          </a:p>
        </p:txBody>
      </p:sp>
    </p:spTree>
    <p:extLst>
      <p:ext uri="{BB962C8B-B14F-4D97-AF65-F5344CB8AC3E}">
        <p14:creationId xmlns:p14="http://schemas.microsoft.com/office/powerpoint/2010/main" val="182385849"/>
      </p:ext>
    </p:extLst>
  </p:cSld>
  <p:clrMapOvr>
    <a:masterClrMapping/>
  </p:clrMapOvr>
  <p:transition>
    <p:cover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(continue)  </a:t>
            </a:r>
          </a:p>
        </p:txBody>
      </p:sp>
      <p:sp>
        <p:nvSpPr>
          <p:cNvPr id="3" name="Content Placeholder 2"/>
          <p:cNvSpPr>
            <a:spLocks noGrp="1"/>
          </p:cNvSpPr>
          <p:nvPr>
            <p:ph idx="1"/>
          </p:nvPr>
        </p:nvSpPr>
        <p:spPr>
          <a:xfrm>
            <a:off x="304800" y="1219200"/>
            <a:ext cx="11582400" cy="5410200"/>
          </a:xfrm>
        </p:spPr>
        <p:txBody>
          <a:bodyPr/>
          <a:lstStyle/>
          <a:p>
            <a:r>
              <a:rPr lang="en-US" dirty="0"/>
              <a:t>The researcher is puzzled by these discrepancies and seeks assistance in troubleshooting the issue to ensure the reliability and reproducibility of the IHC results.</a:t>
            </a:r>
          </a:p>
          <a:p>
            <a:endParaRPr lang="en-US" dirty="0"/>
          </a:p>
          <a:p>
            <a:r>
              <a:rPr lang="en-US" b="1" dirty="0"/>
              <a:t>Solution:</a:t>
            </a:r>
            <a:endParaRPr lang="en-US" dirty="0"/>
          </a:p>
          <a:p>
            <a:r>
              <a:rPr lang="en-US" b="1" dirty="0"/>
              <a:t>Assessment of Staining Protocol:</a:t>
            </a:r>
            <a:endParaRPr lang="en-US" dirty="0"/>
          </a:p>
          <a:p>
            <a:pPr lvl="1"/>
            <a:r>
              <a:rPr lang="en-US" dirty="0"/>
              <a:t>Review the staining protocol used by the researcher to ensure adherence to standardized procedures for tissue fixation, antigen retrieval, blocking, and antibody incubation.</a:t>
            </a:r>
          </a:p>
          <a:p>
            <a:pPr lvl="1"/>
            <a:r>
              <a:rPr lang="en-US" dirty="0"/>
              <a:t>Verify the consistency of protocol implementation across all tissue samples and staining batches.</a:t>
            </a:r>
          </a:p>
          <a:p>
            <a:endParaRPr lang="en-US" dirty="0"/>
          </a:p>
        </p:txBody>
      </p:sp>
    </p:spTree>
    <p:extLst>
      <p:ext uri="{BB962C8B-B14F-4D97-AF65-F5344CB8AC3E}">
        <p14:creationId xmlns:p14="http://schemas.microsoft.com/office/powerpoint/2010/main" val="3582766407"/>
      </p:ext>
    </p:extLst>
  </p:cSld>
  <p:clrMapOvr>
    <a:masterClrMapping/>
  </p:clrMapOvr>
  <p:transition>
    <p:cover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a:t>
            </a:r>
            <a:r>
              <a:rPr lang="en-US" dirty="0" err="1"/>
              <a:t>contenu</a:t>
            </a:r>
            <a:r>
              <a:rPr lang="en-US" dirty="0"/>
              <a:t>)  </a:t>
            </a:r>
          </a:p>
        </p:txBody>
      </p:sp>
      <p:sp>
        <p:nvSpPr>
          <p:cNvPr id="3" name="Content Placeholder 2"/>
          <p:cNvSpPr>
            <a:spLocks noGrp="1"/>
          </p:cNvSpPr>
          <p:nvPr>
            <p:ph idx="1"/>
          </p:nvPr>
        </p:nvSpPr>
        <p:spPr>
          <a:xfrm>
            <a:off x="304800" y="1219200"/>
            <a:ext cx="11582400" cy="5410200"/>
          </a:xfrm>
        </p:spPr>
        <p:txBody>
          <a:bodyPr/>
          <a:lstStyle/>
          <a:p>
            <a:r>
              <a:rPr lang="en-US" b="1" dirty="0"/>
              <a:t>Evaluation of Tissue Quality:</a:t>
            </a:r>
            <a:endParaRPr lang="en-US" dirty="0"/>
          </a:p>
          <a:p>
            <a:pPr lvl="1"/>
            <a:r>
              <a:rPr lang="en-US" dirty="0"/>
              <a:t>Assess the quality of tissue samples used for IHC staining, including tissue fixation methods, processing artifacts, and sample integrity.</a:t>
            </a:r>
          </a:p>
          <a:p>
            <a:pPr lvl="1"/>
            <a:r>
              <a:rPr lang="en-US" dirty="0"/>
              <a:t>Consider the possibility of tissue degradation or variability in tissue composition affecting staining results.</a:t>
            </a:r>
          </a:p>
          <a:p>
            <a:r>
              <a:rPr lang="en-US" b="1" dirty="0"/>
              <a:t>Antibody Specificity and Dilution:</a:t>
            </a:r>
            <a:endParaRPr lang="en-US" dirty="0"/>
          </a:p>
          <a:p>
            <a:pPr lvl="1"/>
            <a:r>
              <a:rPr lang="en-US" dirty="0"/>
              <a:t>Evaluate the specificity and dilution of the primary antibody used in the IHC staining.</a:t>
            </a:r>
          </a:p>
          <a:p>
            <a:pPr lvl="1"/>
            <a:r>
              <a:rPr lang="en-US" dirty="0"/>
              <a:t>Verify the antibody specificity through positive and negative controls and optimize antibody dilution to ensure optimal binding.</a:t>
            </a:r>
          </a:p>
        </p:txBody>
      </p:sp>
    </p:spTree>
    <p:extLst>
      <p:ext uri="{BB962C8B-B14F-4D97-AF65-F5344CB8AC3E}">
        <p14:creationId xmlns:p14="http://schemas.microsoft.com/office/powerpoint/2010/main" val="2456078768"/>
      </p:ext>
    </p:extLst>
  </p:cSld>
  <p:clrMapOvr>
    <a:masterClrMapping/>
  </p:clrMapOvr>
  <p:transition>
    <p:cover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868362"/>
          </a:xfrm>
        </p:spPr>
        <p:txBody>
          <a:bodyPr/>
          <a:lstStyle/>
          <a:p>
            <a:r>
              <a:rPr lang="en-US" dirty="0"/>
              <a:t>Introduction</a:t>
            </a:r>
          </a:p>
        </p:txBody>
      </p:sp>
      <p:sp>
        <p:nvSpPr>
          <p:cNvPr id="3" name="Content Placeholder 2"/>
          <p:cNvSpPr>
            <a:spLocks noGrp="1"/>
          </p:cNvSpPr>
          <p:nvPr>
            <p:ph idx="1"/>
          </p:nvPr>
        </p:nvSpPr>
        <p:spPr>
          <a:xfrm>
            <a:off x="304800" y="1066800"/>
            <a:ext cx="11696700" cy="5410200"/>
          </a:xfrm>
        </p:spPr>
        <p:txBody>
          <a:bodyPr/>
          <a:lstStyle/>
          <a:p>
            <a:pPr lvl="0"/>
            <a:r>
              <a:rPr lang="en-US" dirty="0"/>
              <a:t>Immunohistochemistry (IHC) is a technique used in histology to visualize specific antigens in tissue sections.</a:t>
            </a:r>
          </a:p>
          <a:p>
            <a:pPr lvl="0"/>
            <a:r>
              <a:rPr lang="en-US" dirty="0"/>
              <a:t>It utilizes antigen-antibody complexes for staining and provides sensitive and specific results.</a:t>
            </a:r>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960543"/>
            <a:ext cx="60579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2986686"/>
            <a:ext cx="4038600" cy="3783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686811"/>
      </p:ext>
    </p:extLst>
  </p:cSld>
  <p:clrMapOvr>
    <a:masterClrMapping/>
  </p:clrMapOvr>
  <p:transition>
    <p:cover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a:t>
            </a:r>
            <a:r>
              <a:rPr lang="en-US" dirty="0" err="1"/>
              <a:t>contenu</a:t>
            </a:r>
            <a:r>
              <a:rPr lang="en-US" dirty="0"/>
              <a:t>)  </a:t>
            </a:r>
          </a:p>
        </p:txBody>
      </p:sp>
      <p:sp>
        <p:nvSpPr>
          <p:cNvPr id="3" name="Content Placeholder 2"/>
          <p:cNvSpPr>
            <a:spLocks noGrp="1"/>
          </p:cNvSpPr>
          <p:nvPr>
            <p:ph idx="1"/>
          </p:nvPr>
        </p:nvSpPr>
        <p:spPr>
          <a:xfrm>
            <a:off x="304800" y="1219200"/>
            <a:ext cx="11582400" cy="5410200"/>
          </a:xfrm>
        </p:spPr>
        <p:txBody>
          <a:bodyPr/>
          <a:lstStyle/>
          <a:p>
            <a:pPr marL="0" indent="0">
              <a:buNone/>
            </a:pPr>
            <a:r>
              <a:rPr lang="en-US" b="1" dirty="0"/>
              <a:t>Blocking and Wash Steps:</a:t>
            </a:r>
            <a:endParaRPr lang="en-US" dirty="0"/>
          </a:p>
          <a:p>
            <a:pPr lvl="1"/>
            <a:r>
              <a:rPr lang="en-US" dirty="0"/>
              <a:t>Review the effectiveness of blocking and wash steps in the staining protocol to minimize non-specific binding and background staining.</a:t>
            </a:r>
          </a:p>
          <a:p>
            <a:pPr lvl="1"/>
            <a:r>
              <a:rPr lang="en-US" dirty="0"/>
              <a:t>Ensure thorough blocking of endogenous peroxidases, proteins, and other potential sources of non-specific staining.</a:t>
            </a:r>
          </a:p>
          <a:p>
            <a:r>
              <a:rPr lang="en-US" b="1" dirty="0"/>
              <a:t>Detection System and Signal Amplification:</a:t>
            </a:r>
            <a:endParaRPr lang="en-US" dirty="0"/>
          </a:p>
          <a:p>
            <a:pPr lvl="1"/>
            <a:r>
              <a:rPr lang="en-US" dirty="0"/>
              <a:t>Assess the sensitivity and signal amplification system used for detecting the target protein.</a:t>
            </a:r>
          </a:p>
          <a:p>
            <a:pPr lvl="1"/>
            <a:r>
              <a:rPr lang="en-US" dirty="0"/>
              <a:t>Consider alternative detection methods or signal amplification strategies to enhance signal-to-noise ratio and improve staining consistency.</a:t>
            </a:r>
          </a:p>
          <a:p>
            <a:endParaRPr lang="en-US" dirty="0"/>
          </a:p>
        </p:txBody>
      </p:sp>
    </p:spTree>
    <p:extLst>
      <p:ext uri="{BB962C8B-B14F-4D97-AF65-F5344CB8AC3E}">
        <p14:creationId xmlns:p14="http://schemas.microsoft.com/office/powerpoint/2010/main" val="3833508813"/>
      </p:ext>
    </p:extLst>
  </p:cSld>
  <p:clrMapOvr>
    <a:masterClrMapping/>
  </p:clrMapOvr>
  <p:transition>
    <p:cover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877"/>
          <a:stretch/>
        </p:blipFill>
        <p:spPr bwMode="auto">
          <a:xfrm>
            <a:off x="2393731" y="152400"/>
            <a:ext cx="67056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7460522"/>
      </p:ext>
    </p:extLst>
  </p:cSld>
  <p:clrMapOvr>
    <a:masterClrMapping/>
  </p:clrMapOvr>
  <p:transition>
    <p:cover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a:t>
            </a:r>
            <a:r>
              <a:rPr lang="en-US" dirty="0" err="1"/>
              <a:t>contenu</a:t>
            </a:r>
            <a:r>
              <a:rPr lang="en-US" dirty="0"/>
              <a:t>)  </a:t>
            </a:r>
          </a:p>
        </p:txBody>
      </p:sp>
      <p:sp>
        <p:nvSpPr>
          <p:cNvPr id="3" name="Content Placeholder 2"/>
          <p:cNvSpPr>
            <a:spLocks noGrp="1"/>
          </p:cNvSpPr>
          <p:nvPr>
            <p:ph idx="1"/>
          </p:nvPr>
        </p:nvSpPr>
        <p:spPr>
          <a:xfrm>
            <a:off x="304800" y="1219200"/>
            <a:ext cx="11582400" cy="5410200"/>
          </a:xfrm>
        </p:spPr>
        <p:txBody>
          <a:bodyPr/>
          <a:lstStyle/>
          <a:p>
            <a:r>
              <a:rPr lang="en-US" b="1" dirty="0"/>
              <a:t>Validation of Results:</a:t>
            </a:r>
            <a:endParaRPr lang="en-US" dirty="0"/>
          </a:p>
          <a:p>
            <a:pPr lvl="1"/>
            <a:r>
              <a:rPr lang="en-US" dirty="0"/>
              <a:t>Perform validation experiments using additional techniques, such as Western blotting or quantitative PCR, to confirm the expression levels of the target protein in the tissue samples.</a:t>
            </a:r>
          </a:p>
          <a:p>
            <a:pPr lvl="1"/>
            <a:r>
              <a:rPr lang="en-US" dirty="0"/>
              <a:t>Compare IHC results with other molecular assays to verify the accuracy and reliability of the staining.</a:t>
            </a:r>
          </a:p>
          <a:p>
            <a:r>
              <a:rPr lang="en-US" b="1" dirty="0"/>
              <a:t>Consultation with Colleagues and Experts:</a:t>
            </a:r>
            <a:endParaRPr lang="en-US" dirty="0"/>
          </a:p>
          <a:p>
            <a:pPr lvl="1"/>
            <a:r>
              <a:rPr lang="en-US" dirty="0"/>
              <a:t>Seek input from colleagues or experts with expertise in immunohistochemistry and molecular pathology to troubleshoot the staining inconsistencies.</a:t>
            </a:r>
          </a:p>
          <a:p>
            <a:pPr lvl="1"/>
            <a:r>
              <a:rPr lang="en-US" dirty="0"/>
              <a:t>Collaborate with pathologists or experienced researchers to interpret staining patterns and identify potential issues affecting staining reliability.</a:t>
            </a:r>
          </a:p>
          <a:p>
            <a:endParaRPr lang="en-US" dirty="0"/>
          </a:p>
        </p:txBody>
      </p:sp>
    </p:spTree>
    <p:extLst>
      <p:ext uri="{BB962C8B-B14F-4D97-AF65-F5344CB8AC3E}">
        <p14:creationId xmlns:p14="http://schemas.microsoft.com/office/powerpoint/2010/main" val="1735472233"/>
      </p:ext>
    </p:extLst>
  </p:cSld>
  <p:clrMapOvr>
    <a:masterClrMapping/>
  </p:clrMapOvr>
  <p:transition>
    <p:cover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a:t>
            </a:r>
            <a:r>
              <a:rPr lang="en-US" dirty="0" err="1"/>
              <a:t>contenu</a:t>
            </a:r>
            <a:r>
              <a:rPr lang="en-US" dirty="0"/>
              <a:t>)  </a:t>
            </a:r>
          </a:p>
        </p:txBody>
      </p:sp>
      <p:sp>
        <p:nvSpPr>
          <p:cNvPr id="3" name="Content Placeholder 2"/>
          <p:cNvSpPr>
            <a:spLocks noGrp="1"/>
          </p:cNvSpPr>
          <p:nvPr>
            <p:ph idx="1"/>
          </p:nvPr>
        </p:nvSpPr>
        <p:spPr>
          <a:xfrm>
            <a:off x="304800" y="1219200"/>
            <a:ext cx="11582400" cy="5410200"/>
          </a:xfrm>
        </p:spPr>
        <p:txBody>
          <a:bodyPr/>
          <a:lstStyle/>
          <a:p>
            <a:r>
              <a:rPr lang="en-US" b="1" dirty="0"/>
              <a:t>Documentation and Record Keeping:</a:t>
            </a:r>
            <a:endParaRPr lang="en-US" dirty="0"/>
          </a:p>
          <a:p>
            <a:pPr lvl="1"/>
            <a:r>
              <a:rPr lang="en-US" dirty="0"/>
              <a:t>Maintain detailed records of experimental procedures, including tissue processing, staining conditions, and observation of staining patterns.</a:t>
            </a:r>
          </a:p>
          <a:p>
            <a:pPr lvl="1"/>
            <a:r>
              <a:rPr lang="en-US" dirty="0"/>
              <a:t>Document any deviations from standard protocols and note potential sources of variability or errors in experimental execution.</a:t>
            </a:r>
          </a:p>
          <a:p>
            <a:endParaRPr lang="en-US" dirty="0"/>
          </a:p>
        </p:txBody>
      </p:sp>
    </p:spTree>
    <p:extLst>
      <p:ext uri="{BB962C8B-B14F-4D97-AF65-F5344CB8AC3E}">
        <p14:creationId xmlns:p14="http://schemas.microsoft.com/office/powerpoint/2010/main" val="1016646852"/>
      </p:ext>
    </p:extLst>
  </p:cSld>
  <p:clrMapOvr>
    <a:masterClrMapping/>
  </p:clrMapOvr>
  <p:transition>
    <p:cover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10972800" cy="868362"/>
          </a:xfrm>
        </p:spPr>
        <p:txBody>
          <a:bodyPr/>
          <a:lstStyle/>
          <a:p>
            <a:r>
              <a:rPr lang="en-US" dirty="0"/>
              <a:t>Antigens and Antibodies:</a:t>
            </a:r>
          </a:p>
        </p:txBody>
      </p:sp>
      <p:sp>
        <p:nvSpPr>
          <p:cNvPr id="4" name="Rectangle 3"/>
          <p:cNvSpPr/>
          <p:nvPr/>
        </p:nvSpPr>
        <p:spPr>
          <a:xfrm>
            <a:off x="381000" y="1066800"/>
            <a:ext cx="5638800" cy="3539430"/>
          </a:xfrm>
          <a:prstGeom prst="rect">
            <a:avLst/>
          </a:prstGeom>
        </p:spPr>
        <p:txBody>
          <a:bodyPr wrap="square">
            <a:spAutoFit/>
          </a:bodyPr>
          <a:lstStyle/>
          <a:p>
            <a:pPr algn="just"/>
            <a:r>
              <a:rPr lang="en-US" sz="2800" dirty="0">
                <a:solidFill>
                  <a:schemeClr val="bg1"/>
                </a:solidFill>
              </a:rPr>
              <a:t>• Antigens have immunogenicity (induce antibody formation) and specific reactivity (react with produced antibodies).</a:t>
            </a:r>
          </a:p>
          <a:p>
            <a:pPr algn="just"/>
            <a:r>
              <a:rPr lang="en-US" sz="2800" dirty="0">
                <a:solidFill>
                  <a:schemeClr val="bg1"/>
                </a:solidFill>
              </a:rPr>
              <a:t>•Antibodies are serum proteins that react specifically with antigens to form immune complexes.</a:t>
            </a: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629400" y="838200"/>
            <a:ext cx="5562600" cy="5895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3139756"/>
      </p:ext>
    </p:extLst>
  </p:cSld>
  <p:clrMapOvr>
    <a:masterClrMapping/>
  </p:clrMapOvr>
  <p:transition>
    <p:cover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Staining Methods:</a:t>
            </a:r>
          </a:p>
        </p:txBody>
      </p:sp>
      <p:sp>
        <p:nvSpPr>
          <p:cNvPr id="3" name="Content Placeholder 2"/>
          <p:cNvSpPr>
            <a:spLocks noGrp="1"/>
          </p:cNvSpPr>
          <p:nvPr>
            <p:ph idx="1"/>
          </p:nvPr>
        </p:nvSpPr>
        <p:spPr>
          <a:xfrm>
            <a:off x="304800" y="1219200"/>
            <a:ext cx="6324600" cy="5410200"/>
          </a:xfrm>
        </p:spPr>
        <p:txBody>
          <a:bodyPr/>
          <a:lstStyle/>
          <a:p>
            <a:pPr lvl="0"/>
            <a:r>
              <a:rPr lang="en-US" dirty="0" err="1"/>
              <a:t>Immunoperoxidase</a:t>
            </a:r>
            <a:r>
              <a:rPr lang="en-US" dirty="0"/>
              <a:t> staining is a common IHC method.</a:t>
            </a:r>
          </a:p>
          <a:p>
            <a:pPr lvl="0"/>
            <a:endParaRPr lang="en-US" dirty="0"/>
          </a:p>
          <a:p>
            <a:pPr lvl="0"/>
            <a:r>
              <a:rPr lang="en-US" dirty="0"/>
              <a:t>It uses an enzyme (peroxidase) to catalyze a reaction that produces a visible stain.</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447800"/>
            <a:ext cx="5604164"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6034288"/>
      </p:ext>
    </p:extLst>
  </p:cSld>
  <p:clrMapOvr>
    <a:masterClrMapping/>
  </p:clrMapOvr>
  <p:transition>
    <p:cover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345382" cy="868362"/>
          </a:xfrm>
        </p:spPr>
        <p:txBody>
          <a:bodyPr/>
          <a:lstStyle/>
          <a:p>
            <a:br>
              <a:rPr lang="en-US" dirty="0"/>
            </a:br>
            <a:r>
              <a:rPr lang="en-US" dirty="0"/>
              <a:t>Staining Procedures:</a:t>
            </a:r>
            <a:br>
              <a:rPr lang="en-US" dirty="0"/>
            </a:br>
            <a:endParaRPr lang="en-US" dirty="0"/>
          </a:p>
        </p:txBody>
      </p:sp>
      <p:sp>
        <p:nvSpPr>
          <p:cNvPr id="3" name="Content Placeholder 2"/>
          <p:cNvSpPr>
            <a:spLocks noGrp="1"/>
          </p:cNvSpPr>
          <p:nvPr>
            <p:ph idx="1"/>
          </p:nvPr>
        </p:nvSpPr>
        <p:spPr>
          <a:xfrm>
            <a:off x="76200" y="1143000"/>
            <a:ext cx="5943600" cy="4267200"/>
          </a:xfrm>
        </p:spPr>
        <p:txBody>
          <a:bodyPr/>
          <a:lstStyle/>
          <a:p>
            <a:pPr lvl="0" algn="just"/>
            <a:r>
              <a:rPr lang="en-US" dirty="0"/>
              <a:t>Step-by-step procedures are followed for successful </a:t>
            </a:r>
            <a:r>
              <a:rPr lang="en-US" dirty="0" err="1"/>
              <a:t>immunoperoxidase</a:t>
            </a:r>
            <a:r>
              <a:rPr lang="en-US" dirty="0"/>
              <a:t> staining.</a:t>
            </a:r>
          </a:p>
          <a:p>
            <a:pPr lvl="0" algn="just"/>
            <a:endParaRPr lang="en-US" dirty="0"/>
          </a:p>
          <a:p>
            <a:pPr lvl="0" algn="just"/>
            <a:r>
              <a:rPr lang="en-US" dirty="0"/>
              <a:t>Controls, fixation, processing of specimens, and special hints are considered.</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720435"/>
            <a:ext cx="5922818"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00" y="4572000"/>
            <a:ext cx="5922818" cy="2308324"/>
          </a:xfrm>
          <a:prstGeom prst="rect">
            <a:avLst/>
          </a:prstGeom>
          <a:solidFill>
            <a:schemeClr val="accent2">
              <a:lumMod val="20000"/>
              <a:lumOff val="80000"/>
            </a:schemeClr>
          </a:solidFill>
        </p:spPr>
        <p:txBody>
          <a:bodyPr wrap="square">
            <a:spAutoFit/>
          </a:bodyPr>
          <a:lstStyle/>
          <a:p>
            <a:pPr algn="just"/>
            <a:r>
              <a:rPr lang="en-US" dirty="0"/>
              <a:t>Figure . Cytokeratin for identifying intermediate </a:t>
            </a:r>
            <a:r>
              <a:rPr lang="en-US" dirty="0" err="1"/>
              <a:t>trophoblasts</a:t>
            </a:r>
            <a:r>
              <a:rPr lang="en-US" dirty="0"/>
              <a:t> in the placenta. (a): H&amp;E, (b): cytokeratin </a:t>
            </a:r>
            <a:r>
              <a:rPr lang="en-US" dirty="0" err="1"/>
              <a:t>immunostaining</a:t>
            </a:r>
            <a:r>
              <a:rPr lang="en-US" dirty="0"/>
              <a:t>. Intermediate </a:t>
            </a:r>
            <a:r>
              <a:rPr lang="en-US" dirty="0" err="1"/>
              <a:t>trophoblasts</a:t>
            </a:r>
            <a:r>
              <a:rPr lang="en-US" dirty="0"/>
              <a:t> (arrows) are observed in the </a:t>
            </a:r>
            <a:r>
              <a:rPr lang="en-US" dirty="0" err="1"/>
              <a:t>stroma</a:t>
            </a:r>
            <a:r>
              <a:rPr lang="en-US" dirty="0"/>
              <a:t> of the placental tissue sampled by curettage. Cytokeratin </a:t>
            </a:r>
            <a:r>
              <a:rPr lang="en-US" dirty="0" err="1"/>
              <a:t>immunoreactivity</a:t>
            </a:r>
            <a:r>
              <a:rPr lang="en-US" dirty="0"/>
              <a:t> with a monoclonal antibody CAM5.2 clearly illustrates their distribution.</a:t>
            </a:r>
          </a:p>
        </p:txBody>
      </p:sp>
    </p:spTree>
    <p:extLst>
      <p:ext uri="{BB962C8B-B14F-4D97-AF65-F5344CB8AC3E}">
        <p14:creationId xmlns:p14="http://schemas.microsoft.com/office/powerpoint/2010/main" val="959233200"/>
      </p:ext>
    </p:extLst>
  </p:cSld>
  <p:clrMapOvr>
    <a:masterClrMapping/>
  </p:clrMapOvr>
  <p:transition>
    <p:cover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br>
              <a:rPr lang="en-US" dirty="0"/>
            </a:br>
            <a:r>
              <a:rPr lang="en-US" dirty="0"/>
              <a:t>Classification of IHC Markers</a:t>
            </a:r>
            <a:br>
              <a:rPr lang="en-US" dirty="0"/>
            </a:br>
            <a:endParaRPr lang="en-US" dirty="0"/>
          </a:p>
        </p:txBody>
      </p:sp>
      <p:sp>
        <p:nvSpPr>
          <p:cNvPr id="3" name="Content Placeholder 2"/>
          <p:cNvSpPr>
            <a:spLocks noGrp="1"/>
          </p:cNvSpPr>
          <p:nvPr>
            <p:ph idx="1"/>
          </p:nvPr>
        </p:nvSpPr>
        <p:spPr>
          <a:xfrm>
            <a:off x="304800" y="1219200"/>
            <a:ext cx="5562600" cy="5410200"/>
          </a:xfrm>
        </p:spPr>
        <p:txBody>
          <a:bodyPr/>
          <a:lstStyle/>
          <a:p>
            <a:pPr lvl="0" algn="just"/>
            <a:r>
              <a:rPr lang="en-US" dirty="0"/>
              <a:t>IHC markers can be classified into four types: diagnostic, prognostic, predictive, and therapeutic.</a:t>
            </a:r>
          </a:p>
          <a:p>
            <a:pPr lvl="0" algn="just"/>
            <a:endParaRPr lang="en-US" dirty="0"/>
          </a:p>
          <a:p>
            <a:pPr lvl="0" algn="just"/>
            <a:r>
              <a:rPr lang="en-US" dirty="0"/>
              <a:t>Each type of marker provides valuable information about the nature, course, response to therapy, and potential therapeutic targets.</a:t>
            </a:r>
          </a:p>
          <a:p>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295400"/>
            <a:ext cx="539513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400800" y="5832764"/>
            <a:ext cx="5410200" cy="646331"/>
          </a:xfrm>
          <a:prstGeom prst="rect">
            <a:avLst/>
          </a:prstGeom>
          <a:solidFill>
            <a:schemeClr val="accent2">
              <a:lumMod val="20000"/>
              <a:lumOff val="80000"/>
            </a:schemeClr>
          </a:solidFill>
        </p:spPr>
        <p:txBody>
          <a:bodyPr wrap="square">
            <a:spAutoFit/>
          </a:bodyPr>
          <a:lstStyle/>
          <a:p>
            <a:r>
              <a:rPr lang="en-US" dirty="0"/>
              <a:t>Main staining patterns on chromogenic immunohistochemistry.</a:t>
            </a:r>
          </a:p>
        </p:txBody>
      </p:sp>
    </p:spTree>
    <p:extLst>
      <p:ext uri="{BB962C8B-B14F-4D97-AF65-F5344CB8AC3E}">
        <p14:creationId xmlns:p14="http://schemas.microsoft.com/office/powerpoint/2010/main" val="1591435250"/>
      </p:ext>
    </p:extLst>
  </p:cSld>
  <p:clrMapOvr>
    <a:masterClrMapping/>
  </p:clrMapOvr>
  <p:transition>
    <p:cover dir="d"/>
  </p:transition>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Times New Roman"/>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FFFFCC"/>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FFFFCC"/>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14509</TotalTime>
  <Words>2892</Words>
  <Application>Microsoft Office PowerPoint</Application>
  <PresentationFormat>Widescreen</PresentationFormat>
  <Paragraphs>277</Paragraphs>
  <Slides>53</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53</vt:i4>
      </vt:variant>
    </vt:vector>
  </HeadingPairs>
  <TitlesOfParts>
    <vt:vector size="64" baseType="lpstr">
      <vt:lpstr>Arial</vt:lpstr>
      <vt:lpstr>Calibri</vt:lpstr>
      <vt:lpstr>Calibri Light</vt:lpstr>
      <vt:lpstr>Century Schoolbook</vt:lpstr>
      <vt:lpstr>Comic Sans MS</vt:lpstr>
      <vt:lpstr>Franklin Gothic Book</vt:lpstr>
      <vt:lpstr>Garamond</vt:lpstr>
      <vt:lpstr>Times New Roman</vt:lpstr>
      <vt:lpstr>1_Office Theme</vt:lpstr>
      <vt:lpstr>Default Design</vt:lpstr>
      <vt:lpstr>SavonVTI</vt:lpstr>
      <vt:lpstr>Immunohistochemistry   Introduction to Immunohistochemistry </vt:lpstr>
      <vt:lpstr>PowerPoint Presentation</vt:lpstr>
      <vt:lpstr>Outcomes: </vt:lpstr>
      <vt:lpstr>Objectives </vt:lpstr>
      <vt:lpstr>Introduction</vt:lpstr>
      <vt:lpstr>Antigens and Antibodies:</vt:lpstr>
      <vt:lpstr>Staining Methods:</vt:lpstr>
      <vt:lpstr> Staining Procedures: </vt:lpstr>
      <vt:lpstr> Classification of IHC Markers </vt:lpstr>
      <vt:lpstr>Diagnostic Markers:</vt:lpstr>
      <vt:lpstr>Prognostic Markers:</vt:lpstr>
      <vt:lpstr>Predictive and Therapeutic Markers:</vt:lpstr>
      <vt:lpstr>PowerPoint Presentation</vt:lpstr>
      <vt:lpstr>Interpretation of Antibodies:</vt:lpstr>
      <vt:lpstr>Antibodies and their Structure: </vt:lpstr>
      <vt:lpstr> Antibody Production: </vt:lpstr>
      <vt:lpstr> CISH: Chromogen Staining: </vt:lpstr>
      <vt:lpstr>PowerPoint Presentation</vt:lpstr>
      <vt:lpstr> Summary: </vt:lpstr>
      <vt:lpstr>The END </vt:lpstr>
      <vt:lpstr>Immunohistochemistry Types of Antibody Solutions  </vt:lpstr>
      <vt:lpstr>PowerPoint Presentation</vt:lpstr>
      <vt:lpstr>Outcomes: </vt:lpstr>
      <vt:lpstr>Objectives </vt:lpstr>
      <vt:lpstr>Introduction </vt:lpstr>
      <vt:lpstr>Whole Serum Solution: Antibody Specificity </vt:lpstr>
      <vt:lpstr>PowerPoint Presentation</vt:lpstr>
      <vt:lpstr>Immunoglobulin (Ig) Fraction </vt:lpstr>
      <vt:lpstr> Antigen Specific Antibody </vt:lpstr>
      <vt:lpstr> Conjugated Antibody: Sensitivity and Specificity </vt:lpstr>
      <vt:lpstr> Immune Complexes </vt:lpstr>
      <vt:lpstr>PowerPoint Presentation</vt:lpstr>
      <vt:lpstr> Monoclonal Antibodies </vt:lpstr>
      <vt:lpstr> Monoclonal Antibodies: Hybridoma Formation </vt:lpstr>
      <vt:lpstr> Monoclonal Antibodies: Production and Use </vt:lpstr>
      <vt:lpstr> MONOCLONAL  ANTIBODIES  PRODUCTION   </vt:lpstr>
      <vt:lpstr>  MONOCLONAL  ANTIBODIES  PRODUCTION   </vt:lpstr>
      <vt:lpstr> MONOCLONAL  ANTIBODIES  PRODUCTION   </vt:lpstr>
      <vt:lpstr>PowerPoint Presentation</vt:lpstr>
      <vt:lpstr>Summery </vt:lpstr>
      <vt:lpstr>Summery </vt:lpstr>
      <vt:lpstr>The END </vt:lpstr>
      <vt:lpstr>References </vt:lpstr>
      <vt:lpstr>References </vt:lpstr>
      <vt:lpstr>Homework </vt:lpstr>
      <vt:lpstr>PowerPoint Presentation</vt:lpstr>
      <vt:lpstr>PowerPoint Presentation</vt:lpstr>
      <vt:lpstr>Homework (continue)  </vt:lpstr>
      <vt:lpstr>Homework (contenu)  </vt:lpstr>
      <vt:lpstr>Homework (contenu)  </vt:lpstr>
      <vt:lpstr>PowerPoint Presentation</vt:lpstr>
      <vt:lpstr>Homework (contenu)  </vt:lpstr>
      <vt:lpstr>Homework (contenu)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Ahmad Ibrahimi</cp:lastModifiedBy>
  <cp:revision>154</cp:revision>
  <dcterms:modified xsi:type="dcterms:W3CDTF">2025-06-22T13:39:49Z</dcterms:modified>
</cp:coreProperties>
</file>