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2" r:id="rId2"/>
    <p:sldMasterId id="2147483687" r:id="rId3"/>
    <p:sldMasterId id="2147483711" r:id="rId4"/>
  </p:sldMasterIdLst>
  <p:notesMasterIdLst>
    <p:notesMasterId r:id="rId32"/>
  </p:notesMasterIdLst>
  <p:sldIdLst>
    <p:sldId id="349" r:id="rId5"/>
    <p:sldId id="312" r:id="rId6"/>
    <p:sldId id="318" r:id="rId7"/>
    <p:sldId id="344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90" r:id="rId30"/>
    <p:sldId id="391" r:id="rId3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713CFE-6910-4CB4-800E-F0E22B89C36F}" type="doc">
      <dgm:prSet loTypeId="urn:microsoft.com/office/officeart/2005/8/layout/vList5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FD7BA323-FE15-4EDE-9914-B070306F55AF}">
      <dgm:prSet phldrT="[Text]"/>
      <dgm:spPr/>
      <dgm:t>
        <a:bodyPr/>
        <a:lstStyle/>
        <a:p>
          <a:pPr rtl="0"/>
          <a:r>
            <a:rPr lang="en-US" b="1"/>
            <a:t>Hematology </a:t>
          </a:r>
          <a:endParaRPr lang="ar-IQ" b="1" dirty="0"/>
        </a:p>
      </dgm:t>
    </dgm:pt>
    <dgm:pt modelId="{1903DACC-9FFE-403A-8716-E3FF8377D7B3}" type="parTrans" cxnId="{8DFEB990-8E02-4452-A6E3-3AFCE7744625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F0C0A4E2-5FD6-4E33-BAA8-2F0095EE0049}" type="sibTrans" cxnId="{8DFEB990-8E02-4452-A6E3-3AFCE7744625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1E443F41-159D-40EE-AA6F-AE19AA01559E}">
      <dgm:prSet phldrT="[Text]"/>
      <dgm:spPr/>
      <dgm:t>
        <a:bodyPr/>
        <a:lstStyle/>
        <a:p>
          <a:pPr rtl="0"/>
          <a:r>
            <a:rPr lang="en-US" b="1"/>
            <a:t>Blood</a:t>
          </a:r>
          <a:endParaRPr lang="ar-IQ" b="1" dirty="0"/>
        </a:p>
      </dgm:t>
    </dgm:pt>
    <dgm:pt modelId="{56AA4151-897D-4E94-AA8D-544B6545CD5C}" type="parTrans" cxnId="{25B83C74-102E-465A-9389-10F7AA82622D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DB324823-9B39-4FCD-8798-C7DC4F92AB17}" type="sibTrans" cxnId="{25B83C74-102E-465A-9389-10F7AA82622D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86FA06C2-D521-4E05-9C06-EFB09C7784ED}">
      <dgm:prSet phldrT="[Text]"/>
      <dgm:spPr/>
      <dgm:t>
        <a:bodyPr/>
        <a:lstStyle/>
        <a:p>
          <a:pPr rtl="0"/>
          <a:r>
            <a:rPr lang="en-US" b="1"/>
            <a:t>Biochemistry </a:t>
          </a:r>
          <a:endParaRPr lang="ar-IQ" b="1" dirty="0"/>
        </a:p>
      </dgm:t>
    </dgm:pt>
    <dgm:pt modelId="{BF77B994-DB26-411A-AA7D-80E5B45D3E3C}" type="parTrans" cxnId="{8E4602E4-3EB6-40F5-99BC-9F28D44436FB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F8B5954C-CE1E-428B-9F7E-B77F3EBD59BF}" type="sibTrans" cxnId="{8E4602E4-3EB6-40F5-99BC-9F28D44436FB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B99835A7-396B-4C9A-95B1-7B48E5F01A47}">
      <dgm:prSet phldrT="[Text]"/>
      <dgm:spPr/>
      <dgm:t>
        <a:bodyPr/>
        <a:lstStyle/>
        <a:p>
          <a:pPr rtl="0"/>
          <a:r>
            <a:rPr lang="en-US" b="1"/>
            <a:t>Chemical analysis</a:t>
          </a:r>
          <a:endParaRPr lang="ar-IQ" b="1" dirty="0"/>
        </a:p>
      </dgm:t>
    </dgm:pt>
    <dgm:pt modelId="{229B03D5-545C-44A6-A57C-59EF86BF0D38}" type="parTrans" cxnId="{7DB101C8-830D-48E5-AD35-E8BB85427BA8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F2B52CB1-8D61-4E06-97C2-70BDA049E516}" type="sibTrans" cxnId="{7DB101C8-830D-48E5-AD35-E8BB85427BA8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01C9A7D9-278A-473D-8F49-70BEDE94C72C}">
      <dgm:prSet phldrT="[Text]"/>
      <dgm:spPr/>
      <dgm:t>
        <a:bodyPr/>
        <a:lstStyle/>
        <a:p>
          <a:pPr rtl="0"/>
          <a:r>
            <a:rPr lang="en-US" b="1"/>
            <a:t>Microbiology </a:t>
          </a:r>
          <a:endParaRPr lang="ar-IQ" b="1" dirty="0"/>
        </a:p>
      </dgm:t>
    </dgm:pt>
    <dgm:pt modelId="{5AB92F4F-D443-472B-80E0-221C3FDBD017}" type="parTrans" cxnId="{E15D61E2-7C19-4F7F-942D-E4CECD354794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57A1D164-2052-435A-89A1-10DEEFFF0F9C}" type="sibTrans" cxnId="{E15D61E2-7C19-4F7F-942D-E4CECD354794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A8C606E2-5601-4A88-835C-D720801FD719}">
      <dgm:prSet phldrT="[Text]"/>
      <dgm:spPr/>
      <dgm:t>
        <a:bodyPr/>
        <a:lstStyle/>
        <a:p>
          <a:pPr rtl="0"/>
          <a:r>
            <a:rPr lang="en-US" b="1"/>
            <a:t>micro-organisms</a:t>
          </a:r>
          <a:endParaRPr lang="ar-IQ" b="1" dirty="0"/>
        </a:p>
      </dgm:t>
    </dgm:pt>
    <dgm:pt modelId="{8A0F8F6B-AC9A-47E5-89B3-CE256433AE57}" type="parTrans" cxnId="{72AD2A2B-9926-47A5-A816-FF6713318559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8BD1533F-1EB5-46A9-A8FA-7CCE46A634EF}" type="sibTrans" cxnId="{72AD2A2B-9926-47A5-A816-FF6713318559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904E0439-6C9B-4FDE-B248-2A5D60930B92}">
      <dgm:prSet custT="1"/>
      <dgm:spPr/>
      <dgm:t>
        <a:bodyPr/>
        <a:lstStyle/>
        <a:p>
          <a:pPr algn="l" rtl="0"/>
          <a:r>
            <a:rPr lang="en-US" sz="3600" b="1" dirty="0"/>
            <a:t>tissues and cells</a:t>
          </a:r>
          <a:endParaRPr lang="ar-IQ" sz="2100" b="1" dirty="0">
            <a:solidFill>
              <a:srgbClr val="002060"/>
            </a:solidFill>
          </a:endParaRPr>
        </a:p>
      </dgm:t>
    </dgm:pt>
    <dgm:pt modelId="{6444DAFF-78DD-4F0E-AFB4-1FEAF8685B80}" type="parTrans" cxnId="{C8A19098-12FD-4891-89F3-EA07626FF608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6B5D18E0-BB33-4B71-9D06-EA9F15DD942B}" type="sibTrans" cxnId="{C8A19098-12FD-4891-89F3-EA07626FF608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D06E5390-A10B-4E1C-8322-FDFD0EEFEE1E}">
      <dgm:prSet/>
      <dgm:spPr/>
      <dgm:t>
        <a:bodyPr/>
        <a:lstStyle/>
        <a:p>
          <a:pPr rtl="0"/>
          <a:r>
            <a:rPr lang="en-US" b="1"/>
            <a:t>Histopathology</a:t>
          </a:r>
          <a:endParaRPr lang="ar-IQ" b="1" dirty="0"/>
        </a:p>
      </dgm:t>
    </dgm:pt>
    <dgm:pt modelId="{12B2F8EB-3B01-4EA7-80B3-A97D8B17FCD0}" type="sibTrans" cxnId="{EC053371-3F4D-4E7F-951A-6AA76475E523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3C5A69BD-848D-4981-8C10-FB08F0F5DBDC}" type="parTrans" cxnId="{EC053371-3F4D-4E7F-951A-6AA76475E523}">
      <dgm:prSet/>
      <dgm:spPr/>
      <dgm:t>
        <a:bodyPr/>
        <a:lstStyle/>
        <a:p>
          <a:pPr rtl="0"/>
          <a:endParaRPr lang="ar-IQ" b="1">
            <a:solidFill>
              <a:srgbClr val="002060"/>
            </a:solidFill>
          </a:endParaRPr>
        </a:p>
      </dgm:t>
    </dgm:pt>
    <dgm:pt modelId="{DD44BA30-B667-4407-8162-FB5381382DD0}" type="pres">
      <dgm:prSet presAssocID="{FB713CFE-6910-4CB4-800E-F0E22B89C36F}" presName="Name0" presStyleCnt="0">
        <dgm:presLayoutVars>
          <dgm:dir/>
          <dgm:animLvl val="lvl"/>
          <dgm:resizeHandles val="exact"/>
        </dgm:presLayoutVars>
      </dgm:prSet>
      <dgm:spPr/>
    </dgm:pt>
    <dgm:pt modelId="{2154A1D3-72A7-4E2B-BE2C-C5B77527CC36}" type="pres">
      <dgm:prSet presAssocID="{D06E5390-A10B-4E1C-8322-FDFD0EEFEE1E}" presName="linNode" presStyleCnt="0"/>
      <dgm:spPr/>
    </dgm:pt>
    <dgm:pt modelId="{01C92F39-0AB1-40BC-9903-5BCAE35E0AB3}" type="pres">
      <dgm:prSet presAssocID="{D06E5390-A10B-4E1C-8322-FDFD0EEFEE1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419E97D-8C8C-48CA-A997-BB25023B81B8}" type="pres">
      <dgm:prSet presAssocID="{D06E5390-A10B-4E1C-8322-FDFD0EEFEE1E}" presName="descendantText" presStyleLbl="alignAccFollowNode1" presStyleIdx="0" presStyleCnt="4">
        <dgm:presLayoutVars>
          <dgm:bulletEnabled val="1"/>
        </dgm:presLayoutVars>
      </dgm:prSet>
      <dgm:spPr/>
    </dgm:pt>
    <dgm:pt modelId="{5236699E-03C8-44D6-8735-242AAD829301}" type="pres">
      <dgm:prSet presAssocID="{12B2F8EB-3B01-4EA7-80B3-A97D8B17FCD0}" presName="sp" presStyleCnt="0"/>
      <dgm:spPr/>
    </dgm:pt>
    <dgm:pt modelId="{9EFE055D-49A5-4834-9E06-855DB2C10B05}" type="pres">
      <dgm:prSet presAssocID="{FD7BA323-FE15-4EDE-9914-B070306F55AF}" presName="linNode" presStyleCnt="0"/>
      <dgm:spPr/>
    </dgm:pt>
    <dgm:pt modelId="{2DBCEF2D-1673-4224-B0D9-2EE62B04133A}" type="pres">
      <dgm:prSet presAssocID="{FD7BA323-FE15-4EDE-9914-B070306F55A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6770586-6FB1-4566-9F8D-2673F85247F0}" type="pres">
      <dgm:prSet presAssocID="{FD7BA323-FE15-4EDE-9914-B070306F55AF}" presName="descendantText" presStyleLbl="alignAccFollowNode1" presStyleIdx="1" presStyleCnt="4">
        <dgm:presLayoutVars>
          <dgm:bulletEnabled val="1"/>
        </dgm:presLayoutVars>
      </dgm:prSet>
      <dgm:spPr/>
    </dgm:pt>
    <dgm:pt modelId="{D4750AE4-21D8-4C33-92AC-5DDF59B7B41A}" type="pres">
      <dgm:prSet presAssocID="{F0C0A4E2-5FD6-4E33-BAA8-2F0095EE0049}" presName="sp" presStyleCnt="0"/>
      <dgm:spPr/>
    </dgm:pt>
    <dgm:pt modelId="{A98C0F8D-83EC-4E6F-9709-3D815E3FCE60}" type="pres">
      <dgm:prSet presAssocID="{86FA06C2-D521-4E05-9C06-EFB09C7784ED}" presName="linNode" presStyleCnt="0"/>
      <dgm:spPr/>
    </dgm:pt>
    <dgm:pt modelId="{E29B2322-58EA-4AD5-B9FF-623C97535D4E}" type="pres">
      <dgm:prSet presAssocID="{86FA06C2-D521-4E05-9C06-EFB09C7784ED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62E54D4-E69F-491D-B45A-4B7F25B42250}" type="pres">
      <dgm:prSet presAssocID="{86FA06C2-D521-4E05-9C06-EFB09C7784ED}" presName="descendantText" presStyleLbl="alignAccFollowNode1" presStyleIdx="2" presStyleCnt="4">
        <dgm:presLayoutVars>
          <dgm:bulletEnabled val="1"/>
        </dgm:presLayoutVars>
      </dgm:prSet>
      <dgm:spPr/>
    </dgm:pt>
    <dgm:pt modelId="{C0E8BFCA-1815-431C-BCE2-F12BCEDF582E}" type="pres">
      <dgm:prSet presAssocID="{F8B5954C-CE1E-428B-9F7E-B77F3EBD59BF}" presName="sp" presStyleCnt="0"/>
      <dgm:spPr/>
    </dgm:pt>
    <dgm:pt modelId="{D2052637-69FE-4781-A278-44B65174AD7A}" type="pres">
      <dgm:prSet presAssocID="{01C9A7D9-278A-473D-8F49-70BEDE94C72C}" presName="linNode" presStyleCnt="0"/>
      <dgm:spPr/>
    </dgm:pt>
    <dgm:pt modelId="{6D32A1F6-18BC-47EB-9817-374CF608B2E2}" type="pres">
      <dgm:prSet presAssocID="{01C9A7D9-278A-473D-8F49-70BEDE94C72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A784D30-6692-48E8-ABEE-91DA02C7EBB3}" type="pres">
      <dgm:prSet presAssocID="{01C9A7D9-278A-473D-8F49-70BEDE94C72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F6D3B28-AD97-4C1A-BC43-9620E0DEC503}" type="presOf" srcId="{1E443F41-159D-40EE-AA6F-AE19AA01559E}" destId="{E6770586-6FB1-4566-9F8D-2673F85247F0}" srcOrd="0" destOrd="0" presId="urn:microsoft.com/office/officeart/2005/8/layout/vList5"/>
    <dgm:cxn modelId="{72AD2A2B-9926-47A5-A816-FF6713318559}" srcId="{01C9A7D9-278A-473D-8F49-70BEDE94C72C}" destId="{A8C606E2-5601-4A88-835C-D720801FD719}" srcOrd="0" destOrd="0" parTransId="{8A0F8F6B-AC9A-47E5-89B3-CE256433AE57}" sibTransId="{8BD1533F-1EB5-46A9-A8FA-7CCE46A634EF}"/>
    <dgm:cxn modelId="{CAE38E34-64F3-4CBD-BFC0-8E17C4774D69}" type="presOf" srcId="{B99835A7-396B-4C9A-95B1-7B48E5F01A47}" destId="{862E54D4-E69F-491D-B45A-4B7F25B42250}" srcOrd="0" destOrd="0" presId="urn:microsoft.com/office/officeart/2005/8/layout/vList5"/>
    <dgm:cxn modelId="{EC053371-3F4D-4E7F-951A-6AA76475E523}" srcId="{FB713CFE-6910-4CB4-800E-F0E22B89C36F}" destId="{D06E5390-A10B-4E1C-8322-FDFD0EEFEE1E}" srcOrd="0" destOrd="0" parTransId="{3C5A69BD-848D-4981-8C10-FB08F0F5DBDC}" sibTransId="{12B2F8EB-3B01-4EA7-80B3-A97D8B17FCD0}"/>
    <dgm:cxn modelId="{625ECC72-A59C-43A5-9DCA-D6F9CD07D6F7}" type="presOf" srcId="{A8C606E2-5601-4A88-835C-D720801FD719}" destId="{2A784D30-6692-48E8-ABEE-91DA02C7EBB3}" srcOrd="0" destOrd="0" presId="urn:microsoft.com/office/officeart/2005/8/layout/vList5"/>
    <dgm:cxn modelId="{25B83C74-102E-465A-9389-10F7AA82622D}" srcId="{FD7BA323-FE15-4EDE-9914-B070306F55AF}" destId="{1E443F41-159D-40EE-AA6F-AE19AA01559E}" srcOrd="0" destOrd="0" parTransId="{56AA4151-897D-4E94-AA8D-544B6545CD5C}" sibTransId="{DB324823-9B39-4FCD-8798-C7DC4F92AB17}"/>
    <dgm:cxn modelId="{41D4EB54-44E4-4FFA-A6E1-B3EA2025A687}" type="presOf" srcId="{FD7BA323-FE15-4EDE-9914-B070306F55AF}" destId="{2DBCEF2D-1673-4224-B0D9-2EE62B04133A}" srcOrd="0" destOrd="0" presId="urn:microsoft.com/office/officeart/2005/8/layout/vList5"/>
    <dgm:cxn modelId="{B6069F84-9A78-4505-8341-08566478FCA1}" type="presOf" srcId="{904E0439-6C9B-4FDE-B248-2A5D60930B92}" destId="{4419E97D-8C8C-48CA-A997-BB25023B81B8}" srcOrd="0" destOrd="0" presId="urn:microsoft.com/office/officeart/2005/8/layout/vList5"/>
    <dgm:cxn modelId="{8DFEB990-8E02-4452-A6E3-3AFCE7744625}" srcId="{FB713CFE-6910-4CB4-800E-F0E22B89C36F}" destId="{FD7BA323-FE15-4EDE-9914-B070306F55AF}" srcOrd="1" destOrd="0" parTransId="{1903DACC-9FFE-403A-8716-E3FF8377D7B3}" sibTransId="{F0C0A4E2-5FD6-4E33-BAA8-2F0095EE0049}"/>
    <dgm:cxn modelId="{C8A19098-12FD-4891-89F3-EA07626FF608}" srcId="{D06E5390-A10B-4E1C-8322-FDFD0EEFEE1E}" destId="{904E0439-6C9B-4FDE-B248-2A5D60930B92}" srcOrd="0" destOrd="0" parTransId="{6444DAFF-78DD-4F0E-AFB4-1FEAF8685B80}" sibTransId="{6B5D18E0-BB33-4B71-9D06-EA9F15DD942B}"/>
    <dgm:cxn modelId="{DC5319B9-A9C9-48D9-AAAF-0ACB5627E026}" type="presOf" srcId="{01C9A7D9-278A-473D-8F49-70BEDE94C72C}" destId="{6D32A1F6-18BC-47EB-9817-374CF608B2E2}" srcOrd="0" destOrd="0" presId="urn:microsoft.com/office/officeart/2005/8/layout/vList5"/>
    <dgm:cxn modelId="{639068C6-E8AF-4818-9071-D520035EE17E}" type="presOf" srcId="{FB713CFE-6910-4CB4-800E-F0E22B89C36F}" destId="{DD44BA30-B667-4407-8162-FB5381382DD0}" srcOrd="0" destOrd="0" presId="urn:microsoft.com/office/officeart/2005/8/layout/vList5"/>
    <dgm:cxn modelId="{7DB101C8-830D-48E5-AD35-E8BB85427BA8}" srcId="{86FA06C2-D521-4E05-9C06-EFB09C7784ED}" destId="{B99835A7-396B-4C9A-95B1-7B48E5F01A47}" srcOrd="0" destOrd="0" parTransId="{229B03D5-545C-44A6-A57C-59EF86BF0D38}" sibTransId="{F2B52CB1-8D61-4E06-97C2-70BDA049E516}"/>
    <dgm:cxn modelId="{E15D61E2-7C19-4F7F-942D-E4CECD354794}" srcId="{FB713CFE-6910-4CB4-800E-F0E22B89C36F}" destId="{01C9A7D9-278A-473D-8F49-70BEDE94C72C}" srcOrd="3" destOrd="0" parTransId="{5AB92F4F-D443-472B-80E0-221C3FDBD017}" sibTransId="{57A1D164-2052-435A-89A1-10DEEFFF0F9C}"/>
    <dgm:cxn modelId="{8E4602E4-3EB6-40F5-99BC-9F28D44436FB}" srcId="{FB713CFE-6910-4CB4-800E-F0E22B89C36F}" destId="{86FA06C2-D521-4E05-9C06-EFB09C7784ED}" srcOrd="2" destOrd="0" parTransId="{BF77B994-DB26-411A-AA7D-80E5B45D3E3C}" sibTransId="{F8B5954C-CE1E-428B-9F7E-B77F3EBD59BF}"/>
    <dgm:cxn modelId="{71A64CEA-EDB7-460A-868A-827166490CAB}" type="presOf" srcId="{86FA06C2-D521-4E05-9C06-EFB09C7784ED}" destId="{E29B2322-58EA-4AD5-B9FF-623C97535D4E}" srcOrd="0" destOrd="0" presId="urn:microsoft.com/office/officeart/2005/8/layout/vList5"/>
    <dgm:cxn modelId="{C8E1FDFC-84F5-491E-AD9B-206921B070DD}" type="presOf" srcId="{D06E5390-A10B-4E1C-8322-FDFD0EEFEE1E}" destId="{01C92F39-0AB1-40BC-9903-5BCAE35E0AB3}" srcOrd="0" destOrd="0" presId="urn:microsoft.com/office/officeart/2005/8/layout/vList5"/>
    <dgm:cxn modelId="{2AE47814-BD3A-4B4C-8CC3-693A1228B1B1}" type="presParOf" srcId="{DD44BA30-B667-4407-8162-FB5381382DD0}" destId="{2154A1D3-72A7-4E2B-BE2C-C5B77527CC36}" srcOrd="0" destOrd="0" presId="urn:microsoft.com/office/officeart/2005/8/layout/vList5"/>
    <dgm:cxn modelId="{A2D43F6B-008A-4509-827F-0F92541FAECA}" type="presParOf" srcId="{2154A1D3-72A7-4E2B-BE2C-C5B77527CC36}" destId="{01C92F39-0AB1-40BC-9903-5BCAE35E0AB3}" srcOrd="0" destOrd="0" presId="urn:microsoft.com/office/officeart/2005/8/layout/vList5"/>
    <dgm:cxn modelId="{D6C9CAD8-1E17-4D9A-BFE3-0B238D171F09}" type="presParOf" srcId="{2154A1D3-72A7-4E2B-BE2C-C5B77527CC36}" destId="{4419E97D-8C8C-48CA-A997-BB25023B81B8}" srcOrd="1" destOrd="0" presId="urn:microsoft.com/office/officeart/2005/8/layout/vList5"/>
    <dgm:cxn modelId="{01ED44C7-2B10-464F-B7A8-67C36C59E745}" type="presParOf" srcId="{DD44BA30-B667-4407-8162-FB5381382DD0}" destId="{5236699E-03C8-44D6-8735-242AAD829301}" srcOrd="1" destOrd="0" presId="urn:microsoft.com/office/officeart/2005/8/layout/vList5"/>
    <dgm:cxn modelId="{D2B72CB0-F96F-4FDD-B2DC-77C77969AC18}" type="presParOf" srcId="{DD44BA30-B667-4407-8162-FB5381382DD0}" destId="{9EFE055D-49A5-4834-9E06-855DB2C10B05}" srcOrd="2" destOrd="0" presId="urn:microsoft.com/office/officeart/2005/8/layout/vList5"/>
    <dgm:cxn modelId="{9EDE885C-622F-42AB-8E20-1F7AC63E0482}" type="presParOf" srcId="{9EFE055D-49A5-4834-9E06-855DB2C10B05}" destId="{2DBCEF2D-1673-4224-B0D9-2EE62B04133A}" srcOrd="0" destOrd="0" presId="urn:microsoft.com/office/officeart/2005/8/layout/vList5"/>
    <dgm:cxn modelId="{32D285E6-2F07-49FC-9263-41031ACF7738}" type="presParOf" srcId="{9EFE055D-49A5-4834-9E06-855DB2C10B05}" destId="{E6770586-6FB1-4566-9F8D-2673F85247F0}" srcOrd="1" destOrd="0" presId="urn:microsoft.com/office/officeart/2005/8/layout/vList5"/>
    <dgm:cxn modelId="{F56BE777-9D49-4699-BF35-49C9176DC20C}" type="presParOf" srcId="{DD44BA30-B667-4407-8162-FB5381382DD0}" destId="{D4750AE4-21D8-4C33-92AC-5DDF59B7B41A}" srcOrd="3" destOrd="0" presId="urn:microsoft.com/office/officeart/2005/8/layout/vList5"/>
    <dgm:cxn modelId="{7B7E237E-C4AA-49E9-B6D4-1C90E8FFFC5E}" type="presParOf" srcId="{DD44BA30-B667-4407-8162-FB5381382DD0}" destId="{A98C0F8D-83EC-4E6F-9709-3D815E3FCE60}" srcOrd="4" destOrd="0" presId="urn:microsoft.com/office/officeart/2005/8/layout/vList5"/>
    <dgm:cxn modelId="{423157CC-1E91-4BC4-8C3F-51794D9FC62F}" type="presParOf" srcId="{A98C0F8D-83EC-4E6F-9709-3D815E3FCE60}" destId="{E29B2322-58EA-4AD5-B9FF-623C97535D4E}" srcOrd="0" destOrd="0" presId="urn:microsoft.com/office/officeart/2005/8/layout/vList5"/>
    <dgm:cxn modelId="{4353B81A-B0A2-4B51-BEF6-C635976C41E9}" type="presParOf" srcId="{A98C0F8D-83EC-4E6F-9709-3D815E3FCE60}" destId="{862E54D4-E69F-491D-B45A-4B7F25B42250}" srcOrd="1" destOrd="0" presId="urn:microsoft.com/office/officeart/2005/8/layout/vList5"/>
    <dgm:cxn modelId="{B2B5ACFE-6AE1-4083-BEFE-AE27B6146AE7}" type="presParOf" srcId="{DD44BA30-B667-4407-8162-FB5381382DD0}" destId="{C0E8BFCA-1815-431C-BCE2-F12BCEDF582E}" srcOrd="5" destOrd="0" presId="urn:microsoft.com/office/officeart/2005/8/layout/vList5"/>
    <dgm:cxn modelId="{7BAEFC1F-AD8C-46A8-8145-9B698064AA7B}" type="presParOf" srcId="{DD44BA30-B667-4407-8162-FB5381382DD0}" destId="{D2052637-69FE-4781-A278-44B65174AD7A}" srcOrd="6" destOrd="0" presId="urn:microsoft.com/office/officeart/2005/8/layout/vList5"/>
    <dgm:cxn modelId="{FC9FA682-4FE4-41E6-9B00-C82B2A2A78B6}" type="presParOf" srcId="{D2052637-69FE-4781-A278-44B65174AD7A}" destId="{6D32A1F6-18BC-47EB-9817-374CF608B2E2}" srcOrd="0" destOrd="0" presId="urn:microsoft.com/office/officeart/2005/8/layout/vList5"/>
    <dgm:cxn modelId="{E9166B86-E838-4C59-A49B-B88A515FCC94}" type="presParOf" srcId="{D2052637-69FE-4781-A278-44B65174AD7A}" destId="{2A784D30-6692-48E8-ABEE-91DA02C7EB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08A1E-60D6-47DB-AC1D-0E12FC6076BF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0656E15B-014A-4957-B20C-CDF060E4D4AC}">
      <dgm:prSet phldrT="[Text]"/>
      <dgm:spPr/>
      <dgm:t>
        <a:bodyPr/>
        <a:lstStyle/>
        <a:p>
          <a:pPr rtl="1"/>
          <a:r>
            <a:rPr lang="en-US" b="1" dirty="0"/>
            <a:t>Histopathological methods</a:t>
          </a:r>
          <a:endParaRPr lang="ar-IQ" dirty="0"/>
        </a:p>
      </dgm:t>
    </dgm:pt>
    <dgm:pt modelId="{CAFFC4C8-0ED4-4F66-9B29-E416DB30B81D}" type="parTrans" cxnId="{9BB636D3-6CF0-4771-9F17-C6C682F86D58}">
      <dgm:prSet/>
      <dgm:spPr/>
      <dgm:t>
        <a:bodyPr/>
        <a:lstStyle/>
        <a:p>
          <a:pPr rtl="1"/>
          <a:endParaRPr lang="ar-IQ"/>
        </a:p>
      </dgm:t>
    </dgm:pt>
    <dgm:pt modelId="{DAF88258-E8AA-4916-A4E9-2A6A5A973A1C}" type="sibTrans" cxnId="{9BB636D3-6CF0-4771-9F17-C6C682F86D58}">
      <dgm:prSet/>
      <dgm:spPr/>
      <dgm:t>
        <a:bodyPr/>
        <a:lstStyle/>
        <a:p>
          <a:pPr rtl="1"/>
          <a:endParaRPr lang="ar-IQ"/>
        </a:p>
      </dgm:t>
    </dgm:pt>
    <dgm:pt modelId="{4C79FD6D-C97A-4D5E-9059-4FBC7566B2B6}">
      <dgm:prSet phldrT="[Text]"/>
      <dgm:spPr/>
      <dgm:t>
        <a:bodyPr/>
        <a:lstStyle/>
        <a:p>
          <a:pPr algn="l" rtl="0"/>
          <a:r>
            <a: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Paraffin method</a:t>
          </a:r>
          <a:endParaRPr lang="ar-IQ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D8FF3F-1A0E-429E-AA4D-B02D2392489F}" type="parTrans" cxnId="{391CE537-65B9-4557-9460-6B2FB8F2E640}">
      <dgm:prSet/>
      <dgm:spPr/>
      <dgm:t>
        <a:bodyPr/>
        <a:lstStyle/>
        <a:p>
          <a:pPr rtl="1"/>
          <a:endParaRPr lang="ar-IQ"/>
        </a:p>
      </dgm:t>
    </dgm:pt>
    <dgm:pt modelId="{EDB9EA08-1770-4EB2-AC24-5EEE54B65936}" type="sibTrans" cxnId="{391CE537-65B9-4557-9460-6B2FB8F2E640}">
      <dgm:prSet/>
      <dgm:spPr/>
      <dgm:t>
        <a:bodyPr/>
        <a:lstStyle/>
        <a:p>
          <a:pPr rtl="1"/>
          <a:endParaRPr lang="ar-IQ"/>
        </a:p>
      </dgm:t>
    </dgm:pt>
    <dgm:pt modelId="{102FFEA2-6ABA-4D77-8B48-403EFBCF551F}">
      <dgm:prSet/>
      <dgm:spPr/>
      <dgm:t>
        <a:bodyPr/>
        <a:lstStyle/>
        <a:p>
          <a:pPr rtl="0"/>
          <a:r>
            <a:rPr lang="en-US" dirty="0"/>
            <a:t>Frozen method</a:t>
          </a:r>
        </a:p>
      </dgm:t>
    </dgm:pt>
    <dgm:pt modelId="{AD866B3E-9C74-43B7-9247-54E3394D88D2}" type="parTrans" cxnId="{78375556-4CB0-455F-8180-FF8F8D37A230}">
      <dgm:prSet/>
      <dgm:spPr/>
      <dgm:t>
        <a:bodyPr/>
        <a:lstStyle/>
        <a:p>
          <a:pPr rtl="1"/>
          <a:endParaRPr lang="ar-IQ"/>
        </a:p>
      </dgm:t>
    </dgm:pt>
    <dgm:pt modelId="{D5774153-1026-4C4F-90A4-A9822C252F32}" type="sibTrans" cxnId="{78375556-4CB0-455F-8180-FF8F8D37A230}">
      <dgm:prSet/>
      <dgm:spPr/>
      <dgm:t>
        <a:bodyPr/>
        <a:lstStyle/>
        <a:p>
          <a:pPr rtl="1"/>
          <a:endParaRPr lang="ar-IQ"/>
        </a:p>
      </dgm:t>
    </dgm:pt>
    <dgm:pt modelId="{3FEEEC26-F2A9-491E-B93C-0EAA0F2C5CE0}" type="pres">
      <dgm:prSet presAssocID="{E8808A1E-60D6-47DB-AC1D-0E12FC6076BF}" presName="Name0" presStyleCnt="0">
        <dgm:presLayoutVars>
          <dgm:dir/>
          <dgm:animLvl val="lvl"/>
          <dgm:resizeHandles/>
        </dgm:presLayoutVars>
      </dgm:prSet>
      <dgm:spPr/>
    </dgm:pt>
    <dgm:pt modelId="{F1454B52-1D56-4E6A-BB11-2124EA4C20F6}" type="pres">
      <dgm:prSet presAssocID="{0656E15B-014A-4957-B20C-CDF060E4D4AC}" presName="linNode" presStyleCnt="0"/>
      <dgm:spPr/>
    </dgm:pt>
    <dgm:pt modelId="{F96FF6A1-8BE3-4852-98A3-D5A04221E4FB}" type="pres">
      <dgm:prSet presAssocID="{0656E15B-014A-4957-B20C-CDF060E4D4AC}" presName="parentShp" presStyleLbl="node1" presStyleIdx="0" presStyleCnt="1">
        <dgm:presLayoutVars>
          <dgm:bulletEnabled val="1"/>
        </dgm:presLayoutVars>
      </dgm:prSet>
      <dgm:spPr/>
    </dgm:pt>
    <dgm:pt modelId="{0EBBB543-3F23-4256-A550-B5634E1BA4F3}" type="pres">
      <dgm:prSet presAssocID="{0656E15B-014A-4957-B20C-CDF060E4D4A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67EE141D-2FD1-4212-A0CB-480D96ED55E9}" type="presOf" srcId="{E8808A1E-60D6-47DB-AC1D-0E12FC6076BF}" destId="{3FEEEC26-F2A9-491E-B93C-0EAA0F2C5CE0}" srcOrd="0" destOrd="0" presId="urn:microsoft.com/office/officeart/2005/8/layout/vList6"/>
    <dgm:cxn modelId="{391CE537-65B9-4557-9460-6B2FB8F2E640}" srcId="{0656E15B-014A-4957-B20C-CDF060E4D4AC}" destId="{4C79FD6D-C97A-4D5E-9059-4FBC7566B2B6}" srcOrd="0" destOrd="0" parTransId="{22D8FF3F-1A0E-429E-AA4D-B02D2392489F}" sibTransId="{EDB9EA08-1770-4EB2-AC24-5EEE54B65936}"/>
    <dgm:cxn modelId="{73CE313D-AEAF-41AF-8910-C2757ADFBC09}" type="presOf" srcId="{0656E15B-014A-4957-B20C-CDF060E4D4AC}" destId="{F96FF6A1-8BE3-4852-98A3-D5A04221E4FB}" srcOrd="0" destOrd="0" presId="urn:microsoft.com/office/officeart/2005/8/layout/vList6"/>
    <dgm:cxn modelId="{78375556-4CB0-455F-8180-FF8F8D37A230}" srcId="{0656E15B-014A-4957-B20C-CDF060E4D4AC}" destId="{102FFEA2-6ABA-4D77-8B48-403EFBCF551F}" srcOrd="1" destOrd="0" parTransId="{AD866B3E-9C74-43B7-9247-54E3394D88D2}" sibTransId="{D5774153-1026-4C4F-90A4-A9822C252F32}"/>
    <dgm:cxn modelId="{CB074083-3913-4231-8204-93EB48FC6328}" type="presOf" srcId="{102FFEA2-6ABA-4D77-8B48-403EFBCF551F}" destId="{0EBBB543-3F23-4256-A550-B5634E1BA4F3}" srcOrd="0" destOrd="1" presId="urn:microsoft.com/office/officeart/2005/8/layout/vList6"/>
    <dgm:cxn modelId="{F1E282CE-FD70-441D-B486-7248AA5046F7}" type="presOf" srcId="{4C79FD6D-C97A-4D5E-9059-4FBC7566B2B6}" destId="{0EBBB543-3F23-4256-A550-B5634E1BA4F3}" srcOrd="0" destOrd="0" presId="urn:microsoft.com/office/officeart/2005/8/layout/vList6"/>
    <dgm:cxn modelId="{9BB636D3-6CF0-4771-9F17-C6C682F86D58}" srcId="{E8808A1E-60D6-47DB-AC1D-0E12FC6076BF}" destId="{0656E15B-014A-4957-B20C-CDF060E4D4AC}" srcOrd="0" destOrd="0" parTransId="{CAFFC4C8-0ED4-4F66-9B29-E416DB30B81D}" sibTransId="{DAF88258-E8AA-4916-A4E9-2A6A5A973A1C}"/>
    <dgm:cxn modelId="{0A0647DE-9A77-403C-BDE6-F0986662B68A}" type="presParOf" srcId="{3FEEEC26-F2A9-491E-B93C-0EAA0F2C5CE0}" destId="{F1454B52-1D56-4E6A-BB11-2124EA4C20F6}" srcOrd="0" destOrd="0" presId="urn:microsoft.com/office/officeart/2005/8/layout/vList6"/>
    <dgm:cxn modelId="{22E19A4C-EFE5-44BD-9E45-0BF66EB6BDE8}" type="presParOf" srcId="{F1454B52-1D56-4E6A-BB11-2124EA4C20F6}" destId="{F96FF6A1-8BE3-4852-98A3-D5A04221E4FB}" srcOrd="0" destOrd="0" presId="urn:microsoft.com/office/officeart/2005/8/layout/vList6"/>
    <dgm:cxn modelId="{EAF1E73A-B1B0-4B29-BC17-35FB734E0F68}" type="presParOf" srcId="{F1454B52-1D56-4E6A-BB11-2124EA4C20F6}" destId="{0EBBB543-3F23-4256-A550-B5634E1BA4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808A1E-60D6-47DB-AC1D-0E12FC6076BF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0656E15B-014A-4957-B20C-CDF060E4D4AC}">
      <dgm:prSet phldrT="[Text]"/>
      <dgm:spPr/>
      <dgm:t>
        <a:bodyPr/>
        <a:lstStyle/>
        <a:p>
          <a:pPr rtl="1"/>
          <a:r>
            <a:rPr lang="en-US" b="1" dirty="0"/>
            <a:t>Histopathological methods</a:t>
          </a:r>
          <a:endParaRPr lang="ar-IQ" dirty="0"/>
        </a:p>
      </dgm:t>
    </dgm:pt>
    <dgm:pt modelId="{CAFFC4C8-0ED4-4F66-9B29-E416DB30B81D}" type="parTrans" cxnId="{9BB636D3-6CF0-4771-9F17-C6C682F86D58}">
      <dgm:prSet/>
      <dgm:spPr/>
      <dgm:t>
        <a:bodyPr/>
        <a:lstStyle/>
        <a:p>
          <a:pPr rtl="1"/>
          <a:endParaRPr lang="ar-IQ"/>
        </a:p>
      </dgm:t>
    </dgm:pt>
    <dgm:pt modelId="{DAF88258-E8AA-4916-A4E9-2A6A5A973A1C}" type="sibTrans" cxnId="{9BB636D3-6CF0-4771-9F17-C6C682F86D58}">
      <dgm:prSet/>
      <dgm:spPr/>
      <dgm:t>
        <a:bodyPr/>
        <a:lstStyle/>
        <a:p>
          <a:pPr rtl="1"/>
          <a:endParaRPr lang="ar-IQ"/>
        </a:p>
      </dgm:t>
    </dgm:pt>
    <dgm:pt modelId="{4C79FD6D-C97A-4D5E-9059-4FBC7566B2B6}">
      <dgm:prSet phldrT="[Text]"/>
      <dgm:spPr/>
      <dgm:t>
        <a:bodyPr/>
        <a:lstStyle/>
        <a:p>
          <a:pPr algn="l" rtl="0"/>
          <a:r>
            <a:rPr lang="en-US"/>
            <a:t>Paraffin method</a:t>
          </a:r>
          <a:endParaRPr lang="ar-IQ" dirty="0"/>
        </a:p>
      </dgm:t>
    </dgm:pt>
    <dgm:pt modelId="{22D8FF3F-1A0E-429E-AA4D-B02D2392489F}" type="parTrans" cxnId="{391CE537-65B9-4557-9460-6B2FB8F2E640}">
      <dgm:prSet/>
      <dgm:spPr/>
      <dgm:t>
        <a:bodyPr/>
        <a:lstStyle/>
        <a:p>
          <a:pPr rtl="1"/>
          <a:endParaRPr lang="ar-IQ"/>
        </a:p>
      </dgm:t>
    </dgm:pt>
    <dgm:pt modelId="{EDB9EA08-1770-4EB2-AC24-5EEE54B65936}" type="sibTrans" cxnId="{391CE537-65B9-4557-9460-6B2FB8F2E640}">
      <dgm:prSet/>
      <dgm:spPr/>
      <dgm:t>
        <a:bodyPr/>
        <a:lstStyle/>
        <a:p>
          <a:pPr rtl="1"/>
          <a:endParaRPr lang="ar-IQ"/>
        </a:p>
      </dgm:t>
    </dgm:pt>
    <dgm:pt modelId="{102FFEA2-6ABA-4D77-8B48-403EFBCF551F}">
      <dgm:prSet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 method</a:t>
          </a:r>
        </a:p>
      </dgm:t>
    </dgm:pt>
    <dgm:pt modelId="{AD866B3E-9C74-43B7-9247-54E3394D88D2}" type="parTrans" cxnId="{78375556-4CB0-455F-8180-FF8F8D37A230}">
      <dgm:prSet/>
      <dgm:spPr/>
      <dgm:t>
        <a:bodyPr/>
        <a:lstStyle/>
        <a:p>
          <a:pPr rtl="1"/>
          <a:endParaRPr lang="ar-IQ"/>
        </a:p>
      </dgm:t>
    </dgm:pt>
    <dgm:pt modelId="{D5774153-1026-4C4F-90A4-A9822C252F32}" type="sibTrans" cxnId="{78375556-4CB0-455F-8180-FF8F8D37A230}">
      <dgm:prSet/>
      <dgm:spPr/>
      <dgm:t>
        <a:bodyPr/>
        <a:lstStyle/>
        <a:p>
          <a:pPr rtl="1"/>
          <a:endParaRPr lang="ar-IQ"/>
        </a:p>
      </dgm:t>
    </dgm:pt>
    <dgm:pt modelId="{3FEEEC26-F2A9-491E-B93C-0EAA0F2C5CE0}" type="pres">
      <dgm:prSet presAssocID="{E8808A1E-60D6-47DB-AC1D-0E12FC6076BF}" presName="Name0" presStyleCnt="0">
        <dgm:presLayoutVars>
          <dgm:dir/>
          <dgm:animLvl val="lvl"/>
          <dgm:resizeHandles/>
        </dgm:presLayoutVars>
      </dgm:prSet>
      <dgm:spPr/>
    </dgm:pt>
    <dgm:pt modelId="{F1454B52-1D56-4E6A-BB11-2124EA4C20F6}" type="pres">
      <dgm:prSet presAssocID="{0656E15B-014A-4957-B20C-CDF060E4D4AC}" presName="linNode" presStyleCnt="0"/>
      <dgm:spPr/>
    </dgm:pt>
    <dgm:pt modelId="{F96FF6A1-8BE3-4852-98A3-D5A04221E4FB}" type="pres">
      <dgm:prSet presAssocID="{0656E15B-014A-4957-B20C-CDF060E4D4AC}" presName="parentShp" presStyleLbl="node1" presStyleIdx="0" presStyleCnt="1">
        <dgm:presLayoutVars>
          <dgm:bulletEnabled val="1"/>
        </dgm:presLayoutVars>
      </dgm:prSet>
      <dgm:spPr/>
    </dgm:pt>
    <dgm:pt modelId="{0EBBB543-3F23-4256-A550-B5634E1BA4F3}" type="pres">
      <dgm:prSet presAssocID="{0656E15B-014A-4957-B20C-CDF060E4D4AC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C9BB8A0E-1937-461C-BD7E-BAAD791E8258}" type="presOf" srcId="{4C79FD6D-C97A-4D5E-9059-4FBC7566B2B6}" destId="{0EBBB543-3F23-4256-A550-B5634E1BA4F3}" srcOrd="0" destOrd="0" presId="urn:microsoft.com/office/officeart/2005/8/layout/vList6"/>
    <dgm:cxn modelId="{D3275218-194C-4F1B-9A8D-F3031BAE0B73}" type="presOf" srcId="{0656E15B-014A-4957-B20C-CDF060E4D4AC}" destId="{F96FF6A1-8BE3-4852-98A3-D5A04221E4FB}" srcOrd="0" destOrd="0" presId="urn:microsoft.com/office/officeart/2005/8/layout/vList6"/>
    <dgm:cxn modelId="{4BA69327-990F-4AFA-812F-BE603FAF45D4}" type="presOf" srcId="{E8808A1E-60D6-47DB-AC1D-0E12FC6076BF}" destId="{3FEEEC26-F2A9-491E-B93C-0EAA0F2C5CE0}" srcOrd="0" destOrd="0" presId="urn:microsoft.com/office/officeart/2005/8/layout/vList6"/>
    <dgm:cxn modelId="{391CE537-65B9-4557-9460-6B2FB8F2E640}" srcId="{0656E15B-014A-4957-B20C-CDF060E4D4AC}" destId="{4C79FD6D-C97A-4D5E-9059-4FBC7566B2B6}" srcOrd="0" destOrd="0" parTransId="{22D8FF3F-1A0E-429E-AA4D-B02D2392489F}" sibTransId="{EDB9EA08-1770-4EB2-AC24-5EEE54B65936}"/>
    <dgm:cxn modelId="{78375556-4CB0-455F-8180-FF8F8D37A230}" srcId="{0656E15B-014A-4957-B20C-CDF060E4D4AC}" destId="{102FFEA2-6ABA-4D77-8B48-403EFBCF551F}" srcOrd="1" destOrd="0" parTransId="{AD866B3E-9C74-43B7-9247-54E3394D88D2}" sibTransId="{D5774153-1026-4C4F-90A4-A9822C252F32}"/>
    <dgm:cxn modelId="{714A43AA-5366-4B03-8A24-D10FDCA75822}" type="presOf" srcId="{102FFEA2-6ABA-4D77-8B48-403EFBCF551F}" destId="{0EBBB543-3F23-4256-A550-B5634E1BA4F3}" srcOrd="0" destOrd="1" presId="urn:microsoft.com/office/officeart/2005/8/layout/vList6"/>
    <dgm:cxn modelId="{9BB636D3-6CF0-4771-9F17-C6C682F86D58}" srcId="{E8808A1E-60D6-47DB-AC1D-0E12FC6076BF}" destId="{0656E15B-014A-4957-B20C-CDF060E4D4AC}" srcOrd="0" destOrd="0" parTransId="{CAFFC4C8-0ED4-4F66-9B29-E416DB30B81D}" sibTransId="{DAF88258-E8AA-4916-A4E9-2A6A5A973A1C}"/>
    <dgm:cxn modelId="{2694103C-7815-4FC3-981A-98762039335C}" type="presParOf" srcId="{3FEEEC26-F2A9-491E-B93C-0EAA0F2C5CE0}" destId="{F1454B52-1D56-4E6A-BB11-2124EA4C20F6}" srcOrd="0" destOrd="0" presId="urn:microsoft.com/office/officeart/2005/8/layout/vList6"/>
    <dgm:cxn modelId="{049A812A-8124-4AB3-B5BC-30D9124F6F75}" type="presParOf" srcId="{F1454B52-1D56-4E6A-BB11-2124EA4C20F6}" destId="{F96FF6A1-8BE3-4852-98A3-D5A04221E4FB}" srcOrd="0" destOrd="0" presId="urn:microsoft.com/office/officeart/2005/8/layout/vList6"/>
    <dgm:cxn modelId="{E0A08E03-58F2-4720-B654-A7E180B6DC18}" type="presParOf" srcId="{F1454B52-1D56-4E6A-BB11-2124EA4C20F6}" destId="{0EBBB543-3F23-4256-A550-B5634E1BA4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808A1E-60D6-47DB-AC1D-0E12FC6076BF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0656E15B-014A-4957-B20C-CDF060E4D4AC}">
      <dgm:prSet phldrT="[Text]"/>
      <dgm:spPr/>
      <dgm:t>
        <a:bodyPr/>
        <a:lstStyle/>
        <a:p>
          <a:pPr rtl="1"/>
          <a:r>
            <a:rPr lang="en-US" b="1" dirty="0"/>
            <a:t>Histopathological Specimen</a:t>
          </a:r>
          <a:endParaRPr lang="ar-IQ" dirty="0"/>
        </a:p>
      </dgm:t>
    </dgm:pt>
    <dgm:pt modelId="{CAFFC4C8-0ED4-4F66-9B29-E416DB30B81D}" type="parTrans" cxnId="{9BB636D3-6CF0-4771-9F17-C6C682F86D58}">
      <dgm:prSet/>
      <dgm:spPr/>
      <dgm:t>
        <a:bodyPr/>
        <a:lstStyle/>
        <a:p>
          <a:pPr rtl="1"/>
          <a:endParaRPr lang="ar-IQ"/>
        </a:p>
      </dgm:t>
    </dgm:pt>
    <dgm:pt modelId="{DAF88258-E8AA-4916-A4E9-2A6A5A973A1C}" type="sibTrans" cxnId="{9BB636D3-6CF0-4771-9F17-C6C682F86D58}">
      <dgm:prSet/>
      <dgm:spPr/>
      <dgm:t>
        <a:bodyPr/>
        <a:lstStyle/>
        <a:p>
          <a:pPr rtl="1"/>
          <a:endParaRPr lang="ar-IQ"/>
        </a:p>
      </dgm:t>
    </dgm:pt>
    <dgm:pt modelId="{4C79FD6D-C97A-4D5E-9059-4FBC7566B2B6}">
      <dgm:prSet phldrT="[Text]"/>
      <dgm:spPr/>
      <dgm:t>
        <a:bodyPr/>
        <a:lstStyle/>
        <a:p>
          <a:pPr algn="l" rtl="0"/>
          <a:r>
            <a:rPr lang="en-US"/>
            <a:t>Biopsy</a:t>
          </a:r>
          <a:endParaRPr lang="ar-IQ" dirty="0"/>
        </a:p>
      </dgm:t>
    </dgm:pt>
    <dgm:pt modelId="{22D8FF3F-1A0E-429E-AA4D-B02D2392489F}" type="parTrans" cxnId="{391CE537-65B9-4557-9460-6B2FB8F2E640}">
      <dgm:prSet/>
      <dgm:spPr/>
      <dgm:t>
        <a:bodyPr/>
        <a:lstStyle/>
        <a:p>
          <a:pPr rtl="1"/>
          <a:endParaRPr lang="ar-IQ"/>
        </a:p>
      </dgm:t>
    </dgm:pt>
    <dgm:pt modelId="{EDB9EA08-1770-4EB2-AC24-5EEE54B65936}" type="sibTrans" cxnId="{391CE537-65B9-4557-9460-6B2FB8F2E640}">
      <dgm:prSet/>
      <dgm:spPr/>
      <dgm:t>
        <a:bodyPr/>
        <a:lstStyle/>
        <a:p>
          <a:pPr rtl="1"/>
          <a:endParaRPr lang="ar-IQ"/>
        </a:p>
      </dgm:t>
    </dgm:pt>
    <dgm:pt modelId="{98E192EB-3F5A-4624-AD80-45FEBE47E6CE}">
      <dgm:prSet phldrT="[Text]"/>
      <dgm:spPr/>
      <dgm:t>
        <a:bodyPr/>
        <a:lstStyle/>
        <a:p>
          <a:pPr rtl="1"/>
          <a:r>
            <a:rPr lang="en-US" b="1" dirty="0"/>
            <a:t>Cytological Specimen</a:t>
          </a:r>
          <a:endParaRPr lang="ar-IQ" dirty="0"/>
        </a:p>
      </dgm:t>
    </dgm:pt>
    <dgm:pt modelId="{F20FCFB8-170F-4F13-9135-1C8CD4C7BEE4}" type="parTrans" cxnId="{152EFD90-4184-4015-A5D3-62ABD01966AB}">
      <dgm:prSet/>
      <dgm:spPr/>
      <dgm:t>
        <a:bodyPr/>
        <a:lstStyle/>
        <a:p>
          <a:pPr rtl="1"/>
          <a:endParaRPr lang="ar-IQ"/>
        </a:p>
      </dgm:t>
    </dgm:pt>
    <dgm:pt modelId="{00435AB9-3128-4205-8CA7-566AC7587756}" type="sibTrans" cxnId="{152EFD90-4184-4015-A5D3-62ABD01966AB}">
      <dgm:prSet/>
      <dgm:spPr/>
      <dgm:t>
        <a:bodyPr/>
        <a:lstStyle/>
        <a:p>
          <a:pPr rtl="1"/>
          <a:endParaRPr lang="ar-IQ"/>
        </a:p>
      </dgm:t>
    </dgm:pt>
    <dgm:pt modelId="{DE26E2D0-CCF8-4E46-8FCC-70819E9C8582}">
      <dgm:prSet phldrT="[Text]"/>
      <dgm:spPr/>
      <dgm:t>
        <a:bodyPr/>
        <a:lstStyle/>
        <a:p>
          <a:pPr algn="l" rtl="0"/>
          <a:r>
            <a:rPr lang="en-US"/>
            <a:t>Body fluids</a:t>
          </a:r>
          <a:endParaRPr lang="ar-IQ" dirty="0"/>
        </a:p>
      </dgm:t>
    </dgm:pt>
    <dgm:pt modelId="{852CF9CA-26CE-4240-AD5B-BB8A79F8E2F3}" type="parTrans" cxnId="{951CEDB9-F39F-4879-A965-2B14F624F97A}">
      <dgm:prSet/>
      <dgm:spPr/>
      <dgm:t>
        <a:bodyPr/>
        <a:lstStyle/>
        <a:p>
          <a:pPr rtl="1"/>
          <a:endParaRPr lang="ar-IQ"/>
        </a:p>
      </dgm:t>
    </dgm:pt>
    <dgm:pt modelId="{BF9B2776-DF51-4792-A05F-CC96191CA7B9}" type="sibTrans" cxnId="{951CEDB9-F39F-4879-A965-2B14F624F97A}">
      <dgm:prSet/>
      <dgm:spPr/>
      <dgm:t>
        <a:bodyPr/>
        <a:lstStyle/>
        <a:p>
          <a:pPr rtl="1"/>
          <a:endParaRPr lang="ar-IQ"/>
        </a:p>
      </dgm:t>
    </dgm:pt>
    <dgm:pt modelId="{45C4D6AB-7652-4880-A73F-FA84183DB40C}">
      <dgm:prSet/>
      <dgm:spPr/>
      <dgm:t>
        <a:bodyPr/>
        <a:lstStyle/>
        <a:p>
          <a:pPr rtl="0"/>
          <a:r>
            <a:rPr lang="en-US" dirty="0"/>
            <a:t>Autopsy</a:t>
          </a:r>
        </a:p>
      </dgm:t>
    </dgm:pt>
    <dgm:pt modelId="{3C1CA5A6-080D-4F1F-97F4-3985F9C7FF0C}" type="parTrans" cxnId="{75E54BFF-72E8-4281-A346-1AF09B034063}">
      <dgm:prSet/>
      <dgm:spPr/>
      <dgm:t>
        <a:bodyPr/>
        <a:lstStyle/>
        <a:p>
          <a:pPr rtl="1"/>
          <a:endParaRPr lang="ar-IQ"/>
        </a:p>
      </dgm:t>
    </dgm:pt>
    <dgm:pt modelId="{93F08ECA-46CA-431F-A442-7D00B8CED7ED}" type="sibTrans" cxnId="{75E54BFF-72E8-4281-A346-1AF09B034063}">
      <dgm:prSet/>
      <dgm:spPr/>
      <dgm:t>
        <a:bodyPr/>
        <a:lstStyle/>
        <a:p>
          <a:pPr rtl="1"/>
          <a:endParaRPr lang="ar-IQ"/>
        </a:p>
      </dgm:t>
    </dgm:pt>
    <dgm:pt modelId="{CDE3A77D-8B55-4E0B-9260-1B4391BCDE20}">
      <dgm:prSet/>
      <dgm:spPr/>
      <dgm:t>
        <a:bodyPr/>
        <a:lstStyle/>
        <a:p>
          <a:pPr rtl="0"/>
          <a:r>
            <a:rPr lang="en-US" dirty="0"/>
            <a:t>Smears from aspiration or exfoliation </a:t>
          </a:r>
        </a:p>
      </dgm:t>
    </dgm:pt>
    <dgm:pt modelId="{BCE7FACF-DA11-48C6-A54C-19455FA04176}" type="parTrans" cxnId="{0A939304-8C6E-4A96-8B6C-E816C01B67D0}">
      <dgm:prSet/>
      <dgm:spPr/>
      <dgm:t>
        <a:bodyPr/>
        <a:lstStyle/>
        <a:p>
          <a:pPr rtl="1"/>
          <a:endParaRPr lang="ar-IQ"/>
        </a:p>
      </dgm:t>
    </dgm:pt>
    <dgm:pt modelId="{785E83F1-1260-40A6-8ACB-80EDE841B054}" type="sibTrans" cxnId="{0A939304-8C6E-4A96-8B6C-E816C01B67D0}">
      <dgm:prSet/>
      <dgm:spPr/>
      <dgm:t>
        <a:bodyPr/>
        <a:lstStyle/>
        <a:p>
          <a:pPr rtl="1"/>
          <a:endParaRPr lang="ar-IQ"/>
        </a:p>
      </dgm:t>
    </dgm:pt>
    <dgm:pt modelId="{65CE930C-18BB-4B19-8E38-32066418F8B9}" type="pres">
      <dgm:prSet presAssocID="{E8808A1E-60D6-47DB-AC1D-0E12FC6076BF}" presName="Name0" presStyleCnt="0">
        <dgm:presLayoutVars>
          <dgm:dir/>
          <dgm:animLvl val="lvl"/>
          <dgm:resizeHandles val="exact"/>
        </dgm:presLayoutVars>
      </dgm:prSet>
      <dgm:spPr/>
    </dgm:pt>
    <dgm:pt modelId="{CADED78D-51D6-4754-A068-8E7A6709812B}" type="pres">
      <dgm:prSet presAssocID="{0656E15B-014A-4957-B20C-CDF060E4D4AC}" presName="linNode" presStyleCnt="0"/>
      <dgm:spPr/>
    </dgm:pt>
    <dgm:pt modelId="{4C3C5AF6-4BB3-433B-B63A-F0712D286D98}" type="pres">
      <dgm:prSet presAssocID="{0656E15B-014A-4957-B20C-CDF060E4D4A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6520475-2270-4741-ABFE-9ED9051F6230}" type="pres">
      <dgm:prSet presAssocID="{0656E15B-014A-4957-B20C-CDF060E4D4AC}" presName="descendantText" presStyleLbl="alignAccFollowNode1" presStyleIdx="0" presStyleCnt="2">
        <dgm:presLayoutVars>
          <dgm:bulletEnabled val="1"/>
        </dgm:presLayoutVars>
      </dgm:prSet>
      <dgm:spPr/>
    </dgm:pt>
    <dgm:pt modelId="{D47443D0-7C0F-44C3-805B-7105E5FD8496}" type="pres">
      <dgm:prSet presAssocID="{DAF88258-E8AA-4916-A4E9-2A6A5A973A1C}" presName="sp" presStyleCnt="0"/>
      <dgm:spPr/>
    </dgm:pt>
    <dgm:pt modelId="{C0B38F68-08D1-4173-A952-6DDCE108135C}" type="pres">
      <dgm:prSet presAssocID="{98E192EB-3F5A-4624-AD80-45FEBE47E6CE}" presName="linNode" presStyleCnt="0"/>
      <dgm:spPr/>
    </dgm:pt>
    <dgm:pt modelId="{13DDEDE6-ECC8-46A5-9C7C-A2E41050063D}" type="pres">
      <dgm:prSet presAssocID="{98E192EB-3F5A-4624-AD80-45FEBE47E6C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59E41EB-C215-4221-9B6F-049F208F6ECA}" type="pres">
      <dgm:prSet presAssocID="{98E192EB-3F5A-4624-AD80-45FEBE47E6C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A939304-8C6E-4A96-8B6C-E816C01B67D0}" srcId="{98E192EB-3F5A-4624-AD80-45FEBE47E6CE}" destId="{CDE3A77D-8B55-4E0B-9260-1B4391BCDE20}" srcOrd="1" destOrd="0" parTransId="{BCE7FACF-DA11-48C6-A54C-19455FA04176}" sibTransId="{785E83F1-1260-40A6-8ACB-80EDE841B054}"/>
    <dgm:cxn modelId="{B113A612-20E8-4CF7-A3AF-743064632E33}" type="presOf" srcId="{4C79FD6D-C97A-4D5E-9059-4FBC7566B2B6}" destId="{86520475-2270-4741-ABFE-9ED9051F6230}" srcOrd="0" destOrd="0" presId="urn:microsoft.com/office/officeart/2005/8/layout/vList5"/>
    <dgm:cxn modelId="{054EF216-E2C2-4476-A484-EE4E59A7BE56}" type="presOf" srcId="{DE26E2D0-CCF8-4E46-8FCC-70819E9C8582}" destId="{E59E41EB-C215-4221-9B6F-049F208F6ECA}" srcOrd="0" destOrd="0" presId="urn:microsoft.com/office/officeart/2005/8/layout/vList5"/>
    <dgm:cxn modelId="{18A09019-2411-460A-BB0F-85082D46DDC4}" type="presOf" srcId="{E8808A1E-60D6-47DB-AC1D-0E12FC6076BF}" destId="{65CE930C-18BB-4B19-8E38-32066418F8B9}" srcOrd="0" destOrd="0" presId="urn:microsoft.com/office/officeart/2005/8/layout/vList5"/>
    <dgm:cxn modelId="{391CE537-65B9-4557-9460-6B2FB8F2E640}" srcId="{0656E15B-014A-4957-B20C-CDF060E4D4AC}" destId="{4C79FD6D-C97A-4D5E-9059-4FBC7566B2B6}" srcOrd="0" destOrd="0" parTransId="{22D8FF3F-1A0E-429E-AA4D-B02D2392489F}" sibTransId="{EDB9EA08-1770-4EB2-AC24-5EEE54B65936}"/>
    <dgm:cxn modelId="{0DF3F351-50E9-4C0A-8ED5-DCF4A32CF241}" type="presOf" srcId="{0656E15B-014A-4957-B20C-CDF060E4D4AC}" destId="{4C3C5AF6-4BB3-433B-B63A-F0712D286D98}" srcOrd="0" destOrd="0" presId="urn:microsoft.com/office/officeart/2005/8/layout/vList5"/>
    <dgm:cxn modelId="{152EFD90-4184-4015-A5D3-62ABD01966AB}" srcId="{E8808A1E-60D6-47DB-AC1D-0E12FC6076BF}" destId="{98E192EB-3F5A-4624-AD80-45FEBE47E6CE}" srcOrd="1" destOrd="0" parTransId="{F20FCFB8-170F-4F13-9135-1C8CD4C7BEE4}" sibTransId="{00435AB9-3128-4205-8CA7-566AC7587756}"/>
    <dgm:cxn modelId="{A5B548AD-D297-4D95-B6AF-7D49E07EA251}" type="presOf" srcId="{98E192EB-3F5A-4624-AD80-45FEBE47E6CE}" destId="{13DDEDE6-ECC8-46A5-9C7C-A2E41050063D}" srcOrd="0" destOrd="0" presId="urn:microsoft.com/office/officeart/2005/8/layout/vList5"/>
    <dgm:cxn modelId="{951CEDB9-F39F-4879-A965-2B14F624F97A}" srcId="{98E192EB-3F5A-4624-AD80-45FEBE47E6CE}" destId="{DE26E2D0-CCF8-4E46-8FCC-70819E9C8582}" srcOrd="0" destOrd="0" parTransId="{852CF9CA-26CE-4240-AD5B-BB8A79F8E2F3}" sibTransId="{BF9B2776-DF51-4792-A05F-CC96191CA7B9}"/>
    <dgm:cxn modelId="{9BB636D3-6CF0-4771-9F17-C6C682F86D58}" srcId="{E8808A1E-60D6-47DB-AC1D-0E12FC6076BF}" destId="{0656E15B-014A-4957-B20C-CDF060E4D4AC}" srcOrd="0" destOrd="0" parTransId="{CAFFC4C8-0ED4-4F66-9B29-E416DB30B81D}" sibTransId="{DAF88258-E8AA-4916-A4E9-2A6A5A973A1C}"/>
    <dgm:cxn modelId="{D7765ADF-79A6-45D7-9250-67F1CAA0268F}" type="presOf" srcId="{CDE3A77D-8B55-4E0B-9260-1B4391BCDE20}" destId="{E59E41EB-C215-4221-9B6F-049F208F6ECA}" srcOrd="0" destOrd="1" presId="urn:microsoft.com/office/officeart/2005/8/layout/vList5"/>
    <dgm:cxn modelId="{264890E9-D3C9-4DAD-9753-07DA2D90C313}" type="presOf" srcId="{45C4D6AB-7652-4880-A73F-FA84183DB40C}" destId="{86520475-2270-4741-ABFE-9ED9051F6230}" srcOrd="0" destOrd="1" presId="urn:microsoft.com/office/officeart/2005/8/layout/vList5"/>
    <dgm:cxn modelId="{75E54BFF-72E8-4281-A346-1AF09B034063}" srcId="{0656E15B-014A-4957-B20C-CDF060E4D4AC}" destId="{45C4D6AB-7652-4880-A73F-FA84183DB40C}" srcOrd="1" destOrd="0" parTransId="{3C1CA5A6-080D-4F1F-97F4-3985F9C7FF0C}" sibTransId="{93F08ECA-46CA-431F-A442-7D00B8CED7ED}"/>
    <dgm:cxn modelId="{4A671A44-E374-44BF-B36D-D3775B8EEDA3}" type="presParOf" srcId="{65CE930C-18BB-4B19-8E38-32066418F8B9}" destId="{CADED78D-51D6-4754-A068-8E7A6709812B}" srcOrd="0" destOrd="0" presId="urn:microsoft.com/office/officeart/2005/8/layout/vList5"/>
    <dgm:cxn modelId="{D479032F-FC28-43EF-81DD-BDD9E8C35FC8}" type="presParOf" srcId="{CADED78D-51D6-4754-A068-8E7A6709812B}" destId="{4C3C5AF6-4BB3-433B-B63A-F0712D286D98}" srcOrd="0" destOrd="0" presId="urn:microsoft.com/office/officeart/2005/8/layout/vList5"/>
    <dgm:cxn modelId="{34127E50-34FA-4923-AF22-1972693C2666}" type="presParOf" srcId="{CADED78D-51D6-4754-A068-8E7A6709812B}" destId="{86520475-2270-4741-ABFE-9ED9051F6230}" srcOrd="1" destOrd="0" presId="urn:microsoft.com/office/officeart/2005/8/layout/vList5"/>
    <dgm:cxn modelId="{E0F98522-72BA-4107-8C05-EB2F4A634BDE}" type="presParOf" srcId="{65CE930C-18BB-4B19-8E38-32066418F8B9}" destId="{D47443D0-7C0F-44C3-805B-7105E5FD8496}" srcOrd="1" destOrd="0" presId="urn:microsoft.com/office/officeart/2005/8/layout/vList5"/>
    <dgm:cxn modelId="{5FA6FEDF-E3A0-479A-AECC-F4DCC2904988}" type="presParOf" srcId="{65CE930C-18BB-4B19-8E38-32066418F8B9}" destId="{C0B38F68-08D1-4173-A952-6DDCE108135C}" srcOrd="2" destOrd="0" presId="urn:microsoft.com/office/officeart/2005/8/layout/vList5"/>
    <dgm:cxn modelId="{A5778375-9F66-4677-AC6E-63C16D18D790}" type="presParOf" srcId="{C0B38F68-08D1-4173-A952-6DDCE108135C}" destId="{13DDEDE6-ECC8-46A5-9C7C-A2E41050063D}" srcOrd="0" destOrd="0" presId="urn:microsoft.com/office/officeart/2005/8/layout/vList5"/>
    <dgm:cxn modelId="{BEF1DB48-B36C-4E05-8F98-31906C1495CD}" type="presParOf" srcId="{C0B38F68-08D1-4173-A952-6DDCE108135C}" destId="{E59E41EB-C215-4221-9B6F-049F208F6E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9E97D-8C8C-48CA-A997-BB25023B81B8}">
      <dsp:nvSpPr>
        <dsp:cNvPr id="0" name=""/>
        <dsp:cNvSpPr/>
      </dsp:nvSpPr>
      <dsp:spPr>
        <a:xfrm rot="5400000">
          <a:off x="6848917" y="-2910770"/>
          <a:ext cx="795936" cy="682059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b="1" kern="1200" dirty="0"/>
            <a:t>tissues and cells</a:t>
          </a:r>
          <a:endParaRPr lang="ar-IQ" sz="2100" b="1" kern="1200" dirty="0">
            <a:solidFill>
              <a:srgbClr val="002060"/>
            </a:solidFill>
          </a:endParaRPr>
        </a:p>
      </dsp:txBody>
      <dsp:txXfrm rot="-5400000">
        <a:off x="3836586" y="140415"/>
        <a:ext cx="6781744" cy="718228"/>
      </dsp:txXfrm>
    </dsp:sp>
    <dsp:sp modelId="{01C92F39-0AB1-40BC-9903-5BCAE35E0AB3}">
      <dsp:nvSpPr>
        <dsp:cNvPr id="0" name=""/>
        <dsp:cNvSpPr/>
      </dsp:nvSpPr>
      <dsp:spPr>
        <a:xfrm>
          <a:off x="0" y="2068"/>
          <a:ext cx="3836586" cy="994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Histopathology</a:t>
          </a:r>
          <a:endParaRPr lang="ar-IQ" sz="3900" b="1" kern="1200" dirty="0"/>
        </a:p>
      </dsp:txBody>
      <dsp:txXfrm>
        <a:off x="48568" y="50636"/>
        <a:ext cx="3739450" cy="897784"/>
      </dsp:txXfrm>
    </dsp:sp>
    <dsp:sp modelId="{E6770586-6FB1-4566-9F8D-2673F85247F0}">
      <dsp:nvSpPr>
        <dsp:cNvPr id="0" name=""/>
        <dsp:cNvSpPr/>
      </dsp:nvSpPr>
      <dsp:spPr>
        <a:xfrm rot="5400000">
          <a:off x="6848917" y="-1866104"/>
          <a:ext cx="795936" cy="6820598"/>
        </a:xfrm>
        <a:prstGeom prst="round2Same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/>
            <a:t>Blood</a:t>
          </a:r>
          <a:endParaRPr lang="ar-IQ" sz="4000" b="1" kern="1200" dirty="0"/>
        </a:p>
      </dsp:txBody>
      <dsp:txXfrm rot="-5400000">
        <a:off x="3836586" y="1185081"/>
        <a:ext cx="6781744" cy="718228"/>
      </dsp:txXfrm>
    </dsp:sp>
    <dsp:sp modelId="{2DBCEF2D-1673-4224-B0D9-2EE62B04133A}">
      <dsp:nvSpPr>
        <dsp:cNvPr id="0" name=""/>
        <dsp:cNvSpPr/>
      </dsp:nvSpPr>
      <dsp:spPr>
        <a:xfrm>
          <a:off x="0" y="1046734"/>
          <a:ext cx="3836586" cy="99492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Hematology </a:t>
          </a:r>
          <a:endParaRPr lang="ar-IQ" sz="3900" b="1" kern="1200" dirty="0"/>
        </a:p>
      </dsp:txBody>
      <dsp:txXfrm>
        <a:off x="48568" y="1095302"/>
        <a:ext cx="3739450" cy="897784"/>
      </dsp:txXfrm>
    </dsp:sp>
    <dsp:sp modelId="{862E54D4-E69F-491D-B45A-4B7F25B42250}">
      <dsp:nvSpPr>
        <dsp:cNvPr id="0" name=""/>
        <dsp:cNvSpPr/>
      </dsp:nvSpPr>
      <dsp:spPr>
        <a:xfrm rot="5400000">
          <a:off x="6848917" y="-821438"/>
          <a:ext cx="795936" cy="6820598"/>
        </a:xfrm>
        <a:prstGeom prst="round2Same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/>
            <a:t>Chemical analysis</a:t>
          </a:r>
          <a:endParaRPr lang="ar-IQ" sz="4000" b="1" kern="1200" dirty="0"/>
        </a:p>
      </dsp:txBody>
      <dsp:txXfrm rot="-5400000">
        <a:off x="3836586" y="2229747"/>
        <a:ext cx="6781744" cy="718228"/>
      </dsp:txXfrm>
    </dsp:sp>
    <dsp:sp modelId="{E29B2322-58EA-4AD5-B9FF-623C97535D4E}">
      <dsp:nvSpPr>
        <dsp:cNvPr id="0" name=""/>
        <dsp:cNvSpPr/>
      </dsp:nvSpPr>
      <dsp:spPr>
        <a:xfrm>
          <a:off x="0" y="2091401"/>
          <a:ext cx="3836586" cy="99492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Biochemistry </a:t>
          </a:r>
          <a:endParaRPr lang="ar-IQ" sz="3900" b="1" kern="1200" dirty="0"/>
        </a:p>
      </dsp:txBody>
      <dsp:txXfrm>
        <a:off x="48568" y="2139969"/>
        <a:ext cx="3739450" cy="897784"/>
      </dsp:txXfrm>
    </dsp:sp>
    <dsp:sp modelId="{2A784D30-6692-48E8-ABEE-91DA02C7EBB3}">
      <dsp:nvSpPr>
        <dsp:cNvPr id="0" name=""/>
        <dsp:cNvSpPr/>
      </dsp:nvSpPr>
      <dsp:spPr>
        <a:xfrm rot="5400000">
          <a:off x="6848917" y="223228"/>
          <a:ext cx="795936" cy="682059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/>
            <a:t>micro-organisms</a:t>
          </a:r>
          <a:endParaRPr lang="ar-IQ" sz="4000" b="1" kern="1200" dirty="0"/>
        </a:p>
      </dsp:txBody>
      <dsp:txXfrm rot="-5400000">
        <a:off x="3836586" y="3274413"/>
        <a:ext cx="6781744" cy="718228"/>
      </dsp:txXfrm>
    </dsp:sp>
    <dsp:sp modelId="{6D32A1F6-18BC-47EB-9817-374CF608B2E2}">
      <dsp:nvSpPr>
        <dsp:cNvPr id="0" name=""/>
        <dsp:cNvSpPr/>
      </dsp:nvSpPr>
      <dsp:spPr>
        <a:xfrm>
          <a:off x="0" y="3136067"/>
          <a:ext cx="3836586" cy="9949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kern="1200"/>
            <a:t>Microbiology </a:t>
          </a:r>
          <a:endParaRPr lang="ar-IQ" sz="3900" b="1" kern="1200" dirty="0"/>
        </a:p>
      </dsp:txBody>
      <dsp:txXfrm>
        <a:off x="48568" y="3184635"/>
        <a:ext cx="3739450" cy="897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BB543-3F23-4256-A550-B5634E1BA4F3}">
      <dsp:nvSpPr>
        <dsp:cNvPr id="0" name=""/>
        <dsp:cNvSpPr/>
      </dsp:nvSpPr>
      <dsp:spPr>
        <a:xfrm>
          <a:off x="4454894" y="0"/>
          <a:ext cx="6682342" cy="16157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Paraffin method</a:t>
          </a:r>
          <a:endParaRPr lang="ar-IQ" sz="38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/>
            <a:t>Frozen method</a:t>
          </a:r>
        </a:p>
      </dsp:txBody>
      <dsp:txXfrm>
        <a:off x="4454894" y="201966"/>
        <a:ext cx="6076444" cy="1211795"/>
      </dsp:txXfrm>
    </dsp:sp>
    <dsp:sp modelId="{F96FF6A1-8BE3-4852-98A3-D5A04221E4FB}">
      <dsp:nvSpPr>
        <dsp:cNvPr id="0" name=""/>
        <dsp:cNvSpPr/>
      </dsp:nvSpPr>
      <dsp:spPr>
        <a:xfrm>
          <a:off x="0" y="0"/>
          <a:ext cx="4454894" cy="16157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Histopathological methods</a:t>
          </a:r>
          <a:endParaRPr lang="ar-IQ" sz="4300" kern="1200" dirty="0"/>
        </a:p>
      </dsp:txBody>
      <dsp:txXfrm>
        <a:off x="78873" y="78873"/>
        <a:ext cx="4297148" cy="1457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BB543-3F23-4256-A550-B5634E1BA4F3}">
      <dsp:nvSpPr>
        <dsp:cNvPr id="0" name=""/>
        <dsp:cNvSpPr/>
      </dsp:nvSpPr>
      <dsp:spPr>
        <a:xfrm>
          <a:off x="4454894" y="0"/>
          <a:ext cx="6682342" cy="16157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/>
            <a:t>Paraffin method</a:t>
          </a:r>
          <a:endParaRPr lang="ar-IQ" sz="3800" kern="1200" dirty="0"/>
        </a:p>
        <a:p>
          <a:pPr marL="285750" lvl="1" indent="-285750" algn="l" defTabSz="1689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80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Frozen method</a:t>
          </a:r>
        </a:p>
      </dsp:txBody>
      <dsp:txXfrm>
        <a:off x="4454894" y="201966"/>
        <a:ext cx="6076444" cy="1211795"/>
      </dsp:txXfrm>
    </dsp:sp>
    <dsp:sp modelId="{F96FF6A1-8BE3-4852-98A3-D5A04221E4FB}">
      <dsp:nvSpPr>
        <dsp:cNvPr id="0" name=""/>
        <dsp:cNvSpPr/>
      </dsp:nvSpPr>
      <dsp:spPr>
        <a:xfrm>
          <a:off x="0" y="0"/>
          <a:ext cx="4454894" cy="16157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 dirty="0"/>
            <a:t>Histopathological methods</a:t>
          </a:r>
          <a:endParaRPr lang="ar-IQ" sz="4300" kern="1200" dirty="0"/>
        </a:p>
      </dsp:txBody>
      <dsp:txXfrm>
        <a:off x="78873" y="78873"/>
        <a:ext cx="4297148" cy="14579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20475-2270-4741-ABFE-9ED9051F6230}">
      <dsp:nvSpPr>
        <dsp:cNvPr id="0" name=""/>
        <dsp:cNvSpPr/>
      </dsp:nvSpPr>
      <dsp:spPr>
        <a:xfrm rot="5400000">
          <a:off x="6780364" y="-2572670"/>
          <a:ext cx="1585912" cy="712783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Biopsy</a:t>
          </a:r>
          <a:endParaRPr lang="ar-IQ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Autopsy</a:t>
          </a:r>
        </a:p>
      </dsp:txBody>
      <dsp:txXfrm rot="-5400000">
        <a:off x="4009405" y="275707"/>
        <a:ext cx="7050413" cy="1431076"/>
      </dsp:txXfrm>
    </dsp:sp>
    <dsp:sp modelId="{4C3C5AF6-4BB3-433B-B63A-F0712D286D98}">
      <dsp:nvSpPr>
        <dsp:cNvPr id="0" name=""/>
        <dsp:cNvSpPr/>
      </dsp:nvSpPr>
      <dsp:spPr>
        <a:xfrm>
          <a:off x="0" y="49"/>
          <a:ext cx="4009405" cy="19823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Histopathological Specimen</a:t>
          </a:r>
          <a:endParaRPr lang="ar-IQ" sz="3600" kern="1200" dirty="0"/>
        </a:p>
      </dsp:txBody>
      <dsp:txXfrm>
        <a:off x="96772" y="96821"/>
        <a:ext cx="3815861" cy="1788846"/>
      </dsp:txXfrm>
    </dsp:sp>
    <dsp:sp modelId="{E59E41EB-C215-4221-9B6F-049F208F6ECA}">
      <dsp:nvSpPr>
        <dsp:cNvPr id="0" name=""/>
        <dsp:cNvSpPr/>
      </dsp:nvSpPr>
      <dsp:spPr>
        <a:xfrm rot="5400000">
          <a:off x="6780364" y="-491160"/>
          <a:ext cx="1585912" cy="712783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/>
            <a:t>Body fluids</a:t>
          </a:r>
          <a:endParaRPr lang="ar-IQ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400" kern="1200" dirty="0"/>
            <a:t>Smears from aspiration or exfoliation </a:t>
          </a:r>
        </a:p>
      </dsp:txBody>
      <dsp:txXfrm rot="-5400000">
        <a:off x="4009405" y="2357217"/>
        <a:ext cx="7050413" cy="1431076"/>
      </dsp:txXfrm>
    </dsp:sp>
    <dsp:sp modelId="{13DDEDE6-ECC8-46A5-9C7C-A2E41050063D}">
      <dsp:nvSpPr>
        <dsp:cNvPr id="0" name=""/>
        <dsp:cNvSpPr/>
      </dsp:nvSpPr>
      <dsp:spPr>
        <a:xfrm>
          <a:off x="0" y="2081559"/>
          <a:ext cx="4009405" cy="198239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Cytological Specimen</a:t>
          </a:r>
          <a:endParaRPr lang="ar-IQ" sz="3600" kern="1200" dirty="0"/>
        </a:p>
      </dsp:txBody>
      <dsp:txXfrm>
        <a:off x="96772" y="2178331"/>
        <a:ext cx="3815861" cy="178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7CC9-B316-493F-9225-C89F497A7D9D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694D8-0B24-49BE-BA47-976EF1624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9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EF9CAD-0AE4-4D27-A8BE-46A828B50C7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94D8-0B24-49BE-BA47-976EF1624C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3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F9BE-6B1C-45D9-A8F1-A4693536B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6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3318-3B57-444A-B542-C8CB368ECC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4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EF51-3D7A-460D-8DC2-DA558A7D5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12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F9BE-6B1C-45D9-A8F1-A4693536BA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8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7463-CE4D-4F54-ADD6-A187F3CEE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33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30" y="171007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30" y="4589798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ED66-9C92-433A-BD3E-EBBB95A71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14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D6D2-D4B4-4401-AA46-0A8C3D821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03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365151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C8D8-3A2C-449A-BC95-D0269AB8A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9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3C83-FF75-422E-94B3-8482BD0AC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0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240C-B624-4238-A207-DE0091680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64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7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6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77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312C-314A-4907-AC3A-60D03FDF4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52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7463-CE4D-4F54-ADD6-A187F3CEED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62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7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6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77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0C43-4174-49F9-9A38-636C9CA13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39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3318-3B57-444A-B542-C8CB368ECC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19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4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4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EF51-3D7A-460D-8DC2-DA558A7D5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80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26/12/1446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433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 userDrawn="1"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 userDrawn="1">
            <p:ph idx="1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588891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26/12/1446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46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26/12/1446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0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26/12/1446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38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26/12/1446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12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26/12/1446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4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30" y="1710071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30" y="4589798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ED66-9C92-433A-BD3E-EBBB95A71A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19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26/12/1446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752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26/12/1446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62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26/12/1446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655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26/12/1446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rtl="0">
              <a:defRPr sz="4800" b="1" cap="none" spc="0">
                <a:ln w="11430"/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 algn="r" rtl="0">
              <a:defRPr i="1"/>
            </a:lvl1pPr>
          </a:lstStyle>
          <a:p>
            <a:fld id="{2D956BDE-7159-4A8E-9B77-3E8DB6EBE25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June 22, 2025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6492876"/>
            <a:ext cx="3860800" cy="365125"/>
          </a:xfrm>
        </p:spPr>
        <p:txBody>
          <a:bodyPr/>
          <a:lstStyle>
            <a:lvl1pPr algn="r" rtl="0">
              <a:defRPr i="1"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Awfa Altaee 2013</a:t>
            </a:r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59829" y="6492876"/>
            <a:ext cx="2844800" cy="365125"/>
          </a:xfrm>
        </p:spPr>
        <p:txBody>
          <a:bodyPr/>
          <a:lstStyle>
            <a:lvl1pPr algn="ctr" rtl="0">
              <a:defRPr/>
            </a:lvl1pPr>
          </a:lstStyle>
          <a:p>
            <a:fld id="{D23D514E-3F16-4F94-A606-025366BC934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73739"/>
      </p:ext>
    </p:extLst>
  </p:cSld>
  <p:clrMapOvr>
    <a:masterClrMapping/>
  </p:clrMapOvr>
  <p:transition spd="slow">
    <p:cover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7768"/>
            <a:ext cx="10972800" cy="782960"/>
          </a:xfrm>
          <a:solidFill>
            <a:schemeClr val="accent4">
              <a:lumMod val="5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/>
          <a:lstStyle>
            <a:lvl1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5112568"/>
          </a:xfr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l" rtl="0">
              <a:defRPr b="1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1pPr>
            <a:lvl2pPr algn="l" rtl="0">
              <a:defRPr b="1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2pPr>
            <a:lvl3pPr algn="l" rtl="0">
              <a:defRPr b="1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3pPr>
            <a:lvl4pPr algn="l" rtl="0">
              <a:defRPr b="1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4pPr>
            <a:lvl5pPr algn="l" rtl="0">
              <a:defRPr b="1">
                <a:solidFill>
                  <a:schemeClr val="bg1">
                    <a:lumMod val="95000"/>
                  </a:schemeClr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ar-IQ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48252"/>
            <a:ext cx="2844800" cy="365125"/>
          </a:xfrm>
        </p:spPr>
        <p:txBody>
          <a:bodyPr/>
          <a:lstStyle>
            <a:lvl1pPr algn="r" rtl="0">
              <a:defRPr i="1"/>
            </a:lvl1pPr>
          </a:lstStyle>
          <a:p>
            <a:fld id="{1F812308-EB20-406D-A3E0-8291C0DA076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Sunday, June 22, 2025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6448252"/>
            <a:ext cx="3860800" cy="365125"/>
          </a:xfrm>
        </p:spPr>
        <p:txBody>
          <a:bodyPr/>
          <a:lstStyle>
            <a:lvl1pPr algn="r" rtl="0">
              <a:defRPr i="1"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Awfa Altaee 2013</a:t>
            </a: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59829" y="6448252"/>
            <a:ext cx="2844800" cy="365125"/>
          </a:xfrm>
        </p:spPr>
        <p:txBody>
          <a:bodyPr/>
          <a:lstStyle>
            <a:lvl1pPr algn="ctr" rtl="0">
              <a:defRPr/>
            </a:lvl1pPr>
          </a:lstStyle>
          <a:p>
            <a:fld id="{D23D514E-3F16-4F94-A606-025366BC934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480720"/>
            <a:ext cx="121920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06667"/>
      </p:ext>
    </p:extLst>
  </p:cSld>
  <p:clrMapOvr>
    <a:masterClrMapping/>
  </p:clrMapOvr>
  <p:transition spd="slow">
    <p:cover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0B3807-1270-4CFE-BE74-6DA659226B85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22/06/2025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930BEA-CBD9-4064-BB0F-E11F1CD365C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6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3" y="1825629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D6D2-D4B4-4401-AA46-0A8C3D8215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2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9" y="365151"/>
            <a:ext cx="105156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80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80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C8D8-3A2C-449A-BC95-D0269AB8A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7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3C83-FF75-422E-94B3-8482BD0AC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90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240C-B624-4238-A207-DE00916801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9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7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6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77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312C-314A-4907-AC3A-60D03FDF4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43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77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6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77" y="2057402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20C43-4174-49F9-9A38-636C9CA13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3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e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92E0E-16F2-4B37-A80F-6508147B90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6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CF919C-961F-4280-B582-783C67B700E2}" type="datetime1">
              <a:rPr lang="en-GB"/>
              <a:pPr>
                <a:defRPr/>
              </a:pPr>
              <a:t>22/06/2025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992E0E-16F2-4B37-A80F-6508147B90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23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16A886CF-54D5-4059-980F-BCF72C15580F}" type="datetimeFigureOut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26/12/1446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5AF09519-5677-405C-A8E8-0002D2181AA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1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B74CD68-13BE-4DC8-B1F8-F89DE35DB06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 rtl="1"/>
              <a:t>Sunday, June 22, 2025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r>
              <a:rPr lang="en-US">
                <a:solidFill>
                  <a:prstClr val="black">
                    <a:tint val="75000"/>
                  </a:prstClr>
                </a:solidFill>
              </a:rPr>
              <a:t>Dr. Awfa Altaee 2013</a:t>
            </a: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23D514E-3F16-4F94-A606-025366BC934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7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transition spd="slow">
    <p:cover dir="d"/>
  </p:transition>
  <p:hf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hmad.ibrahim@Tiu.edu.i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589" y="685800"/>
            <a:ext cx="6218001" cy="3042706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Immunohistochemistry</a:t>
            </a:r>
            <a:br>
              <a:rPr lang="en-GB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Introduction to </a:t>
            </a:r>
            <a:r>
              <a:rPr lang="en-GB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Microtechniques</a:t>
            </a:r>
            <a:br>
              <a:rPr lang="en-GB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0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5752" y="3810000"/>
            <a:ext cx="5355264" cy="1432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Dr. Ahmad H. Ibrahim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400" b="1" dirty="0"/>
              <a:t>Semester 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 Week 5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n-US" sz="1400" b="1" dirty="0"/>
              <a:t>Date 14/2/2024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7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Histology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0">
              <a:buNone/>
            </a:pPr>
            <a:r>
              <a:rPr lang="en-US" sz="4000" b="1" dirty="0">
                <a:solidFill>
                  <a:schemeClr val="bg1"/>
                </a:solidFill>
              </a:rPr>
              <a:t>   is the science that deals with microscopic structures, composition and function of normal tissues</a:t>
            </a:r>
            <a:endParaRPr lang="ar-IQ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5" descr="1022"/>
          <p:cNvPicPr>
            <a:picLocks noChangeAspect="1" noChangeArrowheads="1"/>
          </p:cNvPicPr>
          <p:nvPr/>
        </p:nvPicPr>
        <p:blipFill>
          <a:blip r:embed="rId2" cstate="print"/>
          <a:srcRect t="13481"/>
          <a:stretch>
            <a:fillRect/>
          </a:stretch>
        </p:blipFill>
        <p:spPr bwMode="auto">
          <a:xfrm>
            <a:off x="6192026" y="3717032"/>
            <a:ext cx="523968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stes_Histology_Epididymi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1425" y="3717032"/>
            <a:ext cx="524957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10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Pathology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0">
              <a:buNone/>
            </a:pPr>
            <a:r>
              <a:rPr lang="en-US" sz="4000" b="1" dirty="0">
                <a:solidFill>
                  <a:schemeClr val="bg1"/>
                </a:solidFill>
              </a:rPr>
              <a:t>is the study of the structural and functional changes in cells, tissues, and organs that underlie disease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  <a:endParaRPr lang="ar-IQ" sz="4000" dirty="0">
              <a:solidFill>
                <a:schemeClr val="bg1"/>
              </a:solidFill>
            </a:endParaRPr>
          </a:p>
        </p:txBody>
      </p:sp>
      <p:pic>
        <p:nvPicPr>
          <p:cNvPr id="5" name="Picture 5" descr="pathology"/>
          <p:cNvPicPr>
            <a:picLocks noChangeAspect="1" noChangeArrowheads="1"/>
          </p:cNvPicPr>
          <p:nvPr/>
        </p:nvPicPr>
        <p:blipFill>
          <a:blip r:embed="rId2" cstate="print"/>
          <a:srcRect t="17632"/>
          <a:stretch>
            <a:fillRect/>
          </a:stretch>
        </p:blipFill>
        <p:spPr bwMode="auto">
          <a:xfrm>
            <a:off x="3311691" y="3643608"/>
            <a:ext cx="65278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581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Histopathology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>
              <a:buNone/>
            </a:pPr>
            <a:r>
              <a:rPr lang="en-US" sz="4000" b="1" dirty="0">
                <a:solidFill>
                  <a:schemeClr val="bg1"/>
                </a:solidFill>
              </a:rPr>
              <a:t>is the macroscopic and microscopic study of the diseased tissue or organs.</a:t>
            </a:r>
          </a:p>
          <a:p>
            <a:pPr algn="l" rtl="0"/>
            <a:endParaRPr lang="ar-IQ" dirty="0"/>
          </a:p>
        </p:txBody>
      </p:sp>
      <p:pic>
        <p:nvPicPr>
          <p:cNvPr id="4" name="Picture 5" descr="General_histopatholog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171" y="3789040"/>
            <a:ext cx="4320480" cy="252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Oral_cancer_(1)_squamous_cell_carcinoma_histopath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5681" y="3789040"/>
            <a:ext cx="4416491" cy="249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gr1-sml"/>
          <p:cNvPicPr>
            <a:picLocks noChangeAspect="1" noChangeArrowheads="1"/>
          </p:cNvPicPr>
          <p:nvPr/>
        </p:nvPicPr>
        <p:blipFill>
          <a:blip r:embed="rId4" cstate="print"/>
          <a:srcRect b="5691"/>
          <a:stretch>
            <a:fillRect/>
          </a:stretch>
        </p:blipFill>
        <p:spPr bwMode="auto">
          <a:xfrm>
            <a:off x="335363" y="3543300"/>
            <a:ext cx="2857500" cy="31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535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Cytology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>
              <a:buNone/>
            </a:pPr>
            <a:r>
              <a:rPr lang="en-US" sz="4000" b="1" dirty="0">
                <a:solidFill>
                  <a:schemeClr val="bg1"/>
                </a:solidFill>
              </a:rPr>
              <a:t>is the study of cells; their origin, structure, function and pathology</a:t>
            </a:r>
          </a:p>
          <a:p>
            <a:pPr algn="l" rtl="0"/>
            <a:endParaRPr lang="ar-IQ" dirty="0"/>
          </a:p>
        </p:txBody>
      </p:sp>
      <p:pic>
        <p:nvPicPr>
          <p:cNvPr id="4" name="Picture 5" descr="Urine_normal_cyt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2120" y="3717032"/>
            <a:ext cx="43288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st_Tubes_Close-up_Shallow_tcm15-108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3765" y="3717032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etrotofix3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386" y="3717032"/>
            <a:ext cx="355176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12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67" y="2708920"/>
            <a:ext cx="9505056" cy="1359024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Branches of </a:t>
            </a:r>
            <a:r>
              <a:rPr lang="en-US" sz="5400" b="1" spc="150" dirty="0" err="1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Histochemistry</a:t>
            </a:r>
            <a:r>
              <a:rPr lang="en-US" sz="54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-</a:t>
            </a:r>
            <a:endParaRPr lang="ar-IQ" sz="72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12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7" y="332656"/>
            <a:ext cx="8160907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Branches of </a:t>
            </a:r>
            <a:r>
              <a:rPr lang="en-US" b="1" spc="150" dirty="0" err="1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Histochemistry</a:t>
            </a:r>
            <a:r>
              <a:rPr lang="en-US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ar-IQ" sz="60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815428" y="1600200"/>
          <a:ext cx="10657185" cy="41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0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C92F39-0AB1-40BC-9903-5BCAE35E0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1C92F39-0AB1-40BC-9903-5BCAE35E0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19E97D-8C8C-48CA-A997-BB25023B8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4419E97D-8C8C-48CA-A997-BB25023B8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BCEF2D-1673-4224-B0D9-2EE62B041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DBCEF2D-1673-4224-B0D9-2EE62B041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770586-6FB1-4566-9F8D-2673F8524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E6770586-6FB1-4566-9F8D-2673F85247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9B2322-58EA-4AD5-B9FF-623C97535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29B2322-58EA-4AD5-B9FF-623C97535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2E54D4-E69F-491D-B45A-4B7F25B42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862E54D4-E69F-491D-B45A-4B7F25B42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32A1F6-18BC-47EB-9817-374CF608B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D32A1F6-18BC-47EB-9817-374CF608B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784D30-6692-48E8-ABEE-91DA02C7E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2A784D30-6692-48E8-ABEE-91DA02C7E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3393" y="2564904"/>
            <a:ext cx="11329259" cy="187220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spc="150" dirty="0" err="1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Histopathological</a:t>
            </a:r>
            <a:r>
              <a:rPr lang="en-US" sz="5400" b="1" spc="150" dirty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examinations are used for</a:t>
            </a:r>
            <a:endParaRPr lang="ar-IQ" sz="5400" b="1" spc="150" dirty="0">
              <a:ln w="11430"/>
              <a:solidFill>
                <a:prstClr val="whit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210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500" y="332656"/>
            <a:ext cx="9985109" cy="1008112"/>
          </a:xfrm>
          <a:solidFill>
            <a:schemeClr val="accent2">
              <a:lumMod val="50000"/>
            </a:schemeClr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Histopathological</a:t>
            </a:r>
            <a:r>
              <a:rPr lang="en-US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examinations are used for</a:t>
            </a:r>
            <a:endParaRPr lang="ar-IQ" sz="3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7384" y="1484784"/>
            <a:ext cx="11425269" cy="1008112"/>
          </a:xfr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lvl="0" indent="-514350" algn="l" rtl="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Diagnosis of diseases.</a:t>
            </a:r>
          </a:p>
          <a:p>
            <a:pPr marL="0" lvl="0" indent="0" algn="l" rtl="0"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nandancleantec.com/biofuels/Backward%20integration/PHOTOS/Microscopic%20examination%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40991"/>
            <a:ext cx="4495800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4FF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7" t="1721" r="16707" b="8817"/>
          <a:stretch>
            <a:fillRect/>
          </a:stretch>
        </p:blipFill>
        <p:spPr bwMode="auto">
          <a:xfrm>
            <a:off x="7543803" y="2971816"/>
            <a:ext cx="2912300" cy="33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545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304800"/>
            <a:ext cx="11425269" cy="1296144"/>
          </a:xfr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lvl="0" indent="-514350" algn="l" rtl="0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</a:endParaRPr>
          </a:p>
          <a:p>
            <a:pPr marL="0" lvl="0" indent="0" algn="l" rtl="0">
              <a:buNone/>
            </a:pPr>
            <a:r>
              <a:rPr lang="en-US" sz="2800" b="1" dirty="0">
                <a:solidFill>
                  <a:schemeClr val="bg1"/>
                </a:solidFill>
              </a:rPr>
              <a:t>2. Determining the treatment, prognosis, and grading.</a:t>
            </a:r>
          </a:p>
          <a:p>
            <a:pPr marL="514350" indent="-514350" algn="l" rtl="0">
              <a:buFont typeface="+mj-lt"/>
              <a:buAutoNum type="arabicPeriod"/>
            </a:pPr>
            <a:endParaRPr lang="ar-IQ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members.multimania.nl/snzjcea/images/1-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0" y="2376055"/>
            <a:ext cx="5160281" cy="30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2362205"/>
            <a:ext cx="5330171" cy="29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19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685800"/>
            <a:ext cx="11425269" cy="1584176"/>
          </a:xfr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lvl="0" indent="-514350" algn="l" rtl="0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</a:endParaRPr>
          </a:p>
          <a:p>
            <a:pPr marL="0" lvl="0" indent="0" algn="l" rtl="0">
              <a:buNone/>
            </a:pPr>
            <a:r>
              <a:rPr lang="en-US" sz="2800" b="1" dirty="0">
                <a:solidFill>
                  <a:schemeClr val="bg1"/>
                </a:solidFill>
              </a:rPr>
              <a:t>3.  Medico-legal conditions, to determine the cause of death.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00" y="2667000"/>
            <a:ext cx="5931197" cy="370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1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979501" y="1854208"/>
            <a:ext cx="10233025" cy="360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Immunohistochemistry</a:t>
            </a:r>
            <a:endParaRPr lang="en-GB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Introduction to </a:t>
            </a:r>
            <a:r>
              <a:rPr lang="en-GB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Microtechniques</a:t>
            </a:r>
            <a:endParaRPr lang="en-GB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NZ" sz="1600" b="1" i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Dr.</a:t>
            </a:r>
            <a:r>
              <a:rPr lang="en-NZ" sz="1600" b="1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Ahmad H. Ibrahim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Ph.D. Molecular Pharmacology </a:t>
            </a:r>
          </a:p>
          <a:p>
            <a:pPr algn="ctr" rtl="1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Email: </a:t>
            </a:r>
            <a:r>
              <a:rPr lang="en-NZ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ahmad.ibrahim@tiu.edu.iq</a:t>
            </a:r>
            <a:endParaRPr lang="en-NZ" sz="16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rtl="1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NZ" sz="1600" b="1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rth</a:t>
            </a:r>
            <a:r>
              <a:rPr lang="en-NZ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Lecture </a:t>
            </a:r>
          </a:p>
          <a:p>
            <a:pPr algn="ctr" rtl="1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NZ" sz="1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March 6  -2024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211140" y="457210"/>
            <a:ext cx="3602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NZ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University of TISHK</a:t>
            </a:r>
            <a:endParaRPr lang="en-GB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Slide Number Placeholder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E943E-D072-47AD-9540-AF3C342A3B26}" type="slidenum">
              <a:rPr lang="en-GB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22023"/>
      </p:ext>
    </p:extLst>
  </p:cSld>
  <p:clrMapOvr>
    <a:masterClrMapping/>
  </p:clrMapOvr>
  <p:transition spd="slow" advTm="22022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3288" y="685800"/>
            <a:ext cx="11425269" cy="1224136"/>
          </a:xfr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lvl="0" indent="-514350" algn="l" rtl="0">
              <a:buFont typeface="+mj-lt"/>
              <a:buAutoNum type="arabicPeriod"/>
            </a:pPr>
            <a:endParaRPr lang="en-US" sz="2800" b="1" dirty="0">
              <a:solidFill>
                <a:schemeClr val="bg1"/>
              </a:solidFill>
            </a:endParaRPr>
          </a:p>
          <a:p>
            <a:pPr marL="0" lvl="0" indent="0" algn="l" rtl="0">
              <a:buNone/>
            </a:pPr>
            <a:r>
              <a:rPr lang="en-US" sz="2800" b="1" dirty="0">
                <a:solidFill>
                  <a:schemeClr val="bg1"/>
                </a:solidFill>
              </a:rPr>
              <a:t>4.  Researches and medical discovery.</a:t>
            </a:r>
          </a:p>
          <a:p>
            <a:pPr marL="514350" indent="-514350" algn="l" rtl="0">
              <a:buFont typeface="+mj-lt"/>
              <a:buAutoNum type="arabicPeriod"/>
            </a:pPr>
            <a:endParaRPr lang="ar-IQ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7" y="2743215"/>
            <a:ext cx="3849732" cy="3133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43216"/>
            <a:ext cx="6789357" cy="31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914400" y="1600200"/>
            <a:ext cx="9438048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en-US" sz="6000" b="1" dirty="0">
                <a:solidFill>
                  <a:prstClr val="black"/>
                </a:solidFill>
              </a:rPr>
              <a:t>Methods of </a:t>
            </a:r>
            <a:r>
              <a:rPr lang="en-US" sz="6000" b="1" dirty="0" err="1">
                <a:solidFill>
                  <a:prstClr val="black"/>
                </a:solidFill>
              </a:rPr>
              <a:t>Histochemistry</a:t>
            </a:r>
            <a:r>
              <a:rPr lang="en-US" sz="6000" b="1" dirty="0">
                <a:solidFill>
                  <a:prstClr val="black"/>
                </a:solidFill>
              </a:rPr>
              <a:t> </a:t>
            </a:r>
            <a:r>
              <a:rPr lang="en-US" sz="6000" b="1" dirty="0" err="1">
                <a:solidFill>
                  <a:prstClr val="black"/>
                </a:solidFill>
              </a:rPr>
              <a:t>Microtechniques</a:t>
            </a:r>
            <a:endParaRPr lang="ar-IQ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01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3589350"/>
              </p:ext>
            </p:extLst>
          </p:nvPr>
        </p:nvGraphicFramePr>
        <p:xfrm>
          <a:off x="527384" y="1957288"/>
          <a:ext cx="11137237" cy="1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71059" y="332679"/>
            <a:ext cx="871424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en-US" sz="3600" b="1" dirty="0">
                <a:solidFill>
                  <a:prstClr val="black"/>
                </a:solidFill>
              </a:rPr>
              <a:t>Methods of </a:t>
            </a:r>
            <a:r>
              <a:rPr lang="en-US" sz="3600" b="1" dirty="0" err="1">
                <a:solidFill>
                  <a:prstClr val="black"/>
                </a:solidFill>
              </a:rPr>
              <a:t>Histochemistry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Microtechniques</a:t>
            </a:r>
            <a:endParaRPr lang="ar-IQ" sz="3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7544" y="1052759"/>
            <a:ext cx="883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The methods can be classified according to the type of sample into</a:t>
            </a:r>
            <a:endParaRPr lang="ar-IQ" sz="2400" b="1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://images-en.busytrade.com/185227600/Paraffin-Wa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76" y="3789040"/>
            <a:ext cx="5151669" cy="28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croscopy.wisc.edu/files/micro/micro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84" y="3815792"/>
            <a:ext cx="4182829" cy="27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95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523152"/>
              </p:ext>
            </p:extLst>
          </p:nvPr>
        </p:nvGraphicFramePr>
        <p:xfrm>
          <a:off x="527384" y="1957288"/>
          <a:ext cx="11137237" cy="1615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71059" y="332679"/>
            <a:ext cx="871424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en-US" sz="3600" b="1" dirty="0">
                <a:solidFill>
                  <a:prstClr val="black"/>
                </a:solidFill>
              </a:rPr>
              <a:t>Methods of </a:t>
            </a:r>
            <a:r>
              <a:rPr lang="en-US" sz="3600" b="1" dirty="0" err="1">
                <a:solidFill>
                  <a:prstClr val="black"/>
                </a:solidFill>
              </a:rPr>
              <a:t>Histochemistry</a:t>
            </a:r>
            <a:r>
              <a:rPr lang="en-US" sz="3600" b="1" dirty="0">
                <a:solidFill>
                  <a:prstClr val="black"/>
                </a:solidFill>
              </a:rPr>
              <a:t> Microtechniques</a:t>
            </a:r>
            <a:endParaRPr lang="ar-IQ" sz="3600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7544" y="1052759"/>
            <a:ext cx="883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The methods can be classified according to the type of sample into</a:t>
            </a:r>
            <a:endParaRPr lang="ar-IQ" sz="2400" b="1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://img.tradeindia.com/fp/1/295/89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3658888"/>
            <a:ext cx="3360373" cy="301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hareinfo.leica-microsystems.com/pictures.nsf/Articles/4184FB13B0B0F552C12578840032BA7D/$FILE/CryoGel%20sma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644398"/>
            <a:ext cx="2478021" cy="29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09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82276" y="2060871"/>
            <a:ext cx="6682341" cy="1934765"/>
            <a:chOff x="3341171" y="2128738"/>
            <a:chExt cx="5011756" cy="1934765"/>
          </a:xfrm>
          <a:scene3d>
            <a:camera prst="orthographicFront"/>
            <a:lightRig rig="flat" dir="t"/>
          </a:scene3d>
        </p:grpSpPr>
        <p:sp>
          <p:nvSpPr>
            <p:cNvPr id="8" name="Right Arrow 7"/>
            <p:cNvSpPr/>
            <p:nvPr/>
          </p:nvSpPr>
          <p:spPr>
            <a:xfrm>
              <a:off x="3341171" y="2128738"/>
              <a:ext cx="5011756" cy="1934765"/>
            </a:xfrm>
            <a:prstGeom prst="rightArrow">
              <a:avLst>
                <a:gd name="adj1" fmla="val 75000"/>
                <a:gd name="adj2" fmla="val 50000"/>
              </a:avLst>
            </a:prstGeom>
            <a:sp3d z="-190500" extrusionH="12700" prstMaterial="plastic">
              <a:bevelT w="50800" h="50800"/>
            </a:sp3d>
          </p:spPr>
          <p:style>
            <a:ln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3341171" y="2370584"/>
              <a:ext cx="4286219" cy="1451073"/>
            </a:xfrm>
            <a:prstGeom prst="rect">
              <a:avLst/>
            </a:prstGeom>
            <a:sp3d z="-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t" anchorCtr="0">
              <a:noAutofit/>
            </a:bodyPr>
            <a:lstStyle/>
            <a:p>
              <a:pPr marL="285750" lvl="1" indent="-285750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3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Routine smears preparation method.</a:t>
              </a:r>
              <a:endParaRPr lang="ar-IQ" sz="31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marL="285750" lvl="1" indent="-285750" defTabSz="1377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US" sz="31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Touch imprint cytology.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27397" y="2060871"/>
            <a:ext cx="4454895" cy="1934765"/>
            <a:chOff x="0" y="2128738"/>
            <a:chExt cx="3341171" cy="1934765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0" y="2128738"/>
              <a:ext cx="3341171" cy="193476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94447" y="2223185"/>
              <a:ext cx="3152277" cy="17458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algn="ctr" defTabSz="13335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dirty="0">
                  <a:solidFill>
                    <a:prstClr val="white"/>
                  </a:solidFill>
                </a:rPr>
                <a:t>Cytological methods</a:t>
              </a:r>
              <a:endParaRPr lang="ar-IQ" sz="30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" descr="http://screening.iarc.fr/picoral/H3b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89" y="4221088"/>
            <a:ext cx="4021491" cy="22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750125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13" y="4093099"/>
            <a:ext cx="2024312" cy="238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71059" y="332679"/>
            <a:ext cx="871424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en-US" sz="3600" b="1" dirty="0">
                <a:solidFill>
                  <a:prstClr val="black"/>
                </a:solidFill>
              </a:rPr>
              <a:t>Methods of </a:t>
            </a:r>
            <a:r>
              <a:rPr lang="en-US" sz="3600" b="1" dirty="0" err="1">
                <a:solidFill>
                  <a:prstClr val="black"/>
                </a:solidFill>
              </a:rPr>
              <a:t>Histochemistry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Microtechniques</a:t>
            </a:r>
            <a:endParaRPr lang="ar-IQ" sz="36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7544" y="1052759"/>
            <a:ext cx="883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The methods can be classified according to the type of sample into</a:t>
            </a:r>
            <a:endParaRPr lang="ar-IQ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08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dirty="0"/>
              <a:t>Types of specimens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527384" y="2461344"/>
          <a:ext cx="1113723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199457" y="1484786"/>
            <a:ext cx="10465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400" dirty="0">
                <a:solidFill>
                  <a:prstClr val="white"/>
                </a:solidFill>
              </a:rPr>
              <a:t>Pathology laboratories deal with different types of specimens taken. They can be divided into</a:t>
            </a:r>
            <a:endParaRPr lang="ar-IQ" sz="2400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://www.aafp.org/afp/2002/0315/afp20020315p1155-f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632171" y="2708920"/>
            <a:ext cx="3302000" cy="149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7501257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85" y="4797152"/>
            <a:ext cx="1298129" cy="153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4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975701" cy="457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Any Question?</a:t>
            </a:r>
            <a:b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5299" name="Picture 2" descr="C:\Users\Thana\Desktop\منوعات\question mark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838200"/>
            <a:ext cx="6625167" cy="4176712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839200" y="5486400"/>
            <a:ext cx="2979056" cy="10064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1" anchor="t">
            <a:noAutofit/>
            <a:sp3d prstMaterial="softEdge">
              <a:bevelT w="0" h="0"/>
            </a:sp3d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600" kern="0" dirty="0">
                <a:solidFill>
                  <a:srgbClr val="FF0000"/>
                </a:solidFill>
              </a:rPr>
              <a:t>Thank you</a:t>
            </a:r>
            <a:r>
              <a:rPr lang="en-US" sz="3600" kern="0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15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SERUUEhQVFRUVFxYXGBgYFxgXGBgZFhgXGBgZGx0YHSYfHBwjGxgZHy8gIycpLCwsFx4xNTAqNSYrLCkBCQoKDgwOGg8PGikkHyQpLCkpKSwsLCkpLCksLCwsKSwpKSwpKSwsLCwsKSwsLCkpLCkpLCwsLCwsLCwsLCwsKf/AABEIAKsBJwMBIgACEQEDEQH/xAAbAAABBQEBAAAAAAAAAAAAAAAFAQIDBAYAB//EAD4QAAIBAwMCBAQEBQIFBAMBAAECEQADIQQSMQVBEyJRYQYycZFCgaGxFCNSwfDR4QcVYnLxFiQzkkOCsxf/xAAZAQADAQEBAAAAAAAAAAAAAAABAgMABAX/xAAkEQACAgICAwACAwEAAAAAAAAAAQIREiEDMRNBUTJhBCJCFP/aAAwDAQACEQMRAD8A3hWlIpCaSvRs8vEdNITSEV0VjULFLTa4CtZmh1caaa6iYdXE0k0kVjUOpKW3bJMCkKxihYcfYs0lJNLNGxaOFca6K7dWNQs0k0oNJNAFCiurprpo2ajq6umk3VrNRxrhXTXRWsxxWuFdXCsYWkmlpJrWYWK4imzXFq1mFpKWaZRsws0ort1I1azULNLNMDV1GzDqWmTXUbDQ6a4ilikioWVo6uilRSTAqwmjznig5pDKDl0V64JRIWVHAqK6an5ivg/ZW/hjycUng1NPqadaSTQ8joPiiRppZ705dKPU1Z2QKr+JHFDNvofxxj6HhoEUl1QRiorl+RSWZrU1s1p6HPpzEzT9PbEdppTe8sVG1z0rW2qBjGLsTWv29Kqg06/ck1FV4KlRzcm3ZKK6kU0sUbEo6upShrhbNbJBxYk0hFTW7BNNdCK2SC4NDa7dSGkNGydC7q4GkpBRsNDi1JUqaVj7V38PmkzQ/il8Iorqufwoj3pPDAGRS+VDeF+yma6lbk+lIoqlk8RDXE091pn5VrNicK6afatEnFWrejE5pXNIePE5FZNOx4FdRSuqXlZ0r+PEwLaiTIJB9ZNS29Qe7N+RJz654xNC1ugnyznkenqfpVormJPEj39valaomnZZXqF1DK3GHtO4fTMyKIab4uuT50Vh6iVP9x+lAnGOSI7Ge8/6frUVlSSdpB7xP9qNJrYMnF6Nh/6stcMHQ+43D7r/AKVbt9VtOBtuKcTEwfsc1izaLSRmOe/pzHH+9VHtxIOB2/sKyhFjvlkvR6BduT/apNNqNvPFY/RWrqqSrsoABI3DiOdpPEeopNX1tph5MERwBjvA5NCk1SMp1tmzOtRsK6sfQMDTGMc4HqcCsVev+WSQowds9we8HkHMVUudduEmTP1J9I9a0OOT6NPmiuzYanq1teJaPTj7mmWuvrn+W4ETPlOPv/k1kU6gznie/wDvVld3JU4/6TWlGS0wR5E9o0//ADVGPzR/3SvP1p/jiPmEfUVj9Vqd+JEfb71Po+IC+8CPv/mKe6Qv5SNC/UEBiZ74g/3qJuqjsrH7f2mhrOw5x6ZUff7VFeu7e7fkR+n2pM2xsEgqeuBfmQwT+Eg/vFXLPXLR+Un81I/cR+tZMKWJPZee9OtXCQY4+lFtirs093r4jAmZ/EO36/lVa31t5BKfafafX1oE92cSPXjjtUm5sYxnMHJ/1NLtD3ZqbXxDaOCLin/tJn6Ef3AqvrOsRlUJA5kiY9YBNZp7u0STx9OfelN1vXI4ESI9s8UEmFz9M0CdZUiSrLmOARP5H9ImnJ161x5j/wDqf89PvWdS4f6jjIGe+JiDUFoNuEwdpwDHeP8AQfpT2xNGmvdW/oWfrMnngD6Uyx8SrbzdRs90zH1DEfoaFWnYjG3Hv6/+ag1+oJAGODMAj2zNCMm3TGkopWuzX6X4o09wYuAf9wKn9RFXbeqX8JDfQhv2rzTT3tkiMEe0/eJ/KrNq4FBAMNnIwe0TkGRmjLjS6BHmtG/uayOYH1/3piX92MT7Gsal8HMkwMS0Sc5Oc8g/WpRqrZ5B+s5/Ik4Of0PFJZS7XZq2twc07cAIFYXTdfvK2zeCJjz+aM++Y/OiWl+JHZS0IIgcNBJnHzegq0otK2RjNN0jSOMzXMZoTZ6yzLMKcTwyj6ZYwfvXf8+EKYgnlSQSPzGP0pFNDuJodMwVc09rwrHt1xsAvBM8lRjHAiT9Bmql7rzsNilwed3G0dgJOT3yOD71Gc0joitUa/VdctWvncT/AEjzN27D6966vPL1k7i3zdp45LdzHv8AauqPlHplklSRtgHJkRE5MHv9uKet4jj/AG9Me1Vbhjd/ScRtMyeMjv7/AE4rmUw2TGMMDPAjaQYz70ik/YkoJ9Ez3D6/rVV9SQcfrE1xuHJA/scASO4nvyBg1DcPrImIDCCZyInn8q6IUc84tEy9WYHgA9yMEz69v/FXLfVUMhSR/wB5HJ7z9vtQdrZ96ge2RzXXGMZHP5JI0D3GgLGD3wJiBk9+OSTyfeZTZ/EQzRADHjHbjn3rO6fVuh8p/LkUZs9dDEbyUIBzkrP70JQa6GhyJ9nakzPp7ZoW1FrhmSGBHGD/AJ60PvW6twuuyPMiXQavbuBCyYg7ciPfmPbirv8AFFTMKx5OBwIHf6frQerOmsluTj3o8kI/kDj5JL+oXtaNDDhW8zGDOF4EZABIzzjIpb2onAIA4xOY5yD+3rUaJC4J/wA7zTA/cVxPbOzJITUa3Zggnv7ZFVv4wMZ+1Saoq3+Zqg+nPaumCjWzn5OSSeugomoIIzkTHfnImOfWnai4ABIgjiJxnJ5/t3qHRWG253A+9WrWjjJyfeoSaTLRbaGI+0duTnsfeom1eMYPvVq5ZmqOq0pHFaDTewSbKjaiYnmrdptwweB3z3nND3QzVvT6ZhBromopHPCUr2XeASCR3PcRgTx6j9qj0r8hhnHHoDPrPPpS/wAGT7CrJtD0/OAP2rmclR1Ju7G3dUFXHbAGD75j681QF9h/4gVNf005quEPFPDFISc22W9PbQ8gGZ/bn2NSnSLnwmI9mbJ+0/rSaXS4+tS3GjJNSc90iiqtlK04DEEjdMR+Yz9s04asmQsicE8yT3jt+5odrm3Gf8NM02pgweK6lx2rObzU6LmrRfLukkzJBn6RjOIpOmSW2yQBknsI7/rFOvecDbmrmi0ewEN6jAieOJ9c8VKfJGMKfZWHG5ztdE9ywJwS3vPfH6/61U1N8q0J2HfvOJj05yOMVZd9q7ido92gfkT2zknnAHah915I8wJIkQeOJg9x9PSuB8jbPRUEiuXuFgDhpPbkEARJz24j1zUniQSpBOD67uQDM5xjua4EOFW5mfxKdpzwR+UevfEU7wjAn8MlTOZGM8AnNI2FFoWi2GHtAjHJABPPf9a6pLd4BJcTBAEKSsewE+p9K6kscoNdJzkD6RHf68dqSxfkDMiYnsfYEjOM+9P8WRxn60huHEAH1iB3zPrTExxYE9jHE+vv2nj/AFpmyDDRAztjcvrmTB/f6UtsqMTHaZH600jHP5ngzGPWmRmiJ1dRKg7cAhu08bWABIHHmn61DauLckAkMOVMT9cYI9waui9Mz39OIJ4HliPyMYxVe9YDDzQDkq6YYGPWBJ7kTmrR5GiE+JPoYuiJOBJ9O9Tr0gEwcf568T/pUZ6mbP8A8p3IcBgBIIAw8QuVM4zg881Yv9SIAKkcA+oP96rnN9HP44x7LWm6YiZAk+8/sTU4tgdhQpeuj8SkH1B3f70Qt3AwkGozzXY8XH0OZR7fYUhWPSuXiozc9qTJhoa94io36hGdoP5x/n2pbqT7VE2lB7iqqX0VplW7q7ZMiR/0nj7g0Z0mpQiVAHrESPzoPd6JPyt+n+lVbvTrlvIP5gxXU3DkVWc6yi7o1wvD0pBcHfFZex1m4kBvMPf/AFqxqOqeKAVG1u+cH7VLwv2V8qa/ZohcX1FRaq+gGT9qF6Id2f8AIVZeD6fn++aTFJjq3Eo2oD5Mj25+1HLVxY4NDldhwT94prsQaeX9hILEvm7+X1BpPE9j9jVBt3rTV3d2P70qgPZLqbjdrbfY/wClPsaYHzHcPb+5qqd3qD+lQtpjypK/nVErVE2mnYXe+3YY9laqzW2OZA+pH61B/FMR5+fbiokQMYET+X3pVGhqsstplE+dY9CVj8u4rv8AlKnlhxMAgkjt96Wxo1WCRuLDC9hkZ+og1c0RIguwLRzt9cSJPaO81Hk/kOP4svD+Mn+SO0mlS33EnggZx6T+/vTXuFWESMQNuTOScflz9ana4W8w7AzgACe89oifpNQOVXgSYgZn/uk+tcbk5O2diikqQ3WXFA2x2GNowOwE8kRP1JobdVexJHoDmf8Ab7+9S+GQZJmfQzIGO0mYP71UurE5zA787YH9+9VSFY25fyNo3LAz+IRiefNwD2OTzirmigkBDuHOMHnuSD7dvWh5Yzmd4HmIxMAe8HPp6GuUEENncvBGBJiDg8+3tTMVOjRkjJ2qZ/CNucnPp+36xXVS0jTG4EkDzZnPtH7GurnK2gJY6wsHHftzH0Jq5Y1O5gFBznmPyzigKaQT8se+P0x+9Sfw+fLcRSIGcGRxlR+ee9dTjH0csZM0bLyCNhycn078VGqmTGQRyD6yIHv7UN01wp8zhgQfaCMT8smmjqrSfIxmAJLECM+/czS4lW0EnQjkZx7c9zP0qJm4jkn6RVL/AJ2wEFTIESDAJ9YHBqZPiEELuHbJI57RIjI9Y796ODFckWCo2kNlSZMxBB7RHv8ApVO50+FBsmVGCjtzHIVgMf8A7d67+KFwyjMsFQAGkN3I2nP51M7En5QBPzGQVOZwRJHfFNFyiJJKRY6VrbLnaqFXHIcSZAkwZz9hxxRXms9eKt/8ohlwGbcjA5yp/Pv2j0pwu3UAAcHdwCVUz7HcQx98UJKxMaDXir6+veR2/wBeKeb47UHHXioHiDnAlYGD/UGKn6D9KkHVlJ/CPYZOaGLBdF97pND9SShlR/cfrUy3AYz+uf1pYPoaeOhWmyKx1Bj2qY3/AFDfaoTEyPKfyzUwvUzr0gKL9j/BVxII/f8ASq38KskiOeYI/TgfaptQ4YYMN/kyODiq2d3mVSf+nyn7H29KMW/oJJPpHPjBIP0n+4FSrqMYNQNo2Yd/vP70wdPI7mntfQYz9Isi6VMss+4q02pjEz68GO4qlZuKIDNn3YD9DVq1pPE4jgmWIEe04maWU67HjF+iYrI+YflP96Y2O9VLoNskZPsMx+Zx+tND8k/qJ/w0VJGxZZRgeD9+aVBnJyeBUdq4zgi2SVkDcvlE9huxH0mimltC2AWPmM+/Bj7YmTHPekny4lI8TY2304L5nBbnvHb/AD/MU65dBlVECfJiAYySe5HGZ9uTTHdrkASV9vxe2eB/nE1Mlg7c/Xj3nvmMRXLLkk+zpjBLodpUzv8A9IY/sAKcxECYJ98d+T39s/el2EkxLcnPAHsPwr7DvmmHzDv7QIBPr6xUWUIw8iWB2iIBj1EHHPHf9sVDdxlsExjmZzU1vJl/qB2wOf2qBrnmMmeR6e0/Xn9aaIBtzEH8WB9P8/vVe9jByTkcfU+5/WrNsRIAjOMZA/PNVr2THcYIPcehzzxmqoDKTHzbDBmAI+Vj3AzM549p7Gm2rcjHG4KZxBkj2xnH1qPV6YMAJ4JOZxJ4Mfbd967T6+FO7ywcTO6cETHP+1O1rRK97NDaseUKkqxyxOZ9SCe011UtP1HcmCWcjcQTmJ4ae/fmkrnplbQBbo94kqqbmkDaFzJ48sTn0qI22X8OyDBM2x2yCZkGaL3btu8TcaL7BFV2f+UkbLaWwCHUB1ICZ3bjJ4AFPBL37o1Cszjdgbtxu7mRrbbZLB4IJ7bj8sCu2jmcUALV+5JhS3fDDgRJ+bMU13umP5Zn6j+xojr9OBcIOnVYOVO/y8GDvlgYJ9CInFRvfZsKFTkKFBPlmQBP9PEsZO4c80cPaEr6DHuORDK2OO/96gKMBlTntBo3p/hXUXBuRX27dwaAEIzuJZyBg4xPBPAqFOjW/wD8l8BycBdjrnaAvluBpknzbSsR3xT5KIuEmDbV95+SfWVBH5yOBVlupMRBgBROIH5bR2APp96LdR6aotraKkNbBJIG1jvjfvglpXaoB4IJkA4M2p6IzDxXS2ttnXdcGwWSTMjcggLAAJWYJpckx8JIBXupsGC48scAEcQfy5pbWrZ3hbeeRtBBIJjAX+4NFrXwsxd1kNcQsxUZQ7Rk7mIUgQeJnAirei6ddt7doRVfyl9sQ3cMyZTthgIrXFGUJN7Ah1ajyAuBuzujETMkCTmcEdjRPpvQEvo10uAikKRbt3XaSoaDsTykDBMdq0TaC3qLSJdEsfMNjngbgCuR2ifrGJBqDWpaSz4NpIKKr3WuFWGVCq+X8oIIOJ+gpM76KLj3vozmv0JtMAtxzKqwD23HPEeIo+4Ee9X2sXLSM5v2Hgr5F8zQSROB5RjuI+hxQ69cJuW/JtDKm3/40DAcsCjEEQDkHijek6vvCJxvGFt7SIO5ZlgSTJBke2Z5eV6oVKNgUfEsQHt4+sfaAPpV3T9dsNyCv1BP7VUcNP8AK3AJxuS3cYbi3mMptM7iBImAO+atFi1g2vBsKWcub9xVDeG5JI+WdoZfmXIHlAgUZKIqckwlYay5hGRj6BgT9pmpW0C+lA+ndKQ3Ab1kpZAVLrqLoFpzwwkk7mPAM8zA7M1+su6ZygY7Z3IHZXLW2zbMiYO3PP5VNwvplFyKrkg/a0Krkbh+dOGjAJOZPMwf7UB0nxUG+byH7j70VsaxnEqQR69qnKMo9lIzhJaOboqbtwJBzwfarmyBE4+g/wBaZp9zdwR3jAH5k0rMizmT+ZHP5moy5W9BSiukRNp+IMfQc4711jRKTJyecyZ7cCe+KtPbWIk7jEDikvankASTGZmIEj9voKClJgwXZJc1C2zCiSvaMAmAFk8Ge/txigzdTRmJdpaN0wYImDH29hQnWa0ny5AG2BEbSPpVe2QZBYifpEiTnEgf3qqhrYrnukam3rkIi2VjPlBEnj7AY+tA9R1i413cpZbnmAkTtTECCCJJHYYqlqCpY+dmjgkAEz6mZH+1WdOrbzIdwsbtucEeUHbcGCe09qZQS2C2wt013uBGuwR5jbABa4QDsZpGQsyOfWiztAEjuBHGfSTHH9qh02mtoAoQLKgkbsjjGSY9wMZHc065e7iBM/T6/TtUJbei6VEjXYPOf9OPy/2qsz+mIgREx+n+TUOo1S2wN7c8QJxIk47CZoVf66IhcwRAmD39MfrTxixZSSDGYPPOfTvgH7TVe5cmTuBIxicE57gT3oQ2uuNJQNkAebAwTkeY+v6VVuKScuVM9gY4gd/anUSb5PgT110gSols5H+hqnY1okJy491ChoPEmYgnGck02w4AMuGMcZH2pLnU547+uIHuRTfok5BTQDBDEtuw3aIjaAAOOf0rqFDqZGbgBH5fp/vXUuDGzLFnrpRUYN/OU7d2xNnh5OyMn5o7RH0q50zqdqTbuvcUOdzMYtkuqkkHaWIBgrIYCYJWRQK5aXxYJ3RDHzQORiQKPt8WOU8O9bt3U8RrgUtdtmWLsco4kku3b8qu4/DKS9kXT+tF18Ep4j3iqwpVXkRtVCFkDABUkzniivw/q3skoSjKrMbq3QFZVtQSUZTuUkSu0kyYgHNBNXr1eGQtZIwqrdu3dv8A1BrjEqeAFXHlnvUOs6k9wuTeM3HLsPwljJnacSOxjAo4NoD5Il/qHUyUEanBO429rALlidr7QGX5Tg5MyJzUvStQ63LbXbz2rTG9F1WBJdUEBg26Af5amV2kesk0AuBu5BLAgyFbn0xg/SKsX7lnYp8FhcAG9tybWI42qEG0T2z2pnFICnezcaT4tXwgrm7qWa0XueERbFraAXJBgjapHyyJBgAmKlY2bhVltXBqbmQj3NQu5SM7mLBVBSYMMMRnEebWOpWVYlrXiDa0A3GWGPDynMf0nB71SfX8Q0dpgzGTzPM5n2FJ4d6C+ZG46h1K9tW7Zs7RbZ7dstucodp3IGZ2tyFJER6+mBF7rF+4ts38iS29SfE2qSGBUsVPAztEwOZNZ89SHrAChYChVMRBAEAHHMVK3X2YIrEDavhhlUK5XPJEEnJyTnvTLiYj5VZqF6sVtIVvKhe1qdqMoZkNuTaBKtEusRAME8Gqz6i210KAZbdLEugDQWa4224ABt3GARyPSq1z4jTcux7hAVPKwACsFCsAVIJgAQx7YjFQ6TqdtX3SqgyCNu5QIA4aSZHPep4NFc4mns9IsMhJdrbL5g4e+Cy8BgYg4HA7nPNKfhZfFK2tQQ0Bgi3dxAECZJnPOftiskLmAZIaD5pJiTuUgMcZg45/WogoJBB2wRyQfQTkiCT5o94opP6DOPw2Gr6PbtBmEhgBs8R3iQSfnt8fQkTjMjFNOriNovW9OyeaSty8YLKIQLvUzAJ9hOM0Ls665AFydobJySQfQ59/vVa9B7EZySccAyPbn14plD6wZ/At0y0mqvKGuzcus/zI+3cpVgd3JlQSDHb3FSt8PNo7ZW8qg3d+0mLe0iCCLg3K+GDROCCIM1D0rUGxeG3cylyPLuDDBDbWCnAEeUgg7jicg9b67avuF1dkuOF/mMhXeJeZCgkQBMg+maD09dBik1vsBXullVFtEtveJjepDEtK3dwMEOAodDsMjaZmQKj0upvupKkXc7VKwxYkwsAspIMdlx3FWOpdHKEfw13xJkqlu3cDBSNyy4JzMiASTzNB/wCO1IYg3LokkNDMACzgPCloUzkkRxNHFT7JyeJbtdcIBNxSAJ4B7QI9JmfpFFZ5ggwSpgzBBgg/nUHwd8SMCbd2L1sAFFfZtRndtzkPJcxnFSdT6jZ279O1xn8N7lwi2iKCbigK1sYt42edS0nHLGuefCr0UjVWx/8AG7QQeP6uIn2iSe3b2mKr/wDqVFghZmAcwRBI2zHAH3queq2oK3JNzeZeSFRV+XyjkGSTGcbYHJLdO6dpAwcLbuwCQ6XpAmzuAa2yE2yGYDJ9T2o+NJbHUr6M5r9aty4W288cgjAH5n3qBNcyjarSCZjBH2IzxRHV2ltXApst5h8ouh8kALt4knmSMTik6joLFp2DF57jukCSrKMhpgQciRintLTFpspePt7mTz5gJE5EiTkfau6fcHiL5V27hJaSBmEO2YMHHejHUfhcKvoQN07pHMEYxz79qG6L4adm3GMFcL5pLZUHgBpBEE0Mk0apWatnLbT6g+nr7fT9PpVcsefTgdwB/wCf3pOnooYJtNw7mYHcSQ5XcxnhpkGOOKm1OjLea0hULIIkSCFECDngEznkCuX2dPoD9TlowGGZAOfb2oSlpZiII+pGPUDvWmt6cPbIY7RBzMGeTyYiATHtVfTfCn4jcdvQKAckgCTu/bsSaqppaJy42wCxJBMBdpg8AmfaJP1qgSWMycR/5rWa74cJAh3lY+YSuY7SY59ag6d8JPdE7oT8JAyYjME/37065Yok+CXwAIccd/QD9qkROZNa+38DqoJfefeVA+yyf84q/ovhCyolVDRPPnPHoYA+00HzR9Dr+PI884JNdXomp+DbTZNuPYi5mZz5XH6V1bzxN/zyMppvgi9vNxSGAnAjdwO26cHy4mSD6UL1ukuq9tWkeIUMbfMNxxHcmMitp1H/AIl2Ta26YR4iEXNtvYd6geUAiCCpZdwyIBms0mp/jU22wQUELCtuUKFnCCfuPeqJtsRxiDuofD1+04S+otMQGC3GRWgmBA3ZODgeldb+Fna2z2w7EMFG3aQZEngzwP1zW2+HNBcsASXfUlHtpZuulyxd8OXAD7B4YlnI84+U8zBE/ELXRqmRwqr5QwR28FX2ocFiQvu0jMninU39EfFH2A9L8LX2S4fDuk2yN5AMIsEsWjOI7eh9qtab4VW4srrLbiQMLdMsfwkOFyMT9e9ajpvxa+nt27dy3e8Owvhi5a3XFLKrLyqkfMJxuE9wMEZ8PdeI0+qtuHJu22KKEuAC5cDblELKZMEtjsDFK+SQY8cQXp/giLgD37YO5rcKrvNxD5lGAMSJzInindZ+HtOLwtLca0RsDhka4ZgbmBTy7DMrnjmOaL/+lNYpUsSEtFWto7sLZaUOxSWAT8WfKPKfUUG6hoxc1BvXrhMi2T4fhWypFtD8rMwgTGDkjFZTd22F8cUqoHajoFsQpvsGMDadPdBJ49fccUcufDGj8PZa/ivFEea7acB5YAgKF2gwSR5u0d5o7obmke3ss7DeRIFwW9hDIhm6JHI2s85g5qIfwyl1XXJeViIFwWmuSwKTuYBY87HK/nzUnyyf0ePDFfDGDoFyRNu4gJILNauBRJMZggzVY6K/adS9s7QVfIgFTDDnGR2r1DU6KyodL7m4Tktc0spgAkFrCopwi4BnyiOTInqXwvozae7ZuJ5ELOnhK5YowD7Gu5QblAEg8nndTx5r7A+FejJatJZSW8og7cS2MT2Ag1X1RYWdwG3OO0ctkfQ/p7Vpvh3rXgFRZSCpZjd/hxcdSylSAVJYJxjkyRIkmrPWeifxsnSAI7NuuretXLW7eo2yGRgQSrsGxBNztAAiqdGcTK2la94NuxLu1tQFVRBKglhLcHynM8g+tFF6QQ1y1qrosEbAAyyfOJJMEYUQfz9oqp/CajTOEunwrlsEKCqMSGmGXcICkDB5+9XOpDxy11tQWusQfPp1TdAUAfynIHEe+2e9Mo0K6L2hXSMVQSzbjLXDsDEkCZ3hZmVgwNonkmo16Xbu3S1nyW9qxuUwxBIcENcVjBESJHoe9ZRrpXh0YCTEFTESecGr1nxQwgAGGJWN24BCRge4U8in8ftM2a+BB7VmxeZHS5fIhdqkhZMHBLkzDDv3GaVX09xpsqwAj+U90OSVaDM3fEKkFR5Y7kR2CaW7fZ1t4tm7cZ2bsAV4gngATTtJr7t1Ha4diqF+W2jTumRJ9Bmg00BST1Roup9Ia0viXGtt5l3DxGWSSSREKpHPynE9pFT9E6aLtu8Ue2HuL4aW9xZxFy3cmD2IQgRJ4JgZrKL0sFS/iMfOVGI3Qs/kY2mPeKh0PQbt9otjeZUcqIL7tuWIidrZ/wCmmx12bJ30aO9065aje9pWGWU3LbEfIQrqDiQZ96vtot4uuHZYlgVt/wAqNqHas22aQxK9hiePNVLQfAOrv+a5ctrgeYuXaNsD5TtwNuCeCIqFPhrV6cq1o3GYjMKEIAGQQXIOCDGecey0vo3XoI3Pg9nRnJYMG7XFuNBI42ptxPqMTwYpmqXUbd18vcNsvtfcykMbiiQyRgsDknnH1HaP4t1WmJRbiOgG/aVRhNwC4xLDzHzMcbv2oxqfjW/fsXrRsqS6kFrZeUllHB3bpOJERPeK2LMmn6Jrnwrdd9o8HTyNxAuNuvAA5ksy+WSI8pO9uaXpvTbbMq2LyhlEuikoQEKhwVDCIM554mZrHanxty21W43k3lYYhTknygYgCTjGc96NdE0WqXbfsqQlwMWYPbWVDMbi5OPkieZOOaSXG67CpW+g/odanhzp7l3ZDEAWHZWI2jytcQLO4gTI/F/TVHpfx1achbl+5aPG5k8gxPm2qx5gDy9/rT7uq0L2WtW3a2NihQzX2GxRbgbTIMAds+QHMmh2h+FLHm8a4TMBCsqZAP4XAPJGIPBHetjH/Q1y9Bnp+vXxS7dQ05Uj8NtwrAcAzbhSCZ+Uk54pb/XQWJBXfx4iuSkAkbyjLAGVEbfxSeKo9S+HvAsM7Jbb8K7VCQcgMAjwcgHiCWXiYoPofhW/cLb7N9RBYQEEkjymXwRn6/vTKHG1YuU1o1F/qzKnnbYViQLaNO5lXlF2wp/+09qEW/jdsj/tA8qqCJyfKMN+n7VL074U1CHY7E2/lUbTlVdCNvhu20jAIcYDLk9ov4Hp7ElTLICCgLoWNsPIaEI3nEmYwsTJpVGHsZufpljX/FN5ApW6SGEjabbrtOM+QEMGkGY44FRp8UXiQfFKEQYCqFgEYbGRnNT6b4nS3p0tW7YBlt6MXkKZ/HtCsYIGM47VR1/xQSVbThlTYJkF/wCZvMhSZJHyjHMUPGvgMn9CFr4svgmbq890X6ent6dzXUMNgqqvdG8lQ+xwyndeCsQTHYepmZpaXxoa5/QdetnS3Dv0SYLGXtFl2klSASNu2SMqvf0IqWxd07m4xLWFY+JY2qtxUPiTELtwqjBkfKO+K2Os+H/4jRXb2quMBYJKOMrcsstom5G0FTlpAEggiOBWKutp2u3WtXrgKlirIsAqWAiYG3BPYDy9pFPditfDSdV6fqnBUaoajYQBaF1nfckru8J8HBnDTBxM1F0ldRaDrc0IbeAJ1B2IGEspAddpIyazPUDoroUNqNQt4EqxZVugkfLALKfQcwOYqr0frF+ylwWL5Q3AyXAoMbYgEMw5yYIAIjnNOk2Lf02nUlfUXLANhbBRNlhbd21shWaSwOVXdI4AjEjmr2r0Nxy5sLp9LesBbzKjMQ9naXtNIBttlWOzJxzkUDX/AInypt37Nm4Da8NSUhwIhGLOX3YPygDnBFA9N1Xxr1q1YFyW2gkhHIKncWyijaAJP0nPFK4/Q5/A3ptfdvadmuMWa4hRXA8MgFp3Mu0KxWNoI7TmiL9SV9Olk2rJ2Pu33UFxc7gzbRbMNt2jcJPl98XtayKUDBSXtWgY2qniFN7mEaAIBMJiT9TWT6j0vS6S/KhHR4DWvEvI6HyXCQwBX+kwZw3EZK9jdI1Wm+F7S2T4yfIIHh3AVdRyc2wFA+pJOBkgERofivT+S2wu6ayrK1vwx4txCdpdVMZLtMs0wMAGas3fiUi6fCu2Lti7tC6e417xyLrKCi+Qmcx859RkCs11noH85/CFxbSsNouJeDgeh22yoYcQxFGMV/oLb9BPq3xQrMbaObtvcoF4hrZKMjb1uJbHmjdtgL+AxO+tDqdXd09l7bxflNwe4niMkoFKLuMqFZSw4jdwOKX4e6Rbt2k1D2hdZTpiSpm4iras77e3ksWJO0/0niRIv4ivIl+7esaa6BeUhl1IuqyXt7FrltZgcjvGOPXOvRopszN/rV2y0pduoSMkXHPyzC8j6TU/w9pbd26g1SGN4ZtyuCys21iTIiNwbtMcmq3VviKw6qr2EN1QU8Q7ySAwxtwpgSuf6uZArT9PvPq9EWuNceyh3Pa2b2Yq2CGEPJ3gwpIEHHas20g47tlz4j+CrK2Td0yWZWBs3vcLsXCrs2XMHzA9+OMViOr7UYCxcuuAqkl1KQTlkYQT5ZC7u/61pNL1llYWtLavMoEhbkKqFmYc3BBkkATH70E0/Xr1xLel3WvDJXa5YB0iSxNxPPtMmd0mBTRT9kp10AdRZUoGHO7aQe/lB3f/AGB+4oh03XuIgSEUle+0yzFh6GD+laHWfBV6/wDzBdssjtc2edyD5pPm2evMd6ZZ+EL+nFwsLJBt3QDuY/IAzNDWuy5iJPAqqnFKmR8cr0DdJ1MDcq2wPEG1trOmIZQZBMGHY8e/YUS1fw09thbup4RuySrGW8gkkMog5YAzEbvWhPVnvENJtoFiFW2QXMgclREAk5+kZqC18SXgqI5dlUyNwmCcYJBPtE0sql+I8W4upHpXRum6Nbqrp7qC6qlot2BIKAbzKwN0rmMyIzRQdFayrLauuB820h482CQCWGR6CvK9B8S2yCGt+Ybmw2IXPBnhc/lRPpfxqFAS3cvIAZVQSVE8wCY9cRUJKforGcQjqtC41lwC6bFwEeYBvDIa2rEEqyrkt8pBWMRQzqWiKlbo1FtbqQqrYVbUBvNO3eAsQxKjmVEZol49i6xvXtRdTeNwcJcbcyhV2snlAG0doPlEVD8Ta7S29KAFN9nebbHeLTKrAkshfePQCc1SLYJUEbXxDYOk/h71nwrSEqq7nJMEOo8baSCx7xEKc8Coui9RaxrAulZHtXt4g7rexS3k8x3MD5lIJXzTjia880OmHldsjkiDBAnE+8dvWtX0fQeJehVNtFANxd7Pu80qIcErGAc9qzxWkxYzbCfVOnLc1jXRdu22PhkPtcsNttUec7mPlndPrNUOu9SJ/k+LudSfw7bnmMLuCqNxKMDgfizWqtG8WK2SS4LMqbyF3rJHOAff61kLvxLrl1AN28N9owVuC3cG4YILOBBBETIjsaTsskaj/lensWBdbSCCFkqGuMWyNxtkkgyDBiIX8qDde+LlLN4f8tSGAZDcI748I7SsncCDMEkycUY6L/xMa/cGnGiV4XHhuzA7BvAUC2xPy/1GO/FAE0gS4PERrTKWbeyfzFdQT5TtlTvAgSIn15yr/QstArpXWL97UW1VmdkUtbA2eWCG3eYdmOTycZxW3va+49zcdNeS4Sk7r4FowCN7sF88Db5DMiR7UB1HVn1iOH1bMqFSW2qAxPBUgbpjHbnIPJk6Vr/4ZZW7uEyVJdmJ4/F3jGIxQlJdBj+zRPrLYj+K0dtCQwVxdJG8/wBUkEKx2iOAPpjNINlq6wWx4olR4UbdpBVgbaKVM5kz+M5EUQ1OuuuEa8p8hEEXUGdp8xIAg54EDmiPTmsXbZU30sXCrlJILbgCF27bu07BtgNgyI/FQVoavYM03T7jpuJKlxvYKwG1QCcqT5YA596itWo1AS1qXZUt5koGubgwZY25xJO1vw8ZJrfdA+GbYk3LgvMV2wjKAVYeaBgjBIgk4rz7X9OsW7zJqRatX7aHyrOW271SEJUEg4bgT+VMr9ivZHf6jsuFma5AGwoUI8ysZcPmQZ24n5ea6hFzrtm03kt3N49XkCRnjg11NjYLNh1z4nuC5esFd9u4x8SbbG0d21yoCjcxHyzuzJBGKzXU7tlLJ8BVHi20t3VG5VNweZhFyWX5RCgFVmAc16b1oRp9QRIIt3yCCZB8Rsg9vyqLpqhuo3lYArsRYIBEEmR9M1NNse0jyVegozq1kW7rSGumGtG3MEj+ZG8zK+XiJ4IohptbpLwTTrpixTeFCC5veBGWUguUkFRnAHImtr066TZ0gwI1Wpt+UBTstXCLakrBIA9a8tGqZNdqNrFZ/ihIwcXARB7QQDI9Kru+xG1RqunfCunVBfa3c3IXlHDqG2kIBDGQBu3d/k7V3w5ctpcZFZPEKG0WkjYbrHznsIDKJ9FPrWb6j8Tauy5S1qtQi7uBeuDsP+qp+l9d1DXLBa9cab1snc5aZu2pmTmYotutiLZuNTfS2tw3ip2J4NtlYuGvJaQoAQoyRmT5ZkTis6d99PEu2HuA2rpS4Euwu1LxBGwhD5k4YE4wMiqup6rdt/I5XEYjgXCQPoDmKG9U+Ib4tht/mKOD5UzDFciIJ2kiT61Oioe0/SX3rqBp8gh0G4qPKwZRBacFYzmJ75rQ9e1L3NLcKFFkv/LuXERywMIRvjMM4BB4IJGJoz/w76i7WAhI220IQBVUCL11fwgdgKy3xl1i8+r1VpnJt2rtjYuBt32r5bIE5gc+lJu9j/oztyzq7WWhlltirqbbEsu2T5CdpCsMifTtVz+KvvtUXhuYISl3UbQY2sULXTtb5Vgf9NVLjQqEYJTUGe/lCxRj/hcgvvfS6AwuPbtPiCyHJXcIaJA706VivRkb9yy//wCMA5A4aZLsSx2eZiWA3CMLx3r1H/hz1CyuiILqgt3bjEMQGVItncRzGSJHeeKLfFnwFobOld7enUMsFSWdoJYD8TGvPumIP/eYGNI8YA5uWQazaegK3sq/E2qS70/S2w6+Jbuat7iTJG++NkjtIuSPYkVkPCK9+CYP0r0Xpnw5p7hl7c7rjKfM4kSXjB/qUH8q1Oi+DdGbRY6a1u8TbO3t4aN+5Jn3q8ZqK0iMuPJmC+AAty//ADdS9sq9vZbhm8Usx3LjC8Lz3YelepB/59s/0W77fog/vXjlrXtbvBra2lZXkFbNoEFTKkEJyCJoq/xtrAZF78BX5LfDRI+X2Fc3K83ZbjjiqNd1TrV0ae6lpSSCGMifEBVQxUxgqDu7zs96wGg6lqZdlu31RTIhmZgN0AtBxEoN0ASea2Ok1j3LVwOxIAZY4xstmDHOfWgPSlmxcYyT4B5JIzcs9jihxv8AqNJbKGt6leuIS1x7xBJ8NwxJJYhvlYmWlvl5BoJp+pLvQ+HbWHE+bOeCBAx7maK6g8nHbsPaqr6NNt0xmAZz3cA/oT96vF/SM0rCHT+krqD/AO4u27TIV2ozK5cFd2GtkgYEcTntS9Z6R/BpauEhvELjbaMquwA/McMDuGREGaG2ul2yoO0SVJ5PP3r0f4q6FYXQtFtf/b2rZtDkIbrWFcgHBkO3MwTIggVppJ6Fjvs86PUbCgKDdKr5gxRAQYMiAzTzzMe1ej9D6XO5nBZYwCpcFYYZUGQTtxJGefSsGemWguEUZA/IvB/Q1q9Bq2VOnqphbj63eIHmi7qWGYnnNc/IlWi8FTL2t+FdV4zX9HeCgOyBfFKNbHBjG3ackCe8Zis18V9Jv6a+n8WyXPEZmBZ8XVUguZWGXnMkNnFbbo+oZuo3LLGbTC8WQ5DFSgE+sBm+9ZbqDxobWqCoNQ2sg3fDTfHiXkiduBtRQAMDaKPHJszRY1vxPZ0IW/0121Elle2VLJ4a7hadmt21J3TILEnIHYigfVtbqNXduPY2K3iMXDBQonMAuDGZ5ip/i7ql1dB09FuOFuWbjOAxhmVbME//AHf/AO1Vv+Fii7rCl0B1Nq5KsAQfNaGQcHk/c1ZbJPui1ptJdvaS/f1QHjW2tm3ts2UDK21CSbdoE5ng9s1b6n8D39wa1YR7THylHXxDABB2Kwz+QiBIFY7TapseYnbKKDkKrKxIUHAzmRkHIrc/D6g9Ss7vN4lpnct5i7eHcEsTk49aSS9jUmgK+ruXDcsNbCvvCAG4oed0bSv4WkKCJ71P0b4X1lkm5fNuxtR5a5suI24bFXuJJbv6D2r1Fug6dm3Gzb3TO4IA0/NMgTyAfyoL/wARLY/5bePvb/8A62qTK3Qy6Mp0YPYu2rl67Y/hiNtzZcR7hDWyrKba+ZfxCQMYzQP4tuWvGulGL29tvaxBG5Vt20kxmZUj8qyOm+d/870b6D1i7Zvr4bATuwVVhhSRAYGD7j1PrVKSQvfZrv8A/PGspbvm4tzSlVJZNwcK4OxtrjuSo9RNLXof8EjaRXKglrdnd/S0jdBX5SAxJUEQsnbEmupbGP/Z"/>
          <p:cNvSpPr>
            <a:spLocks noChangeAspect="1" noChangeArrowheads="1"/>
          </p:cNvSpPr>
          <p:nvPr/>
        </p:nvSpPr>
        <p:spPr bwMode="auto">
          <a:xfrm>
            <a:off x="12022667" y="-790575"/>
            <a:ext cx="37465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IQ">
              <a:solidFill>
                <a:prstClr val="black"/>
              </a:solidFill>
            </a:endParaRPr>
          </a:p>
        </p:txBody>
      </p:sp>
      <p:pic>
        <p:nvPicPr>
          <p:cNvPr id="3" name="Picture 4" descr="13031875995yldTL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0744200" y="6045200"/>
            <a:ext cx="10102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End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456189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t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11" y="2209800"/>
            <a:ext cx="6712647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11693" y="692696"/>
            <a:ext cx="4935083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2317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To Study  of  </a:t>
            </a:r>
            <a:r>
              <a:rPr lang="en-US" dirty="0" err="1"/>
              <a:t>histochemistry</a:t>
            </a: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2. To know Types of  </a:t>
            </a:r>
            <a:r>
              <a:rPr lang="en-US" dirty="0" err="1"/>
              <a:t>Microtechniques</a:t>
            </a: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r>
              <a:rPr lang="en-US" dirty="0"/>
              <a:t>3. To learn about methods of </a:t>
            </a:r>
            <a:r>
              <a:rPr lang="en-US" dirty="0" err="1"/>
              <a:t>Microtechniques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4. To learn about </a:t>
            </a:r>
            <a:r>
              <a:rPr lang="en-US" dirty="0" err="1"/>
              <a:t>Histochemistry</a:t>
            </a:r>
            <a:r>
              <a:rPr lang="en-US" dirty="0"/>
              <a:t> </a:t>
            </a:r>
            <a:r>
              <a:rPr lang="en-US" dirty="0" err="1"/>
              <a:t>Microtechniques</a:t>
            </a:r>
            <a:r>
              <a:rPr lang="en-US" dirty="0"/>
              <a:t>  in general and special. 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37463-CE4D-4F54-ADD6-A187F3CEED8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02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295467" y="2636912"/>
            <a:ext cx="9793088" cy="1460748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perspectiveRelaxedModerately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Introduction to Microtechniques </a:t>
            </a:r>
            <a:endParaRPr lang="ar-IQ" sz="3600" b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695735" y="620688"/>
            <a:ext cx="6159500" cy="792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this lecture </a:t>
            </a:r>
          </a:p>
        </p:txBody>
      </p:sp>
      <p:pic>
        <p:nvPicPr>
          <p:cNvPr id="6" name="Picture 8" descr="Int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260671"/>
            <a:ext cx="2360084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295469" y="4293096"/>
            <a:ext cx="9601067" cy="1460748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perspectiveRelaxedModerately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3600" b="1" kern="1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/>
              </a:rPr>
              <a:t>General guide lines in Microtechniques</a:t>
            </a:r>
            <a:endParaRPr lang="ar-IQ" sz="3600" b="1" kern="1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54775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4" y="2204864"/>
            <a:ext cx="11425269" cy="1900808"/>
          </a:xfrm>
        </p:spPr>
        <p:txBody>
          <a:bodyPr>
            <a:normAutofit/>
          </a:bodyPr>
          <a:lstStyle/>
          <a:p>
            <a:r>
              <a:rPr lang="en-US" sz="8800" dirty="0"/>
              <a:t>Terminology</a:t>
            </a:r>
            <a:endParaRPr lang="ar-IQ" sz="8800" dirty="0"/>
          </a:p>
        </p:txBody>
      </p:sp>
    </p:spTree>
    <p:extLst>
      <p:ext uri="{BB962C8B-B14F-4D97-AF65-F5344CB8AC3E}">
        <p14:creationId xmlns:p14="http://schemas.microsoft.com/office/powerpoint/2010/main" val="53994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err="1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Histochemistry</a:t>
            </a:r>
            <a:r>
              <a:rPr lang="en-US" sz="48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and </a:t>
            </a:r>
            <a:r>
              <a:rPr lang="en-US" sz="4800" b="1" spc="150" dirty="0" err="1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Microtechniques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>
              <a:buNone/>
            </a:pPr>
            <a:r>
              <a:rPr lang="en-US" b="1" dirty="0">
                <a:solidFill>
                  <a:schemeClr val="bg1"/>
                </a:solidFill>
              </a:rPr>
              <a:t>They are methods used for processing the tissues taken from the body to produce microscopic slides for examination under the microscope.</a:t>
            </a:r>
            <a:endParaRPr lang="ar-IQ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chanceglass.co.uk/dev/microsco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16" y="4183991"/>
            <a:ext cx="4149361" cy="20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gr1-sml"/>
          <p:cNvPicPr>
            <a:picLocks noChangeAspect="1" noChangeArrowheads="1"/>
          </p:cNvPicPr>
          <p:nvPr/>
        </p:nvPicPr>
        <p:blipFill>
          <a:blip r:embed="rId3" cstate="print"/>
          <a:srcRect b="5691"/>
          <a:stretch>
            <a:fillRect/>
          </a:stretch>
        </p:blipFill>
        <p:spPr bwMode="auto">
          <a:xfrm>
            <a:off x="335363" y="3543300"/>
            <a:ext cx="2857500" cy="312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borstinglabs.com/images/histopathology-slid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392" y="4183991"/>
            <a:ext cx="4241800" cy="206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7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Tissue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0">
              <a:buNone/>
            </a:pPr>
            <a:r>
              <a:rPr lang="en-US" sz="4000" dirty="0">
                <a:solidFill>
                  <a:schemeClr val="bg1"/>
                </a:solidFill>
              </a:rPr>
              <a:t>An aggregate of specialized cells which together perform certain special function</a:t>
            </a:r>
          </a:p>
        </p:txBody>
      </p:sp>
      <p:pic>
        <p:nvPicPr>
          <p:cNvPr id="4" name="Picture 5" descr="8682"/>
          <p:cNvPicPr>
            <a:picLocks noChangeAspect="1" noChangeArrowheads="1"/>
          </p:cNvPicPr>
          <p:nvPr/>
        </p:nvPicPr>
        <p:blipFill>
          <a:blip r:embed="rId2" cstate="print"/>
          <a:srcRect b="10260"/>
          <a:stretch>
            <a:fillRect/>
          </a:stretch>
        </p:blipFill>
        <p:spPr bwMode="auto">
          <a:xfrm>
            <a:off x="3215681" y="3573039"/>
            <a:ext cx="5856651" cy="31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022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648" y="332656"/>
            <a:ext cx="6926560" cy="1143000"/>
          </a:xfr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>
                <a:ln w="11430"/>
                <a:solidFill>
                  <a:srgbClr val="FFCC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The cell</a:t>
            </a:r>
            <a:endParaRPr lang="ar-IQ" sz="4800" b="1" spc="150" dirty="0">
              <a:ln w="11430"/>
              <a:solidFill>
                <a:srgbClr val="FFCC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1372" y="1600201"/>
            <a:ext cx="11425269" cy="1900808"/>
          </a:xfr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>
              <a:buNone/>
            </a:pPr>
            <a:r>
              <a:rPr lang="en-US" sz="4000" b="1" dirty="0">
                <a:solidFill>
                  <a:schemeClr val="bg1"/>
                </a:solidFill>
              </a:rPr>
              <a:t>the fundamental, structural and functional unit of living organism.</a:t>
            </a:r>
          </a:p>
          <a:p>
            <a:pPr algn="l" rtl="0"/>
            <a:endParaRPr lang="ar-IQ" dirty="0"/>
          </a:p>
        </p:txBody>
      </p:sp>
      <p:pic>
        <p:nvPicPr>
          <p:cNvPr id="4" name="Picture 5" descr="human-c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09" y="3645047"/>
            <a:ext cx="3810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Urine_normal_cyt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946" y="3645024"/>
            <a:ext cx="522005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369537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23372</TotalTime>
  <Words>401</Words>
  <Application>Microsoft Office PowerPoint</Application>
  <PresentationFormat>Widescreen</PresentationFormat>
  <Paragraphs>89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Times New Roman</vt:lpstr>
      <vt:lpstr>1_Office Theme</vt:lpstr>
      <vt:lpstr>2_Office Theme</vt:lpstr>
      <vt:lpstr>Office Theme</vt:lpstr>
      <vt:lpstr>4_Office Theme</vt:lpstr>
      <vt:lpstr>Immunohistochemistry   Introduction to Microtechniques </vt:lpstr>
      <vt:lpstr>PowerPoint Presentation</vt:lpstr>
      <vt:lpstr>PowerPoint Presentation</vt:lpstr>
      <vt:lpstr>Objectives </vt:lpstr>
      <vt:lpstr>PowerPoint Presentation</vt:lpstr>
      <vt:lpstr>PowerPoint Presentation</vt:lpstr>
      <vt:lpstr>Histochemistry and Microtechniques</vt:lpstr>
      <vt:lpstr>Tissue</vt:lpstr>
      <vt:lpstr>The cell</vt:lpstr>
      <vt:lpstr>Histology</vt:lpstr>
      <vt:lpstr>Pathology</vt:lpstr>
      <vt:lpstr>Histopathology</vt:lpstr>
      <vt:lpstr>Cytology</vt:lpstr>
      <vt:lpstr>PowerPoint Presentation</vt:lpstr>
      <vt:lpstr>Branches of Histochemistry </vt:lpstr>
      <vt:lpstr>PowerPoint Presentation</vt:lpstr>
      <vt:lpstr>Histopathological examinations are used for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specimens</vt:lpstr>
      <vt:lpstr>Any Question?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Ahmad Ibrahimi</cp:lastModifiedBy>
  <cp:revision>114</cp:revision>
  <dcterms:modified xsi:type="dcterms:W3CDTF">2025-06-22T13:50:10Z</dcterms:modified>
</cp:coreProperties>
</file>