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  <p:sldMasterId id="2147483686" r:id="rId4"/>
  </p:sldMasterIdLst>
  <p:notesMasterIdLst>
    <p:notesMasterId r:id="rId36"/>
  </p:notesMasterIdLst>
  <p:sldIdLst>
    <p:sldId id="349" r:id="rId5"/>
    <p:sldId id="321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8" r:id="rId33"/>
    <p:sldId id="347" r:id="rId34"/>
    <p:sldId id="348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A472B-C4FF-49E8-B787-A3B270D61289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41D2C-5235-44A1-A600-98F827B7F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F9BE-6B1C-45D9-A8F1-A4693536B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6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3318-3B57-444A-B542-C8CB368EC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EF51-3D7A-460D-8DC2-DA558A7D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1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7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2088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616624"/>
          </a:xfrm>
        </p:spPr>
        <p:txBody>
          <a:bodyPr/>
          <a:lstStyle>
            <a:lvl1pPr algn="l" rtl="0">
              <a:defRPr b="1">
                <a:latin typeface="Arial" pitchFamily="34" charset="0"/>
                <a:cs typeface="Arial" pitchFamily="34" charset="0"/>
              </a:defRPr>
            </a:lvl1pPr>
            <a:lvl2pPr algn="l" rtl="0">
              <a:defRPr b="1">
                <a:latin typeface="Arial" pitchFamily="34" charset="0"/>
                <a:cs typeface="Arial" pitchFamily="34" charset="0"/>
              </a:defRPr>
            </a:lvl2pPr>
            <a:lvl3pPr algn="l" rtl="0">
              <a:defRPr b="1">
                <a:latin typeface="Arial" pitchFamily="34" charset="0"/>
                <a:cs typeface="Arial" pitchFamily="34" charset="0"/>
              </a:defRPr>
            </a:lvl3pPr>
            <a:lvl4pPr algn="l" rtl="0">
              <a:defRPr b="1">
                <a:latin typeface="Arial" pitchFamily="34" charset="0"/>
                <a:cs typeface="Arial" pitchFamily="34" charset="0"/>
              </a:defRPr>
            </a:lvl4pPr>
            <a:lvl5pPr algn="l" rtl="0"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0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0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1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5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7463-CE4D-4F54-ADD6-A187F3CEE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62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1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32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0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6/22/2025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48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6/22/2025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99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7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3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32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7" y="171005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7" y="4589778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D66-9C92-433A-BD3E-EBBB95A71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19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80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912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12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33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5FD5-857B-4DE6-86AF-2C540A5ED6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7310"/>
      </p:ext>
    </p:extLst>
  </p:cSld>
  <p:clrMapOvr>
    <a:masterClrMapping/>
  </p:clrMapOvr>
  <p:transition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1FA06-687D-49AA-809E-F28402F70B2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64813"/>
      </p:ext>
    </p:extLst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ED9F-2C9B-451A-B267-2A1E867C77F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88665"/>
      </p:ext>
    </p:extLst>
  </p:cSld>
  <p:clrMapOvr>
    <a:masterClrMapping/>
  </p:clrMapOvr>
  <p:transition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68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68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7B1A-A163-42E3-9B32-BF78E4596A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9072"/>
      </p:ext>
    </p:extLst>
  </p:cSld>
  <p:clrMapOvr>
    <a:masterClrMapping/>
  </p:clrMapOvr>
  <p:transition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673A-168B-4A62-BC6E-9E3D92E3001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37029"/>
      </p:ext>
    </p:extLst>
  </p:cSld>
  <p:clrMapOvr>
    <a:masterClrMapping/>
  </p:clrMapOvr>
  <p:transition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BB54-9BA3-436C-B8C0-9A834FC04E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71015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D6D2-D4B4-4401-AA46-0A8C3D821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24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E718-41B8-492A-A6FD-02F8CB76F3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59691"/>
      </p:ext>
    </p:extLst>
  </p:cSld>
  <p:clrMapOvr>
    <a:masterClrMapping/>
  </p:clrMapOvr>
  <p:transition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5D4E-0166-4664-8E7B-9AF5AB9F53B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5806"/>
      </p:ext>
    </p:extLst>
  </p:cSld>
  <p:clrMapOvr>
    <a:masterClrMapping/>
  </p:clrMapOvr>
  <p:transition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85C7-0339-48A7-90BF-37D7D3C4871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32464"/>
      </p:ext>
    </p:extLst>
  </p:cSld>
  <p:clrMapOvr>
    <a:masterClrMapping/>
  </p:clrMapOvr>
  <p:transition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9344-DE8F-4B6C-9B2F-64918AD6170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21966"/>
      </p:ext>
    </p:extLst>
  </p:cSld>
  <p:clrMapOvr>
    <a:masterClrMapping/>
  </p:clrMapOvr>
  <p:transition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4638"/>
            <a:ext cx="28956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84836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3367-F15B-4106-8F5A-2EE07B767ED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57681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36515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C8D8-3A2C-449A-BC95-D0269AB8A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3C83-FF75-422E-94B3-8482BD0AC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0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240C-B624-4238-A207-DE0091680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312C-314A-4907-AC3A-60D03FDF4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3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0C43-4174-49F9-9A38-636C9CA13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92E0E-16F2-4B37-A80F-6508147B9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1"/>
            <a:fld id="{1BB0CBD2-4337-4D87-814A-B54F198C77C7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 rtl="1"/>
              <a:t>26/12/1446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1"/>
            <a:fld id="{980BC1F6-08DE-4821-BA20-392496609C7A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 rtl="1"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9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6/22/2025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1158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CBBF61AF-CDFF-4C56-B2E0-F56283B8C394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8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hmad.ibrahim@Tiu.edu.iq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373" y="1311784"/>
            <a:ext cx="6218001" cy="3042706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Immunohistochemistry</a:t>
            </a:r>
            <a:br>
              <a:rPr lang="en-GB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fixatives</a:t>
            </a:r>
            <a:b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752" y="3998142"/>
            <a:ext cx="5355264" cy="1432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Dr. Ahmad H. Ibrahim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Semester 2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Week 7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Date 1/4/2025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Bouins Solution; (Yellow</a:t>
            </a:r>
            <a:r>
              <a:rPr lang="en-US" dirty="0"/>
              <a:t>):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/>
          </a:p>
          <a:p>
            <a:r>
              <a:rPr lang="en-US" sz="3600" b="1" dirty="0">
                <a:solidFill>
                  <a:srgbClr val="FFFF00"/>
                </a:solidFill>
              </a:rPr>
              <a:t>Note</a:t>
            </a:r>
            <a:r>
              <a:rPr lang="en-US" sz="3600" dirty="0"/>
              <a:t>: </a:t>
            </a:r>
          </a:p>
          <a:p>
            <a:pPr lvl="1"/>
            <a:r>
              <a:rPr lang="en-US" sz="3200" dirty="0"/>
              <a:t>It need washing with alcohol 70% for 3-8 hours to remove unbound picric acid.</a:t>
            </a:r>
          </a:p>
          <a:p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2203429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Carnoy's (Clear)</a:t>
            </a:r>
            <a:endParaRPr lang="ar-IQ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 rot="16200000">
            <a:off x="2073211" y="3644900"/>
            <a:ext cx="1447800" cy="2235200"/>
          </a:xfrm>
          <a:prstGeom prst="flowChartMagneticDrum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rtl="1"/>
            <a:r>
              <a:rPr lang="en-US" sz="2400">
                <a:solidFill>
                  <a:prstClr val="black"/>
                </a:solidFill>
              </a:rPr>
              <a:t>chloroform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16200000">
            <a:off x="2073211" y="2654300"/>
            <a:ext cx="1447800" cy="2235200"/>
          </a:xfrm>
          <a:prstGeom prst="flowChartMagneticDrum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rtl="1"/>
            <a:r>
              <a:rPr lang="en-US" sz="2400">
                <a:solidFill>
                  <a:prstClr val="black"/>
                </a:solidFill>
              </a:rPr>
              <a:t>absolute </a:t>
            </a:r>
          </a:p>
          <a:p>
            <a:pPr algn="ctr" rtl="1"/>
            <a:r>
              <a:rPr lang="en-US" sz="2400">
                <a:solidFill>
                  <a:prstClr val="black"/>
                </a:solidFill>
              </a:rPr>
              <a:t>ethanol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6200000">
            <a:off x="2073211" y="1649413"/>
            <a:ext cx="1447800" cy="2235200"/>
          </a:xfrm>
          <a:prstGeom prst="flowChartMagneticDrum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rtl="1"/>
            <a:r>
              <a:rPr lang="en-US" sz="2400" dirty="0">
                <a:solidFill>
                  <a:prstClr val="black"/>
                </a:solidFill>
              </a:rPr>
              <a:t>Glacial </a:t>
            </a:r>
          </a:p>
          <a:p>
            <a:pPr algn="ctr" rtl="1"/>
            <a:r>
              <a:rPr lang="en-US" sz="2400" dirty="0">
                <a:solidFill>
                  <a:prstClr val="black"/>
                </a:solidFill>
              </a:rPr>
              <a:t>Acetic Acid</a:t>
            </a:r>
          </a:p>
        </p:txBody>
      </p:sp>
      <p:pic>
        <p:nvPicPr>
          <p:cNvPr id="5122" name="Picture 2" descr="http://www.labmedi.com/img/2/23/002-002-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120" y="1124747"/>
            <a:ext cx="2997201" cy="515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79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Carnoy's (Clear)</a:t>
            </a:r>
            <a:endParaRPr lang="ar-IQ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379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FF00"/>
                </a:solidFill>
              </a:rPr>
              <a:t>Used for: </a:t>
            </a:r>
            <a:r>
              <a:rPr lang="en-US" sz="3200" dirty="0"/>
              <a:t>dissolving the fat tissue and </a:t>
            </a:r>
            <a:r>
              <a:rPr lang="en-US" sz="3200" dirty="0" err="1"/>
              <a:t>lysis</a:t>
            </a:r>
            <a:r>
              <a:rPr lang="en-US" sz="3200" dirty="0"/>
              <a:t> of RBC</a:t>
            </a:r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rgbClr val="FFFF00"/>
                </a:solidFill>
              </a:rPr>
              <a:t>Disadvantages</a:t>
            </a:r>
            <a:r>
              <a:rPr lang="en-US" sz="3600" b="1" dirty="0"/>
              <a:t>:</a:t>
            </a:r>
            <a:r>
              <a:rPr lang="en-US" sz="3600" dirty="0"/>
              <a:t> Chloroform is hazardous to handle. </a:t>
            </a:r>
          </a:p>
        </p:txBody>
      </p:sp>
      <p:pic>
        <p:nvPicPr>
          <p:cNvPr id="3074" name="Picture 2" descr="http://www.ispub.com/journal/the-internet-journal-of-otorhinolaryngology/volume-9-number-1/lipoma-of-the-deep-lobe-of-the-parotid-gland-a-rare-case-report-and-review-of-literature.article-g01.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9"/>
          <a:stretch/>
        </p:blipFill>
        <p:spPr bwMode="auto">
          <a:xfrm>
            <a:off x="7152119" y="2204864"/>
            <a:ext cx="3278816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762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B-5 Fixative</a:t>
            </a:r>
            <a:endParaRPr lang="ar-IQ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 rot="16200000">
            <a:off x="2251755" y="3178327"/>
            <a:ext cx="1447800" cy="3168351"/>
          </a:xfrm>
          <a:prstGeom prst="flowChartMagneticDrum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40%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formaldehyde.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16200000">
            <a:off x="2251755" y="2187727"/>
            <a:ext cx="1447800" cy="3168351"/>
          </a:xfrm>
          <a:prstGeom prst="flowChartMagneticDrum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rtl="1"/>
            <a:r>
              <a:rPr lang="en-US" sz="2400" b="1" dirty="0">
                <a:solidFill>
                  <a:prstClr val="black"/>
                </a:solidFill>
              </a:rPr>
              <a:t>Sodium acetate</a:t>
            </a:r>
          </a:p>
          <a:p>
            <a:pPr algn="ctr" rtl="1"/>
            <a:r>
              <a:rPr lang="en-US" sz="2400" b="1" dirty="0">
                <a:solidFill>
                  <a:prstClr val="black"/>
                </a:solidFill>
              </a:rPr>
              <a:t> anhydrous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6200000">
            <a:off x="2251756" y="1120927"/>
            <a:ext cx="1447800" cy="3168349"/>
          </a:xfrm>
          <a:prstGeom prst="flowChartMagneticDrum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 rtl="1"/>
            <a:r>
              <a:rPr lang="en-US" sz="2400" b="1" dirty="0">
                <a:solidFill>
                  <a:prstClr val="black"/>
                </a:solidFill>
              </a:rPr>
              <a:t>Mercuric</a:t>
            </a:r>
          </a:p>
          <a:p>
            <a:pPr algn="ctr" rtl="1"/>
            <a:r>
              <a:rPr lang="en-US" sz="2400" b="1" dirty="0">
                <a:solidFill>
                  <a:prstClr val="black"/>
                </a:solidFill>
              </a:rPr>
              <a:t> chloride</a:t>
            </a:r>
          </a:p>
        </p:txBody>
      </p:sp>
      <p:pic>
        <p:nvPicPr>
          <p:cNvPr id="4098" name="Picture 2" descr="http://www.imebinc.com/media/catalog/product/cache/1/image/800x800/9df78eab33525d08d6e5fb8d27136e95/B/5/B5F2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5" r="25373"/>
          <a:stretch/>
        </p:blipFill>
        <p:spPr bwMode="auto">
          <a:xfrm>
            <a:off x="6960097" y="1141460"/>
            <a:ext cx="3714155" cy="55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409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for: fixation of </a:t>
            </a:r>
            <a:r>
              <a:rPr lang="en-US" dirty="0" err="1"/>
              <a:t>haematopoietic</a:t>
            </a:r>
            <a:r>
              <a:rPr lang="en-US" dirty="0"/>
              <a:t> and lymphoid tissue</a:t>
            </a:r>
          </a:p>
          <a:p>
            <a:endParaRPr lang="en-US" dirty="0"/>
          </a:p>
          <a:p>
            <a:endParaRPr lang="en-US" dirty="0"/>
          </a:p>
          <a:p>
            <a:endParaRPr lang="ar-IQ" dirty="0"/>
          </a:p>
        </p:txBody>
      </p:sp>
      <p:pic>
        <p:nvPicPr>
          <p:cNvPr id="5122" name="Picture 2" descr="http://www.lymphsystem.net/wp-content/uploads/2012/03/Swollen-Lymph-Node-in-Neck.jpg?9d7b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2138741"/>
            <a:ext cx="4953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rthohealing.com/wp-content/uploads/2012/04/CDR0000554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2138738"/>
            <a:ext cx="5559537" cy="33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5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Advantage: It produces excellent nuclear detail and good results of special stains.</a:t>
            </a:r>
          </a:p>
          <a:p>
            <a:endParaRPr lang="en-US" dirty="0"/>
          </a:p>
          <a:p>
            <a:r>
              <a:rPr lang="en-US" dirty="0"/>
              <a:t>Disadvantage: </a:t>
            </a:r>
          </a:p>
          <a:p>
            <a:pPr lvl="1"/>
            <a:r>
              <a:rPr lang="en-US" dirty="0"/>
              <a:t>Sections will require the removal of mercury pigment prior to staining.  </a:t>
            </a:r>
          </a:p>
          <a:p>
            <a:pPr lvl="1"/>
            <a:r>
              <a:rPr lang="en-US" dirty="0"/>
              <a:t>Mercury need careful disposal.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3383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3657600"/>
          </a:xfrm>
        </p:spPr>
        <p:txBody>
          <a:bodyPr>
            <a:noAutofit/>
          </a:bodyPr>
          <a:lstStyle/>
          <a:p>
            <a:pPr rtl="0"/>
            <a:r>
              <a:rPr lang="en-US" sz="6000" i="1" dirty="0">
                <a:effectLst/>
              </a:rPr>
              <a:t>How to deal with </a:t>
            </a:r>
            <a:br>
              <a:rPr lang="en-US" sz="6000" i="1" dirty="0">
                <a:effectLst/>
              </a:rPr>
            </a:br>
            <a:r>
              <a:rPr lang="en-US" sz="6000" i="1" dirty="0">
                <a:effectLst/>
              </a:rPr>
              <a:t>bone tissue</a:t>
            </a:r>
            <a:endParaRPr lang="ar-IQ" sz="5400" dirty="0"/>
          </a:p>
        </p:txBody>
      </p:sp>
      <p:pic>
        <p:nvPicPr>
          <p:cNvPr id="15362" name="Picture 2" descr="http://www.nlm.nih.gov/medlineplus/ency/images/ency/fullsize/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2" y="3429000"/>
            <a:ext cx="5080001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634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How to deal with bone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en-US" sz="4000" dirty="0"/>
              <a:t>Bone tissue should be soften before cutting and further processing by a method called </a:t>
            </a:r>
          </a:p>
          <a:p>
            <a:pPr lvl="0" algn="ctr">
              <a:buNone/>
            </a:pPr>
            <a:r>
              <a:rPr lang="en-US" sz="6000" u="sng" dirty="0">
                <a:solidFill>
                  <a:srgbClr val="FFFF00"/>
                </a:solidFill>
              </a:rPr>
              <a:t>"De</a:t>
            </a:r>
            <a:r>
              <a:rPr lang="en-US" sz="6000" u="sng" dirty="0">
                <a:solidFill>
                  <a:srgbClr val="92D050"/>
                </a:solidFill>
              </a:rPr>
              <a:t>calc</a:t>
            </a:r>
            <a:r>
              <a:rPr lang="en-US" sz="6000" u="sng" dirty="0">
                <a:solidFill>
                  <a:srgbClr val="FFFF00"/>
                </a:solidFill>
              </a:rPr>
              <a:t>ification"</a:t>
            </a:r>
          </a:p>
          <a:p>
            <a:pPr lvl="0" algn="ctr">
              <a:buNone/>
            </a:pP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6061133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How to deal with bone tissue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3600" b="1" dirty="0">
                <a:solidFill>
                  <a:srgbClr val="FFFF00"/>
                </a:solidFill>
              </a:rPr>
              <a:t>Decalcification: </a:t>
            </a:r>
          </a:p>
          <a:p>
            <a:pPr lvl="0" algn="ctr">
              <a:buNone/>
            </a:pPr>
            <a:r>
              <a:rPr lang="en-US" sz="3200" dirty="0"/>
              <a:t>is the removal of calcium ions from the bone making the bone flexible and easy for pathological investigation.</a:t>
            </a:r>
          </a:p>
          <a:p>
            <a:pPr lvl="0">
              <a:buNone/>
            </a:pPr>
            <a:r>
              <a:rPr lang="en-US" sz="3600" dirty="0"/>
              <a:t>  </a:t>
            </a:r>
          </a:p>
          <a:p>
            <a:endParaRPr lang="ar-IQ" sz="3600" dirty="0"/>
          </a:p>
        </p:txBody>
      </p:sp>
      <p:pic>
        <p:nvPicPr>
          <p:cNvPr id="7176" name="Picture 8" descr="http://t0.gstatic.com/images?q=tbn:ANd9GcS90ZetoNwLTbWXdWAY4VwAXlQZnEsYADQaW1vpun93R6q9KPVV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701" y="3356995"/>
            <a:ext cx="5472608" cy="3329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8095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taceyreid.com/news/wp-content/uploads/2011/12/b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44" y="1196752"/>
            <a:ext cx="43338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66528" y="1772816"/>
            <a:ext cx="2016224" cy="2232248"/>
            <a:chOff x="2051720" y="1772816"/>
            <a:chExt cx="1512168" cy="2232248"/>
          </a:xfrm>
        </p:grpSpPr>
        <p:sp>
          <p:nvSpPr>
            <p:cNvPr id="7" name="Oval 6"/>
            <p:cNvSpPr/>
            <p:nvPr/>
          </p:nvSpPr>
          <p:spPr>
            <a:xfrm>
              <a:off x="2771800" y="2132856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27784" y="2492896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83768" y="2852936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39752" y="3140968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23728" y="3429000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51720" y="3789040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915816" y="1772816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75856" y="1916832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IQ">
                <a:solidFill>
                  <a:prstClr val="white"/>
                </a:solidFill>
              </a:endParaRPr>
            </a:p>
          </p:txBody>
        </p:sp>
      </p:grpSp>
      <p:sp>
        <p:nvSpPr>
          <p:cNvPr id="9" name="Flowchart: Delay 8"/>
          <p:cNvSpPr/>
          <p:nvPr/>
        </p:nvSpPr>
        <p:spPr>
          <a:xfrm rot="5400000">
            <a:off x="3471432" y="-288473"/>
            <a:ext cx="5478490" cy="8448939"/>
          </a:xfrm>
          <a:prstGeom prst="flowChartDelay">
            <a:avLst/>
          </a:prstGeom>
          <a:solidFill>
            <a:schemeClr val="bg2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IQ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992" y="6164660"/>
            <a:ext cx="25266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800" dirty="0">
                <a:solidFill>
                  <a:prstClr val="white"/>
                </a:solidFill>
              </a:rPr>
              <a:t>Decalcification</a:t>
            </a:r>
            <a:endParaRPr lang="ar-IQ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51445E-7 C 0.0448 0.00347 0.08959 -0.00185 0.13421 0.00647 C 0.14532 0.01087 0.15539 0.0178 0.16598 0.02543 C 0.17257 0.0363 0.17431 0.05318 0.18125 0.06335 C 0.1823 0.07029 0.18403 0.07561 0.18525 0.08254 C 0.18386 0.12254 0.1823 0.16347 0.1823 0.20301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0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79488" y="1854200"/>
            <a:ext cx="10233025" cy="380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Immunohistochemistry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fixatives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NZ" sz="1600" b="1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</a:t>
            </a:r>
            <a:r>
              <a:rPr lang="en-NZ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Ahmad H. Ibrahim</a:t>
            </a:r>
            <a:endParaRPr lang="en-GB" sz="16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ahmad.ibrahim@Tiu.edu.iq</a:t>
            </a: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Lecture7</a:t>
            </a:r>
          </a:p>
          <a:p>
            <a:pPr algn="ctr"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NZ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211138" y="457200"/>
            <a:ext cx="3602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NZ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 of TISHK</a:t>
            </a:r>
            <a:endParaRPr lang="en-GB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E943E-D072-47AD-9540-AF3C342A3B26}" type="slidenum">
              <a:rPr lang="en-GB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97210"/>
      </p:ext>
    </p:extLst>
  </p:cSld>
  <p:clrMapOvr>
    <a:masterClrMapping/>
  </p:clrMapOvr>
  <p:transition spd="slow" advTm="2202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ehealthyapron.com/wp-content/uploads/2010/06/IB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6" y="692696"/>
            <a:ext cx="73887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6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http://emri.tums.ac.ir/upfiles/75475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332656"/>
            <a:ext cx="1115848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6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it done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709160"/>
          </a:xfrm>
        </p:spPr>
        <p:txBody>
          <a:bodyPr>
            <a:noAutofit/>
          </a:bodyPr>
          <a:lstStyle/>
          <a:p>
            <a:r>
              <a:rPr lang="en-US" sz="3600" dirty="0"/>
              <a:t>   </a:t>
            </a:r>
            <a:r>
              <a:rPr lang="en-US" dirty="0"/>
              <a:t>It can be done by many agents; the most common is the </a:t>
            </a:r>
            <a:r>
              <a:rPr lang="en-US" u="sng" dirty="0"/>
              <a:t>acids</a:t>
            </a:r>
            <a:r>
              <a:rPr lang="en-US" dirty="0"/>
              <a:t>: example: </a:t>
            </a:r>
            <a:endParaRPr lang="en-US" sz="2400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strong acid (nitric and hydrochloric acid) </a:t>
            </a:r>
            <a:endParaRPr lang="en-US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Weak (picric, acetic and formic acid).</a:t>
            </a:r>
            <a:endParaRPr lang="en-US" dirty="0"/>
          </a:p>
          <a:p>
            <a:pPr lvl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9601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long it takes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bone is placed in the decalcification solutions for hours to weeks depend on the;</a:t>
            </a:r>
          </a:p>
          <a:p>
            <a:pPr lvl="1"/>
            <a:r>
              <a:rPr lang="en-US" dirty="0"/>
              <a:t>size, 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/>
              <a:t>Strength </a:t>
            </a:r>
            <a:r>
              <a:rPr lang="en-US" dirty="0"/>
              <a:t>of the bone.  </a:t>
            </a:r>
          </a:p>
          <a:p>
            <a:endParaRPr lang="en-US" sz="3200" dirty="0"/>
          </a:p>
          <a:p>
            <a:r>
              <a:rPr lang="en-US" sz="3200" dirty="0"/>
              <a:t>The solution should be changed every day.</a:t>
            </a:r>
          </a:p>
        </p:txBody>
      </p:sp>
    </p:spTree>
    <p:extLst>
      <p:ext uri="{BB962C8B-B14F-4D97-AF65-F5344CB8AC3E}">
        <p14:creationId xmlns:p14="http://schemas.microsoft.com/office/powerpoint/2010/main" val="2691076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affecting the decalcification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r>
              <a:rPr lang="en-US" dirty="0"/>
              <a:t>: high conc. decalcifies rapidly but harms the tissue.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dirty="0"/>
              <a:t>: better at room temp. because high temp will decalcifies more rapidly but unfortunately the damage effect also increase.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movement</a:t>
            </a:r>
            <a:r>
              <a:rPr lang="en-US" dirty="0"/>
              <a:t>: some said it reduce the time required.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84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Decalcification end points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sz="2400" dirty="0"/>
          </a:p>
          <a:p>
            <a:r>
              <a:rPr lang="en-US" dirty="0"/>
              <a:t>Radiography by X-ray</a:t>
            </a:r>
          </a:p>
          <a:p>
            <a:endParaRPr lang="en-US" dirty="0"/>
          </a:p>
          <a:p>
            <a:r>
              <a:rPr lang="en-US" dirty="0"/>
              <a:t>Chemically: by calcium oxalate test</a:t>
            </a:r>
          </a:p>
          <a:p>
            <a:endParaRPr lang="ar-IQ" dirty="0"/>
          </a:p>
        </p:txBody>
      </p:sp>
      <p:pic>
        <p:nvPicPr>
          <p:cNvPr id="2050" name="Picture 2" descr="http://t2.gstatic.com/images?q=tbn:ANd9GcSwPhwUnRZJAGONQBJ3MEbFUzbELijaXCZjVaQ3RhclBieALHFR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4" y="3212976"/>
            <a:ext cx="4329772" cy="3024336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RPmMZf6HkNjsh0RbZ7zVB7XZuyLRrml5jotJX8a3r_z7H6qAl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3212976"/>
            <a:ext cx="3360373" cy="340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96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decalcification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biopsy should be washed by water to remove the excess acid on the surface for at least 30 min</a:t>
            </a:r>
            <a:endParaRPr lang="ar-IQ" dirty="0"/>
          </a:p>
        </p:txBody>
      </p:sp>
      <p:pic>
        <p:nvPicPr>
          <p:cNvPr id="1028" name="Picture 4" descr="http://t0.gstatic.com/images?q=tbn:ANd9GcR5YSvV1ewOyPklRq7lDlFH_vsI1NXeTzX3Uc4NQ-7jufuO6wLY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4" y="2636912"/>
            <a:ext cx="3951121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52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For better bone health</a:t>
            </a:r>
            <a:br>
              <a:rPr lang="en-US" sz="2800" dirty="0"/>
            </a:br>
            <a:r>
              <a:rPr lang="en-US" sz="2800" dirty="0"/>
              <a:t>keep balance between</a:t>
            </a:r>
            <a:endParaRPr lang="ar-IQ" sz="2800" dirty="0"/>
          </a:p>
        </p:txBody>
      </p:sp>
      <p:pic>
        <p:nvPicPr>
          <p:cNvPr id="6" name="Picture 5" descr="physical-20activit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1" y="2057400"/>
            <a:ext cx="4016467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83404" y="1595735"/>
            <a:ext cx="2414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Physical activity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8401" y="1524001"/>
            <a:ext cx="26388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Calcium rich food</a:t>
            </a:r>
          </a:p>
        </p:txBody>
      </p:sp>
      <p:pic>
        <p:nvPicPr>
          <p:cNvPr id="9218" name="Picture 2" descr="http://www.medimanage.com/Images/calicum%20rich%20f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2057400"/>
            <a:ext cx="6642789" cy="33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84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True and  false questions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GA. Q1: What is </a:t>
            </a:r>
            <a:r>
              <a:rPr lang="en-US" u="sng" dirty="0">
                <a:solidFill>
                  <a:srgbClr val="FFFF00"/>
                </a:solidFill>
              </a:rPr>
              <a:t>De</a:t>
            </a:r>
            <a:r>
              <a:rPr lang="en-US" u="sng" dirty="0">
                <a:solidFill>
                  <a:srgbClr val="92D050"/>
                </a:solidFill>
              </a:rPr>
              <a:t>calc</a:t>
            </a:r>
            <a:r>
              <a:rPr lang="en-US" u="sng" dirty="0">
                <a:solidFill>
                  <a:srgbClr val="FFFF00"/>
                </a:solidFill>
              </a:rPr>
              <a:t>ification:</a:t>
            </a:r>
          </a:p>
          <a:p>
            <a:pPr marL="13716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Is the </a:t>
            </a:r>
            <a:r>
              <a:rPr lang="en-US" dirty="0"/>
              <a:t>Bone tissue should be soften before cutting and further </a:t>
            </a:r>
            <a:endParaRPr lang="en-US" u="sng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Answer : ................................ </a:t>
            </a:r>
          </a:p>
          <a:p>
            <a:pPr marL="137160" indent="0">
              <a:buNone/>
            </a:pPr>
            <a:endParaRPr lang="en-US" u="sng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GB: </a:t>
            </a:r>
          </a:p>
          <a:p>
            <a:pPr marL="13716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Q1: What is </a:t>
            </a:r>
            <a:r>
              <a:rPr lang="en-US" u="sng" dirty="0" err="1"/>
              <a:t>Carnoy's</a:t>
            </a:r>
            <a:r>
              <a:rPr lang="en-US" u="sng" dirty="0"/>
              <a:t> (Clear) solution: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</a:p>
          <a:p>
            <a:pPr marL="13716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Is Used for: </a:t>
            </a:r>
            <a:r>
              <a:rPr lang="en-US" dirty="0"/>
              <a:t>dissolving the fat tissue and </a:t>
            </a:r>
            <a:r>
              <a:rPr lang="en-US" dirty="0" err="1"/>
              <a:t>lysis</a:t>
            </a:r>
            <a:r>
              <a:rPr lang="en-US" dirty="0"/>
              <a:t> of RBC</a:t>
            </a:r>
          </a:p>
          <a:p>
            <a:pPr marL="137160" indent="0">
              <a:buNone/>
            </a:pPr>
            <a:r>
              <a:rPr lang="en-US" dirty="0"/>
              <a:t>Answer....................................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58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10972800" cy="868362"/>
          </a:xfrm>
        </p:spPr>
        <p:txBody>
          <a:bodyPr/>
          <a:lstStyle/>
          <a:p>
            <a:r>
              <a:rPr lang="en-US" sz="7200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275908789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Special fixatives</a:t>
            </a:r>
            <a:endParaRPr lang="ar-IQ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351338"/>
          </a:xfrm>
        </p:spPr>
        <p:txBody>
          <a:bodyPr/>
          <a:lstStyle/>
          <a:p>
            <a:r>
              <a:rPr lang="en-US" sz="2000" dirty="0" err="1"/>
              <a:t>Dabbs</a:t>
            </a:r>
            <a:r>
              <a:rPr lang="en-US" sz="2000" dirty="0"/>
              <a:t> DJ. Diagnostic Immunohistochemistry: </a:t>
            </a:r>
            <a:r>
              <a:rPr lang="en-US" sz="2000" dirty="0" err="1"/>
              <a:t>Theranostic</a:t>
            </a:r>
            <a:r>
              <a:rPr lang="en-US" sz="2000" dirty="0"/>
              <a:t> and Genomic Applications. 5th edition. Elsevier; 2019. ISBN-13: 978-0323567448.</a:t>
            </a:r>
          </a:p>
          <a:p>
            <a:r>
              <a:rPr lang="en-US" sz="2000" dirty="0"/>
              <a:t>Bancroft JD, Gamble M. Theory and Practice of Histological Techniques. 7th edition. Churchill Livingstone; 2013. ISBN-13: 978-0702042263.</a:t>
            </a:r>
          </a:p>
          <a:p>
            <a:r>
              <a:rPr lang="en-US" sz="2000" dirty="0"/>
              <a:t>Gown AM. Diagnostic Immunohistochemistry: What Can Go Wrong and How to Prevent It. 1st edition. Springer; 2009. ISBN-13: 978-0387894099.</a:t>
            </a:r>
          </a:p>
          <a:p>
            <a:r>
              <a:rPr lang="en-US" sz="2000" dirty="0"/>
              <a:t>Ramos-</a:t>
            </a:r>
            <a:r>
              <a:rPr lang="en-US" sz="2000" dirty="0" err="1"/>
              <a:t>Vara</a:t>
            </a:r>
            <a:r>
              <a:rPr lang="en-US" sz="2000" dirty="0"/>
              <a:t> JA, </a:t>
            </a:r>
            <a:r>
              <a:rPr lang="en-US" sz="2000" dirty="0" err="1"/>
              <a:t>Kiupel</a:t>
            </a:r>
            <a:r>
              <a:rPr lang="en-US" sz="2000" dirty="0"/>
              <a:t> M. Veterinary Comparative </a:t>
            </a:r>
            <a:r>
              <a:rPr lang="en-US" sz="2000" dirty="0" err="1"/>
              <a:t>Hematopathology</a:t>
            </a:r>
            <a:r>
              <a:rPr lang="en-US" sz="2000" dirty="0"/>
              <a:t>. 1st edition. Wiley-Blackwell; 2007. ISBN-13: 978-0813803890.</a:t>
            </a:r>
          </a:p>
          <a:p>
            <a:r>
              <a:rPr lang="en-US" sz="2000" dirty="0"/>
              <a:t>Shi SR, </a:t>
            </a:r>
            <a:r>
              <a:rPr lang="en-US" sz="2000" dirty="0" err="1"/>
              <a:t>Gu</a:t>
            </a:r>
            <a:r>
              <a:rPr lang="en-US" sz="2000" dirty="0"/>
              <a:t> J, Cote RJ, Taylor CR. Antigen Retrieval Techniques: Immunohistochemistry and Molecular Morphology. 1st edition. Eaton Publishing; 2000. ISBN-13: 978-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7463-CE4D-4F54-ADD6-A187F3CEED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5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732338"/>
          </a:xfrm>
        </p:spPr>
        <p:txBody>
          <a:bodyPr/>
          <a:lstStyle/>
          <a:p>
            <a:r>
              <a:rPr lang="en-US" sz="2000" dirty="0"/>
              <a:t>Taylor CR, </a:t>
            </a:r>
            <a:r>
              <a:rPr lang="en-US" sz="2000" dirty="0" err="1"/>
              <a:t>Levenson</a:t>
            </a:r>
            <a:r>
              <a:rPr lang="en-US" sz="2000" dirty="0"/>
              <a:t> RM. Quantification of immunohistochemistry--issues concerning methods, utility and </a:t>
            </a:r>
            <a:r>
              <a:rPr lang="en-US" sz="2000" dirty="0" err="1"/>
              <a:t>semiquantitative</a:t>
            </a:r>
            <a:r>
              <a:rPr lang="en-US" sz="2000" dirty="0"/>
              <a:t> assessment II. Histopathology. 2006 Sep;49(3):411-24. </a:t>
            </a:r>
            <a:r>
              <a:rPr lang="en-US" sz="2000" dirty="0" err="1"/>
              <a:t>doi</a:t>
            </a:r>
            <a:r>
              <a:rPr lang="en-US" sz="2000" dirty="0"/>
              <a:t>: 10.1111/j.1365-2559.2006.02513.x. PMID: 16922739.</a:t>
            </a:r>
          </a:p>
          <a:p>
            <a:r>
              <a:rPr lang="en-US" sz="2000" dirty="0"/>
              <a:t>Shi SR, Cote RJ, Taylor CR. Antigen retrieval techniques: current perspectives. J </a:t>
            </a:r>
            <a:r>
              <a:rPr lang="en-US" sz="2000" dirty="0" err="1"/>
              <a:t>Histochem</a:t>
            </a:r>
            <a:r>
              <a:rPr lang="en-US" sz="2000" dirty="0"/>
              <a:t> </a:t>
            </a:r>
            <a:r>
              <a:rPr lang="en-US" sz="2000" dirty="0" err="1"/>
              <a:t>Cytochem</a:t>
            </a:r>
            <a:r>
              <a:rPr lang="en-US" sz="2000" dirty="0"/>
              <a:t>. 2001 Sep;49(9):931-7. </a:t>
            </a:r>
            <a:r>
              <a:rPr lang="en-US" sz="2000" dirty="0" err="1"/>
              <a:t>doi</a:t>
            </a:r>
            <a:r>
              <a:rPr lang="en-US" sz="2000" dirty="0"/>
              <a:t>: 10.1177/002215540104900801. PMID: 11511661.</a:t>
            </a:r>
          </a:p>
          <a:p>
            <a:r>
              <a:rPr lang="en-US" sz="2000" dirty="0"/>
              <a:t>Ramos-</a:t>
            </a:r>
            <a:r>
              <a:rPr lang="en-US" sz="2000" dirty="0" err="1"/>
              <a:t>Vara</a:t>
            </a:r>
            <a:r>
              <a:rPr lang="en-US" sz="2000" dirty="0"/>
              <a:t> JA. Technical aspects of immunohistochemistry. Vet </a:t>
            </a:r>
            <a:r>
              <a:rPr lang="en-US" sz="2000" dirty="0" err="1"/>
              <a:t>Pathol</a:t>
            </a:r>
            <a:r>
              <a:rPr lang="en-US" sz="2000" dirty="0"/>
              <a:t>. 2005 Sep;42(5):405-26. </a:t>
            </a:r>
            <a:r>
              <a:rPr lang="en-US" sz="2000" dirty="0" err="1"/>
              <a:t>doi</a:t>
            </a:r>
            <a:r>
              <a:rPr lang="en-US" sz="2000" dirty="0"/>
              <a:t>: 10.1354/vp.42-5-405. PMID: 16145243.</a:t>
            </a:r>
          </a:p>
          <a:p>
            <a:r>
              <a:rPr lang="en-US" sz="2000" dirty="0"/>
              <a:t>Brown DC, </a:t>
            </a:r>
            <a:r>
              <a:rPr lang="en-US" sz="2000" dirty="0" err="1"/>
              <a:t>Gatter</a:t>
            </a:r>
            <a:r>
              <a:rPr lang="en-US" sz="2000" dirty="0"/>
              <a:t> KC. Monoclonal antibody Ki-67: its use in histopathology. Histopathology. 1990 Jul;17(2):489-503. </a:t>
            </a:r>
            <a:r>
              <a:rPr lang="en-US" sz="2000" dirty="0" err="1"/>
              <a:t>doi</a:t>
            </a:r>
            <a:r>
              <a:rPr lang="en-US" sz="2000" dirty="0"/>
              <a:t>: 10.1111/j.1365-2559.1990.tb01129.x. PMID: 1706161.</a:t>
            </a:r>
          </a:p>
          <a:p>
            <a:r>
              <a:rPr lang="en-US" sz="2000" dirty="0" err="1"/>
              <a:t>Rizzardi</a:t>
            </a:r>
            <a:r>
              <a:rPr lang="en-US" sz="2000" dirty="0"/>
              <a:t> AE, Johnson AT, Vogel RI, </a:t>
            </a:r>
            <a:r>
              <a:rPr lang="en-US" sz="2000" dirty="0" err="1"/>
              <a:t>Pambuccian</a:t>
            </a:r>
            <a:r>
              <a:rPr lang="en-US" sz="2000" dirty="0"/>
              <a:t> SE, </a:t>
            </a:r>
            <a:r>
              <a:rPr lang="en-US" sz="2000" dirty="0" err="1"/>
              <a:t>Henriksen</a:t>
            </a:r>
            <a:r>
              <a:rPr lang="en-US" sz="2000" dirty="0"/>
              <a:t> J, </a:t>
            </a:r>
            <a:r>
              <a:rPr lang="en-US" sz="2000" dirty="0" err="1"/>
              <a:t>Skubitz</a:t>
            </a:r>
            <a:r>
              <a:rPr lang="en-US" sz="2000" dirty="0"/>
              <a:t> AP, Metzger GJ, </a:t>
            </a:r>
            <a:r>
              <a:rPr lang="en-US" sz="2000" dirty="0" err="1"/>
              <a:t>Schmechel</a:t>
            </a:r>
            <a:r>
              <a:rPr lang="en-US" sz="2000" dirty="0"/>
              <a:t> SC. Quantitative comparison of </a:t>
            </a:r>
            <a:r>
              <a:rPr lang="en-US" sz="2000" dirty="0" err="1"/>
              <a:t>immunohistochemical</a:t>
            </a:r>
            <a:r>
              <a:rPr lang="en-US" sz="2000" dirty="0"/>
              <a:t> staining measured by digital image analysis versus pathologist visual scoring. </a:t>
            </a:r>
            <a:r>
              <a:rPr lang="en-US" sz="2000" dirty="0" err="1"/>
              <a:t>Diagn</a:t>
            </a:r>
            <a:r>
              <a:rPr lang="en-US" sz="2000" dirty="0"/>
              <a:t> </a:t>
            </a:r>
            <a:r>
              <a:rPr lang="en-US" sz="2000" dirty="0" err="1"/>
              <a:t>Pathol</a:t>
            </a:r>
            <a:r>
              <a:rPr lang="en-US" sz="2000" dirty="0"/>
              <a:t>. 2012 Mar 19;7:42. </a:t>
            </a:r>
            <a:r>
              <a:rPr lang="en-US" sz="2000" dirty="0" err="1"/>
              <a:t>doi</a:t>
            </a:r>
            <a:r>
              <a:rPr lang="en-US" sz="2000" dirty="0"/>
              <a:t>: 10.1186/1746-1596-7-42. PMID: 22433176; PMCID: PMC3340902.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37463-CE4D-4F54-ADD6-A187F3CEED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07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fixatives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Used for special purposes or particular tissue or method e.g.: 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Alcohol: Fixation of cytological smears.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Glutaraldehyde</a:t>
            </a:r>
            <a:r>
              <a:rPr lang="en-US" dirty="0"/>
              <a:t> (Clear): fixation of tissue for electron microscopy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5596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2707" y="764704"/>
            <a:ext cx="10972800" cy="182880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en-US" sz="60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Compound fixatives</a:t>
            </a:r>
            <a:endParaRPr lang="ar-IQ" sz="60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6" name="Picture 4" descr="http://www.justweb.com.au/review/images/how-to-rank-in-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708920"/>
            <a:ext cx="7968885" cy="369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97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fixatives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fixative solution contains </a:t>
            </a:r>
            <a:r>
              <a:rPr lang="en-US" dirty="0">
                <a:solidFill>
                  <a:srgbClr val="FFFF00"/>
                </a:solidFill>
              </a:rPr>
              <a:t>more than one type </a:t>
            </a:r>
            <a:r>
              <a:rPr lang="en-US" dirty="0"/>
              <a:t>of fixative agents used for specific conditions in order to give best fixation result. </a:t>
            </a:r>
          </a:p>
          <a:p>
            <a:endParaRPr lang="ar-IQ" dirty="0"/>
          </a:p>
        </p:txBody>
      </p:sp>
      <p:pic>
        <p:nvPicPr>
          <p:cNvPr id="1026" name="Picture 2" descr="http://janeconstant.tripod.com/biochemist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378" y="2924944"/>
            <a:ext cx="6530995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57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Bouins Solution; (Yellow</a:t>
            </a:r>
            <a:r>
              <a:rPr lang="en-US" dirty="0"/>
              <a:t>):</a:t>
            </a:r>
            <a:endParaRPr lang="ar-IQ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71531" y="4293096"/>
            <a:ext cx="29464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2400">
                <a:solidFill>
                  <a:prstClr val="black"/>
                </a:solidFill>
              </a:rPr>
              <a:t>acetic cid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71531" y="2996952"/>
            <a:ext cx="29464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en-US" sz="2400" dirty="0">
                <a:solidFill>
                  <a:prstClr val="black"/>
                </a:solidFill>
              </a:rPr>
              <a:t>formaldehyde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71531" y="1700808"/>
            <a:ext cx="2946400" cy="12954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Picric acid, </a:t>
            </a:r>
          </a:p>
        </p:txBody>
      </p:sp>
      <p:pic>
        <p:nvPicPr>
          <p:cNvPr id="15362" name="Picture 2" descr="http://www.polysciences.com/SiteData/poly/assets/product_images/16045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5" y="1628802"/>
            <a:ext cx="3264363" cy="3961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51483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Bouins Solution; (Yellow</a:t>
            </a:r>
            <a:r>
              <a:rPr lang="en-US" dirty="0"/>
              <a:t>):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Used for</a:t>
            </a:r>
            <a:r>
              <a:rPr lang="en-US" sz="3600" dirty="0"/>
              <a:t>: fixation of testis and bone marrow biopsy.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endParaRPr lang="en-US" sz="3600" b="1" dirty="0"/>
          </a:p>
          <a:p>
            <a:endParaRPr lang="ar-IQ" sz="3600" dirty="0"/>
          </a:p>
        </p:txBody>
      </p:sp>
      <p:pic>
        <p:nvPicPr>
          <p:cNvPr id="2050" name="Picture 2" descr="http://cdn.knowcancer.com/wp-content/uploads/2009/08/bone-marrow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8" y="2708920"/>
            <a:ext cx="45775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ehha.com/menissues/testis/m-g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99" y="2708923"/>
            <a:ext cx="4577333" cy="30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3144" y="5933228"/>
            <a:ext cx="2431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200" b="1" dirty="0">
                <a:solidFill>
                  <a:prstClr val="white"/>
                </a:solidFill>
              </a:rPr>
              <a:t>Testis</a:t>
            </a:r>
            <a:endParaRPr lang="ar-IQ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8213" y="5931728"/>
            <a:ext cx="3679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prstClr val="white"/>
                </a:solidFill>
              </a:rPr>
              <a:t>Bone marrow</a:t>
            </a:r>
            <a:endParaRPr lang="ar-IQ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396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Bouins Solution; (Yellow</a:t>
            </a:r>
            <a:r>
              <a:rPr lang="en-US" dirty="0"/>
              <a:t>):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FF00"/>
                </a:solidFill>
              </a:rPr>
              <a:t>Effect</a:t>
            </a:r>
            <a:r>
              <a:rPr lang="en-US" sz="3600" b="1" dirty="0"/>
              <a:t>:</a:t>
            </a:r>
            <a:r>
              <a:rPr lang="en-US" sz="3600" dirty="0"/>
              <a:t> </a:t>
            </a:r>
          </a:p>
          <a:p>
            <a:pPr lvl="1"/>
            <a:r>
              <a:rPr lang="en-US" sz="3200" dirty="0"/>
              <a:t>RBCs are lysed</a:t>
            </a:r>
          </a:p>
          <a:p>
            <a:pPr lvl="1"/>
            <a:r>
              <a:rPr lang="en-US" sz="3200" dirty="0"/>
              <a:t>iron and small calcium deposits are dissolved.</a:t>
            </a:r>
          </a:p>
          <a:p>
            <a:endParaRPr lang="en-US" sz="3600" b="1" dirty="0"/>
          </a:p>
          <a:p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458059595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C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C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13519</TotalTime>
  <Words>890</Words>
  <Application>Microsoft Office PowerPoint</Application>
  <PresentationFormat>Widescreen</PresentationFormat>
  <Paragraphs>133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Book Antiqua</vt:lpstr>
      <vt:lpstr>Calibri</vt:lpstr>
      <vt:lpstr>Calibri Light</vt:lpstr>
      <vt:lpstr>Century Schoolbook</vt:lpstr>
      <vt:lpstr>Comic Sans MS</vt:lpstr>
      <vt:lpstr>Franklin Gothic Book</vt:lpstr>
      <vt:lpstr>Garamond</vt:lpstr>
      <vt:lpstr>Lucida Sans</vt:lpstr>
      <vt:lpstr>Times New Roman</vt:lpstr>
      <vt:lpstr>Wingdings</vt:lpstr>
      <vt:lpstr>Wingdings 2</vt:lpstr>
      <vt:lpstr>Wingdings 3</vt:lpstr>
      <vt:lpstr>1_Office Theme</vt:lpstr>
      <vt:lpstr>Apex</vt:lpstr>
      <vt:lpstr>SavonVTI</vt:lpstr>
      <vt:lpstr>Default Design</vt:lpstr>
      <vt:lpstr>Immunohistochemistry  Special fixatives </vt:lpstr>
      <vt:lpstr>PowerPoint Presentation</vt:lpstr>
      <vt:lpstr>Special fixatives</vt:lpstr>
      <vt:lpstr>Special fixatives</vt:lpstr>
      <vt:lpstr>Compound fixatives</vt:lpstr>
      <vt:lpstr>Compound fixatives</vt:lpstr>
      <vt:lpstr>Bouins Solution; (Yellow):</vt:lpstr>
      <vt:lpstr>Bouins Solution; (Yellow):</vt:lpstr>
      <vt:lpstr>Bouins Solution; (Yellow):</vt:lpstr>
      <vt:lpstr>Bouins Solution; (Yellow):</vt:lpstr>
      <vt:lpstr>Carnoy's (Clear)</vt:lpstr>
      <vt:lpstr>Carnoy's (Clear)</vt:lpstr>
      <vt:lpstr>B-5 Fixative</vt:lpstr>
      <vt:lpstr>PowerPoint Presentation</vt:lpstr>
      <vt:lpstr>PowerPoint Presentation</vt:lpstr>
      <vt:lpstr>How to deal with  bone tissue</vt:lpstr>
      <vt:lpstr>How to deal with bone tissue</vt:lpstr>
      <vt:lpstr>How to deal with bone tissue</vt:lpstr>
      <vt:lpstr>PowerPoint Presentation</vt:lpstr>
      <vt:lpstr>PowerPoint Presentation</vt:lpstr>
      <vt:lpstr>PowerPoint Presentation</vt:lpstr>
      <vt:lpstr>How it done</vt:lpstr>
      <vt:lpstr>How long it takes</vt:lpstr>
      <vt:lpstr>Factors affecting the decalcification</vt:lpstr>
      <vt:lpstr>Decalcification end points</vt:lpstr>
      <vt:lpstr>After decalcification</vt:lpstr>
      <vt:lpstr>For better bone health keep balance between</vt:lpstr>
      <vt:lpstr>True and  false questions  </vt:lpstr>
      <vt:lpstr>The END </vt:lpstr>
      <vt:lpstr>References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Ahmad Ibrahimi</cp:lastModifiedBy>
  <cp:revision>52</cp:revision>
  <dcterms:modified xsi:type="dcterms:W3CDTF">2025-06-22T14:06:08Z</dcterms:modified>
</cp:coreProperties>
</file>