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45"/>
  </p:notesMasterIdLst>
  <p:sldIdLst>
    <p:sldId id="349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28" r:id="rId42"/>
    <p:sldId id="347" r:id="rId43"/>
    <p:sldId id="348" r:id="rId4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52C85-0A86-49E3-8164-4E53CB2506D5}" type="doc">
      <dgm:prSet loTypeId="urn:microsoft.com/office/officeart/2005/8/layout/process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IQ"/>
        </a:p>
      </dgm:t>
    </dgm:pt>
    <dgm:pt modelId="{777F4197-0F84-4963-A6BA-51E4D964B482}">
      <dgm:prSet phldrT="[Text]"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Reception of specimen</a:t>
          </a:r>
          <a:endParaRPr lang="ar-IQ" dirty="0">
            <a:solidFill>
              <a:schemeClr val="bg1"/>
            </a:solidFill>
          </a:endParaRPr>
        </a:p>
      </dgm:t>
    </dgm:pt>
    <dgm:pt modelId="{F9CAAB26-967C-4275-8E31-606ADCFDCCE5}" type="parTrans" cxnId="{726FFCF2-A91F-4D2E-BC50-E19D7DB143DB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581E6D11-AAB7-4105-B50C-B6AB107333B4}" type="sibTrans" cxnId="{726FFCF2-A91F-4D2E-BC50-E19D7DB143DB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519740BE-083C-4043-B851-C0961D6CF46B}">
      <dgm:prSet phldrT="[Text]"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Fixation</a:t>
          </a:r>
          <a:endParaRPr lang="ar-IQ" dirty="0">
            <a:solidFill>
              <a:schemeClr val="bg1"/>
            </a:solidFill>
          </a:endParaRPr>
        </a:p>
      </dgm:t>
    </dgm:pt>
    <dgm:pt modelId="{132E0960-749F-4FDE-8114-C3BC1FE96D49}" type="parTrans" cxnId="{DA9DD750-2E1A-4950-BC64-9F2AC68329BC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C31B1C58-A0BB-436A-8660-429373590BFD}" type="sibTrans" cxnId="{DA9DD750-2E1A-4950-BC64-9F2AC68329BC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E24CCBE8-629C-4E49-A1CC-F348C17B0C18}">
      <dgm:prSet phldrT="[Text]"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Gross pathology</a:t>
          </a:r>
          <a:endParaRPr lang="ar-IQ" dirty="0">
            <a:solidFill>
              <a:schemeClr val="bg1"/>
            </a:solidFill>
          </a:endParaRPr>
        </a:p>
      </dgm:t>
    </dgm:pt>
    <dgm:pt modelId="{46386F3F-5D20-4477-AA9E-53138E22094E}" type="parTrans" cxnId="{2549EE6E-B494-4B7B-84D4-DED723AB0679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5E95CCE2-AB7B-409D-9228-6647910FCF42}" type="sibTrans" cxnId="{2549EE6E-B494-4B7B-84D4-DED723AB0679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36DA5715-58BC-4268-B942-DDEB0A90964D}">
      <dgm:prSet phldrT="[Text]"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Processing</a:t>
          </a:r>
          <a:endParaRPr lang="ar-IQ" dirty="0">
            <a:solidFill>
              <a:schemeClr val="bg1"/>
            </a:solidFill>
          </a:endParaRPr>
        </a:p>
      </dgm:t>
    </dgm:pt>
    <dgm:pt modelId="{E8C11DAA-FD82-459F-BFED-4E4009B4DD61}" type="parTrans" cxnId="{2F049920-A797-4D65-8EE2-2056CD04C802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7EC130B8-8D09-4B95-BB50-5F14FDFEEA0E}" type="sibTrans" cxnId="{2F049920-A797-4D65-8EE2-2056CD04C802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77372A7F-67BE-48A6-A8CC-418D5662EEB0}">
      <dgm:prSet phldrT="[Text]"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Embedding</a:t>
          </a:r>
          <a:endParaRPr lang="ar-IQ" dirty="0">
            <a:solidFill>
              <a:schemeClr val="bg1"/>
            </a:solidFill>
          </a:endParaRPr>
        </a:p>
      </dgm:t>
    </dgm:pt>
    <dgm:pt modelId="{EB86B7EF-4273-407E-B03E-0EB309526DEC}" type="parTrans" cxnId="{C2B25382-C69C-4CD3-BAEB-CABAB1CC797E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54FAEF10-E999-4756-BBA1-B3691F756019}" type="sibTrans" cxnId="{C2B25382-C69C-4CD3-BAEB-CABAB1CC797E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DBBE73C8-3D3D-4C07-AD97-31B3645D66F9}">
      <dgm:prSet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Cutting with Microtome</a:t>
          </a:r>
          <a:endParaRPr lang="ar-IQ" dirty="0">
            <a:solidFill>
              <a:schemeClr val="bg1"/>
            </a:solidFill>
          </a:endParaRPr>
        </a:p>
      </dgm:t>
    </dgm:pt>
    <dgm:pt modelId="{C750D02C-E6AF-422C-97B7-5E3E97175D35}" type="parTrans" cxnId="{3012D549-D346-4AF4-8DC5-5E85EFBB6322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E4FB289B-8566-472D-8B88-5054A7FD504D}" type="sibTrans" cxnId="{3012D549-D346-4AF4-8DC5-5E85EFBB6322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C10E3FE2-B94A-4062-89D1-BDD7EB1E1180}">
      <dgm:prSet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Mounting</a:t>
          </a:r>
          <a:endParaRPr lang="ar-IQ" dirty="0">
            <a:solidFill>
              <a:schemeClr val="bg1"/>
            </a:solidFill>
          </a:endParaRPr>
        </a:p>
      </dgm:t>
    </dgm:pt>
    <dgm:pt modelId="{CE684ACC-82C2-434C-96C0-D0DED269F6C5}" type="parTrans" cxnId="{61D13AB4-219C-41B2-BA3F-8479595AEC93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61AA9C64-0BFF-4E0A-913E-AC0BD6181BE5}" type="sibTrans" cxnId="{61D13AB4-219C-41B2-BA3F-8479595AEC93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A2134DF7-6CE7-4EE2-88DA-8FA60B3586A4}">
      <dgm:prSet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Staining</a:t>
          </a:r>
          <a:endParaRPr lang="ar-IQ" dirty="0">
            <a:solidFill>
              <a:schemeClr val="bg1"/>
            </a:solidFill>
          </a:endParaRPr>
        </a:p>
      </dgm:t>
    </dgm:pt>
    <dgm:pt modelId="{DAD417A0-579C-4741-B341-9C724A6ABB89}" type="parTrans" cxnId="{E419BD9E-E933-4D39-926F-756391B405CD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C57B45F1-FEF9-400A-8058-00711A61DB34}" type="sibTrans" cxnId="{E419BD9E-E933-4D39-926F-756391B405CD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3A78EB3C-AE22-4287-AC51-31B4AFDFF609}">
      <dgm:prSet/>
      <dgm:spPr/>
      <dgm:t>
        <a:bodyPr/>
        <a:lstStyle/>
        <a:p>
          <a:pPr rtl="1"/>
          <a:r>
            <a:rPr lang="en-US" dirty="0">
              <a:solidFill>
                <a:schemeClr val="bg1"/>
              </a:solidFill>
            </a:rPr>
            <a:t>Cover slip</a:t>
          </a:r>
          <a:endParaRPr lang="ar-IQ" dirty="0">
            <a:solidFill>
              <a:schemeClr val="bg1"/>
            </a:solidFill>
          </a:endParaRPr>
        </a:p>
      </dgm:t>
    </dgm:pt>
    <dgm:pt modelId="{9F3DFF80-0003-42F9-A8E2-32CEE249C656}" type="parTrans" cxnId="{3999FB0B-D196-4082-9A91-E25E96A50197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A1824AF6-2706-4511-B958-762B48A0C00E}" type="sibTrans" cxnId="{3999FB0B-D196-4082-9A91-E25E96A50197}">
      <dgm:prSet/>
      <dgm:spPr/>
      <dgm:t>
        <a:bodyPr/>
        <a:lstStyle/>
        <a:p>
          <a:pPr rtl="1"/>
          <a:endParaRPr lang="ar-IQ">
            <a:solidFill>
              <a:schemeClr val="bg1"/>
            </a:solidFill>
          </a:endParaRPr>
        </a:p>
      </dgm:t>
    </dgm:pt>
    <dgm:pt modelId="{F280E9D6-06CA-4252-B029-6FFB0D1CA05C}" type="pres">
      <dgm:prSet presAssocID="{BAD52C85-0A86-49E3-8164-4E53CB2506D5}" presName="diagram" presStyleCnt="0">
        <dgm:presLayoutVars>
          <dgm:dir/>
          <dgm:resizeHandles val="exact"/>
        </dgm:presLayoutVars>
      </dgm:prSet>
      <dgm:spPr/>
    </dgm:pt>
    <dgm:pt modelId="{41C519FA-BA3C-463A-96D4-19B9C55A255C}" type="pres">
      <dgm:prSet presAssocID="{777F4197-0F84-4963-A6BA-51E4D964B482}" presName="node" presStyleLbl="node1" presStyleIdx="0" presStyleCnt="9" custScaleY="81971" custLinFactNeighborX="2838" custLinFactNeighborY="-17049">
        <dgm:presLayoutVars>
          <dgm:bulletEnabled val="1"/>
        </dgm:presLayoutVars>
      </dgm:prSet>
      <dgm:spPr/>
    </dgm:pt>
    <dgm:pt modelId="{E0C99625-E3F6-465A-A4C4-F5A26BF36979}" type="pres">
      <dgm:prSet presAssocID="{581E6D11-AAB7-4105-B50C-B6AB107333B4}" presName="sibTrans" presStyleLbl="sibTrans2D1" presStyleIdx="0" presStyleCnt="8"/>
      <dgm:spPr/>
    </dgm:pt>
    <dgm:pt modelId="{B6869C20-B0DF-40A7-8709-D901F9292352}" type="pres">
      <dgm:prSet presAssocID="{581E6D11-AAB7-4105-B50C-B6AB107333B4}" presName="connectorText" presStyleLbl="sibTrans2D1" presStyleIdx="0" presStyleCnt="8"/>
      <dgm:spPr/>
    </dgm:pt>
    <dgm:pt modelId="{98A6997A-172B-49E4-B8A8-6219FA50C382}" type="pres">
      <dgm:prSet presAssocID="{519740BE-083C-4043-B851-C0961D6CF46B}" presName="node" presStyleLbl="node1" presStyleIdx="1" presStyleCnt="9" custScaleY="79761" custLinFactNeighborX="-7100" custLinFactNeighborY="-18154">
        <dgm:presLayoutVars>
          <dgm:bulletEnabled val="1"/>
        </dgm:presLayoutVars>
      </dgm:prSet>
      <dgm:spPr/>
    </dgm:pt>
    <dgm:pt modelId="{B862DA1C-2617-4D1F-9645-71B597DDBEF8}" type="pres">
      <dgm:prSet presAssocID="{C31B1C58-A0BB-436A-8660-429373590BFD}" presName="sibTrans" presStyleLbl="sibTrans2D1" presStyleIdx="1" presStyleCnt="8"/>
      <dgm:spPr/>
    </dgm:pt>
    <dgm:pt modelId="{1F6EC2F7-08C5-43BA-B670-DFA706667818}" type="pres">
      <dgm:prSet presAssocID="{C31B1C58-A0BB-436A-8660-429373590BFD}" presName="connectorText" presStyleLbl="sibTrans2D1" presStyleIdx="1" presStyleCnt="8"/>
      <dgm:spPr/>
    </dgm:pt>
    <dgm:pt modelId="{C77993BF-F1B2-4E3C-B9C4-73005E802121}" type="pres">
      <dgm:prSet presAssocID="{E24CCBE8-629C-4E49-A1CC-F348C17B0C18}" presName="node" presStyleLbl="node1" presStyleIdx="2" presStyleCnt="9" custLinFactNeighborX="-10694" custLinFactNeighborY="-8034">
        <dgm:presLayoutVars>
          <dgm:bulletEnabled val="1"/>
        </dgm:presLayoutVars>
      </dgm:prSet>
      <dgm:spPr/>
    </dgm:pt>
    <dgm:pt modelId="{99ABAD19-B622-4BCF-8BD2-71CB42345C47}" type="pres">
      <dgm:prSet presAssocID="{5E95CCE2-AB7B-409D-9228-6647910FCF42}" presName="sibTrans" presStyleLbl="sibTrans2D1" presStyleIdx="2" presStyleCnt="8"/>
      <dgm:spPr/>
    </dgm:pt>
    <dgm:pt modelId="{4E067A96-D28D-4340-8247-2C244623C34F}" type="pres">
      <dgm:prSet presAssocID="{5E95CCE2-AB7B-409D-9228-6647910FCF42}" presName="connectorText" presStyleLbl="sibTrans2D1" presStyleIdx="2" presStyleCnt="8"/>
      <dgm:spPr/>
    </dgm:pt>
    <dgm:pt modelId="{5016DA14-9194-4A93-898B-17DE3B68F12F}" type="pres">
      <dgm:prSet presAssocID="{36DA5715-58BC-4268-B942-DDEB0A90964D}" presName="node" presStyleLbl="node1" presStyleIdx="3" presStyleCnt="9" custScaleY="68279" custLinFactNeighborX="-10694" custLinFactNeighborY="-58384">
        <dgm:presLayoutVars>
          <dgm:bulletEnabled val="1"/>
        </dgm:presLayoutVars>
      </dgm:prSet>
      <dgm:spPr/>
    </dgm:pt>
    <dgm:pt modelId="{E6CDC335-A545-4CE4-A7DA-D925196F5A41}" type="pres">
      <dgm:prSet presAssocID="{7EC130B8-8D09-4B95-BB50-5F14FDFEEA0E}" presName="sibTrans" presStyleLbl="sibTrans2D1" presStyleIdx="3" presStyleCnt="8"/>
      <dgm:spPr/>
    </dgm:pt>
    <dgm:pt modelId="{4E4B649B-E64C-40E6-A587-C07AB28D916A}" type="pres">
      <dgm:prSet presAssocID="{7EC130B8-8D09-4B95-BB50-5F14FDFEEA0E}" presName="connectorText" presStyleLbl="sibTrans2D1" presStyleIdx="3" presStyleCnt="8"/>
      <dgm:spPr/>
    </dgm:pt>
    <dgm:pt modelId="{6845817E-48C4-4404-B2A9-828F71811A41}" type="pres">
      <dgm:prSet presAssocID="{77372A7F-67BE-48A6-A8CC-418D5662EEB0}" presName="node" presStyleLbl="node1" presStyleIdx="4" presStyleCnt="9" custScaleY="57705" custLinFactX="29306" custLinFactNeighborX="100000" custLinFactNeighborY="31496">
        <dgm:presLayoutVars>
          <dgm:bulletEnabled val="1"/>
        </dgm:presLayoutVars>
      </dgm:prSet>
      <dgm:spPr/>
    </dgm:pt>
    <dgm:pt modelId="{1687E2C7-6186-4708-B6E9-E636B5F30991}" type="pres">
      <dgm:prSet presAssocID="{54FAEF10-E999-4756-BBA1-B3691F756019}" presName="sibTrans" presStyleLbl="sibTrans2D1" presStyleIdx="4" presStyleCnt="8"/>
      <dgm:spPr/>
    </dgm:pt>
    <dgm:pt modelId="{885B4B65-38D0-46F5-B909-8167C436BAB6}" type="pres">
      <dgm:prSet presAssocID="{54FAEF10-E999-4756-BBA1-B3691F756019}" presName="connectorText" presStyleLbl="sibTrans2D1" presStyleIdx="4" presStyleCnt="8"/>
      <dgm:spPr/>
    </dgm:pt>
    <dgm:pt modelId="{6BD2B276-82EF-4D9D-A56F-528A013C5263}" type="pres">
      <dgm:prSet presAssocID="{DBBE73C8-3D3D-4C07-AD97-31B3645D66F9}" presName="node" presStyleLbl="node1" presStyleIdx="5" presStyleCnt="9" custLinFactX="100000" custLinFactY="47811" custLinFactNeighborX="169306" custLinFactNeighborY="100000">
        <dgm:presLayoutVars>
          <dgm:bulletEnabled val="1"/>
        </dgm:presLayoutVars>
      </dgm:prSet>
      <dgm:spPr/>
    </dgm:pt>
    <dgm:pt modelId="{7853772C-9248-4BB4-84EB-D56FDE61BE44}" type="pres">
      <dgm:prSet presAssocID="{E4FB289B-8566-472D-8B88-5054A7FD504D}" presName="sibTrans" presStyleLbl="sibTrans2D1" presStyleIdx="5" presStyleCnt="8"/>
      <dgm:spPr/>
    </dgm:pt>
    <dgm:pt modelId="{4D340C48-6036-49B2-8EE9-A085867DEC77}" type="pres">
      <dgm:prSet presAssocID="{E4FB289B-8566-472D-8B88-5054A7FD504D}" presName="connectorText" presStyleLbl="sibTrans2D1" presStyleIdx="5" presStyleCnt="8"/>
      <dgm:spPr/>
    </dgm:pt>
    <dgm:pt modelId="{F0171613-ABBF-4B01-91BC-F842977C0276}" type="pres">
      <dgm:prSet presAssocID="{C10E3FE2-B94A-4062-89D1-BDD7EB1E1180}" presName="node" presStyleLbl="node1" presStyleIdx="6" presStyleCnt="9" custScaleY="57703" custLinFactX="39244" custLinFactNeighborX="100000" custLinFactNeighborY="-2995">
        <dgm:presLayoutVars>
          <dgm:bulletEnabled val="1"/>
        </dgm:presLayoutVars>
      </dgm:prSet>
      <dgm:spPr/>
    </dgm:pt>
    <dgm:pt modelId="{2D08C3EF-E021-45FB-ACD2-8C7F3D5F8393}" type="pres">
      <dgm:prSet presAssocID="{61AA9C64-0BFF-4E0A-913E-AC0BD6181BE5}" presName="sibTrans" presStyleLbl="sibTrans2D1" presStyleIdx="6" presStyleCnt="8"/>
      <dgm:spPr/>
    </dgm:pt>
    <dgm:pt modelId="{7D753AB2-729D-4EDA-8923-F6E875A980CC}" type="pres">
      <dgm:prSet presAssocID="{61AA9C64-0BFF-4E0A-913E-AC0BD6181BE5}" presName="connectorText" presStyleLbl="sibTrans2D1" presStyleIdx="6" presStyleCnt="8"/>
      <dgm:spPr/>
    </dgm:pt>
    <dgm:pt modelId="{5716A78A-84D7-4783-B8BB-C629CCEB4CE2}" type="pres">
      <dgm:prSet presAssocID="{A2134DF7-6CE7-4EE2-88DA-8FA60B3586A4}" presName="node" presStyleLbl="node1" presStyleIdx="7" presStyleCnt="9" custScaleY="47130" custLinFactX="-33990" custLinFactNeighborX="-100000" custLinFactNeighborY="-8281">
        <dgm:presLayoutVars>
          <dgm:bulletEnabled val="1"/>
        </dgm:presLayoutVars>
      </dgm:prSet>
      <dgm:spPr/>
    </dgm:pt>
    <dgm:pt modelId="{EA054FF8-9DA5-44E2-AC30-D55CDDEC7859}" type="pres">
      <dgm:prSet presAssocID="{C57B45F1-FEF9-400A-8058-00711A61DB34}" presName="sibTrans" presStyleLbl="sibTrans2D1" presStyleIdx="7" presStyleCnt="8"/>
      <dgm:spPr/>
    </dgm:pt>
    <dgm:pt modelId="{55600D1C-6E93-4792-9A2A-9BD291AC96E7}" type="pres">
      <dgm:prSet presAssocID="{C57B45F1-FEF9-400A-8058-00711A61DB34}" presName="connectorText" presStyleLbl="sibTrans2D1" presStyleIdx="7" presStyleCnt="8"/>
      <dgm:spPr/>
    </dgm:pt>
    <dgm:pt modelId="{5CF5898A-608E-47CD-AB09-74B55623B764}" type="pres">
      <dgm:prSet presAssocID="{3A78EB3C-AE22-4287-AC51-31B4AFDFF609}" presName="node" presStyleLbl="node1" presStyleIdx="8" presStyleCnt="9" custScaleY="57702" custLinFactX="-100000" custLinFactY="-45746" custLinFactNeighborX="-173990" custLinFactNeighborY="-100000">
        <dgm:presLayoutVars>
          <dgm:bulletEnabled val="1"/>
        </dgm:presLayoutVars>
      </dgm:prSet>
      <dgm:spPr/>
    </dgm:pt>
  </dgm:ptLst>
  <dgm:cxnLst>
    <dgm:cxn modelId="{C1001306-9F11-4E73-A55C-DA056D01F57D}" type="presOf" srcId="{61AA9C64-0BFF-4E0A-913E-AC0BD6181BE5}" destId="{2D08C3EF-E021-45FB-ACD2-8C7F3D5F8393}" srcOrd="0" destOrd="0" presId="urn:microsoft.com/office/officeart/2005/8/layout/process5"/>
    <dgm:cxn modelId="{3999FB0B-D196-4082-9A91-E25E96A50197}" srcId="{BAD52C85-0A86-49E3-8164-4E53CB2506D5}" destId="{3A78EB3C-AE22-4287-AC51-31B4AFDFF609}" srcOrd="8" destOrd="0" parTransId="{9F3DFF80-0003-42F9-A8E2-32CEE249C656}" sibTransId="{A1824AF6-2706-4511-B958-762B48A0C00E}"/>
    <dgm:cxn modelId="{D21BC40F-2F91-43DE-AE53-4A562D9EFD6E}" type="presOf" srcId="{7EC130B8-8D09-4B95-BB50-5F14FDFEEA0E}" destId="{E6CDC335-A545-4CE4-A7DA-D925196F5A41}" srcOrd="0" destOrd="0" presId="urn:microsoft.com/office/officeart/2005/8/layout/process5"/>
    <dgm:cxn modelId="{E00E2712-F15F-4570-9693-3209B8B111D5}" type="presOf" srcId="{C31B1C58-A0BB-436A-8660-429373590BFD}" destId="{B862DA1C-2617-4D1F-9645-71B597DDBEF8}" srcOrd="0" destOrd="0" presId="urn:microsoft.com/office/officeart/2005/8/layout/process5"/>
    <dgm:cxn modelId="{2F049920-A797-4D65-8EE2-2056CD04C802}" srcId="{BAD52C85-0A86-49E3-8164-4E53CB2506D5}" destId="{36DA5715-58BC-4268-B942-DDEB0A90964D}" srcOrd="3" destOrd="0" parTransId="{E8C11DAA-FD82-459F-BFED-4E4009B4DD61}" sibTransId="{7EC130B8-8D09-4B95-BB50-5F14FDFEEA0E}"/>
    <dgm:cxn modelId="{7B714823-9410-40D9-A774-379D7AFB0CE7}" type="presOf" srcId="{77372A7F-67BE-48A6-A8CC-418D5662EEB0}" destId="{6845817E-48C4-4404-B2A9-828F71811A41}" srcOrd="0" destOrd="0" presId="urn:microsoft.com/office/officeart/2005/8/layout/process5"/>
    <dgm:cxn modelId="{8B40525C-DA41-44DF-ABFB-D199FC66E3DE}" type="presOf" srcId="{3A78EB3C-AE22-4287-AC51-31B4AFDFF609}" destId="{5CF5898A-608E-47CD-AB09-74B55623B764}" srcOrd="0" destOrd="0" presId="urn:microsoft.com/office/officeart/2005/8/layout/process5"/>
    <dgm:cxn modelId="{314FA447-B354-4261-B902-CBC1FED9970B}" type="presOf" srcId="{C31B1C58-A0BB-436A-8660-429373590BFD}" destId="{1F6EC2F7-08C5-43BA-B670-DFA706667818}" srcOrd="1" destOrd="0" presId="urn:microsoft.com/office/officeart/2005/8/layout/process5"/>
    <dgm:cxn modelId="{9D384269-34B2-45E0-95FB-B4E89EBB7AD4}" type="presOf" srcId="{7EC130B8-8D09-4B95-BB50-5F14FDFEEA0E}" destId="{4E4B649B-E64C-40E6-A587-C07AB28D916A}" srcOrd="1" destOrd="0" presId="urn:microsoft.com/office/officeart/2005/8/layout/process5"/>
    <dgm:cxn modelId="{3012D549-D346-4AF4-8DC5-5E85EFBB6322}" srcId="{BAD52C85-0A86-49E3-8164-4E53CB2506D5}" destId="{DBBE73C8-3D3D-4C07-AD97-31B3645D66F9}" srcOrd="5" destOrd="0" parTransId="{C750D02C-E6AF-422C-97B7-5E3E97175D35}" sibTransId="{E4FB289B-8566-472D-8B88-5054A7FD504D}"/>
    <dgm:cxn modelId="{2549EE6E-B494-4B7B-84D4-DED723AB0679}" srcId="{BAD52C85-0A86-49E3-8164-4E53CB2506D5}" destId="{E24CCBE8-629C-4E49-A1CC-F348C17B0C18}" srcOrd="2" destOrd="0" parTransId="{46386F3F-5D20-4477-AA9E-53138E22094E}" sibTransId="{5E95CCE2-AB7B-409D-9228-6647910FCF42}"/>
    <dgm:cxn modelId="{DA9DD750-2E1A-4950-BC64-9F2AC68329BC}" srcId="{BAD52C85-0A86-49E3-8164-4E53CB2506D5}" destId="{519740BE-083C-4043-B851-C0961D6CF46B}" srcOrd="1" destOrd="0" parTransId="{132E0960-749F-4FDE-8114-C3BC1FE96D49}" sibTransId="{C31B1C58-A0BB-436A-8660-429373590BFD}"/>
    <dgm:cxn modelId="{94459B51-7265-472C-9495-ED6B93D5088E}" type="presOf" srcId="{BAD52C85-0A86-49E3-8164-4E53CB2506D5}" destId="{F280E9D6-06CA-4252-B029-6FFB0D1CA05C}" srcOrd="0" destOrd="0" presId="urn:microsoft.com/office/officeart/2005/8/layout/process5"/>
    <dgm:cxn modelId="{8C5A4852-097F-49C4-854B-0739C390720E}" type="presOf" srcId="{5E95CCE2-AB7B-409D-9228-6647910FCF42}" destId="{4E067A96-D28D-4340-8247-2C244623C34F}" srcOrd="1" destOrd="0" presId="urn:microsoft.com/office/officeart/2005/8/layout/process5"/>
    <dgm:cxn modelId="{20577C54-EF88-4E4F-826A-AAD9E55F5762}" type="presOf" srcId="{54FAEF10-E999-4756-BBA1-B3691F756019}" destId="{1687E2C7-6186-4708-B6E9-E636B5F30991}" srcOrd="0" destOrd="0" presId="urn:microsoft.com/office/officeart/2005/8/layout/process5"/>
    <dgm:cxn modelId="{3DFCC375-32FA-4F84-94B6-2E49C4FC91CC}" type="presOf" srcId="{5E95CCE2-AB7B-409D-9228-6647910FCF42}" destId="{99ABAD19-B622-4BCF-8BD2-71CB42345C47}" srcOrd="0" destOrd="0" presId="urn:microsoft.com/office/officeart/2005/8/layout/process5"/>
    <dgm:cxn modelId="{95A73979-3A15-4EE7-86EF-355AB43169B6}" type="presOf" srcId="{581E6D11-AAB7-4105-B50C-B6AB107333B4}" destId="{E0C99625-E3F6-465A-A4C4-F5A26BF36979}" srcOrd="0" destOrd="0" presId="urn:microsoft.com/office/officeart/2005/8/layout/process5"/>
    <dgm:cxn modelId="{C2B25382-C69C-4CD3-BAEB-CABAB1CC797E}" srcId="{BAD52C85-0A86-49E3-8164-4E53CB2506D5}" destId="{77372A7F-67BE-48A6-A8CC-418D5662EEB0}" srcOrd="4" destOrd="0" parTransId="{EB86B7EF-4273-407E-B03E-0EB309526DEC}" sibTransId="{54FAEF10-E999-4756-BBA1-B3691F756019}"/>
    <dgm:cxn modelId="{D6083D86-D8BE-4515-BE48-A47FAB60522A}" type="presOf" srcId="{C10E3FE2-B94A-4062-89D1-BDD7EB1E1180}" destId="{F0171613-ABBF-4B01-91BC-F842977C0276}" srcOrd="0" destOrd="0" presId="urn:microsoft.com/office/officeart/2005/8/layout/process5"/>
    <dgm:cxn modelId="{8E97D499-B91E-4DDB-B694-A8762D732CFB}" type="presOf" srcId="{E4FB289B-8566-472D-8B88-5054A7FD504D}" destId="{7853772C-9248-4BB4-84EB-D56FDE61BE44}" srcOrd="0" destOrd="0" presId="urn:microsoft.com/office/officeart/2005/8/layout/process5"/>
    <dgm:cxn modelId="{E419BD9E-E933-4D39-926F-756391B405CD}" srcId="{BAD52C85-0A86-49E3-8164-4E53CB2506D5}" destId="{A2134DF7-6CE7-4EE2-88DA-8FA60B3586A4}" srcOrd="7" destOrd="0" parTransId="{DAD417A0-579C-4741-B341-9C724A6ABB89}" sibTransId="{C57B45F1-FEF9-400A-8058-00711A61DB34}"/>
    <dgm:cxn modelId="{4FEA4FA0-22ED-4948-B788-84DE17392F9C}" type="presOf" srcId="{36DA5715-58BC-4268-B942-DDEB0A90964D}" destId="{5016DA14-9194-4A93-898B-17DE3B68F12F}" srcOrd="0" destOrd="0" presId="urn:microsoft.com/office/officeart/2005/8/layout/process5"/>
    <dgm:cxn modelId="{D647B6A2-D0D6-4D5C-BF75-1C64DB5601E1}" type="presOf" srcId="{61AA9C64-0BFF-4E0A-913E-AC0BD6181BE5}" destId="{7D753AB2-729D-4EDA-8923-F6E875A980CC}" srcOrd="1" destOrd="0" presId="urn:microsoft.com/office/officeart/2005/8/layout/process5"/>
    <dgm:cxn modelId="{B6ED72B2-926B-4975-A85C-1596735EBD8D}" type="presOf" srcId="{A2134DF7-6CE7-4EE2-88DA-8FA60B3586A4}" destId="{5716A78A-84D7-4783-B8BB-C629CCEB4CE2}" srcOrd="0" destOrd="0" presId="urn:microsoft.com/office/officeart/2005/8/layout/process5"/>
    <dgm:cxn modelId="{61D13AB4-219C-41B2-BA3F-8479595AEC93}" srcId="{BAD52C85-0A86-49E3-8164-4E53CB2506D5}" destId="{C10E3FE2-B94A-4062-89D1-BDD7EB1E1180}" srcOrd="6" destOrd="0" parTransId="{CE684ACC-82C2-434C-96C0-D0DED269F6C5}" sibTransId="{61AA9C64-0BFF-4E0A-913E-AC0BD6181BE5}"/>
    <dgm:cxn modelId="{75EC58B4-516D-4E8E-8ED5-544E3990BA5D}" type="presOf" srcId="{E24CCBE8-629C-4E49-A1CC-F348C17B0C18}" destId="{C77993BF-F1B2-4E3C-B9C4-73005E802121}" srcOrd="0" destOrd="0" presId="urn:microsoft.com/office/officeart/2005/8/layout/process5"/>
    <dgm:cxn modelId="{BF2245BF-16A0-4F38-AAA8-DDA7C0719AE7}" type="presOf" srcId="{777F4197-0F84-4963-A6BA-51E4D964B482}" destId="{41C519FA-BA3C-463A-96D4-19B9C55A255C}" srcOrd="0" destOrd="0" presId="urn:microsoft.com/office/officeart/2005/8/layout/process5"/>
    <dgm:cxn modelId="{7CFC4CC2-9720-436B-8D8D-3967BAA6E086}" type="presOf" srcId="{E4FB289B-8566-472D-8B88-5054A7FD504D}" destId="{4D340C48-6036-49B2-8EE9-A085867DEC77}" srcOrd="1" destOrd="0" presId="urn:microsoft.com/office/officeart/2005/8/layout/process5"/>
    <dgm:cxn modelId="{C37EB9C9-1C02-460F-B0DC-A3E88CA7ED03}" type="presOf" srcId="{C57B45F1-FEF9-400A-8058-00711A61DB34}" destId="{55600D1C-6E93-4792-9A2A-9BD291AC96E7}" srcOrd="1" destOrd="0" presId="urn:microsoft.com/office/officeart/2005/8/layout/process5"/>
    <dgm:cxn modelId="{060A3CCA-C775-4576-BD68-CDDB87F78CA2}" type="presOf" srcId="{C57B45F1-FEF9-400A-8058-00711A61DB34}" destId="{EA054FF8-9DA5-44E2-AC30-D55CDDEC7859}" srcOrd="0" destOrd="0" presId="urn:microsoft.com/office/officeart/2005/8/layout/process5"/>
    <dgm:cxn modelId="{3AE14FE1-6185-443D-B819-CC34F671E095}" type="presOf" srcId="{54FAEF10-E999-4756-BBA1-B3691F756019}" destId="{885B4B65-38D0-46F5-B909-8167C436BAB6}" srcOrd="1" destOrd="0" presId="urn:microsoft.com/office/officeart/2005/8/layout/process5"/>
    <dgm:cxn modelId="{1E1784E2-D7F5-4670-B704-DC497A9B9FA1}" type="presOf" srcId="{DBBE73C8-3D3D-4C07-AD97-31B3645D66F9}" destId="{6BD2B276-82EF-4D9D-A56F-528A013C5263}" srcOrd="0" destOrd="0" presId="urn:microsoft.com/office/officeart/2005/8/layout/process5"/>
    <dgm:cxn modelId="{31DA15EE-A3D4-403E-BF75-9E9AAF3172E6}" type="presOf" srcId="{581E6D11-AAB7-4105-B50C-B6AB107333B4}" destId="{B6869C20-B0DF-40A7-8709-D901F9292352}" srcOrd="1" destOrd="0" presId="urn:microsoft.com/office/officeart/2005/8/layout/process5"/>
    <dgm:cxn modelId="{726FFCF2-A91F-4D2E-BC50-E19D7DB143DB}" srcId="{BAD52C85-0A86-49E3-8164-4E53CB2506D5}" destId="{777F4197-0F84-4963-A6BA-51E4D964B482}" srcOrd="0" destOrd="0" parTransId="{F9CAAB26-967C-4275-8E31-606ADCFDCCE5}" sibTransId="{581E6D11-AAB7-4105-B50C-B6AB107333B4}"/>
    <dgm:cxn modelId="{82A881F4-2867-4780-A7F1-D116E89BF4E8}" type="presOf" srcId="{519740BE-083C-4043-B851-C0961D6CF46B}" destId="{98A6997A-172B-49E4-B8A8-6219FA50C382}" srcOrd="0" destOrd="0" presId="urn:microsoft.com/office/officeart/2005/8/layout/process5"/>
    <dgm:cxn modelId="{EF6E18D5-CBCF-44D1-A2C9-16B1BDB1AF85}" type="presParOf" srcId="{F280E9D6-06CA-4252-B029-6FFB0D1CA05C}" destId="{41C519FA-BA3C-463A-96D4-19B9C55A255C}" srcOrd="0" destOrd="0" presId="urn:microsoft.com/office/officeart/2005/8/layout/process5"/>
    <dgm:cxn modelId="{5263A0FD-9C05-4BDC-8E56-D9CC65A7AB09}" type="presParOf" srcId="{F280E9D6-06CA-4252-B029-6FFB0D1CA05C}" destId="{E0C99625-E3F6-465A-A4C4-F5A26BF36979}" srcOrd="1" destOrd="0" presId="urn:microsoft.com/office/officeart/2005/8/layout/process5"/>
    <dgm:cxn modelId="{934444FF-336F-4441-B0B0-A05E9C29F8EC}" type="presParOf" srcId="{E0C99625-E3F6-465A-A4C4-F5A26BF36979}" destId="{B6869C20-B0DF-40A7-8709-D901F9292352}" srcOrd="0" destOrd="0" presId="urn:microsoft.com/office/officeart/2005/8/layout/process5"/>
    <dgm:cxn modelId="{77BBC3B3-85F2-47F8-8863-B2E505F115FE}" type="presParOf" srcId="{F280E9D6-06CA-4252-B029-6FFB0D1CA05C}" destId="{98A6997A-172B-49E4-B8A8-6219FA50C382}" srcOrd="2" destOrd="0" presId="urn:microsoft.com/office/officeart/2005/8/layout/process5"/>
    <dgm:cxn modelId="{CB20CF66-2D09-4215-B588-9545397485A9}" type="presParOf" srcId="{F280E9D6-06CA-4252-B029-6FFB0D1CA05C}" destId="{B862DA1C-2617-4D1F-9645-71B597DDBEF8}" srcOrd="3" destOrd="0" presId="urn:microsoft.com/office/officeart/2005/8/layout/process5"/>
    <dgm:cxn modelId="{042CD7EA-1A4E-4F6A-86C2-6B9B3DFA9B4F}" type="presParOf" srcId="{B862DA1C-2617-4D1F-9645-71B597DDBEF8}" destId="{1F6EC2F7-08C5-43BA-B670-DFA706667818}" srcOrd="0" destOrd="0" presId="urn:microsoft.com/office/officeart/2005/8/layout/process5"/>
    <dgm:cxn modelId="{F0770109-D707-4348-A48D-CDBB232E565F}" type="presParOf" srcId="{F280E9D6-06CA-4252-B029-6FFB0D1CA05C}" destId="{C77993BF-F1B2-4E3C-B9C4-73005E802121}" srcOrd="4" destOrd="0" presId="urn:microsoft.com/office/officeart/2005/8/layout/process5"/>
    <dgm:cxn modelId="{9BBD9B73-FA1A-4259-8A17-A46D55127C2F}" type="presParOf" srcId="{F280E9D6-06CA-4252-B029-6FFB0D1CA05C}" destId="{99ABAD19-B622-4BCF-8BD2-71CB42345C47}" srcOrd="5" destOrd="0" presId="urn:microsoft.com/office/officeart/2005/8/layout/process5"/>
    <dgm:cxn modelId="{9DC268D0-A5B7-4BAE-B669-4BC85F8F98E7}" type="presParOf" srcId="{99ABAD19-B622-4BCF-8BD2-71CB42345C47}" destId="{4E067A96-D28D-4340-8247-2C244623C34F}" srcOrd="0" destOrd="0" presId="urn:microsoft.com/office/officeart/2005/8/layout/process5"/>
    <dgm:cxn modelId="{44B0ADA7-0784-4838-8D42-7D7A113BC67B}" type="presParOf" srcId="{F280E9D6-06CA-4252-B029-6FFB0D1CA05C}" destId="{5016DA14-9194-4A93-898B-17DE3B68F12F}" srcOrd="6" destOrd="0" presId="urn:microsoft.com/office/officeart/2005/8/layout/process5"/>
    <dgm:cxn modelId="{76E3DC56-D106-434E-A8D9-88DCA99B2D8C}" type="presParOf" srcId="{F280E9D6-06CA-4252-B029-6FFB0D1CA05C}" destId="{E6CDC335-A545-4CE4-A7DA-D925196F5A41}" srcOrd="7" destOrd="0" presId="urn:microsoft.com/office/officeart/2005/8/layout/process5"/>
    <dgm:cxn modelId="{9172A5E4-75D2-4501-AA92-6BB0B451E91D}" type="presParOf" srcId="{E6CDC335-A545-4CE4-A7DA-D925196F5A41}" destId="{4E4B649B-E64C-40E6-A587-C07AB28D916A}" srcOrd="0" destOrd="0" presId="urn:microsoft.com/office/officeart/2005/8/layout/process5"/>
    <dgm:cxn modelId="{5AEFB139-DA66-4C80-A2C7-9DA0B06E2D53}" type="presParOf" srcId="{F280E9D6-06CA-4252-B029-6FFB0D1CA05C}" destId="{6845817E-48C4-4404-B2A9-828F71811A41}" srcOrd="8" destOrd="0" presId="urn:microsoft.com/office/officeart/2005/8/layout/process5"/>
    <dgm:cxn modelId="{AAEB0713-6FB5-442A-A5C5-2E2C14411294}" type="presParOf" srcId="{F280E9D6-06CA-4252-B029-6FFB0D1CA05C}" destId="{1687E2C7-6186-4708-B6E9-E636B5F30991}" srcOrd="9" destOrd="0" presId="urn:microsoft.com/office/officeart/2005/8/layout/process5"/>
    <dgm:cxn modelId="{44F62DDD-AAB8-4853-91CB-6FC88FB49B88}" type="presParOf" srcId="{1687E2C7-6186-4708-B6E9-E636B5F30991}" destId="{885B4B65-38D0-46F5-B909-8167C436BAB6}" srcOrd="0" destOrd="0" presId="urn:microsoft.com/office/officeart/2005/8/layout/process5"/>
    <dgm:cxn modelId="{41666CF7-28A3-41CE-B305-E53C3744C21C}" type="presParOf" srcId="{F280E9D6-06CA-4252-B029-6FFB0D1CA05C}" destId="{6BD2B276-82EF-4D9D-A56F-528A013C5263}" srcOrd="10" destOrd="0" presId="urn:microsoft.com/office/officeart/2005/8/layout/process5"/>
    <dgm:cxn modelId="{BDABEDA6-2F06-447F-8387-0BF3B4088311}" type="presParOf" srcId="{F280E9D6-06CA-4252-B029-6FFB0D1CA05C}" destId="{7853772C-9248-4BB4-84EB-D56FDE61BE44}" srcOrd="11" destOrd="0" presId="urn:microsoft.com/office/officeart/2005/8/layout/process5"/>
    <dgm:cxn modelId="{375F7058-95EA-4B9B-A24C-8D7D4DC78548}" type="presParOf" srcId="{7853772C-9248-4BB4-84EB-D56FDE61BE44}" destId="{4D340C48-6036-49B2-8EE9-A085867DEC77}" srcOrd="0" destOrd="0" presId="urn:microsoft.com/office/officeart/2005/8/layout/process5"/>
    <dgm:cxn modelId="{69A75321-3B1C-4F5C-AAC7-E718D41BB822}" type="presParOf" srcId="{F280E9D6-06CA-4252-B029-6FFB0D1CA05C}" destId="{F0171613-ABBF-4B01-91BC-F842977C0276}" srcOrd="12" destOrd="0" presId="urn:microsoft.com/office/officeart/2005/8/layout/process5"/>
    <dgm:cxn modelId="{A722DC12-3FE8-4470-9D6F-ABA8FCB35B9F}" type="presParOf" srcId="{F280E9D6-06CA-4252-B029-6FFB0D1CA05C}" destId="{2D08C3EF-E021-45FB-ACD2-8C7F3D5F8393}" srcOrd="13" destOrd="0" presId="urn:microsoft.com/office/officeart/2005/8/layout/process5"/>
    <dgm:cxn modelId="{8E151EC4-2523-4CD8-965B-415B369FE3D5}" type="presParOf" srcId="{2D08C3EF-E021-45FB-ACD2-8C7F3D5F8393}" destId="{7D753AB2-729D-4EDA-8923-F6E875A980CC}" srcOrd="0" destOrd="0" presId="urn:microsoft.com/office/officeart/2005/8/layout/process5"/>
    <dgm:cxn modelId="{6BF6D7E8-31E6-47AC-BCA9-AAB7C0B39458}" type="presParOf" srcId="{F280E9D6-06CA-4252-B029-6FFB0D1CA05C}" destId="{5716A78A-84D7-4783-B8BB-C629CCEB4CE2}" srcOrd="14" destOrd="0" presId="urn:microsoft.com/office/officeart/2005/8/layout/process5"/>
    <dgm:cxn modelId="{F3EE56DC-B197-4615-8AB6-B7E79B32F61A}" type="presParOf" srcId="{F280E9D6-06CA-4252-B029-6FFB0D1CA05C}" destId="{EA054FF8-9DA5-44E2-AC30-D55CDDEC7859}" srcOrd="15" destOrd="0" presId="urn:microsoft.com/office/officeart/2005/8/layout/process5"/>
    <dgm:cxn modelId="{A14AC0A2-5049-4783-8ACF-83B7FC59299E}" type="presParOf" srcId="{EA054FF8-9DA5-44E2-AC30-D55CDDEC7859}" destId="{55600D1C-6E93-4792-9A2A-9BD291AC96E7}" srcOrd="0" destOrd="0" presId="urn:microsoft.com/office/officeart/2005/8/layout/process5"/>
    <dgm:cxn modelId="{29E5E0AD-1A42-4E5F-8BFD-B6BAAE01E46A}" type="presParOf" srcId="{F280E9D6-06CA-4252-B029-6FFB0D1CA05C}" destId="{5CF5898A-608E-47CD-AB09-74B55623B764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E1BFD-2475-4FA8-9C26-D15981B9CB0B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200DF004-2490-4B11-81B2-A3A2F87DE5E8}">
      <dgm:prSet phldrT="[Text]"/>
      <dgm:spPr/>
      <dgm:t>
        <a:bodyPr/>
        <a:lstStyle/>
        <a:p>
          <a:pPr rtl="0"/>
          <a:r>
            <a:rPr lang="en-AU" b="1" i="1" dirty="0">
              <a:solidFill>
                <a:schemeClr val="bg1"/>
              </a:solidFill>
            </a:rPr>
            <a:t>Proper handling and transfer of biopsy specimens to the laboratory</a:t>
          </a:r>
          <a:endParaRPr lang="ar-IQ" b="1" i="1" dirty="0">
            <a:solidFill>
              <a:schemeClr val="bg1"/>
            </a:solidFill>
          </a:endParaRPr>
        </a:p>
      </dgm:t>
    </dgm:pt>
    <dgm:pt modelId="{18C22A3F-B14D-4071-8029-ED42F5F0E915}" type="parTrans" cxnId="{00E4FBBD-1010-4239-8F84-C9C00C909430}">
      <dgm:prSet/>
      <dgm:spPr/>
      <dgm:t>
        <a:bodyPr/>
        <a:lstStyle/>
        <a:p>
          <a:pPr rtl="0"/>
          <a:endParaRPr lang="ar-IQ" b="1" i="1">
            <a:solidFill>
              <a:schemeClr val="bg1"/>
            </a:solidFill>
          </a:endParaRPr>
        </a:p>
      </dgm:t>
    </dgm:pt>
    <dgm:pt modelId="{59CA725E-4762-42EC-AD7C-6FFCC3E9F1F8}" type="sibTrans" cxnId="{00E4FBBD-1010-4239-8F84-C9C00C909430}">
      <dgm:prSet/>
      <dgm:spPr/>
      <dgm:t>
        <a:bodyPr/>
        <a:lstStyle/>
        <a:p>
          <a:pPr rtl="0"/>
          <a:endParaRPr lang="ar-IQ" b="1" i="1">
            <a:solidFill>
              <a:schemeClr val="bg1"/>
            </a:solidFill>
          </a:endParaRPr>
        </a:p>
      </dgm:t>
    </dgm:pt>
    <dgm:pt modelId="{68CC6940-B9F8-4BC9-988A-03105BACF39E}">
      <dgm:prSet phldrT="[Text]"/>
      <dgm:spPr/>
      <dgm:t>
        <a:bodyPr/>
        <a:lstStyle/>
        <a:p>
          <a:pPr rtl="1"/>
          <a:r>
            <a:rPr lang="en-US" b="1" i="1" dirty="0">
              <a:solidFill>
                <a:schemeClr val="bg1"/>
              </a:solidFill>
            </a:rPr>
            <a:t>Identification and reception of specimens</a:t>
          </a:r>
          <a:endParaRPr lang="ar-IQ" b="1" i="1" dirty="0">
            <a:solidFill>
              <a:schemeClr val="bg1"/>
            </a:solidFill>
          </a:endParaRPr>
        </a:p>
      </dgm:t>
    </dgm:pt>
    <dgm:pt modelId="{266E6F25-50BB-4CD1-B112-E3013E365CEB}" type="parTrans" cxnId="{D36CD0C8-BAFF-4769-8D5B-55693A750897}">
      <dgm:prSet/>
      <dgm:spPr/>
      <dgm:t>
        <a:bodyPr/>
        <a:lstStyle/>
        <a:p>
          <a:pPr rtl="0"/>
          <a:endParaRPr lang="ar-IQ" b="1" i="1">
            <a:solidFill>
              <a:schemeClr val="bg1"/>
            </a:solidFill>
          </a:endParaRPr>
        </a:p>
      </dgm:t>
    </dgm:pt>
    <dgm:pt modelId="{693755BE-13CC-4ABA-B1B6-D43AC533D2C7}" type="sibTrans" cxnId="{D36CD0C8-BAFF-4769-8D5B-55693A750897}">
      <dgm:prSet/>
      <dgm:spPr/>
      <dgm:t>
        <a:bodyPr/>
        <a:lstStyle/>
        <a:p>
          <a:pPr rtl="0"/>
          <a:endParaRPr lang="ar-IQ" b="1" i="1">
            <a:solidFill>
              <a:schemeClr val="bg1"/>
            </a:solidFill>
          </a:endParaRPr>
        </a:p>
      </dgm:t>
    </dgm:pt>
    <dgm:pt modelId="{BEAED137-5C1C-4D8F-A927-E598A0B55684}">
      <dgm:prSet phldrT="[Text]"/>
      <dgm:spPr/>
      <dgm:t>
        <a:bodyPr/>
        <a:lstStyle/>
        <a:p>
          <a:pPr rtl="1"/>
          <a:r>
            <a:rPr lang="en-US" b="1" i="1" dirty="0">
              <a:solidFill>
                <a:schemeClr val="bg1"/>
              </a:solidFill>
            </a:rPr>
            <a:t>Initial laboratory work</a:t>
          </a:r>
          <a:endParaRPr lang="ar-IQ" b="1" i="1" dirty="0">
            <a:solidFill>
              <a:schemeClr val="bg1"/>
            </a:solidFill>
          </a:endParaRPr>
        </a:p>
      </dgm:t>
    </dgm:pt>
    <dgm:pt modelId="{13A38D57-0903-44F5-BFA5-0369F605A926}" type="parTrans" cxnId="{6680D82B-D277-418E-8B81-AFAB778A18CA}">
      <dgm:prSet/>
      <dgm:spPr/>
      <dgm:t>
        <a:bodyPr/>
        <a:lstStyle/>
        <a:p>
          <a:pPr rtl="0"/>
          <a:endParaRPr lang="ar-IQ" b="1" i="1">
            <a:solidFill>
              <a:schemeClr val="bg1"/>
            </a:solidFill>
          </a:endParaRPr>
        </a:p>
      </dgm:t>
    </dgm:pt>
    <dgm:pt modelId="{9F5F5394-4D62-457A-B831-82BEECBB53B9}" type="sibTrans" cxnId="{6680D82B-D277-418E-8B81-AFAB778A18CA}">
      <dgm:prSet/>
      <dgm:spPr/>
      <dgm:t>
        <a:bodyPr/>
        <a:lstStyle/>
        <a:p>
          <a:pPr rtl="0"/>
          <a:endParaRPr lang="ar-IQ" b="1" i="1">
            <a:solidFill>
              <a:schemeClr val="bg1"/>
            </a:solidFill>
          </a:endParaRPr>
        </a:p>
      </dgm:t>
    </dgm:pt>
    <dgm:pt modelId="{EDEF8AA5-6287-42F3-B88E-5DFDD1DAE469}" type="pres">
      <dgm:prSet presAssocID="{A98E1BFD-2475-4FA8-9C26-D15981B9CB0B}" presName="linearFlow" presStyleCnt="0">
        <dgm:presLayoutVars>
          <dgm:dir/>
          <dgm:resizeHandles val="exact"/>
        </dgm:presLayoutVars>
      </dgm:prSet>
      <dgm:spPr/>
    </dgm:pt>
    <dgm:pt modelId="{94057542-8C9A-441F-821F-2189D9E8226A}" type="pres">
      <dgm:prSet presAssocID="{200DF004-2490-4B11-81B2-A3A2F87DE5E8}" presName="composite" presStyleCnt="0"/>
      <dgm:spPr/>
    </dgm:pt>
    <dgm:pt modelId="{3528DD5D-4E61-4AA5-9BED-6F232EF8C64A}" type="pres">
      <dgm:prSet presAssocID="{200DF004-2490-4B11-81B2-A3A2F87DE5E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E32534-6155-428C-906A-DE81D8B8C062}" type="pres">
      <dgm:prSet presAssocID="{200DF004-2490-4B11-81B2-A3A2F87DE5E8}" presName="txShp" presStyleLbl="node1" presStyleIdx="0" presStyleCnt="3">
        <dgm:presLayoutVars>
          <dgm:bulletEnabled val="1"/>
        </dgm:presLayoutVars>
      </dgm:prSet>
      <dgm:spPr/>
    </dgm:pt>
    <dgm:pt modelId="{480A09A5-76B2-4BCB-BE02-AEACA7D5C0D4}" type="pres">
      <dgm:prSet presAssocID="{59CA725E-4762-42EC-AD7C-6FFCC3E9F1F8}" presName="spacing" presStyleCnt="0"/>
      <dgm:spPr/>
    </dgm:pt>
    <dgm:pt modelId="{4E86B7F0-23D5-4BD4-A6AA-A89821560566}" type="pres">
      <dgm:prSet presAssocID="{68CC6940-B9F8-4BC9-988A-03105BACF39E}" presName="composite" presStyleCnt="0"/>
      <dgm:spPr/>
    </dgm:pt>
    <dgm:pt modelId="{567E1F9A-C0AE-4226-AFB8-3EEDFC2F5992}" type="pres">
      <dgm:prSet presAssocID="{68CC6940-B9F8-4BC9-988A-03105BACF39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B96DC5-19D0-45A6-A572-2CE1207E7492}" type="pres">
      <dgm:prSet presAssocID="{68CC6940-B9F8-4BC9-988A-03105BACF39E}" presName="txShp" presStyleLbl="node1" presStyleIdx="1" presStyleCnt="3">
        <dgm:presLayoutVars>
          <dgm:bulletEnabled val="1"/>
        </dgm:presLayoutVars>
      </dgm:prSet>
      <dgm:spPr/>
    </dgm:pt>
    <dgm:pt modelId="{45E36047-3B65-47E0-B1EB-AFC4B61C8E4D}" type="pres">
      <dgm:prSet presAssocID="{693755BE-13CC-4ABA-B1B6-D43AC533D2C7}" presName="spacing" presStyleCnt="0"/>
      <dgm:spPr/>
    </dgm:pt>
    <dgm:pt modelId="{A43EF802-F497-41E5-9AF4-A7E2501C9D63}" type="pres">
      <dgm:prSet presAssocID="{BEAED137-5C1C-4D8F-A927-E598A0B55684}" presName="composite" presStyleCnt="0"/>
      <dgm:spPr/>
    </dgm:pt>
    <dgm:pt modelId="{63796356-BD91-43C9-BA9B-DC99F2F90BFA}" type="pres">
      <dgm:prSet presAssocID="{BEAED137-5C1C-4D8F-A927-E598A0B5568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4743D5-1BB0-4039-8FB9-0B0337006C82}" type="pres">
      <dgm:prSet presAssocID="{BEAED137-5C1C-4D8F-A927-E598A0B55684}" presName="txShp" presStyleLbl="node1" presStyleIdx="2" presStyleCnt="3">
        <dgm:presLayoutVars>
          <dgm:bulletEnabled val="1"/>
        </dgm:presLayoutVars>
      </dgm:prSet>
      <dgm:spPr/>
    </dgm:pt>
  </dgm:ptLst>
  <dgm:cxnLst>
    <dgm:cxn modelId="{7B4F1400-7A23-4600-BD07-7471DD5FF7ED}" type="presOf" srcId="{68CC6940-B9F8-4BC9-988A-03105BACF39E}" destId="{E5B96DC5-19D0-45A6-A572-2CE1207E7492}" srcOrd="0" destOrd="0" presId="urn:microsoft.com/office/officeart/2005/8/layout/vList3#1"/>
    <dgm:cxn modelId="{6680D82B-D277-418E-8B81-AFAB778A18CA}" srcId="{A98E1BFD-2475-4FA8-9C26-D15981B9CB0B}" destId="{BEAED137-5C1C-4D8F-A927-E598A0B55684}" srcOrd="2" destOrd="0" parTransId="{13A38D57-0903-44F5-BFA5-0369F605A926}" sibTransId="{9F5F5394-4D62-457A-B831-82BEECBB53B9}"/>
    <dgm:cxn modelId="{55249F44-64CB-47BD-A229-625FCC57306B}" type="presOf" srcId="{A98E1BFD-2475-4FA8-9C26-D15981B9CB0B}" destId="{EDEF8AA5-6287-42F3-B88E-5DFDD1DAE469}" srcOrd="0" destOrd="0" presId="urn:microsoft.com/office/officeart/2005/8/layout/vList3#1"/>
    <dgm:cxn modelId="{BECE7E6F-4DED-45B2-AC3D-4AFA45090822}" type="presOf" srcId="{200DF004-2490-4B11-81B2-A3A2F87DE5E8}" destId="{43E32534-6155-428C-906A-DE81D8B8C062}" srcOrd="0" destOrd="0" presId="urn:microsoft.com/office/officeart/2005/8/layout/vList3#1"/>
    <dgm:cxn modelId="{00E4FBBD-1010-4239-8F84-C9C00C909430}" srcId="{A98E1BFD-2475-4FA8-9C26-D15981B9CB0B}" destId="{200DF004-2490-4B11-81B2-A3A2F87DE5E8}" srcOrd="0" destOrd="0" parTransId="{18C22A3F-B14D-4071-8029-ED42F5F0E915}" sibTransId="{59CA725E-4762-42EC-AD7C-6FFCC3E9F1F8}"/>
    <dgm:cxn modelId="{D36CD0C8-BAFF-4769-8D5B-55693A750897}" srcId="{A98E1BFD-2475-4FA8-9C26-D15981B9CB0B}" destId="{68CC6940-B9F8-4BC9-988A-03105BACF39E}" srcOrd="1" destOrd="0" parTransId="{266E6F25-50BB-4CD1-B112-E3013E365CEB}" sibTransId="{693755BE-13CC-4ABA-B1B6-D43AC533D2C7}"/>
    <dgm:cxn modelId="{CA7E95CF-59DA-408E-918A-7E7384C4CF87}" type="presOf" srcId="{BEAED137-5C1C-4D8F-A927-E598A0B55684}" destId="{5F4743D5-1BB0-4039-8FB9-0B0337006C82}" srcOrd="0" destOrd="0" presId="urn:microsoft.com/office/officeart/2005/8/layout/vList3#1"/>
    <dgm:cxn modelId="{C4E58B42-AA81-48C6-9182-919FD0781149}" type="presParOf" srcId="{EDEF8AA5-6287-42F3-B88E-5DFDD1DAE469}" destId="{94057542-8C9A-441F-821F-2189D9E8226A}" srcOrd="0" destOrd="0" presId="urn:microsoft.com/office/officeart/2005/8/layout/vList3#1"/>
    <dgm:cxn modelId="{04315317-ADB2-4E7E-A725-2728763D1700}" type="presParOf" srcId="{94057542-8C9A-441F-821F-2189D9E8226A}" destId="{3528DD5D-4E61-4AA5-9BED-6F232EF8C64A}" srcOrd="0" destOrd="0" presId="urn:microsoft.com/office/officeart/2005/8/layout/vList3#1"/>
    <dgm:cxn modelId="{16C29C17-BDE3-45D2-82BC-AB6DC5C9693C}" type="presParOf" srcId="{94057542-8C9A-441F-821F-2189D9E8226A}" destId="{43E32534-6155-428C-906A-DE81D8B8C062}" srcOrd="1" destOrd="0" presId="urn:microsoft.com/office/officeart/2005/8/layout/vList3#1"/>
    <dgm:cxn modelId="{37747795-6CE3-45A9-A0A4-7CDBA5E827DA}" type="presParOf" srcId="{EDEF8AA5-6287-42F3-B88E-5DFDD1DAE469}" destId="{480A09A5-76B2-4BCB-BE02-AEACA7D5C0D4}" srcOrd="1" destOrd="0" presId="urn:microsoft.com/office/officeart/2005/8/layout/vList3#1"/>
    <dgm:cxn modelId="{E66B2A9A-72D4-47CA-B1BA-5F9AD2C3414F}" type="presParOf" srcId="{EDEF8AA5-6287-42F3-B88E-5DFDD1DAE469}" destId="{4E86B7F0-23D5-4BD4-A6AA-A89821560566}" srcOrd="2" destOrd="0" presId="urn:microsoft.com/office/officeart/2005/8/layout/vList3#1"/>
    <dgm:cxn modelId="{EB3DD906-FD84-40D4-8BF0-0ED8AB29FB20}" type="presParOf" srcId="{4E86B7F0-23D5-4BD4-A6AA-A89821560566}" destId="{567E1F9A-C0AE-4226-AFB8-3EEDFC2F5992}" srcOrd="0" destOrd="0" presId="urn:microsoft.com/office/officeart/2005/8/layout/vList3#1"/>
    <dgm:cxn modelId="{126613BE-26BF-40A8-AE2B-F9C5F1E51B28}" type="presParOf" srcId="{4E86B7F0-23D5-4BD4-A6AA-A89821560566}" destId="{E5B96DC5-19D0-45A6-A572-2CE1207E7492}" srcOrd="1" destOrd="0" presId="urn:microsoft.com/office/officeart/2005/8/layout/vList3#1"/>
    <dgm:cxn modelId="{418F36D4-472F-42D6-A43B-B292DDE904A5}" type="presParOf" srcId="{EDEF8AA5-6287-42F3-B88E-5DFDD1DAE469}" destId="{45E36047-3B65-47E0-B1EB-AFC4B61C8E4D}" srcOrd="3" destOrd="0" presId="urn:microsoft.com/office/officeart/2005/8/layout/vList3#1"/>
    <dgm:cxn modelId="{1BBE37FA-B08C-407C-AD98-A46759E374EC}" type="presParOf" srcId="{EDEF8AA5-6287-42F3-B88E-5DFDD1DAE469}" destId="{A43EF802-F497-41E5-9AF4-A7E2501C9D63}" srcOrd="4" destOrd="0" presId="urn:microsoft.com/office/officeart/2005/8/layout/vList3#1"/>
    <dgm:cxn modelId="{1ABB887E-CA0B-4BE1-9BE9-8C84ECB9FFF8}" type="presParOf" srcId="{A43EF802-F497-41E5-9AF4-A7E2501C9D63}" destId="{63796356-BD91-43C9-BA9B-DC99F2F90BFA}" srcOrd="0" destOrd="0" presId="urn:microsoft.com/office/officeart/2005/8/layout/vList3#1"/>
    <dgm:cxn modelId="{E137E6CB-26BD-485B-94F8-301F7070C533}" type="presParOf" srcId="{A43EF802-F497-41E5-9AF4-A7E2501C9D63}" destId="{5F4743D5-1BB0-4039-8FB9-0B0337006C8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519FA-BA3C-463A-96D4-19B9C55A255C}">
      <dsp:nvSpPr>
        <dsp:cNvPr id="0" name=""/>
        <dsp:cNvSpPr/>
      </dsp:nvSpPr>
      <dsp:spPr>
        <a:xfrm>
          <a:off x="880433" y="0"/>
          <a:ext cx="2607477" cy="128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Reception of specimen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917994" y="37561"/>
        <a:ext cx="2532355" cy="1207303"/>
      </dsp:txXfrm>
    </dsp:sp>
    <dsp:sp modelId="{E0C99625-E3F6-465A-A4C4-F5A26BF36979}">
      <dsp:nvSpPr>
        <dsp:cNvPr id="0" name=""/>
        <dsp:cNvSpPr/>
      </dsp:nvSpPr>
      <dsp:spPr>
        <a:xfrm rot="21582476">
          <a:off x="3660357" y="309301"/>
          <a:ext cx="415451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2500" kern="1200">
            <a:solidFill>
              <a:schemeClr val="bg1"/>
            </a:solidFill>
          </a:endParaRPr>
        </a:p>
      </dsp:txBody>
      <dsp:txXfrm>
        <a:off x="3660358" y="438950"/>
        <a:ext cx="290816" cy="387992"/>
      </dsp:txXfrm>
    </dsp:sp>
    <dsp:sp modelId="{98A6997A-172B-49E4-B8A8-6219FA50C382}">
      <dsp:nvSpPr>
        <dsp:cNvPr id="0" name=""/>
        <dsp:cNvSpPr/>
      </dsp:nvSpPr>
      <dsp:spPr>
        <a:xfrm>
          <a:off x="4271770" y="0"/>
          <a:ext cx="2607477" cy="1247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Fixation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4308318" y="36548"/>
        <a:ext cx="2534381" cy="1174753"/>
      </dsp:txXfrm>
    </dsp:sp>
    <dsp:sp modelId="{B862DA1C-2617-4D1F-9645-71B597DDBEF8}">
      <dsp:nvSpPr>
        <dsp:cNvPr id="0" name=""/>
        <dsp:cNvSpPr/>
      </dsp:nvSpPr>
      <dsp:spPr>
        <a:xfrm rot="152920">
          <a:off x="7087839" y="379123"/>
          <a:ext cx="503615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2500" kern="1200">
            <a:solidFill>
              <a:schemeClr val="bg1"/>
            </a:solidFill>
          </a:endParaRPr>
        </a:p>
      </dsp:txBody>
      <dsp:txXfrm>
        <a:off x="7087914" y="505095"/>
        <a:ext cx="352531" cy="387992"/>
      </dsp:txXfrm>
    </dsp:sp>
    <dsp:sp modelId="{C77993BF-F1B2-4E3C-B9C4-73005E802121}">
      <dsp:nvSpPr>
        <dsp:cNvPr id="0" name=""/>
        <dsp:cNvSpPr/>
      </dsp:nvSpPr>
      <dsp:spPr>
        <a:xfrm>
          <a:off x="7828525" y="0"/>
          <a:ext cx="2607477" cy="156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Gross pathology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7874347" y="45822"/>
        <a:ext cx="2515833" cy="1472842"/>
      </dsp:txXfrm>
    </dsp:sp>
    <dsp:sp modelId="{99ABAD19-B622-4BCF-8BD2-71CB42345C47}">
      <dsp:nvSpPr>
        <dsp:cNvPr id="0" name=""/>
        <dsp:cNvSpPr/>
      </dsp:nvSpPr>
      <dsp:spPr>
        <a:xfrm rot="5400000">
          <a:off x="9031776" y="1425071"/>
          <a:ext cx="200976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000" kern="1200">
            <a:solidFill>
              <a:schemeClr val="bg1"/>
            </a:solidFill>
          </a:endParaRPr>
        </a:p>
      </dsp:txBody>
      <dsp:txXfrm rot="-5400000">
        <a:off x="8938269" y="1647910"/>
        <a:ext cx="387992" cy="140683"/>
      </dsp:txXfrm>
    </dsp:sp>
    <dsp:sp modelId="{5016DA14-9194-4A93-898B-17DE3B68F12F}">
      <dsp:nvSpPr>
        <dsp:cNvPr id="0" name=""/>
        <dsp:cNvSpPr/>
      </dsp:nvSpPr>
      <dsp:spPr>
        <a:xfrm>
          <a:off x="7828525" y="1943687"/>
          <a:ext cx="2607477" cy="106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Processing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7859812" y="1974974"/>
        <a:ext cx="2544903" cy="1005641"/>
      </dsp:txXfrm>
    </dsp:sp>
    <dsp:sp modelId="{E6CDC335-A545-4CE4-A7DA-D925196F5A41}">
      <dsp:nvSpPr>
        <dsp:cNvPr id="0" name=""/>
        <dsp:cNvSpPr/>
      </dsp:nvSpPr>
      <dsp:spPr>
        <a:xfrm rot="5400000">
          <a:off x="9020789" y="2892595"/>
          <a:ext cx="222949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100" kern="1200">
            <a:solidFill>
              <a:schemeClr val="bg1"/>
            </a:solidFill>
          </a:endParaRPr>
        </a:p>
      </dsp:txBody>
      <dsp:txXfrm rot="-5400000">
        <a:off x="8938268" y="3104448"/>
        <a:ext cx="387992" cy="156064"/>
      </dsp:txXfrm>
    </dsp:sp>
    <dsp:sp modelId="{6845817E-48C4-4404-B2A9-828F71811A41}">
      <dsp:nvSpPr>
        <dsp:cNvPr id="0" name=""/>
        <dsp:cNvSpPr/>
      </dsp:nvSpPr>
      <dsp:spPr>
        <a:xfrm>
          <a:off x="7828525" y="3432562"/>
          <a:ext cx="2607477" cy="90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Embedding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7854967" y="3459004"/>
        <a:ext cx="2554593" cy="849902"/>
      </dsp:txXfrm>
    </dsp:sp>
    <dsp:sp modelId="{1687E2C7-6186-4708-B6E9-E636B5F30991}">
      <dsp:nvSpPr>
        <dsp:cNvPr id="0" name=""/>
        <dsp:cNvSpPr/>
      </dsp:nvSpPr>
      <dsp:spPr>
        <a:xfrm rot="5400000">
          <a:off x="9073740" y="4119131"/>
          <a:ext cx="117047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600" kern="1200">
            <a:solidFill>
              <a:schemeClr val="bg1"/>
            </a:solidFill>
          </a:endParaRPr>
        </a:p>
      </dsp:txBody>
      <dsp:txXfrm rot="-5400000">
        <a:off x="8938268" y="4383934"/>
        <a:ext cx="387992" cy="81933"/>
      </dsp:txXfrm>
    </dsp:sp>
    <dsp:sp modelId="{6BD2B276-82EF-4D9D-A56F-528A013C5263}">
      <dsp:nvSpPr>
        <dsp:cNvPr id="0" name=""/>
        <dsp:cNvSpPr/>
      </dsp:nvSpPr>
      <dsp:spPr>
        <a:xfrm>
          <a:off x="7828525" y="4556193"/>
          <a:ext cx="2607477" cy="156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Cutting with Microtome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7874347" y="4602015"/>
        <a:ext cx="2515833" cy="1472842"/>
      </dsp:txXfrm>
    </dsp:sp>
    <dsp:sp modelId="{7853772C-9248-4BB4-84EB-D56FDE61BE44}">
      <dsp:nvSpPr>
        <dsp:cNvPr id="0" name=""/>
        <dsp:cNvSpPr/>
      </dsp:nvSpPr>
      <dsp:spPr>
        <a:xfrm rot="10514270">
          <a:off x="7239911" y="5155392"/>
          <a:ext cx="416884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2500" kern="1200">
            <a:solidFill>
              <a:schemeClr val="bg1"/>
            </a:solidFill>
          </a:endParaRPr>
        </a:p>
      </dsp:txBody>
      <dsp:txXfrm rot="10800000">
        <a:off x="7364760" y="5279532"/>
        <a:ext cx="291819" cy="387992"/>
      </dsp:txXfrm>
    </dsp:sp>
    <dsp:sp modelId="{F0171613-ABBF-4B01-91BC-F842977C0276}">
      <dsp:nvSpPr>
        <dsp:cNvPr id="0" name=""/>
        <dsp:cNvSpPr/>
      </dsp:nvSpPr>
      <dsp:spPr>
        <a:xfrm>
          <a:off x="4437188" y="5169583"/>
          <a:ext cx="2607477" cy="902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Mounting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4463629" y="5196024"/>
        <a:ext cx="2554595" cy="849873"/>
      </dsp:txXfrm>
    </dsp:sp>
    <dsp:sp modelId="{2D08C3EF-E021-45FB-ACD2-8C7F3D5F8393}">
      <dsp:nvSpPr>
        <dsp:cNvPr id="0" name=""/>
        <dsp:cNvSpPr/>
      </dsp:nvSpPr>
      <dsp:spPr>
        <a:xfrm rot="10881819">
          <a:off x="3787197" y="5256593"/>
          <a:ext cx="459411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2500" kern="1200">
            <a:solidFill>
              <a:schemeClr val="bg1"/>
            </a:solidFill>
          </a:endParaRPr>
        </a:p>
      </dsp:txBody>
      <dsp:txXfrm rot="10800000">
        <a:off x="3925000" y="5387564"/>
        <a:ext cx="321588" cy="387992"/>
      </dsp:txXfrm>
    </dsp:sp>
    <dsp:sp modelId="{5716A78A-84D7-4783-B8BB-C629CCEB4CE2}">
      <dsp:nvSpPr>
        <dsp:cNvPr id="0" name=""/>
        <dsp:cNvSpPr/>
      </dsp:nvSpPr>
      <dsp:spPr>
        <a:xfrm>
          <a:off x="963142" y="5169590"/>
          <a:ext cx="2607477" cy="73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Staining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984738" y="5191186"/>
        <a:ext cx="2564285" cy="694150"/>
      </dsp:txXfrm>
    </dsp:sp>
    <dsp:sp modelId="{EA054FF8-9DA5-44E2-AC30-D55CDDEC7859}">
      <dsp:nvSpPr>
        <dsp:cNvPr id="0" name=""/>
        <dsp:cNvSpPr/>
      </dsp:nvSpPr>
      <dsp:spPr>
        <a:xfrm rot="16200000">
          <a:off x="1914277" y="4200932"/>
          <a:ext cx="705207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2500" kern="1200">
            <a:solidFill>
              <a:schemeClr val="bg1"/>
            </a:solidFill>
          </a:endParaRPr>
        </a:p>
      </dsp:txBody>
      <dsp:txXfrm rot="5400000">
        <a:off x="2072884" y="4365652"/>
        <a:ext cx="387992" cy="511211"/>
      </dsp:txXfrm>
    </dsp:sp>
    <dsp:sp modelId="{5CF5898A-608E-47CD-AB09-74B55623B764}">
      <dsp:nvSpPr>
        <dsp:cNvPr id="0" name=""/>
        <dsp:cNvSpPr/>
      </dsp:nvSpPr>
      <dsp:spPr>
        <a:xfrm>
          <a:off x="963142" y="2936271"/>
          <a:ext cx="2607477" cy="902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Cover slip</a:t>
          </a:r>
          <a:endParaRPr lang="ar-IQ" sz="3100" kern="1200" dirty="0">
            <a:solidFill>
              <a:schemeClr val="bg1"/>
            </a:solidFill>
          </a:endParaRPr>
        </a:p>
      </dsp:txBody>
      <dsp:txXfrm>
        <a:off x="989582" y="2962711"/>
        <a:ext cx="2554597" cy="84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2534-6155-428C-906A-DE81D8B8C062}">
      <dsp:nvSpPr>
        <dsp:cNvPr id="0" name=""/>
        <dsp:cNvSpPr/>
      </dsp:nvSpPr>
      <dsp:spPr>
        <a:xfrm rot="10800000">
          <a:off x="2262294" y="1050"/>
          <a:ext cx="7725498" cy="126559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091" tIns="125730" rIns="234696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b="1" i="1" kern="1200" dirty="0">
              <a:solidFill>
                <a:schemeClr val="bg1"/>
              </a:solidFill>
            </a:rPr>
            <a:t>Proper handling and transfer of biopsy specimens to the laboratory</a:t>
          </a:r>
          <a:endParaRPr lang="ar-IQ" sz="3300" b="1" i="1" kern="1200" dirty="0">
            <a:solidFill>
              <a:schemeClr val="bg1"/>
            </a:solidFill>
          </a:endParaRPr>
        </a:p>
      </dsp:txBody>
      <dsp:txXfrm rot="10800000">
        <a:off x="2578692" y="1050"/>
        <a:ext cx="7409100" cy="1265592"/>
      </dsp:txXfrm>
    </dsp:sp>
    <dsp:sp modelId="{3528DD5D-4E61-4AA5-9BED-6F232EF8C64A}">
      <dsp:nvSpPr>
        <dsp:cNvPr id="0" name=""/>
        <dsp:cNvSpPr/>
      </dsp:nvSpPr>
      <dsp:spPr>
        <a:xfrm>
          <a:off x="1629498" y="1050"/>
          <a:ext cx="1265592" cy="12655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B96DC5-19D0-45A6-A572-2CE1207E7492}">
      <dsp:nvSpPr>
        <dsp:cNvPr id="0" name=""/>
        <dsp:cNvSpPr/>
      </dsp:nvSpPr>
      <dsp:spPr>
        <a:xfrm rot="10800000">
          <a:off x="2262294" y="1635455"/>
          <a:ext cx="7725498" cy="1265592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60000"/>
              </a:schemeClr>
            </a:gs>
            <a:gs pos="33000">
              <a:schemeClr val="accent2">
                <a:hueOff val="2340759"/>
                <a:satOff val="-2919"/>
                <a:lumOff val="686"/>
                <a:alphaOff val="0"/>
                <a:tint val="86500"/>
              </a:schemeClr>
            </a:gs>
            <a:gs pos="46750">
              <a:schemeClr val="accent2">
                <a:hueOff val="2340759"/>
                <a:satOff val="-2919"/>
                <a:lumOff val="686"/>
                <a:alphaOff val="0"/>
                <a:tint val="71000"/>
                <a:satMod val="112000"/>
              </a:schemeClr>
            </a:gs>
            <a:gs pos="53000">
              <a:schemeClr val="accent2">
                <a:hueOff val="2340759"/>
                <a:satOff val="-2919"/>
                <a:lumOff val="686"/>
                <a:alphaOff val="0"/>
                <a:tint val="71000"/>
                <a:satMod val="112000"/>
              </a:schemeClr>
            </a:gs>
            <a:gs pos="68000">
              <a:schemeClr val="accent2">
                <a:hueOff val="2340759"/>
                <a:satOff val="-2919"/>
                <a:lumOff val="686"/>
                <a:alphaOff val="0"/>
                <a:tint val="86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091" tIns="125730" rIns="234696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 dirty="0">
              <a:solidFill>
                <a:schemeClr val="bg1"/>
              </a:solidFill>
            </a:rPr>
            <a:t>Identification and reception of specimens</a:t>
          </a:r>
          <a:endParaRPr lang="ar-IQ" sz="3300" b="1" i="1" kern="1200" dirty="0">
            <a:solidFill>
              <a:schemeClr val="bg1"/>
            </a:solidFill>
          </a:endParaRPr>
        </a:p>
      </dsp:txBody>
      <dsp:txXfrm rot="10800000">
        <a:off x="2578692" y="1635455"/>
        <a:ext cx="7409100" cy="1265592"/>
      </dsp:txXfrm>
    </dsp:sp>
    <dsp:sp modelId="{567E1F9A-C0AE-4226-AFB8-3EEDFC2F5992}">
      <dsp:nvSpPr>
        <dsp:cNvPr id="0" name=""/>
        <dsp:cNvSpPr/>
      </dsp:nvSpPr>
      <dsp:spPr>
        <a:xfrm>
          <a:off x="1629498" y="1635455"/>
          <a:ext cx="1265592" cy="12655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4743D5-1BB0-4039-8FB9-0B0337006C82}">
      <dsp:nvSpPr>
        <dsp:cNvPr id="0" name=""/>
        <dsp:cNvSpPr/>
      </dsp:nvSpPr>
      <dsp:spPr>
        <a:xfrm rot="10800000">
          <a:off x="2262294" y="3269860"/>
          <a:ext cx="7725498" cy="1265592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60000"/>
              </a:schemeClr>
            </a:gs>
            <a:gs pos="33000">
              <a:schemeClr val="accent2">
                <a:hueOff val="4681519"/>
                <a:satOff val="-5839"/>
                <a:lumOff val="1373"/>
                <a:alphaOff val="0"/>
                <a:tint val="86500"/>
              </a:schemeClr>
            </a:gs>
            <a:gs pos="46750">
              <a:schemeClr val="accent2">
                <a:hueOff val="4681519"/>
                <a:satOff val="-5839"/>
                <a:lumOff val="1373"/>
                <a:alphaOff val="0"/>
                <a:tint val="71000"/>
                <a:satMod val="112000"/>
              </a:schemeClr>
            </a:gs>
            <a:gs pos="53000">
              <a:schemeClr val="accent2">
                <a:hueOff val="4681519"/>
                <a:satOff val="-5839"/>
                <a:lumOff val="1373"/>
                <a:alphaOff val="0"/>
                <a:tint val="71000"/>
                <a:satMod val="112000"/>
              </a:schemeClr>
            </a:gs>
            <a:gs pos="68000">
              <a:schemeClr val="accent2">
                <a:hueOff val="4681519"/>
                <a:satOff val="-5839"/>
                <a:lumOff val="1373"/>
                <a:alphaOff val="0"/>
                <a:tint val="86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091" tIns="125730" rIns="234696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 dirty="0">
              <a:solidFill>
                <a:schemeClr val="bg1"/>
              </a:solidFill>
            </a:rPr>
            <a:t>Initial laboratory work</a:t>
          </a:r>
          <a:endParaRPr lang="ar-IQ" sz="3300" b="1" i="1" kern="1200" dirty="0">
            <a:solidFill>
              <a:schemeClr val="bg1"/>
            </a:solidFill>
          </a:endParaRPr>
        </a:p>
      </dsp:txBody>
      <dsp:txXfrm rot="10800000">
        <a:off x="2578692" y="3269860"/>
        <a:ext cx="7409100" cy="1265592"/>
      </dsp:txXfrm>
    </dsp:sp>
    <dsp:sp modelId="{63796356-BD91-43C9-BA9B-DC99F2F90BFA}">
      <dsp:nvSpPr>
        <dsp:cNvPr id="0" name=""/>
        <dsp:cNvSpPr/>
      </dsp:nvSpPr>
      <dsp:spPr>
        <a:xfrm>
          <a:off x="1629498" y="3269860"/>
          <a:ext cx="1265592" cy="12655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E5E6-5C9D-4AA8-BACA-0CC803F264F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EBFFE-EF2B-481D-AF61-FDFF1B97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EBFFE-EF2B-481D-AF61-FDFF1B977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7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1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7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8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6/22/2025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2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2088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616624"/>
          </a:xfrm>
        </p:spPr>
        <p:txBody>
          <a:bodyPr/>
          <a:lstStyle>
            <a:lvl1pPr algn="l" rtl="0">
              <a:defRPr b="1">
                <a:latin typeface="Arial" pitchFamily="34" charset="0"/>
                <a:cs typeface="Arial" pitchFamily="34" charset="0"/>
              </a:defRPr>
            </a:lvl1pPr>
            <a:lvl2pPr algn="l" rtl="0">
              <a:defRPr b="1">
                <a:latin typeface="Arial" pitchFamily="34" charset="0"/>
                <a:cs typeface="Arial" pitchFamily="34" charset="0"/>
              </a:defRPr>
            </a:lvl2pPr>
            <a:lvl3pPr algn="l" rtl="0">
              <a:defRPr b="1">
                <a:latin typeface="Arial" pitchFamily="34" charset="0"/>
                <a:cs typeface="Arial" pitchFamily="34" charset="0"/>
              </a:defRPr>
            </a:lvl3pPr>
            <a:lvl4pPr algn="l" rtl="0">
              <a:defRPr b="1">
                <a:latin typeface="Arial" pitchFamily="34" charset="0"/>
                <a:cs typeface="Arial" pitchFamily="34" charset="0"/>
              </a:defRPr>
            </a:lvl4pPr>
            <a:lvl5pPr algn="l" rtl="0"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2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79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53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9BE-6B1C-45D9-A8F1-A4693536B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55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7463-CE4D-4F54-ADD6-A187F3CEE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11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7" y="171005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7" y="458977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D66-9C92-433A-BD3E-EBBB95A71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04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D6D2-D4B4-4401-AA46-0A8C3D82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89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36515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C8D8-3A2C-449A-BC95-D0269AB8A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70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3C83-FF75-422E-94B3-8482BD0AC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22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240C-B624-4238-A207-DE0091680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3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69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312C-314A-4907-AC3A-60D03FDF4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66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0C43-4174-49F9-9A38-636C9CA13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99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3318-3B57-444A-B542-C8CB368EC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74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EF51-3D7A-460D-8DC2-DA558A7D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72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5FD5-857B-4DE6-86AF-2C540A5ED6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13132"/>
      </p:ext>
    </p:extLst>
  </p:cSld>
  <p:clrMapOvr>
    <a:masterClrMapping/>
  </p:clrMapOvr>
  <p:transition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1FA06-687D-49AA-809E-F28402F70B2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48046"/>
      </p:ext>
    </p:extLst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ED9F-2C9B-451A-B267-2A1E867C77F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35365"/>
      </p:ext>
    </p:extLst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68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68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7B1A-A163-42E3-9B32-BF78E4596A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48164"/>
      </p:ext>
    </p:extLst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673A-168B-4A62-BC6E-9E3D92E3001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61774"/>
      </p:ext>
    </p:extLst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BB54-9BA3-436C-B8C0-9A834FC04E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82334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16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E718-41B8-492A-A6FD-02F8CB76F3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32895"/>
      </p:ext>
    </p:extLst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5D4E-0166-4664-8E7B-9AF5AB9F53B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73824"/>
      </p:ext>
    </p:extLst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85C7-0339-48A7-90BF-37D7D3C4871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4277"/>
      </p:ext>
    </p:extLst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9344-DE8F-4B6C-9B2F-64918AD6170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59499"/>
      </p:ext>
    </p:extLst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4638"/>
            <a:ext cx="28956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84836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3367-F15B-4106-8F5A-2EE07B767ED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05302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4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1"/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 rtl="1"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1"/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 rtl="1"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0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92E0E-16F2-4B37-A80F-6508147B9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2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1158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BBF61AF-CDFF-4C56-B2E0-F56283B8C394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hmad.ibrahim@Tiu.edu.i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373" y="1311784"/>
            <a:ext cx="6218001" cy="304270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Fixation 2 &amp; Autolysis </a:t>
            </a:r>
            <a:b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752" y="3998142"/>
            <a:ext cx="5355264" cy="1432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Dr. Ahmad H. Ibrahim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Semester 2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Week 8 &amp; 9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Date 7/4/2025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7381" y="260648"/>
            <a:ext cx="288032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</a:rPr>
              <a:t>Aims and effects of fixation</a:t>
            </a:r>
            <a:endParaRPr lang="ar-IQ" sz="28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371" y="1916832"/>
            <a:ext cx="11233248" cy="43924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1. </a:t>
            </a: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Preserve tissue by preventing </a:t>
            </a: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autolysis</a:t>
            </a: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 by cellular enzymes, </a:t>
            </a:r>
          </a:p>
          <a:p>
            <a:pPr algn="ctr"/>
            <a:endParaRPr lang="en-US" sz="4000" dirty="0">
              <a:solidFill>
                <a:prstClr val="white"/>
              </a:solidFill>
              <a:latin typeface="Comic Sans MS" pitchFamily="66" charset="0"/>
            </a:endParaRPr>
          </a:p>
          <a:p>
            <a:pPr algn="ctr"/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to get similar appearance to the origin as much as possible</a:t>
            </a:r>
            <a:endParaRPr lang="ar-IQ" sz="400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7381" y="260648"/>
            <a:ext cx="288032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</a:rPr>
              <a:t>Aims and effects of fixation</a:t>
            </a:r>
            <a:endParaRPr lang="ar-IQ" sz="28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371" y="1916832"/>
            <a:ext cx="11233248" cy="19442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2. </a:t>
            </a: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Preventing decomposition by the actions of bacteria and molds</a:t>
            </a:r>
            <a:endParaRPr lang="ar-IQ" sz="400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7381" y="260648"/>
            <a:ext cx="288032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</a:rPr>
              <a:t>Aims and effects of fixation</a:t>
            </a:r>
            <a:endParaRPr lang="ar-IQ" sz="28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381" y="1916832"/>
            <a:ext cx="11233248" cy="1800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Comic Sans MS" pitchFamily="66" charset="0"/>
              </a:rPr>
              <a:t>3. </a:t>
            </a:r>
            <a:r>
              <a:rPr lang="en-US" sz="4400" dirty="0">
                <a:solidFill>
                  <a:prstClr val="white"/>
                </a:solidFill>
                <a:latin typeface="Comic Sans MS" pitchFamily="66" charset="0"/>
              </a:rPr>
              <a:t>De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vital</a:t>
            </a:r>
            <a:r>
              <a:rPr lang="en-US" sz="4400" dirty="0">
                <a:solidFill>
                  <a:prstClr val="white"/>
                </a:solidFill>
                <a:latin typeface="Comic Sans MS" pitchFamily="66" charset="0"/>
              </a:rPr>
              <a:t>ize or de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activ</a:t>
            </a:r>
            <a:r>
              <a:rPr lang="en-US" sz="4400" dirty="0">
                <a:solidFill>
                  <a:prstClr val="white"/>
                </a:solidFill>
                <a:latin typeface="Comic Sans MS" pitchFamily="66" charset="0"/>
              </a:rPr>
              <a:t>ate infectious agents</a:t>
            </a:r>
            <a:endParaRPr lang="ar-IQ" sz="44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www.freeclipartnow.com/d/11428-1/Biology-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3861048"/>
            <a:ext cx="3744416" cy="2808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7381" y="260648"/>
            <a:ext cx="288032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</a:rPr>
              <a:t>Aims and effects of fixation</a:t>
            </a:r>
            <a:endParaRPr lang="ar-IQ" sz="28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371" y="1916832"/>
            <a:ext cx="11233248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4. </a:t>
            </a: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Harden tissue to allow thin sectioning. </a:t>
            </a:r>
          </a:p>
        </p:txBody>
      </p:sp>
    </p:spTree>
    <p:extLst>
      <p:ext uri="{BB962C8B-B14F-4D97-AF65-F5344CB8AC3E}">
        <p14:creationId xmlns:p14="http://schemas.microsoft.com/office/powerpoint/2010/main" val="36147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7381" y="260648"/>
            <a:ext cx="288032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</a:rPr>
              <a:t>Aims and effects of fixation</a:t>
            </a:r>
            <a:endParaRPr lang="ar-IQ" sz="28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371" y="1916832"/>
            <a:ext cx="11233248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5. </a:t>
            </a: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Enhance avidity for dyes. </a:t>
            </a:r>
          </a:p>
        </p:txBody>
      </p:sp>
      <p:pic>
        <p:nvPicPr>
          <p:cNvPr id="20482" name="Picture 2" descr="http://www.dnr.state.md.us/fisheries/oxford/art/orp/mhe_st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3461820"/>
            <a:ext cx="6459445" cy="3351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7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7381" y="260648"/>
            <a:ext cx="288032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</a:rPr>
              <a:t>Aims and effects of fixation</a:t>
            </a:r>
            <a:endParaRPr lang="ar-IQ" sz="28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371" y="1844824"/>
            <a:ext cx="11233248" cy="158417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omic Sans MS" pitchFamily="66" charset="0"/>
              </a:rPr>
              <a:t>6. </a:t>
            </a: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Fortify tissue against harmful effects of tissue processing (e.g. dehydration, Clearing, infiltration…etc.).</a:t>
            </a:r>
          </a:p>
        </p:txBody>
      </p:sp>
      <p:pic>
        <p:nvPicPr>
          <p:cNvPr id="19460" name="Picture 4" descr="http://www.rechargenews.com/multimedia/archive/00030/lab3_302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3573016"/>
            <a:ext cx="5581915" cy="3139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5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>
            <a:normAutofit fontScale="90000"/>
          </a:bodyPr>
          <a:lstStyle/>
          <a:p>
            <a:r>
              <a:rPr lang="en-US" sz="6600"/>
              <a:t>F</a:t>
            </a:r>
            <a:r>
              <a:rPr lang="en-US" sz="5400"/>
              <a:t>ixation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673600" y="4495800"/>
            <a:ext cx="30480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en-US" sz="3200">
                <a:solidFill>
                  <a:srgbClr val="1F497D"/>
                </a:solidFill>
              </a:rPr>
              <a:t>Harden </a:t>
            </a:r>
          </a:p>
          <a:p>
            <a:pPr algn="ctr" rtl="1"/>
            <a:r>
              <a:rPr lang="en-US" sz="3200">
                <a:solidFill>
                  <a:srgbClr val="1F497D"/>
                </a:solidFill>
              </a:rPr>
              <a:t>the tissue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165600" y="1600200"/>
            <a:ext cx="4165600" cy="1371600"/>
          </a:xfrm>
          <a:prstGeom prst="ellipse">
            <a:avLst/>
          </a:prstGeom>
          <a:solidFill>
            <a:srgbClr val="CC99FF">
              <a:alpha val="7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en-US" sz="2400">
                <a:solidFill>
                  <a:srgbClr val="1F497D"/>
                </a:solidFill>
              </a:rPr>
              <a:t>Bacterial decomposition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11200" y="1524000"/>
            <a:ext cx="29464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en-US" sz="3200">
                <a:solidFill>
                  <a:srgbClr val="1F497D"/>
                </a:solidFill>
              </a:rPr>
              <a:t>Autolysis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09600" y="4572000"/>
            <a:ext cx="2946400" cy="1371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Enhance 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avidity for 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Staining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8636000" y="1600200"/>
            <a:ext cx="2946400" cy="1371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en-US" sz="3200">
                <a:solidFill>
                  <a:srgbClr val="1F497D"/>
                </a:solidFill>
              </a:rPr>
              <a:t>Infection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1320800" y="1447800"/>
            <a:ext cx="18288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283200" y="1524000"/>
            <a:ext cx="18288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9245600" y="1447800"/>
            <a:ext cx="18288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8481484" y="4508500"/>
            <a:ext cx="30480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en-US" sz="3200" dirty="0">
                <a:solidFill>
                  <a:srgbClr val="1F497D"/>
                </a:solidFill>
              </a:rPr>
              <a:t>fortify tissue</a:t>
            </a:r>
          </a:p>
        </p:txBody>
      </p:sp>
    </p:spTree>
    <p:extLst>
      <p:ext uri="{BB962C8B-B14F-4D97-AF65-F5344CB8AC3E}">
        <p14:creationId xmlns:p14="http://schemas.microsoft.com/office/powerpoint/2010/main" val="22797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695733" y="1628800"/>
            <a:ext cx="5480811" cy="2841104"/>
          </a:xfrm>
          <a:prstGeom prst="ellipse">
            <a:avLst/>
          </a:prstGeom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5400" b="1" dirty="0">
                <a:solidFill>
                  <a:srgbClr val="002060"/>
                </a:solidFill>
              </a:rPr>
              <a:t>Autolysis</a:t>
            </a:r>
          </a:p>
        </p:txBody>
      </p:sp>
    </p:spTree>
    <p:extLst>
      <p:ext uri="{BB962C8B-B14F-4D97-AF65-F5344CB8AC3E}">
        <p14:creationId xmlns:p14="http://schemas.microsoft.com/office/powerpoint/2010/main" val="356463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sz="3600"/>
              <a:t>Autolysis (self digestion):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219200"/>
            <a:ext cx="115824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is the process of destruction of cells or tissue of the body by </a:t>
            </a:r>
            <a:r>
              <a:rPr lang="en-US" sz="2800" b="1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autologous enzymes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as occur after death or some pathological conditions.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418253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2" y="2971800"/>
            <a:ext cx="3873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54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/>
              <a:t>Autolysis is affected by many factors: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/>
              <a:t>Inhibited by fixation and heating to 50 </a:t>
            </a:r>
            <a:r>
              <a:rPr lang="en-US" baseline="30000" dirty="0"/>
              <a:t>0</a:t>
            </a:r>
            <a:r>
              <a:rPr lang="en-US" dirty="0"/>
              <a:t>C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/>
          </a:p>
          <a:p>
            <a:pPr marL="651510" lvl="0" indent="-514350">
              <a:buFont typeface="+mj-lt"/>
              <a:buAutoNum type="arabicPeriod"/>
            </a:pPr>
            <a:r>
              <a:rPr lang="en-US" dirty="0"/>
              <a:t>Retarded by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cold 4° C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/>
          </a:p>
          <a:p>
            <a:pPr marL="651510" lvl="0" indent="-514350">
              <a:buFont typeface="+mj-lt"/>
              <a:buAutoNum type="arabicPeriod"/>
            </a:pPr>
            <a:r>
              <a:rPr lang="en-US" dirty="0"/>
              <a:t>Accelerated by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keeping at 37 </a:t>
            </a:r>
            <a:r>
              <a:rPr lang="en-US" baseline="30000" dirty="0"/>
              <a:t>0</a:t>
            </a:r>
            <a:r>
              <a:rPr lang="en-US" dirty="0"/>
              <a:t>C</a:t>
            </a:r>
          </a:p>
          <a:p>
            <a:pPr marL="651510" indent="-514350">
              <a:buFont typeface="+mj-lt"/>
              <a:buAutoNum type="arabicPeriod"/>
            </a:pPr>
            <a:endParaRPr lang="en-US" dirty="0"/>
          </a:p>
          <a:p>
            <a:pPr marL="651510" indent="-514350">
              <a:buFont typeface="+mj-lt"/>
              <a:buAutoNum type="arabicPeriod"/>
            </a:pPr>
            <a:r>
              <a:rPr lang="en-US" dirty="0"/>
              <a:t> Autolysis is more severe in tissue rich in enzymes like: liver, brain. </a:t>
            </a:r>
          </a:p>
          <a:p>
            <a:pPr lvl="0"/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723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79488" y="1854200"/>
            <a:ext cx="10233025" cy="42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Immunohistochemistry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Fixation 2 &amp; Autolysis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</a:t>
            </a:r>
            <a:r>
              <a:rPr kumimoji="0" lang="en-NZ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Ahmad H. Ibrahim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Lecture 8 &amp; 9</a:t>
            </a:r>
          </a:p>
          <a:p>
            <a:pPr marL="0" marR="0" lvl="0" indent="0" algn="ct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ahmad.ibrahim@Tiu.edu.iq</a:t>
            </a: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211138" y="457200"/>
            <a:ext cx="3602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TISHK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E943E-D072-47AD-9540-AF3C342A3B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80657"/>
      </p:ext>
    </p:extLst>
  </p:cSld>
  <p:clrMapOvr>
    <a:masterClrMapping/>
  </p:clrMapOvr>
  <p:transition spd="slow" advTm="2202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it occurs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Autolysis is initiated by the cells lysosomes releasing the digestive enzymes out into the cytoplasm. The cell then starts to digest itself.</a:t>
            </a:r>
            <a:endParaRPr lang="ar-IQ" sz="3600" dirty="0">
              <a:latin typeface="Comic Sans MS" pitchFamily="66" charset="0"/>
            </a:endParaRPr>
          </a:p>
        </p:txBody>
      </p:sp>
      <p:pic>
        <p:nvPicPr>
          <p:cNvPr id="16386" name="Picture 2" descr="https://missbakersbiologyclasswiki.wikispaces.com/file/view/lysosome.jpg/31991165/lys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788" y="3429000"/>
            <a:ext cx="571500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58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Features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cytoplasm becomes swollen &amp; granular</a:t>
            </a:r>
          </a:p>
          <a:p>
            <a:endParaRPr lang="ar-IQ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477" y="1700808"/>
            <a:ext cx="1025772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97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255573" y="1628800"/>
            <a:ext cx="8064896" cy="284110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5400" b="1" dirty="0">
                <a:solidFill>
                  <a:srgbClr val="002060"/>
                </a:solidFill>
              </a:rPr>
              <a:t>Bacterial</a:t>
            </a:r>
          </a:p>
          <a:p>
            <a:pPr algn="ctr" rtl="1"/>
            <a:r>
              <a:rPr lang="en-US" sz="5400" b="1" dirty="0">
                <a:solidFill>
                  <a:srgbClr val="002060"/>
                </a:solidFill>
              </a:rPr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107180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decomposition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digestion and destruction of the cellular composition by bacterial enzymes to get nutrients to maintain their growth.</a:t>
            </a:r>
          </a:p>
          <a:p>
            <a:endParaRPr lang="en-US" dirty="0"/>
          </a:p>
          <a:p>
            <a:r>
              <a:rPr lang="en-US" dirty="0"/>
              <a:t>it is similar to the process of autolysis and is best inhibited by fixation and in keeping specimen in cold place (4 ° C)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44720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35200" y="381000"/>
            <a:ext cx="7518400" cy="1066800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4400" dirty="0">
                <a:solidFill>
                  <a:prstClr val="white"/>
                </a:solidFill>
              </a:rPr>
              <a:t>Methods of fixation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117600" y="1828800"/>
            <a:ext cx="4673600" cy="1905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sz="2800" b="1" dirty="0">
                <a:solidFill>
                  <a:prstClr val="black"/>
                </a:solidFill>
              </a:rPr>
              <a:t>Physical method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400800" y="1828800"/>
            <a:ext cx="4673600" cy="1905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  Chemical method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25600" y="3886200"/>
            <a:ext cx="375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2000" b="1" dirty="0">
                <a:solidFill>
                  <a:prstClr val="black"/>
                </a:solidFill>
              </a:rPr>
              <a:t>Heat fixation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625600" y="4724400"/>
            <a:ext cx="375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en-US" sz="2000" b="1" dirty="0">
                <a:solidFill>
                  <a:prstClr val="black"/>
                </a:solidFill>
              </a:rPr>
              <a:t>Microwave fixation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625600" y="5562600"/>
            <a:ext cx="375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</a:rPr>
              <a:t>Freeze drying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908800" y="3886200"/>
            <a:ext cx="375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lvl="1"/>
            <a:r>
              <a:rPr lang="en-US" b="1" dirty="0">
                <a:solidFill>
                  <a:prstClr val="black"/>
                </a:solidFill>
              </a:rPr>
              <a:t>Coagulant fixatives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908800" y="4724400"/>
            <a:ext cx="375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lvl="1" algn="r"/>
            <a:r>
              <a:rPr lang="en-US" b="1" dirty="0">
                <a:solidFill>
                  <a:prstClr val="black"/>
                </a:solidFill>
              </a:rPr>
              <a:t>Cross linking fixatives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908800" y="5562600"/>
            <a:ext cx="375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</a:rPr>
              <a:t>Compound fixatives</a:t>
            </a:r>
          </a:p>
        </p:txBody>
      </p:sp>
    </p:spTree>
    <p:extLst>
      <p:ext uri="{BB962C8B-B14F-4D97-AF65-F5344CB8AC3E}">
        <p14:creationId xmlns:p14="http://schemas.microsoft.com/office/powerpoint/2010/main" val="42753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Physical method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fixation:</a:t>
            </a:r>
          </a:p>
          <a:p>
            <a:pPr lvl="1"/>
            <a:r>
              <a:rPr lang="en-US" sz="2600" dirty="0"/>
              <a:t>Boiling of tissue in normal saline</a:t>
            </a:r>
            <a:endParaRPr lang="en-US" dirty="0"/>
          </a:p>
          <a:p>
            <a:pPr lvl="1"/>
            <a:r>
              <a:rPr lang="en-US" sz="2600" dirty="0"/>
              <a:t>Heating of fixatives solution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Microwave fixation</a:t>
            </a:r>
          </a:p>
          <a:p>
            <a:pPr lvl="1"/>
            <a:r>
              <a:rPr lang="en-US" sz="2600" dirty="0"/>
              <a:t>It reduce the time needed for fixation</a:t>
            </a:r>
            <a:endParaRPr lang="en-US" dirty="0"/>
          </a:p>
          <a:p>
            <a:pPr lvl="1"/>
            <a:r>
              <a:rPr lang="en-US" sz="2600" dirty="0" err="1"/>
              <a:t>Glyoxal</a:t>
            </a:r>
            <a:r>
              <a:rPr lang="en-US" sz="2600" dirty="0"/>
              <a:t>-based fixatives heated at 55</a:t>
            </a:r>
            <a:r>
              <a:rPr lang="en-US" sz="2600" baseline="30000" dirty="0"/>
              <a:t> 0</a:t>
            </a:r>
            <a:r>
              <a:rPr lang="en-US" sz="2600" dirty="0"/>
              <a:t>C.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Freeze drying: liquid nitrogen or acetone at - 40</a:t>
            </a:r>
            <a:r>
              <a:rPr lang="en-US" baseline="30000" dirty="0"/>
              <a:t> 0</a:t>
            </a:r>
            <a:r>
              <a:rPr lang="en-US" dirty="0"/>
              <a:t>C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12200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Chemical method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760640"/>
          </a:xfrm>
        </p:spPr>
        <p:txBody>
          <a:bodyPr>
            <a:normAutofit/>
          </a:bodyPr>
          <a:lstStyle/>
          <a:p>
            <a:r>
              <a:rPr lang="en-US" sz="3200" dirty="0"/>
              <a:t>Coagulant fixatives</a:t>
            </a:r>
          </a:p>
          <a:p>
            <a:pPr lvl="1"/>
            <a:r>
              <a:rPr lang="en-US" sz="2800" dirty="0"/>
              <a:t>Coagulate protein making proteins inactive</a:t>
            </a:r>
          </a:p>
          <a:p>
            <a:pPr lvl="1"/>
            <a:r>
              <a:rPr lang="en-US" sz="2800" dirty="0"/>
              <a:t>Types:</a:t>
            </a:r>
          </a:p>
          <a:p>
            <a:pPr lvl="2"/>
            <a:r>
              <a:rPr lang="en-US" sz="2400" dirty="0">
                <a:solidFill>
                  <a:srgbClr val="FFC000"/>
                </a:solidFill>
              </a:rPr>
              <a:t>Dehydrant</a:t>
            </a:r>
            <a:r>
              <a:rPr lang="en-US" sz="2400" dirty="0"/>
              <a:t>: </a:t>
            </a:r>
          </a:p>
          <a:p>
            <a:pPr lvl="3"/>
            <a:r>
              <a:rPr lang="en-US" sz="2400" dirty="0"/>
              <a:t>Common</a:t>
            </a:r>
            <a:endParaRPr lang="en-US" dirty="0"/>
          </a:p>
          <a:p>
            <a:pPr lvl="3"/>
            <a:r>
              <a:rPr lang="en-US" sz="2400" dirty="0"/>
              <a:t>like: ethanol or acetone</a:t>
            </a:r>
            <a:endParaRPr lang="en-US" dirty="0"/>
          </a:p>
          <a:p>
            <a:pPr lvl="2"/>
            <a:r>
              <a:rPr lang="en-US" sz="2400" dirty="0">
                <a:solidFill>
                  <a:srgbClr val="FFC000"/>
                </a:solidFill>
              </a:rPr>
              <a:t>Acidic</a:t>
            </a:r>
            <a:r>
              <a:rPr lang="en-US" sz="2400" dirty="0"/>
              <a:t>: </a:t>
            </a:r>
          </a:p>
          <a:p>
            <a:pPr lvl="3"/>
            <a:r>
              <a:rPr lang="en-US" sz="2400" dirty="0"/>
              <a:t>Acetic acid: Coagulate nucleic acid. Not precipitate protein.</a:t>
            </a:r>
            <a:endParaRPr lang="en-US" dirty="0"/>
          </a:p>
          <a:p>
            <a:pPr lvl="3"/>
            <a:r>
              <a:rPr lang="en-US" sz="2400" dirty="0"/>
              <a:t>picric acid: precipitate proteins.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Chemical method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76064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Cross linking fixatives</a:t>
            </a:r>
          </a:p>
          <a:p>
            <a:pPr lvl="1"/>
            <a:r>
              <a:rPr lang="en-US" sz="2600" dirty="0"/>
              <a:t>Forming cross linking of protein to nucleic acid</a:t>
            </a:r>
            <a:endParaRPr lang="en-US" dirty="0"/>
          </a:p>
          <a:p>
            <a:pPr lvl="1"/>
            <a:r>
              <a:rPr lang="en-US" sz="2600" dirty="0"/>
              <a:t>E.g. Formaldehyde, mercuric chloride, glutaraldehyde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Compound fixatives.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19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672064" y="1108196"/>
            <a:ext cx="46557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10% Buffered formalin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http://www.surgipath.com/us-en/downloads/ProductPhoto/3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2" y="620691"/>
            <a:ext cx="5829301" cy="5153025"/>
          </a:xfrm>
          <a:prstGeom prst="rect">
            <a:avLst/>
          </a:prstGeom>
          <a:noFill/>
        </p:spPr>
      </p:pic>
      <p:pic>
        <p:nvPicPr>
          <p:cNvPr id="9221" name="Picture 5" descr="http://www.lnl.infn.it/~epics/WikiDumps/localhost/600px-symbol_o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119" y="3429003"/>
            <a:ext cx="3450829" cy="2588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127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063552" y="1052736"/>
            <a:ext cx="8352928" cy="4320480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4400" b="1" u="sng" dirty="0">
                <a:solidFill>
                  <a:prstClr val="white"/>
                </a:solidFill>
                <a:latin typeface="Comic Sans MS" pitchFamily="66" charset="0"/>
              </a:rPr>
              <a:t>Factors</a:t>
            </a:r>
            <a:r>
              <a:rPr lang="en-US" sz="4400" b="1" dirty="0">
                <a:solidFill>
                  <a:prstClr val="white"/>
                </a:solidFill>
                <a:latin typeface="Comic Sans MS" pitchFamily="66" charset="0"/>
              </a:rPr>
              <a:t> affect tissue fixation</a:t>
            </a:r>
            <a:endParaRPr lang="ar-IQ" sz="440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28800" y="1663700"/>
            <a:ext cx="32512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Histopathology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518400" y="1511300"/>
            <a:ext cx="26416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Cytology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844800" y="2882900"/>
            <a:ext cx="1117600" cy="914400"/>
          </a:xfrm>
          <a:prstGeom prst="downArrow">
            <a:avLst>
              <a:gd name="adj1" fmla="val 50000"/>
              <a:gd name="adj2" fmla="val 2727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229600" y="2882900"/>
            <a:ext cx="1117600" cy="914400"/>
          </a:xfrm>
          <a:prstGeom prst="downArrow">
            <a:avLst>
              <a:gd name="adj1" fmla="val 50000"/>
              <a:gd name="adj2" fmla="val 2727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30400" y="3873500"/>
            <a:ext cx="3962400" cy="779636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rial" pitchFamily="34" charset="0"/>
              </a:rPr>
              <a:t>Biopsy / Autopsy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112000" y="3873500"/>
            <a:ext cx="3962400" cy="779636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  <a:tabLst>
                <a:tab pos="685800" algn="l"/>
              </a:tabLst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</a:rPr>
              <a:t>Body fluids/ Smears from </a:t>
            </a:r>
          </a:p>
          <a:p>
            <a:pPr marL="342900" indent="-342900">
              <a:lnSpc>
                <a:spcPct val="150000"/>
              </a:lnSpc>
              <a:tabLst>
                <a:tab pos="685800" algn="l"/>
              </a:tabLst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</a:rPr>
              <a:t>aspiration or exfoliation 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743202" y="1130300"/>
            <a:ext cx="17145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Tissue</a:t>
            </a:r>
            <a:endParaRPr lang="ar-IQ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8229600" y="1066800"/>
            <a:ext cx="121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Cell</a:t>
            </a:r>
            <a:endParaRPr lang="ar-IQ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30400" y="5105400"/>
            <a:ext cx="3962400" cy="533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rtl="1"/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   Paraffin /       Frozen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112000" y="5105400"/>
            <a:ext cx="3962400" cy="533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itchFamily="34" charset="0"/>
              </a:rPr>
              <a:t>Smears / Imprint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288021" y="533400"/>
            <a:ext cx="11179" cy="5991944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03200" y="3810000"/>
            <a:ext cx="1625600" cy="685800"/>
          </a:xfrm>
          <a:prstGeom prst="rightArrow">
            <a:avLst>
              <a:gd name="adj1" fmla="val 50000"/>
              <a:gd name="adj2" fmla="val 4444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Specimen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203200" y="4953000"/>
            <a:ext cx="1625600" cy="685800"/>
          </a:xfrm>
          <a:prstGeom prst="rightArrow">
            <a:avLst>
              <a:gd name="adj1" fmla="val 50000"/>
              <a:gd name="adj2" fmla="val 4444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Method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149600" y="44450"/>
            <a:ext cx="6197600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en-US" sz="28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MICROTECHNIQUES</a:t>
            </a: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2159563" y="3645027"/>
            <a:ext cx="3695700" cy="2689225"/>
          </a:xfrm>
          <a:custGeom>
            <a:avLst/>
            <a:gdLst/>
            <a:ahLst/>
            <a:cxnLst>
              <a:cxn ang="0">
                <a:pos x="1549" y="212"/>
              </a:cxn>
              <a:cxn ang="0">
                <a:pos x="234" y="212"/>
              </a:cxn>
              <a:cxn ang="0">
                <a:pos x="143" y="1482"/>
              </a:cxn>
              <a:cxn ang="0">
                <a:pos x="733" y="1482"/>
              </a:cxn>
              <a:cxn ang="0">
                <a:pos x="959" y="1119"/>
              </a:cxn>
              <a:cxn ang="0">
                <a:pos x="1413" y="575"/>
              </a:cxn>
              <a:cxn ang="0">
                <a:pos x="1549" y="212"/>
              </a:cxn>
            </a:cxnLst>
            <a:rect l="0" t="0" r="r" b="b"/>
            <a:pathLst>
              <a:path w="1746" h="1694">
                <a:moveTo>
                  <a:pt x="1549" y="212"/>
                </a:moveTo>
                <a:cubicBezTo>
                  <a:pt x="1352" y="152"/>
                  <a:pt x="468" y="0"/>
                  <a:pt x="234" y="212"/>
                </a:cubicBezTo>
                <a:cubicBezTo>
                  <a:pt x="0" y="424"/>
                  <a:pt x="60" y="1270"/>
                  <a:pt x="143" y="1482"/>
                </a:cubicBezTo>
                <a:cubicBezTo>
                  <a:pt x="226" y="1694"/>
                  <a:pt x="597" y="1542"/>
                  <a:pt x="733" y="1482"/>
                </a:cubicBezTo>
                <a:cubicBezTo>
                  <a:pt x="869" y="1422"/>
                  <a:pt x="846" y="1270"/>
                  <a:pt x="959" y="1119"/>
                </a:cubicBezTo>
                <a:cubicBezTo>
                  <a:pt x="1072" y="968"/>
                  <a:pt x="1307" y="726"/>
                  <a:pt x="1413" y="575"/>
                </a:cubicBezTo>
                <a:cubicBezTo>
                  <a:pt x="1519" y="424"/>
                  <a:pt x="1746" y="272"/>
                  <a:pt x="1549" y="212"/>
                </a:cubicBezTo>
                <a:close/>
              </a:path>
            </a:pathLst>
          </a:custGeom>
          <a:noFill/>
          <a:ln w="5080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IQ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8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65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5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65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65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fixation is performed routinely at room temperature.</a:t>
            </a:r>
          </a:p>
          <a:p>
            <a:r>
              <a:rPr lang="en-US" dirty="0"/>
              <a:t>Sometime large specimens can be fixed better at 4° C</a:t>
            </a:r>
          </a:p>
          <a:p>
            <a:r>
              <a:rPr lang="en-US" dirty="0"/>
              <a:t>Avoid freezing because ice crystal distortion will result.</a:t>
            </a:r>
          </a:p>
          <a:p>
            <a:r>
              <a:rPr lang="en-US" dirty="0"/>
              <a:t>Hot formalin will fix tissue faster</a:t>
            </a:r>
          </a:p>
          <a:p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4" y="3501008"/>
            <a:ext cx="2386167" cy="31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http://www.devicedaily.com/wp-content/uploads/2010/02/electric-charge-change-freezing-point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533" y="4509120"/>
            <a:ext cx="4349553" cy="217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5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neutral between (PH=6-8).</a:t>
            </a:r>
          </a:p>
          <a:p>
            <a:endParaRPr lang="en-US" dirty="0"/>
          </a:p>
          <a:p>
            <a:r>
              <a:rPr lang="en-US" dirty="0"/>
              <a:t>Acidic formalin will cause formalin pigments. </a:t>
            </a:r>
          </a:p>
          <a:p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6032" t="23416" r="55176" b="36220"/>
          <a:stretch>
            <a:fillRect/>
          </a:stretch>
        </p:blipFill>
        <p:spPr bwMode="auto">
          <a:xfrm>
            <a:off x="6317091" y="3284984"/>
            <a:ext cx="4062744" cy="32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 descr="http://www.usinenouvelle.com/expo/img/ph-metre-simple-000024678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500" y="3284984"/>
            <a:ext cx="420637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buffered formalin penetrate the tissue at 1 mm/hr.</a:t>
            </a:r>
          </a:p>
          <a:p>
            <a:endParaRPr lang="en-US" dirty="0"/>
          </a:p>
          <a:p>
            <a:r>
              <a:rPr lang="en-US" dirty="0"/>
              <a:t>The time needed for fixation of specimens depend on the </a:t>
            </a:r>
            <a:r>
              <a:rPr lang="en-US" u="sng" dirty="0">
                <a:solidFill>
                  <a:srgbClr val="FFFF00"/>
                </a:solidFill>
              </a:rPr>
              <a:t>size</a:t>
            </a:r>
            <a:r>
              <a:rPr lang="en-US" dirty="0"/>
              <a:t> of tissue or organ.</a:t>
            </a:r>
            <a:endParaRPr lang="ar-IQ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14223" b="10666"/>
          <a:stretch>
            <a:fillRect/>
          </a:stretch>
        </p:blipFill>
        <p:spPr bwMode="auto">
          <a:xfrm>
            <a:off x="2351584" y="3573016"/>
            <a:ext cx="7620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7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formalin concentration is the best</a:t>
            </a:r>
          </a:p>
          <a:p>
            <a:endParaRPr lang="en-US" dirty="0"/>
          </a:p>
          <a:p>
            <a:r>
              <a:rPr lang="en-US" dirty="0"/>
              <a:t>Concentration in a range between 8% and 12% is accepted and no noticeable differences will be noted. </a:t>
            </a:r>
          </a:p>
          <a:p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139" y="328498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7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at least 10 times the size of biopsy</a:t>
            </a:r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605" y="2708923"/>
            <a:ext cx="7213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478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interval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rapid fixation is better than delay fixation</a:t>
            </a:r>
            <a:endParaRPr lang="ar-IQ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8" y="2852936"/>
            <a:ext cx="30070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544" y="2924944"/>
            <a:ext cx="6657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600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Osmolarity</a:t>
            </a:r>
            <a:r>
              <a:rPr lang="en-US" dirty="0"/>
              <a:t> and ionic composition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Osmolarity</a:t>
            </a:r>
            <a:r>
              <a:rPr lang="en-US" dirty="0"/>
              <a:t> best with slight hypertonic</a:t>
            </a:r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dirty="0"/>
              <a:t>Ionic composition should be isotonic</a:t>
            </a:r>
            <a:endParaRPr lang="en-US" sz="20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12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Additive: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Addition of electrolyte and </a:t>
            </a:r>
            <a:r>
              <a:rPr lang="en-US" dirty="0" err="1"/>
              <a:t>nonelectrolyte</a:t>
            </a:r>
            <a:r>
              <a:rPr lang="en-US" dirty="0"/>
              <a:t> improve morphology</a:t>
            </a:r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dirty="0"/>
              <a:t>Like: Calcium chloride, ammonium sulfate</a:t>
            </a:r>
            <a:endParaRPr lang="en-US" sz="20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96613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10972800" cy="868362"/>
          </a:xfrm>
        </p:spPr>
        <p:txBody>
          <a:bodyPr/>
          <a:lstStyle/>
          <a:p>
            <a:r>
              <a:rPr lang="en-US" sz="7200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275908789"/>
      </p:ext>
    </p:extLst>
  </p:cSld>
  <p:clrMapOvr>
    <a:masterClrMapping/>
  </p:clrMapOvr>
  <p:transition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351338"/>
          </a:xfrm>
        </p:spPr>
        <p:txBody>
          <a:bodyPr/>
          <a:lstStyle/>
          <a:p>
            <a:r>
              <a:rPr lang="en-US" sz="2000" dirty="0" err="1"/>
              <a:t>Dabbs</a:t>
            </a:r>
            <a:r>
              <a:rPr lang="en-US" sz="2000" dirty="0"/>
              <a:t> DJ. Diagnostic Immunohistochemistry: </a:t>
            </a:r>
            <a:r>
              <a:rPr lang="en-US" sz="2000" dirty="0" err="1"/>
              <a:t>Theranostic</a:t>
            </a:r>
            <a:r>
              <a:rPr lang="en-US" sz="2000" dirty="0"/>
              <a:t> and Genomic Applications. 5th edition. Elsevier; 2019. ISBN-13: 978-0323567448.</a:t>
            </a:r>
          </a:p>
          <a:p>
            <a:r>
              <a:rPr lang="en-US" sz="2000" dirty="0"/>
              <a:t>Bancroft JD, Gamble M. Theory and Practice of Histological Techniques. 7th edition. Churchill Livingstone; 2013. ISBN-13: 978-0702042263.</a:t>
            </a:r>
          </a:p>
          <a:p>
            <a:r>
              <a:rPr lang="en-US" sz="2000" dirty="0"/>
              <a:t>Gown AM. Diagnostic Immunohistochemistry: What Can Go Wrong and How to Prevent It. 1st edition. Springer; 2009. ISBN-13: 978-0387894099.</a:t>
            </a:r>
          </a:p>
          <a:p>
            <a:r>
              <a:rPr lang="en-US" sz="2000" dirty="0"/>
              <a:t>Ramos-</a:t>
            </a:r>
            <a:r>
              <a:rPr lang="en-US" sz="2000" dirty="0" err="1"/>
              <a:t>Vara</a:t>
            </a:r>
            <a:r>
              <a:rPr lang="en-US" sz="2000" dirty="0"/>
              <a:t> JA, </a:t>
            </a:r>
            <a:r>
              <a:rPr lang="en-US" sz="2000" dirty="0" err="1"/>
              <a:t>Kiupel</a:t>
            </a:r>
            <a:r>
              <a:rPr lang="en-US" sz="2000" dirty="0"/>
              <a:t> M. Veterinary Comparative </a:t>
            </a:r>
            <a:r>
              <a:rPr lang="en-US" sz="2000" dirty="0" err="1"/>
              <a:t>Hematopathology</a:t>
            </a:r>
            <a:r>
              <a:rPr lang="en-US" sz="2000" dirty="0"/>
              <a:t>. 1st edition. Wiley-Blackwell; 2007. ISBN-13: 978-0813803890.</a:t>
            </a:r>
          </a:p>
          <a:p>
            <a:r>
              <a:rPr lang="en-US" sz="2000" dirty="0"/>
              <a:t>Shi SR, </a:t>
            </a:r>
            <a:r>
              <a:rPr lang="en-US" sz="2000" dirty="0" err="1"/>
              <a:t>Gu</a:t>
            </a:r>
            <a:r>
              <a:rPr lang="en-US" sz="2000" dirty="0"/>
              <a:t> J, Cote RJ, Taylor CR. Antigen Retrieval Techniques: Immunohistochemistry and Molecular Morphology. 1st edition. Eaton Publishing; 2000. ISBN-13: 978-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7463-CE4D-4F54-ADD6-A187F3CEED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5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0939" y="1783482"/>
            <a:ext cx="4388048" cy="3291036"/>
            <a:chOff x="1004" y="910356"/>
            <a:chExt cx="3291036" cy="32910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004" y="910356"/>
              <a:ext cx="3291036" cy="3291036"/>
            </a:xfrm>
            <a:prstGeom prst="ellipse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82965" y="1392317"/>
              <a:ext cx="2327114" cy="2327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10" tIns="67310" rIns="67310" bIns="67310" numCol="1" spcCol="1270" anchor="ctr" anchorCtr="0">
              <a:noAutofit/>
            </a:bodyPr>
            <a:lstStyle/>
            <a:p>
              <a:pPr algn="ctr" defTabSz="2355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Biopsy</a:t>
              </a:r>
              <a:endParaRPr lang="ar-IQ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5400000">
            <a:off x="5552978" y="2847584"/>
            <a:ext cx="1151862" cy="1162832"/>
          </a:xfrm>
          <a:prstGeom prst="triangl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7193012" y="1783482"/>
            <a:ext cx="4388048" cy="3291036"/>
            <a:chOff x="4937559" y="910356"/>
            <a:chExt cx="3291036" cy="32910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val 6"/>
            <p:cNvSpPr/>
            <p:nvPr/>
          </p:nvSpPr>
          <p:spPr>
            <a:xfrm>
              <a:off x="4937559" y="910356"/>
              <a:ext cx="3291036" cy="3291036"/>
            </a:xfrm>
            <a:prstGeom prst="ellipse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419520" y="1392317"/>
              <a:ext cx="2327114" cy="2327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10" tIns="67310" rIns="67310" bIns="67310" numCol="1" spcCol="1270" anchor="ctr" anchorCtr="0">
              <a:noAutofit/>
            </a:bodyPr>
            <a:lstStyle/>
            <a:p>
              <a:pPr algn="ctr" defTabSz="2355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Paraffin method</a:t>
              </a:r>
              <a:endParaRPr lang="ar-IQ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1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732338"/>
          </a:xfrm>
        </p:spPr>
        <p:txBody>
          <a:bodyPr/>
          <a:lstStyle/>
          <a:p>
            <a:r>
              <a:rPr lang="en-US" sz="2000" dirty="0"/>
              <a:t>Taylor CR, </a:t>
            </a:r>
            <a:r>
              <a:rPr lang="en-US" sz="2000" dirty="0" err="1"/>
              <a:t>Levenson</a:t>
            </a:r>
            <a:r>
              <a:rPr lang="en-US" sz="2000" dirty="0"/>
              <a:t> RM. Quantification of immunohistochemistry--issues concerning methods, utility and </a:t>
            </a:r>
            <a:r>
              <a:rPr lang="en-US" sz="2000" dirty="0" err="1"/>
              <a:t>semiquantitative</a:t>
            </a:r>
            <a:r>
              <a:rPr lang="en-US" sz="2000" dirty="0"/>
              <a:t> assessment II. Histopathology. 2006 Sep;49(3):411-24. </a:t>
            </a:r>
            <a:r>
              <a:rPr lang="en-US" sz="2000" dirty="0" err="1"/>
              <a:t>doi</a:t>
            </a:r>
            <a:r>
              <a:rPr lang="en-US" sz="2000" dirty="0"/>
              <a:t>: 10.1111/j.1365-2559.2006.02513.x. PMID: 16922739.</a:t>
            </a:r>
          </a:p>
          <a:p>
            <a:r>
              <a:rPr lang="en-US" sz="2000" dirty="0"/>
              <a:t>Shi SR, Cote RJ, Taylor CR. Antigen retrieval techniques: current perspectives. J </a:t>
            </a:r>
            <a:r>
              <a:rPr lang="en-US" sz="2000" dirty="0" err="1"/>
              <a:t>Histochem</a:t>
            </a:r>
            <a:r>
              <a:rPr lang="en-US" sz="2000" dirty="0"/>
              <a:t> </a:t>
            </a:r>
            <a:r>
              <a:rPr lang="en-US" sz="2000" dirty="0" err="1"/>
              <a:t>Cytochem</a:t>
            </a:r>
            <a:r>
              <a:rPr lang="en-US" sz="2000" dirty="0"/>
              <a:t>. 2001 Sep;49(9):931-7. </a:t>
            </a:r>
            <a:r>
              <a:rPr lang="en-US" sz="2000" dirty="0" err="1"/>
              <a:t>doi</a:t>
            </a:r>
            <a:r>
              <a:rPr lang="en-US" sz="2000" dirty="0"/>
              <a:t>: 10.1177/002215540104900801. PMID: 11511661.</a:t>
            </a:r>
          </a:p>
          <a:p>
            <a:r>
              <a:rPr lang="en-US" sz="2000" dirty="0"/>
              <a:t>Ramos-</a:t>
            </a:r>
            <a:r>
              <a:rPr lang="en-US" sz="2000" dirty="0" err="1"/>
              <a:t>Vara</a:t>
            </a:r>
            <a:r>
              <a:rPr lang="en-US" sz="2000" dirty="0"/>
              <a:t> JA. Technical aspects of immunohistochemistry. Vet </a:t>
            </a:r>
            <a:r>
              <a:rPr lang="en-US" sz="2000" dirty="0" err="1"/>
              <a:t>Pathol</a:t>
            </a:r>
            <a:r>
              <a:rPr lang="en-US" sz="2000" dirty="0"/>
              <a:t>. 2005 Sep;42(5):405-26. </a:t>
            </a:r>
            <a:r>
              <a:rPr lang="en-US" sz="2000" dirty="0" err="1"/>
              <a:t>doi</a:t>
            </a:r>
            <a:r>
              <a:rPr lang="en-US" sz="2000" dirty="0"/>
              <a:t>: 10.1354/vp.42-5-405. PMID: 16145243.</a:t>
            </a:r>
          </a:p>
          <a:p>
            <a:r>
              <a:rPr lang="en-US" sz="2000" dirty="0"/>
              <a:t>Brown DC, </a:t>
            </a:r>
            <a:r>
              <a:rPr lang="en-US" sz="2000" dirty="0" err="1"/>
              <a:t>Gatter</a:t>
            </a:r>
            <a:r>
              <a:rPr lang="en-US" sz="2000" dirty="0"/>
              <a:t> KC. Monoclonal antibody Ki-67: its use in histopathology. Histopathology. 1990 Jul;17(2):489-503. </a:t>
            </a:r>
            <a:r>
              <a:rPr lang="en-US" sz="2000" dirty="0" err="1"/>
              <a:t>doi</a:t>
            </a:r>
            <a:r>
              <a:rPr lang="en-US" sz="2000" dirty="0"/>
              <a:t>: 10.1111/j.1365-2559.1990.tb01129.x. PMID: 1706161.</a:t>
            </a:r>
          </a:p>
          <a:p>
            <a:r>
              <a:rPr lang="en-US" sz="2000" dirty="0" err="1"/>
              <a:t>Rizzardi</a:t>
            </a:r>
            <a:r>
              <a:rPr lang="en-US" sz="2000" dirty="0"/>
              <a:t> AE, Johnson AT, Vogel RI, </a:t>
            </a:r>
            <a:r>
              <a:rPr lang="en-US" sz="2000" dirty="0" err="1"/>
              <a:t>Pambuccian</a:t>
            </a:r>
            <a:r>
              <a:rPr lang="en-US" sz="2000" dirty="0"/>
              <a:t> SE, </a:t>
            </a:r>
            <a:r>
              <a:rPr lang="en-US" sz="2000" dirty="0" err="1"/>
              <a:t>Henriksen</a:t>
            </a:r>
            <a:r>
              <a:rPr lang="en-US" sz="2000" dirty="0"/>
              <a:t> J, </a:t>
            </a:r>
            <a:r>
              <a:rPr lang="en-US" sz="2000" dirty="0" err="1"/>
              <a:t>Skubitz</a:t>
            </a:r>
            <a:r>
              <a:rPr lang="en-US" sz="2000" dirty="0"/>
              <a:t> AP, Metzger GJ, </a:t>
            </a:r>
            <a:r>
              <a:rPr lang="en-US" sz="2000" dirty="0" err="1"/>
              <a:t>Schmechel</a:t>
            </a:r>
            <a:r>
              <a:rPr lang="en-US" sz="2000" dirty="0"/>
              <a:t> SC. Quantitative comparison of </a:t>
            </a:r>
            <a:r>
              <a:rPr lang="en-US" sz="2000" dirty="0" err="1"/>
              <a:t>immunohistochemical</a:t>
            </a:r>
            <a:r>
              <a:rPr lang="en-US" sz="2000" dirty="0"/>
              <a:t> staining measured by digital image analysis versus pathologist visual scoring. </a:t>
            </a:r>
            <a:r>
              <a:rPr lang="en-US" sz="2000" dirty="0" err="1"/>
              <a:t>Diagn</a:t>
            </a:r>
            <a:r>
              <a:rPr lang="en-US" sz="2000" dirty="0"/>
              <a:t> </a:t>
            </a:r>
            <a:r>
              <a:rPr lang="en-US" sz="2000" dirty="0" err="1"/>
              <a:t>Pathol</a:t>
            </a:r>
            <a:r>
              <a:rPr lang="en-US" sz="2000" dirty="0"/>
              <a:t>. 2012 Mar 19;7:42. </a:t>
            </a:r>
            <a:r>
              <a:rPr lang="en-US" sz="2000" dirty="0" err="1"/>
              <a:t>doi</a:t>
            </a:r>
            <a:r>
              <a:rPr lang="en-US" sz="2000" dirty="0"/>
              <a:t>: 10.1186/1746-1596-7-42. PMID: 22433176; PMCID: PMC3340902.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7463-CE4D-4F54-ADD6-A187F3CEED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0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35360" y="188640"/>
          <a:ext cx="115212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419656" y="2852936"/>
            <a:ext cx="3249608" cy="107721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of</a:t>
            </a:r>
          </a:p>
          <a:p>
            <a:pPr algn="ctr" rtl="1"/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Paraffin method</a:t>
            </a:r>
          </a:p>
        </p:txBody>
      </p:sp>
      <p:sp>
        <p:nvSpPr>
          <p:cNvPr id="12" name="Chevron 11"/>
          <p:cNvSpPr/>
          <p:nvPr/>
        </p:nvSpPr>
        <p:spPr>
          <a:xfrm rot="16200000">
            <a:off x="5483932" y="1208753"/>
            <a:ext cx="648072" cy="1344149"/>
          </a:xfrm>
          <a:prstGeom prst="chevron">
            <a:avLst/>
          </a:prstGeom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IQ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335361" y="1556792"/>
          <a:ext cx="1161729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1247040" cy="782960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(1) </a:t>
            </a:r>
            <a:r>
              <a:rPr lang="en-AU" sz="3200" u="sng" dirty="0">
                <a:solidFill>
                  <a:srgbClr val="FFFF00"/>
                </a:solidFill>
              </a:rPr>
              <a:t>Transfer and reception of biopsy specimens</a:t>
            </a:r>
            <a:endParaRPr lang="ar-IQ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8DD5D-4E61-4AA5-9BED-6F232EF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528DD5D-4E61-4AA5-9BED-6F232EF8C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528DD5D-4E61-4AA5-9BED-6F232EF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3528DD5D-4E61-4AA5-9BED-6F232EF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8DD5D-4E61-4AA5-9BED-6F232EF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32534-6155-428C-906A-DE81D8B8C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43E32534-6155-428C-906A-DE81D8B8C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3E32534-6155-428C-906A-DE81D8B8C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graphicEl>
                                              <a:dgm id="{43E32534-6155-428C-906A-DE81D8B8C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32534-6155-428C-906A-DE81D8B8C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7E1F9A-C0AE-4226-AFB8-3EEDFC2F5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67E1F9A-C0AE-4226-AFB8-3EEDFC2F5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67E1F9A-C0AE-4226-AFB8-3EEDFC2F5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graphicEl>
                                              <a:dgm id="{567E1F9A-C0AE-4226-AFB8-3EEDFC2F5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7E1F9A-C0AE-4226-AFB8-3EEDFC2F5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96DC5-19D0-45A6-A572-2CE1207E7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5B96DC5-19D0-45A6-A572-2CE1207E7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5B96DC5-19D0-45A6-A572-2CE1207E7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graphicEl>
                                              <a:dgm id="{E5B96DC5-19D0-45A6-A572-2CE1207E7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96DC5-19D0-45A6-A572-2CE1207E7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96356-BD91-43C9-BA9B-DC99F2F9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3796356-BD91-43C9-BA9B-DC99F2F90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3796356-BD91-43C9-BA9B-DC99F2F9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graphicEl>
                                              <a:dgm id="{63796356-BD91-43C9-BA9B-DC99F2F9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96356-BD91-43C9-BA9B-DC99F2F9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743D5-1BB0-4039-8FB9-0B0337006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5F4743D5-1BB0-4039-8FB9-0B0337006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5F4743D5-1BB0-4039-8FB9-0B0337006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graphicEl>
                                              <a:dgm id="{5F4743D5-1BB0-4039-8FB9-0B0337006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743D5-1BB0-4039-8FB9-0B0337006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27649" y="1988840"/>
            <a:ext cx="6720747" cy="28803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IQ" sz="7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8420" y="2852936"/>
            <a:ext cx="4765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Fixation</a:t>
            </a:r>
            <a:endParaRPr lang="ar-IQ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327916" y="1412776"/>
            <a:ext cx="1824203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5400" dirty="0">
                <a:solidFill>
                  <a:prstClr val="white"/>
                </a:solidFill>
              </a:rPr>
              <a:t>2</a:t>
            </a:r>
            <a:endParaRPr lang="ar-IQ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2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51" y="44624"/>
            <a:ext cx="10972800" cy="792088"/>
          </a:xfrm>
        </p:spPr>
        <p:txBody>
          <a:bodyPr>
            <a:normAutofit/>
          </a:bodyPr>
          <a:lstStyle/>
          <a:p>
            <a:r>
              <a:rPr lang="en-US" dirty="0"/>
              <a:t>Definition</a:t>
            </a:r>
            <a:endParaRPr lang="ar-IQ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7521" t="50003" r="52949" b="27365"/>
          <a:stretch>
            <a:fillRect/>
          </a:stretch>
        </p:blipFill>
        <p:spPr bwMode="auto">
          <a:xfrm>
            <a:off x="1487489" y="908723"/>
            <a:ext cx="3840427" cy="16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SC01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501" y="4653136"/>
            <a:ext cx="35843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wn Arrow Callout 8"/>
          <p:cNvSpPr/>
          <p:nvPr/>
        </p:nvSpPr>
        <p:spPr>
          <a:xfrm>
            <a:off x="623392" y="2780928"/>
            <a:ext cx="5760640" cy="18722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is a process of treating pieces of tissue with certain fluids </a:t>
            </a:r>
            <a:endParaRPr lang="ar-IQ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68076" y="1196752"/>
            <a:ext cx="5088565" cy="47525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in order to preserve cells &amp; tissue constituents </a:t>
            </a:r>
          </a:p>
          <a:p>
            <a:pPr algn="ctr" rtl="1"/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rtl="1"/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in a condition identical to that existing during life. </a:t>
            </a:r>
            <a:endParaRPr lang="ar-IQ" sz="28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Fixatives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substances used in the process of fixation</a:t>
            </a:r>
            <a:endParaRPr lang="ar-IQ" dirty="0"/>
          </a:p>
        </p:txBody>
      </p:sp>
      <p:pic>
        <p:nvPicPr>
          <p:cNvPr id="1026" name="Picture 2" descr="http://t2.gstatic.com/images?q=tbn:ANd9GcQNEJN23Cy0QBNtYWx8R8ze4G-lAy9Qfhrx2QqPLdCVWSX7wFgZ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1988840"/>
            <a:ext cx="4896544" cy="4328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621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C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C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13522</TotalTime>
  <Words>1093</Words>
  <Application>Microsoft Office PowerPoint</Application>
  <PresentationFormat>Widescreen</PresentationFormat>
  <Paragraphs>184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</vt:lpstr>
      <vt:lpstr>Arial Black</vt:lpstr>
      <vt:lpstr>Book Antiqua</vt:lpstr>
      <vt:lpstr>Calibri</vt:lpstr>
      <vt:lpstr>Calibri Light</vt:lpstr>
      <vt:lpstr>Century Schoolbook</vt:lpstr>
      <vt:lpstr>Comic Sans MS</vt:lpstr>
      <vt:lpstr>Franklin Gothic Book</vt:lpstr>
      <vt:lpstr>Garamond</vt:lpstr>
      <vt:lpstr>Lucida Sans</vt:lpstr>
      <vt:lpstr>Times New Roman</vt:lpstr>
      <vt:lpstr>Wingdings</vt:lpstr>
      <vt:lpstr>Wingdings 2</vt:lpstr>
      <vt:lpstr>Wingdings 3</vt:lpstr>
      <vt:lpstr>Apex</vt:lpstr>
      <vt:lpstr>SavonVTI</vt:lpstr>
      <vt:lpstr>1_Office Theme</vt:lpstr>
      <vt:lpstr>Default Design</vt:lpstr>
      <vt:lpstr>Immunohistochemistry  Fixation 2 &amp; Autolysis  </vt:lpstr>
      <vt:lpstr>PowerPoint Presentation</vt:lpstr>
      <vt:lpstr>PowerPoint Presentation</vt:lpstr>
      <vt:lpstr>PowerPoint Presentation</vt:lpstr>
      <vt:lpstr>PowerPoint Presentation</vt:lpstr>
      <vt:lpstr>(1) Transfer and reception of biopsy specimens</vt:lpstr>
      <vt:lpstr>PowerPoint Presentation</vt:lpstr>
      <vt:lpstr>Definition</vt:lpstr>
      <vt:lpstr>Fixatives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Fixation</vt:lpstr>
      <vt:lpstr>PowerPoint Presentation</vt:lpstr>
      <vt:lpstr>Autolysis (self digestion): </vt:lpstr>
      <vt:lpstr>Autolysis is affected by many factors:</vt:lpstr>
      <vt:lpstr>How it occurs</vt:lpstr>
      <vt:lpstr>Features</vt:lpstr>
      <vt:lpstr>PowerPoint Presentation</vt:lpstr>
      <vt:lpstr>Bacterial decomposition</vt:lpstr>
      <vt:lpstr>PowerPoint Presentation</vt:lpstr>
      <vt:lpstr>Physical method</vt:lpstr>
      <vt:lpstr>Chemical method</vt:lpstr>
      <vt:lpstr>Chemical method</vt:lpstr>
      <vt:lpstr>PowerPoint Presentation</vt:lpstr>
      <vt:lpstr>PowerPoint Presentation</vt:lpstr>
      <vt:lpstr>Temperature</vt:lpstr>
      <vt:lpstr>PH</vt:lpstr>
      <vt:lpstr>Penetration</vt:lpstr>
      <vt:lpstr>Concentration</vt:lpstr>
      <vt:lpstr>Volume</vt:lpstr>
      <vt:lpstr>Time interval</vt:lpstr>
      <vt:lpstr>Osmolarity and ionic composition</vt:lpstr>
      <vt:lpstr>Additive:</vt:lpstr>
      <vt:lpstr>The END </vt:lpstr>
      <vt:lpstr>References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Ahmad Ibrahimi</cp:lastModifiedBy>
  <cp:revision>49</cp:revision>
  <dcterms:modified xsi:type="dcterms:W3CDTF">2025-06-22T14:07:54Z</dcterms:modified>
</cp:coreProperties>
</file>