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5" r:id="rId8"/>
    <p:sldId id="267" r:id="rId9"/>
    <p:sldId id="268" r:id="rId10"/>
    <p:sldId id="269" r:id="rId11"/>
    <p:sldId id="266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g"/><Relationship Id="rId4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g"/><Relationship Id="rId5" Type="http://schemas.openxmlformats.org/officeDocument/2006/relationships/image" Target="../media/image98.jpg"/><Relationship Id="rId4" Type="http://schemas.openxmlformats.org/officeDocument/2006/relationships/image" Target="../media/image9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g"/><Relationship Id="rId3" Type="http://schemas.openxmlformats.org/officeDocument/2006/relationships/image" Target="../media/image100.png"/><Relationship Id="rId7" Type="http://schemas.openxmlformats.org/officeDocument/2006/relationships/image" Target="../media/image104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jpg"/><Relationship Id="rId5" Type="http://schemas.openxmlformats.org/officeDocument/2006/relationships/image" Target="../media/image102.jpg"/><Relationship Id="rId4" Type="http://schemas.openxmlformats.org/officeDocument/2006/relationships/image" Target="../media/image10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jp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5" Type="http://schemas.openxmlformats.org/officeDocument/2006/relationships/image" Target="../media/image12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g"/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30.png"/><Relationship Id="rId10" Type="http://schemas.openxmlformats.org/officeDocument/2006/relationships/image" Target="../media/image135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image" Target="../media/image15.jp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46.png"/><Relationship Id="rId7" Type="http://schemas.openxmlformats.org/officeDocument/2006/relationships/image" Target="../media/image50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3999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581400"/>
              <a:ext cx="2667000" cy="1752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05200" y="2286000"/>
              <a:ext cx="1982724" cy="2133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086611"/>
              <a:ext cx="2743200" cy="17327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53200" y="1905000"/>
              <a:ext cx="2590799" cy="20010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91200" y="2819400"/>
              <a:ext cx="1699259" cy="11567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53200" y="3962400"/>
              <a:ext cx="1944624" cy="13075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51252" y="1736216"/>
              <a:ext cx="3216910" cy="3312795"/>
            </a:xfrm>
            <a:custGeom>
              <a:avLst/>
              <a:gdLst/>
              <a:ahLst/>
              <a:cxnLst/>
              <a:rect l="l" t="t" r="r" b="b"/>
              <a:pathLst>
                <a:path w="3216910" h="3312795">
                  <a:moveTo>
                    <a:pt x="1083310" y="1083945"/>
                  </a:moveTo>
                  <a:lnTo>
                    <a:pt x="1061351" y="1008888"/>
                  </a:lnTo>
                  <a:lnTo>
                    <a:pt x="1035939" y="922020"/>
                  </a:lnTo>
                  <a:lnTo>
                    <a:pt x="999020" y="956310"/>
                  </a:lnTo>
                  <a:lnTo>
                    <a:pt x="111125" y="0"/>
                  </a:lnTo>
                  <a:lnTo>
                    <a:pt x="74295" y="34290"/>
                  </a:lnTo>
                  <a:lnTo>
                    <a:pt x="962215" y="990498"/>
                  </a:lnTo>
                  <a:lnTo>
                    <a:pt x="925322" y="1024763"/>
                  </a:lnTo>
                  <a:lnTo>
                    <a:pt x="1083310" y="1083945"/>
                  </a:lnTo>
                  <a:close/>
                </a:path>
                <a:path w="3216910" h="3312795">
                  <a:moveTo>
                    <a:pt x="1159510" y="2303145"/>
                  </a:moveTo>
                  <a:lnTo>
                    <a:pt x="996061" y="2344928"/>
                  </a:lnTo>
                  <a:lnTo>
                    <a:pt x="1029017" y="2382977"/>
                  </a:lnTo>
                  <a:lnTo>
                    <a:pt x="0" y="3274695"/>
                  </a:lnTo>
                  <a:lnTo>
                    <a:pt x="33020" y="3312795"/>
                  </a:lnTo>
                  <a:lnTo>
                    <a:pt x="1061961" y="2421013"/>
                  </a:lnTo>
                  <a:lnTo>
                    <a:pt x="1094867" y="2458974"/>
                  </a:lnTo>
                  <a:lnTo>
                    <a:pt x="1133208" y="2366518"/>
                  </a:lnTo>
                  <a:lnTo>
                    <a:pt x="1159510" y="2303145"/>
                  </a:lnTo>
                  <a:close/>
                </a:path>
                <a:path w="3216910" h="3312795">
                  <a:moveTo>
                    <a:pt x="3216910" y="1617345"/>
                  </a:moveTo>
                  <a:lnTo>
                    <a:pt x="2837434" y="1427607"/>
                  </a:lnTo>
                  <a:lnTo>
                    <a:pt x="2837434" y="1807083"/>
                  </a:lnTo>
                  <a:lnTo>
                    <a:pt x="3216910" y="16173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90700" y="0"/>
              <a:ext cx="4875276" cy="98297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249" y="160020"/>
              <a:ext cx="4267200" cy="149351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96055" y="160020"/>
              <a:ext cx="2340864" cy="149351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46320" y="160020"/>
              <a:ext cx="1331976" cy="149351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87696" y="160020"/>
              <a:ext cx="3188207" cy="149351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13539" y="88261"/>
            <a:ext cx="732980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711325">
              <a:lnSpc>
                <a:spcPct val="100000"/>
              </a:lnSpc>
              <a:spcBef>
                <a:spcPts val="105"/>
              </a:spcBef>
            </a:pPr>
            <a:r>
              <a:rPr sz="3200" i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Irradiation </a:t>
            </a:r>
            <a:r>
              <a:rPr sz="3200" i="0" dirty="0">
                <a:solidFill>
                  <a:srgbClr val="000000"/>
                </a:solidFill>
                <a:latin typeface="Times New Roman"/>
                <a:cs typeface="Times New Roman"/>
              </a:rPr>
              <a:t>in Food</a:t>
            </a:r>
            <a:r>
              <a:rPr sz="3200" i="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Processing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67000" y="5049011"/>
            <a:ext cx="4114799" cy="1234312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15900" marR="208915" algn="ctr">
              <a:lnSpc>
                <a:spcPts val="2880"/>
              </a:lnSpc>
              <a:spcBef>
                <a:spcPts val="325"/>
              </a:spcBef>
            </a:pPr>
            <a:r>
              <a:rPr lang="en-US" sz="2400" dirty="0" err="1" smtClean="0">
                <a:latin typeface="Calibri"/>
                <a:cs typeface="Calibri"/>
              </a:rPr>
              <a:t>Yaseen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err="1" smtClean="0">
                <a:latin typeface="Calibri"/>
                <a:cs typeface="Calibri"/>
              </a:rPr>
              <a:t>Galali</a:t>
            </a:r>
            <a:endParaRPr lang="en-US" sz="2400" dirty="0" smtClean="0">
              <a:latin typeface="Calibri"/>
              <a:cs typeface="Calibri"/>
            </a:endParaRPr>
          </a:p>
          <a:p>
            <a:pPr marL="215900" marR="208915" algn="ctr">
              <a:lnSpc>
                <a:spcPts val="2880"/>
              </a:lnSpc>
              <a:spcBef>
                <a:spcPts val="325"/>
              </a:spcBef>
            </a:pPr>
            <a:r>
              <a:rPr lang="en-US" sz="2400" dirty="0" smtClean="0">
                <a:latin typeface="Calibri"/>
                <a:cs typeface="Calibri"/>
              </a:rPr>
              <a:t>Nutrition and dietetics Dept.</a:t>
            </a:r>
          </a:p>
          <a:p>
            <a:pPr marL="215900" marR="208915" algn="ctr">
              <a:lnSpc>
                <a:spcPts val="2880"/>
              </a:lnSpc>
              <a:spcBef>
                <a:spcPts val="325"/>
              </a:spcBef>
            </a:pP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0728" y="377353"/>
            <a:ext cx="692404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 smtClean="0">
                <a:solidFill>
                  <a:srgbClr val="C00000"/>
                </a:solidFill>
                <a:latin typeface="Comic Sans MS"/>
                <a:cs typeface="Comic Sans MS"/>
              </a:rPr>
              <a:t>Types of </a:t>
            </a:r>
            <a:r>
              <a:rPr sz="3200" spc="-10" dirty="0" smtClean="0">
                <a:solidFill>
                  <a:srgbClr val="C00000"/>
                </a:solidFill>
                <a:latin typeface="Comic Sans MS"/>
                <a:cs typeface="Comic Sans MS"/>
              </a:rPr>
              <a:t>irradiation</a:t>
            </a:r>
            <a:endParaRPr sz="3200" dirty="0">
              <a:latin typeface="Comic Sans MS"/>
              <a:cs typeface="Comic Sans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26008" y="2057398"/>
            <a:ext cx="8318500" cy="4814570"/>
            <a:chOff x="826008" y="2057398"/>
            <a:chExt cx="8318500" cy="4814570"/>
          </a:xfrm>
        </p:grpSpPr>
        <p:sp>
          <p:nvSpPr>
            <p:cNvPr id="5" name="object 5"/>
            <p:cNvSpPr/>
            <p:nvPr/>
          </p:nvSpPr>
          <p:spPr>
            <a:xfrm>
              <a:off x="4571999" y="2057398"/>
              <a:ext cx="4572000" cy="48005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8962" y="2334005"/>
              <a:ext cx="3657600" cy="4525010"/>
            </a:xfrm>
            <a:custGeom>
              <a:avLst/>
              <a:gdLst/>
              <a:ahLst/>
              <a:cxnLst/>
              <a:rect l="l" t="t" r="r" b="b"/>
              <a:pathLst>
                <a:path w="3657600" h="4525009">
                  <a:moveTo>
                    <a:pt x="3657600" y="0"/>
                  </a:moveTo>
                  <a:lnTo>
                    <a:pt x="0" y="0"/>
                  </a:lnTo>
                  <a:lnTo>
                    <a:pt x="0" y="4524756"/>
                  </a:lnTo>
                  <a:lnTo>
                    <a:pt x="3657600" y="4524756"/>
                  </a:lnTo>
                  <a:lnTo>
                    <a:pt x="3657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8962" y="2334005"/>
              <a:ext cx="3657600" cy="4525010"/>
            </a:xfrm>
            <a:custGeom>
              <a:avLst/>
              <a:gdLst/>
              <a:ahLst/>
              <a:cxnLst/>
              <a:rect l="l" t="t" r="r" b="b"/>
              <a:pathLst>
                <a:path w="3657600" h="4525009">
                  <a:moveTo>
                    <a:pt x="0" y="4524756"/>
                  </a:moveTo>
                  <a:lnTo>
                    <a:pt x="3657600" y="4524756"/>
                  </a:lnTo>
                  <a:lnTo>
                    <a:pt x="3657600" y="0"/>
                  </a:lnTo>
                  <a:lnTo>
                    <a:pt x="0" y="0"/>
                  </a:lnTo>
                  <a:lnTo>
                    <a:pt x="0" y="4524756"/>
                  </a:lnTo>
                  <a:close/>
                </a:path>
              </a:pathLst>
            </a:custGeom>
            <a:ln w="25908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38962" y="1143000"/>
            <a:ext cx="5803137" cy="58838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7515" indent="-273050">
              <a:lnSpc>
                <a:spcPts val="2690"/>
              </a:lnSpc>
              <a:buSzPct val="95833"/>
              <a:buFont typeface="Wingdings"/>
              <a:buChar char=""/>
              <a:tabLst>
                <a:tab pos="438150" algn="l"/>
              </a:tabLst>
            </a:pPr>
            <a:r>
              <a:rPr lang="en-US" sz="2400" b="1" i="1" dirty="0">
                <a:latin typeface="Times New Roman"/>
                <a:cs typeface="Times New Roman"/>
              </a:rPr>
              <a:t>Accelerated electrons</a:t>
            </a:r>
          </a:p>
          <a:p>
            <a:pPr marL="437515" indent="-273050">
              <a:lnSpc>
                <a:spcPts val="2690"/>
              </a:lnSpc>
              <a:buSzPct val="95833"/>
              <a:buFont typeface="Wingdings"/>
              <a:buChar char=""/>
              <a:tabLst>
                <a:tab pos="438150" algn="l"/>
              </a:tabLst>
            </a:pPr>
            <a:r>
              <a:rPr sz="2400" b="1" i="1" dirty="0" smtClean="0">
                <a:latin typeface="Times New Roman"/>
                <a:cs typeface="Times New Roman"/>
              </a:rPr>
              <a:t>Gamma </a:t>
            </a:r>
            <a:r>
              <a:rPr sz="2400" b="1" i="1" spc="-5" dirty="0">
                <a:latin typeface="Times New Roman"/>
                <a:cs typeface="Times New Roman"/>
              </a:rPr>
              <a:t>rays </a:t>
            </a:r>
            <a:r>
              <a:rPr sz="2400" b="1" i="1" spc="-10" dirty="0">
                <a:latin typeface="Calibri"/>
                <a:cs typeface="Calibri"/>
              </a:rPr>
              <a:t>(cobalt </a:t>
            </a:r>
            <a:r>
              <a:rPr sz="2400" b="1" i="1" spc="-5" dirty="0">
                <a:latin typeface="Calibri"/>
                <a:cs typeface="Calibri"/>
              </a:rPr>
              <a:t>60 or </a:t>
            </a:r>
            <a:r>
              <a:rPr sz="2400" b="1" i="1" dirty="0">
                <a:latin typeface="Calibri"/>
                <a:cs typeface="Calibri"/>
              </a:rPr>
              <a:t>Cesium</a:t>
            </a:r>
            <a:r>
              <a:rPr sz="2400" b="1" i="1" spc="-9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137)</a:t>
            </a:r>
            <a:endParaRPr sz="2400" dirty="0">
              <a:latin typeface="Calibri"/>
              <a:cs typeface="Calibri"/>
            </a:endParaRPr>
          </a:p>
          <a:p>
            <a:pPr marL="437515" indent="-273050">
              <a:lnSpc>
                <a:spcPct val="100000"/>
              </a:lnSpc>
              <a:spcBef>
                <a:spcPts val="60"/>
              </a:spcBef>
              <a:buSzPct val="95833"/>
              <a:buFont typeface="Wingdings"/>
              <a:buChar char=""/>
              <a:tabLst>
                <a:tab pos="438150" algn="l"/>
              </a:tabLst>
            </a:pPr>
            <a:r>
              <a:rPr sz="2400" b="1" i="1" spc="-5" dirty="0">
                <a:latin typeface="Times New Roman"/>
                <a:cs typeface="Times New Roman"/>
              </a:rPr>
              <a:t>X-rays</a:t>
            </a:r>
            <a:endParaRPr sz="2400" dirty="0">
              <a:latin typeface="Times New Roman"/>
              <a:cs typeface="Times New Roman"/>
            </a:endParaRPr>
          </a:p>
          <a:p>
            <a:pPr marL="12700" marR="2230120" algn="just">
              <a:lnSpc>
                <a:spcPts val="2160"/>
              </a:lnSpc>
              <a:spcBef>
                <a:spcPts val="785"/>
              </a:spcBef>
            </a:pPr>
            <a:r>
              <a:rPr sz="2000" spc="-5" dirty="0">
                <a:latin typeface="Times New Roman"/>
                <a:cs typeface="Times New Roman"/>
              </a:rPr>
              <a:t>When Food Exposed to  Controlled Energy (Ionizing  </a:t>
            </a:r>
            <a:r>
              <a:rPr sz="2000" dirty="0">
                <a:latin typeface="Times New Roman"/>
                <a:cs typeface="Times New Roman"/>
              </a:rPr>
              <a:t>Radiation)</a:t>
            </a:r>
          </a:p>
          <a:p>
            <a:pPr marL="469900" marR="2230120" algn="just">
              <a:lnSpc>
                <a:spcPts val="2160"/>
              </a:lnSpc>
              <a:spcBef>
                <a:spcPts val="5"/>
              </a:spcBef>
            </a:pPr>
            <a:r>
              <a:rPr lang="en-US" sz="2000" spc="-5" dirty="0" smtClean="0">
                <a:latin typeface="Times New Roman"/>
                <a:cs typeface="Times New Roman"/>
              </a:rPr>
              <a:t>1-</a:t>
            </a:r>
            <a:r>
              <a:rPr sz="2000" spc="-5" dirty="0" smtClean="0">
                <a:latin typeface="Times New Roman"/>
                <a:cs typeface="Times New Roman"/>
              </a:rPr>
              <a:t>Gamma </a:t>
            </a:r>
            <a:r>
              <a:rPr sz="2000" dirty="0">
                <a:latin typeface="Times New Roman"/>
                <a:cs typeface="Times New Roman"/>
              </a:rPr>
              <a:t>Rays </a:t>
            </a:r>
            <a:r>
              <a:rPr sz="2000" spc="-5" dirty="0">
                <a:latin typeface="Times New Roman"/>
                <a:cs typeface="Times New Roman"/>
              </a:rPr>
              <a:t>(bulk foods </a:t>
            </a:r>
            <a:r>
              <a:rPr sz="2000" spc="-10" dirty="0">
                <a:latin typeface="Times New Roman"/>
                <a:cs typeface="Times New Roman"/>
              </a:rPr>
              <a:t>on  </a:t>
            </a:r>
            <a:r>
              <a:rPr sz="2000" dirty="0">
                <a:latin typeface="Times New Roman"/>
                <a:cs typeface="Times New Roman"/>
              </a:rPr>
              <a:t>shipping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pallets)</a:t>
            </a:r>
          </a:p>
          <a:p>
            <a:pPr marL="469900" algn="just">
              <a:lnSpc>
                <a:spcPts val="2280"/>
              </a:lnSpc>
              <a:spcBef>
                <a:spcPts val="1885"/>
              </a:spcBef>
            </a:pPr>
            <a:r>
              <a:rPr lang="en-US" sz="2000" dirty="0" smtClean="0">
                <a:latin typeface="Times New Roman"/>
                <a:cs typeface="Times New Roman"/>
              </a:rPr>
              <a:t>2-</a:t>
            </a:r>
            <a:r>
              <a:rPr sz="2000" dirty="0" smtClean="0">
                <a:latin typeface="Times New Roman"/>
                <a:cs typeface="Times New Roman"/>
              </a:rPr>
              <a:t>X </a:t>
            </a:r>
            <a:r>
              <a:rPr sz="2000" spc="-5" dirty="0">
                <a:latin typeface="Times New Roman"/>
                <a:cs typeface="Times New Roman"/>
              </a:rPr>
              <a:t>Rays (deep</a:t>
            </a:r>
            <a:r>
              <a:rPr sz="2000" spc="4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penetration,</a:t>
            </a:r>
            <a:endParaRPr sz="2000" dirty="0">
              <a:latin typeface="Times New Roman"/>
              <a:cs typeface="Times New Roman"/>
            </a:endParaRPr>
          </a:p>
          <a:p>
            <a:pPr marL="469900" algn="just">
              <a:lnSpc>
                <a:spcPts val="2280"/>
              </a:lnSpc>
            </a:pPr>
            <a:r>
              <a:rPr sz="2000" dirty="0">
                <a:latin typeface="Times New Roman"/>
                <a:cs typeface="Times New Roman"/>
              </a:rPr>
              <a:t>requires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shield)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469900" marR="2228850" algn="just">
              <a:lnSpc>
                <a:spcPts val="2160"/>
              </a:lnSpc>
            </a:pPr>
            <a:r>
              <a:rPr lang="en-US" sz="2000" spc="-5" dirty="0" smtClean="0">
                <a:latin typeface="Times New Roman"/>
                <a:cs typeface="Times New Roman"/>
              </a:rPr>
              <a:t>3-</a:t>
            </a:r>
            <a:r>
              <a:rPr sz="2000" spc="-5" dirty="0" smtClean="0">
                <a:latin typeface="Times New Roman"/>
                <a:cs typeface="Times New Roman"/>
              </a:rPr>
              <a:t>Electron </a:t>
            </a:r>
            <a:r>
              <a:rPr sz="2000" spc="-5" dirty="0">
                <a:latin typeface="Times New Roman"/>
                <a:cs typeface="Times New Roman"/>
              </a:rPr>
              <a:t>Beam Radiation  </a:t>
            </a:r>
            <a:r>
              <a:rPr sz="2000" dirty="0">
                <a:latin typeface="Times New Roman"/>
                <a:cs typeface="Times New Roman"/>
              </a:rPr>
              <a:t>(shallow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penetration)</a:t>
            </a:r>
          </a:p>
          <a:p>
            <a:pPr>
              <a:lnSpc>
                <a:spcPct val="100000"/>
              </a:lnSpc>
            </a:pPr>
            <a:endParaRPr sz="1850" dirty="0">
              <a:latin typeface="Times New Roman"/>
              <a:cs typeface="Times New Roman"/>
            </a:endParaRPr>
          </a:p>
          <a:p>
            <a:pPr marL="12700" marR="2229485">
              <a:lnSpc>
                <a:spcPct val="90000"/>
              </a:lnSpc>
              <a:tabLst>
                <a:tab pos="1169035" algn="l"/>
                <a:tab pos="1831975" algn="l"/>
              </a:tabLst>
            </a:pPr>
            <a:r>
              <a:rPr sz="2000" dirty="0">
                <a:latin typeface="Times New Roman"/>
                <a:cs typeface="Times New Roman"/>
              </a:rPr>
              <a:t>Radia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n	Kil</a:t>
            </a:r>
            <a:r>
              <a:rPr sz="2000" spc="-25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s	M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15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oo</a:t>
            </a:r>
            <a:r>
              <a:rPr sz="2000" spc="-4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s  w/o </a:t>
            </a:r>
            <a:r>
              <a:rPr sz="2000" spc="-5" dirty="0">
                <a:latin typeface="Times New Roman"/>
                <a:cs typeface="Times New Roman"/>
              </a:rPr>
              <a:t>Raising </a:t>
            </a:r>
            <a:r>
              <a:rPr sz="2000" dirty="0">
                <a:latin typeface="Times New Roman"/>
                <a:cs typeface="Times New Roman"/>
              </a:rPr>
              <a:t>Food </a:t>
            </a:r>
            <a:r>
              <a:rPr sz="2000" spc="-15" dirty="0">
                <a:latin typeface="Times New Roman"/>
                <a:cs typeface="Times New Roman"/>
              </a:rPr>
              <a:t>Temperature  </a:t>
            </a:r>
            <a:r>
              <a:rPr sz="2000" spc="-5" dirty="0">
                <a:latin typeface="Times New Roman"/>
                <a:cs typeface="Times New Roman"/>
              </a:rPr>
              <a:t>Contamination </a:t>
            </a:r>
            <a:r>
              <a:rPr sz="2000" b="1" i="1" spc="-5" dirty="0">
                <a:latin typeface="Times New Roman"/>
                <a:cs typeface="Times New Roman"/>
              </a:rPr>
              <a:t>CAN </a:t>
            </a:r>
            <a:r>
              <a:rPr sz="2000" dirty="0">
                <a:latin typeface="Times New Roman"/>
                <a:cs typeface="Times New Roman"/>
              </a:rPr>
              <a:t>Occur </a:t>
            </a:r>
            <a:r>
              <a:rPr sz="2000" spc="-5" dirty="0">
                <a:latin typeface="Times New Roman"/>
                <a:cs typeface="Times New Roman"/>
              </a:rPr>
              <a:t>Post-  </a:t>
            </a:r>
            <a:r>
              <a:rPr sz="2000" spc="-10" dirty="0">
                <a:latin typeface="Times New Roman"/>
                <a:cs typeface="Times New Roman"/>
              </a:rPr>
              <a:t>Treatment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7929" y="285115"/>
            <a:ext cx="57092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rgbClr val="000000"/>
                </a:solidFill>
                <a:latin typeface="Comic Sans MS"/>
                <a:cs typeface="Comic Sans MS"/>
              </a:rPr>
              <a:t>Electromagnetic</a:t>
            </a:r>
            <a:r>
              <a:rPr sz="3600" b="0" spc="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600" b="0" spc="-10" dirty="0">
                <a:solidFill>
                  <a:srgbClr val="000000"/>
                </a:solidFill>
                <a:latin typeface="Comic Sans MS"/>
                <a:cs typeface="Comic Sans MS"/>
              </a:rPr>
              <a:t>Spectrum</a:t>
            </a:r>
            <a:endParaRPr sz="3600">
              <a:latin typeface="Comic Sans MS"/>
              <a:cs typeface="Comic Sans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371600"/>
            <a:ext cx="9144000" cy="5207635"/>
            <a:chOff x="0" y="1371600"/>
            <a:chExt cx="9144000" cy="5207635"/>
          </a:xfrm>
        </p:grpSpPr>
        <p:sp>
          <p:nvSpPr>
            <p:cNvPr id="4" name="object 4"/>
            <p:cNvSpPr/>
            <p:nvPr/>
          </p:nvSpPr>
          <p:spPr>
            <a:xfrm>
              <a:off x="457200" y="1371600"/>
              <a:ext cx="8343900" cy="1981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352800"/>
              <a:ext cx="9144000" cy="32263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82039" y="963167"/>
              <a:ext cx="190500" cy="1950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82039" y="1466088"/>
              <a:ext cx="190500" cy="1950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82039" y="2304288"/>
              <a:ext cx="190500" cy="1950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82039" y="3477767"/>
              <a:ext cx="190500" cy="1950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69644" y="694080"/>
            <a:ext cx="7082790" cy="3378835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277495">
              <a:lnSpc>
                <a:spcPct val="100000"/>
              </a:lnSpc>
              <a:spcBef>
                <a:spcPts val="1420"/>
              </a:spcBef>
            </a:pPr>
            <a:r>
              <a:rPr sz="2200" spc="-5" dirty="0">
                <a:latin typeface="Times New Roman"/>
                <a:cs typeface="Times New Roman"/>
              </a:rPr>
              <a:t>Most widely used </a:t>
            </a:r>
            <a:r>
              <a:rPr sz="2200" dirty="0">
                <a:latin typeface="Times New Roman"/>
                <a:cs typeface="Times New Roman"/>
              </a:rPr>
              <a:t>type of </a:t>
            </a:r>
            <a:r>
              <a:rPr sz="2200" spc="-5" dirty="0">
                <a:latin typeface="Times New Roman"/>
                <a:cs typeface="Times New Roman"/>
              </a:rPr>
              <a:t>ionizing </a:t>
            </a:r>
            <a:r>
              <a:rPr sz="2200" dirty="0">
                <a:latin typeface="Times New Roman"/>
                <a:cs typeface="Times New Roman"/>
              </a:rPr>
              <a:t>radiation.</a:t>
            </a:r>
            <a:endParaRPr sz="2200">
              <a:latin typeface="Times New Roman"/>
              <a:cs typeface="Times New Roman"/>
            </a:endParaRPr>
          </a:p>
          <a:p>
            <a:pPr marL="12700" marR="6350" indent="249554" algn="just">
              <a:lnSpc>
                <a:spcPct val="100000"/>
              </a:lnSpc>
              <a:spcBef>
                <a:spcPts val="1320"/>
              </a:spcBef>
            </a:pPr>
            <a:r>
              <a:rPr sz="2200" spc="-5" dirty="0">
                <a:latin typeface="Times New Roman"/>
                <a:cs typeface="Times New Roman"/>
              </a:rPr>
              <a:t>All radiation penetrating are emitted in all </a:t>
            </a:r>
            <a:r>
              <a:rPr sz="2200" dirty="0">
                <a:latin typeface="Times New Roman"/>
                <a:cs typeface="Times New Roman"/>
              </a:rPr>
              <a:t>directions  </a:t>
            </a:r>
            <a:r>
              <a:rPr sz="2200" spc="-10" dirty="0">
                <a:latin typeface="Times New Roman"/>
                <a:cs typeface="Times New Roman"/>
              </a:rPr>
              <a:t>continuously.</a:t>
            </a:r>
            <a:endParaRPr sz="2200">
              <a:latin typeface="Times New Roman"/>
              <a:cs typeface="Times New Roman"/>
            </a:endParaRPr>
          </a:p>
          <a:p>
            <a:pPr marL="12700" marR="5715" indent="264795" algn="just">
              <a:lnSpc>
                <a:spcPct val="100000"/>
              </a:lnSpc>
              <a:spcBef>
                <a:spcPts val="1320"/>
              </a:spcBef>
            </a:pPr>
            <a:r>
              <a:rPr sz="2200" spc="-5" dirty="0">
                <a:latin typeface="Times New Roman"/>
                <a:cs typeface="Times New Roman"/>
              </a:rPr>
              <a:t>Cobalt-60 specifically manufactured, for </a:t>
            </a:r>
            <a:r>
              <a:rPr sz="2200" spc="-15" dirty="0">
                <a:latin typeface="Times New Roman"/>
                <a:cs typeface="Times New Roman"/>
              </a:rPr>
              <a:t>radiotherapy,  </a:t>
            </a:r>
            <a:r>
              <a:rPr sz="2200" spc="-5" dirty="0">
                <a:latin typeface="Times New Roman"/>
                <a:cs typeface="Times New Roman"/>
              </a:rPr>
              <a:t>medical </a:t>
            </a:r>
            <a:r>
              <a:rPr sz="2200" dirty="0">
                <a:latin typeface="Times New Roman"/>
                <a:cs typeface="Times New Roman"/>
              </a:rPr>
              <a:t>device sterilization </a:t>
            </a:r>
            <a:r>
              <a:rPr sz="2200" spc="-5" dirty="0">
                <a:latin typeface="Times New Roman"/>
                <a:cs typeface="Times New Roman"/>
              </a:rPr>
              <a:t>and food irradiation, </a:t>
            </a:r>
            <a:r>
              <a:rPr sz="2200" dirty="0">
                <a:latin typeface="Times New Roman"/>
                <a:cs typeface="Times New Roman"/>
              </a:rPr>
              <a:t>not </a:t>
            </a:r>
            <a:r>
              <a:rPr sz="2200" spc="-5" dirty="0">
                <a:latin typeface="Times New Roman"/>
                <a:cs typeface="Times New Roman"/>
              </a:rPr>
              <a:t>a waste  product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nuclear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reactors.</a:t>
            </a:r>
            <a:endParaRPr sz="2200">
              <a:latin typeface="Times New Roman"/>
              <a:cs typeface="Times New Roman"/>
            </a:endParaRPr>
          </a:p>
          <a:p>
            <a:pPr marL="273050">
              <a:lnSpc>
                <a:spcPct val="100000"/>
              </a:lnSpc>
              <a:spcBef>
                <a:spcPts val="1320"/>
              </a:spcBef>
            </a:pPr>
            <a:r>
              <a:rPr sz="2200" spc="-5" dirty="0">
                <a:latin typeface="Times New Roman"/>
                <a:cs typeface="Times New Roman"/>
              </a:rPr>
              <a:t>The</a:t>
            </a:r>
            <a:r>
              <a:rPr sz="2200" spc="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radiation</a:t>
            </a:r>
            <a:r>
              <a:rPr sz="2200" spc="2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is</a:t>
            </a:r>
            <a:r>
              <a:rPr sz="2200" spc="19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obtained</a:t>
            </a:r>
            <a:r>
              <a:rPr sz="2200" spc="1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through</a:t>
            </a:r>
            <a:r>
              <a:rPr sz="2200" spc="204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the</a:t>
            </a:r>
            <a:r>
              <a:rPr sz="2200" spc="19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use</a:t>
            </a:r>
            <a:r>
              <a:rPr sz="2200" spc="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of</a:t>
            </a:r>
            <a:r>
              <a:rPr sz="2200" spc="19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radio</a:t>
            </a:r>
            <a:r>
              <a:rPr sz="2200" spc="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isotopes.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Times New Roman"/>
                <a:cs typeface="Times New Roman"/>
              </a:rPr>
              <a:t>cobalt-60,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caesium-137.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8600" y="67134"/>
            <a:ext cx="76962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0" u="heavy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Comic Sans MS"/>
                <a:cs typeface="Comic Sans MS"/>
              </a:rPr>
              <a:t>Gamma Radiation</a:t>
            </a:r>
            <a:r>
              <a:rPr sz="4400" b="0" i="0" u="heavy" spc="-160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Comic Sans MS"/>
                <a:cs typeface="Comic Sans MS"/>
              </a:rPr>
              <a:t> </a:t>
            </a:r>
            <a:r>
              <a:rPr sz="4400" b="0" i="0" u="heavy" spc="5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Comic Sans MS"/>
                <a:cs typeface="Comic Sans MS"/>
              </a:rPr>
              <a:t>(</a:t>
            </a:r>
            <a:r>
              <a:rPr sz="4400" b="0" i="0" u="heavy" spc="5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Wingdings"/>
                <a:cs typeface="Wingdings"/>
              </a:rPr>
              <a:t></a:t>
            </a:r>
            <a:r>
              <a:rPr sz="4400" b="0" i="0" u="heavy" spc="5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Comic Sans MS"/>
                <a:cs typeface="Comic Sans MS"/>
              </a:rPr>
              <a:t>)</a:t>
            </a:r>
            <a:endParaRPr sz="4400" dirty="0">
              <a:latin typeface="Comic Sans MS"/>
              <a:cs typeface="Comic Sans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22603" y="3727703"/>
            <a:ext cx="7260590" cy="3145155"/>
            <a:chOff x="1022603" y="3727703"/>
            <a:chExt cx="7260590" cy="3145155"/>
          </a:xfrm>
        </p:grpSpPr>
        <p:sp>
          <p:nvSpPr>
            <p:cNvPr id="11" name="object 11"/>
            <p:cNvSpPr/>
            <p:nvPr/>
          </p:nvSpPr>
          <p:spPr>
            <a:xfrm>
              <a:off x="1022603" y="3727703"/>
              <a:ext cx="7260335" cy="313029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66799" y="3809998"/>
              <a:ext cx="7095744" cy="3048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52321" y="3795521"/>
              <a:ext cx="7124700" cy="3062605"/>
            </a:xfrm>
            <a:custGeom>
              <a:avLst/>
              <a:gdLst/>
              <a:ahLst/>
              <a:cxnLst/>
              <a:rect l="l" t="t" r="r" b="b"/>
              <a:pathLst>
                <a:path w="7124700" h="3062604">
                  <a:moveTo>
                    <a:pt x="7124700" y="3062474"/>
                  </a:moveTo>
                  <a:lnTo>
                    <a:pt x="7124700" y="0"/>
                  </a:lnTo>
                  <a:lnTo>
                    <a:pt x="0" y="0"/>
                  </a:lnTo>
                  <a:lnTo>
                    <a:pt x="0" y="3062474"/>
                  </a:lnTo>
                </a:path>
              </a:pathLst>
            </a:custGeom>
            <a:ln w="28956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6108" y="141709"/>
            <a:ext cx="4355465" cy="733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i="1" spc="-80" dirty="0">
                <a:solidFill>
                  <a:srgbClr val="FF0066"/>
                </a:solidFill>
                <a:latin typeface="Gabriola"/>
                <a:cs typeface="Gabriola"/>
              </a:rPr>
              <a:t>Food </a:t>
            </a:r>
            <a:r>
              <a:rPr i="1" spc="-70" dirty="0">
                <a:solidFill>
                  <a:srgbClr val="FF0066"/>
                </a:solidFill>
                <a:latin typeface="Gabriola"/>
                <a:cs typeface="Gabriola"/>
              </a:rPr>
              <a:t>Irradiation</a:t>
            </a:r>
            <a:r>
              <a:rPr i="1" spc="-229" dirty="0">
                <a:solidFill>
                  <a:srgbClr val="FF0066"/>
                </a:solidFill>
                <a:latin typeface="Gabriola"/>
                <a:cs typeface="Gabriola"/>
              </a:rPr>
              <a:t> </a:t>
            </a:r>
            <a:r>
              <a:rPr i="1" spc="-65" dirty="0">
                <a:solidFill>
                  <a:srgbClr val="FF0066"/>
                </a:solidFill>
                <a:latin typeface="Gabriola"/>
                <a:cs typeface="Gabriola"/>
              </a:rPr>
              <a:t>Facilities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4477" y="1342644"/>
            <a:ext cx="5377815" cy="3487420"/>
            <a:chOff x="-14477" y="1342644"/>
            <a:chExt cx="5377815" cy="3487420"/>
          </a:xfrm>
        </p:grpSpPr>
        <p:sp>
          <p:nvSpPr>
            <p:cNvPr id="4" name="object 4"/>
            <p:cNvSpPr/>
            <p:nvPr/>
          </p:nvSpPr>
          <p:spPr>
            <a:xfrm>
              <a:off x="0" y="1371600"/>
              <a:ext cx="5334000" cy="3429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357122"/>
              <a:ext cx="5348605" cy="3458210"/>
            </a:xfrm>
            <a:custGeom>
              <a:avLst/>
              <a:gdLst/>
              <a:ahLst/>
              <a:cxnLst/>
              <a:rect l="l" t="t" r="r" b="b"/>
              <a:pathLst>
                <a:path w="5348605" h="3458210">
                  <a:moveTo>
                    <a:pt x="0" y="3457955"/>
                  </a:moveTo>
                  <a:lnTo>
                    <a:pt x="5348478" y="3457955"/>
                  </a:lnTo>
                  <a:lnTo>
                    <a:pt x="5348478" y="0"/>
                  </a:lnTo>
                  <a:lnTo>
                    <a:pt x="0" y="0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10561" y="4344161"/>
              <a:ext cx="1447800" cy="76200"/>
            </a:xfrm>
            <a:custGeom>
              <a:avLst/>
              <a:gdLst/>
              <a:ahLst/>
              <a:cxnLst/>
              <a:rect l="l" t="t" r="r" b="b"/>
              <a:pathLst>
                <a:path w="1447800" h="76200">
                  <a:moveTo>
                    <a:pt x="14478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1447800" y="76200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10561" y="4344161"/>
              <a:ext cx="1447800" cy="76200"/>
            </a:xfrm>
            <a:custGeom>
              <a:avLst/>
              <a:gdLst/>
              <a:ahLst/>
              <a:cxnLst/>
              <a:rect l="l" t="t" r="r" b="b"/>
              <a:pathLst>
                <a:path w="1447800" h="76200">
                  <a:moveTo>
                    <a:pt x="0" y="76200"/>
                  </a:moveTo>
                  <a:lnTo>
                    <a:pt x="1447800" y="76200"/>
                  </a:lnTo>
                  <a:lnTo>
                    <a:pt x="1447800" y="0"/>
                  </a:lnTo>
                  <a:lnTo>
                    <a:pt x="0" y="0"/>
                  </a:lnTo>
                  <a:lnTo>
                    <a:pt x="0" y="7620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8002289" y="6171974"/>
            <a:ext cx="1067576" cy="573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0800" y="5829363"/>
            <a:ext cx="883200" cy="877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165985" y="4899736"/>
            <a:ext cx="10769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Gam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m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86347" y="4975936"/>
            <a:ext cx="19246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Electron</a:t>
            </a:r>
            <a:r>
              <a:rPr sz="2400"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beam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457444" y="1342644"/>
            <a:ext cx="3411220" cy="3487420"/>
            <a:chOff x="5457444" y="1342644"/>
            <a:chExt cx="3411220" cy="3487420"/>
          </a:xfrm>
        </p:grpSpPr>
        <p:sp>
          <p:nvSpPr>
            <p:cNvPr id="13" name="object 13"/>
            <p:cNvSpPr/>
            <p:nvPr/>
          </p:nvSpPr>
          <p:spPr>
            <a:xfrm>
              <a:off x="5502442" y="1390440"/>
              <a:ext cx="3320715" cy="339131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71922" y="1357122"/>
              <a:ext cx="3382010" cy="3458210"/>
            </a:xfrm>
            <a:custGeom>
              <a:avLst/>
              <a:gdLst/>
              <a:ahLst/>
              <a:cxnLst/>
              <a:rect l="l" t="t" r="r" b="b"/>
              <a:pathLst>
                <a:path w="3382009" h="3458210">
                  <a:moveTo>
                    <a:pt x="0" y="3457955"/>
                  </a:moveTo>
                  <a:lnTo>
                    <a:pt x="3381755" y="3457955"/>
                  </a:lnTo>
                  <a:lnTo>
                    <a:pt x="3381755" y="0"/>
                  </a:lnTo>
                  <a:lnTo>
                    <a:pt x="0" y="0"/>
                  </a:lnTo>
                  <a:lnTo>
                    <a:pt x="0" y="3457955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060194" y="5877255"/>
            <a:ext cx="4560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95" dirty="0">
                <a:latin typeface="Garamond"/>
                <a:cs typeface="Garamond"/>
              </a:rPr>
              <a:t>Dose </a:t>
            </a:r>
            <a:r>
              <a:rPr sz="2400" b="1" spc="-5" dirty="0">
                <a:latin typeface="Garamond"/>
                <a:cs typeface="Garamond"/>
              </a:rPr>
              <a:t>for </a:t>
            </a:r>
            <a:r>
              <a:rPr sz="2400" b="1" spc="-50" dirty="0">
                <a:latin typeface="Garamond"/>
                <a:cs typeface="Garamond"/>
              </a:rPr>
              <a:t>food </a:t>
            </a:r>
            <a:r>
              <a:rPr sz="2400" b="1" spc="-55" dirty="0">
                <a:latin typeface="Garamond"/>
                <a:cs typeface="Garamond"/>
              </a:rPr>
              <a:t>irradiation: </a:t>
            </a:r>
            <a:r>
              <a:rPr sz="2400" b="1" spc="-95" dirty="0">
                <a:latin typeface="Garamond"/>
                <a:cs typeface="Garamond"/>
              </a:rPr>
              <a:t>0.05-10</a:t>
            </a:r>
            <a:r>
              <a:rPr sz="2400" b="1" spc="-150" dirty="0">
                <a:latin typeface="Garamond"/>
                <a:cs typeface="Garamond"/>
              </a:rPr>
              <a:t> </a:t>
            </a:r>
            <a:r>
              <a:rPr sz="2400" b="1" spc="-20" dirty="0">
                <a:latin typeface="Garamond"/>
                <a:cs typeface="Garamond"/>
              </a:rPr>
              <a:t>kGy</a:t>
            </a:r>
            <a:endParaRPr sz="2400">
              <a:latin typeface="Garamond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86437" y="2580679"/>
            <a:ext cx="3000375" cy="36343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2500" y="370331"/>
            <a:ext cx="7249668" cy="309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34555" y="4831807"/>
            <a:ext cx="998289" cy="10077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19248" y="4953761"/>
            <a:ext cx="631190" cy="61785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1905" algn="ctr">
              <a:lnSpc>
                <a:spcPts val="1490"/>
              </a:lnSpc>
              <a:spcBef>
                <a:spcPts val="310"/>
              </a:spcBef>
            </a:pPr>
            <a:r>
              <a:rPr sz="1400" b="1" spc="-200" dirty="0">
                <a:solidFill>
                  <a:srgbClr val="FFFFFF"/>
                </a:solidFill>
                <a:latin typeface="Arial"/>
                <a:cs typeface="Arial"/>
              </a:rPr>
              <a:t>Effects of  </a:t>
            </a:r>
            <a:r>
              <a:rPr sz="1400" b="1" spc="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spc="-2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-24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b="1" spc="-140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1400" b="1" spc="-1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spc="-150" dirty="0">
                <a:solidFill>
                  <a:srgbClr val="FFFFFF"/>
                </a:solidFill>
                <a:latin typeface="Arial"/>
                <a:cs typeface="Arial"/>
              </a:rPr>
              <a:t>io  </a:t>
            </a:r>
            <a:r>
              <a:rPr sz="1400" b="1" spc="-229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434555" y="3504403"/>
            <a:ext cx="998855" cy="1303655"/>
            <a:chOff x="2434555" y="3504403"/>
            <a:chExt cx="998855" cy="1303655"/>
          </a:xfrm>
        </p:grpSpPr>
        <p:sp>
          <p:nvSpPr>
            <p:cNvPr id="7" name="object 7"/>
            <p:cNvSpPr/>
            <p:nvPr/>
          </p:nvSpPr>
          <p:spPr>
            <a:xfrm>
              <a:off x="2756667" y="4548530"/>
              <a:ext cx="363633" cy="2592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34555" y="3504403"/>
              <a:ext cx="998289" cy="100779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650617" y="3794252"/>
            <a:ext cx="5645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25" dirty="0">
                <a:solidFill>
                  <a:srgbClr val="FFFFFF"/>
                </a:solidFill>
                <a:latin typeface="PMingLiU"/>
                <a:cs typeface="PMingLiU"/>
              </a:rPr>
              <a:t>P</a:t>
            </a:r>
            <a:r>
              <a:rPr sz="1600" spc="-80" dirty="0">
                <a:solidFill>
                  <a:srgbClr val="FFFFFF"/>
                </a:solidFill>
                <a:latin typeface="PMingLiU"/>
                <a:cs typeface="PMingLiU"/>
              </a:rPr>
              <a:t>r</a:t>
            </a:r>
            <a:r>
              <a:rPr sz="1600" spc="-105" dirty="0">
                <a:solidFill>
                  <a:srgbClr val="FFFFFF"/>
                </a:solidFill>
                <a:latin typeface="PMingLiU"/>
                <a:cs typeface="PMingLiU"/>
              </a:rPr>
              <a:t>o</a:t>
            </a:r>
            <a:r>
              <a:rPr sz="1600" spc="-65" dirty="0">
                <a:solidFill>
                  <a:srgbClr val="FFFFFF"/>
                </a:solidFill>
                <a:latin typeface="PMingLiU"/>
                <a:cs typeface="PMingLiU"/>
              </a:rPr>
              <a:t>t</a:t>
            </a:r>
            <a:r>
              <a:rPr sz="1600" spc="-95" dirty="0">
                <a:solidFill>
                  <a:srgbClr val="FFFFFF"/>
                </a:solidFill>
                <a:latin typeface="PMingLiU"/>
                <a:cs typeface="PMingLiU"/>
              </a:rPr>
              <a:t>e</a:t>
            </a:r>
            <a:r>
              <a:rPr sz="1600" spc="-65" dirty="0">
                <a:solidFill>
                  <a:srgbClr val="FFFFFF"/>
                </a:solidFill>
                <a:latin typeface="PMingLiU"/>
                <a:cs typeface="PMingLiU"/>
              </a:rPr>
              <a:t>i</a:t>
            </a:r>
            <a:r>
              <a:rPr sz="1600" spc="-105" dirty="0">
                <a:solidFill>
                  <a:srgbClr val="FFFFFF"/>
                </a:solidFill>
                <a:latin typeface="PMingLiU"/>
                <a:cs typeface="PMingLiU"/>
              </a:rPr>
              <a:t>n</a:t>
            </a:r>
            <a:r>
              <a:rPr sz="1600" spc="-85" dirty="0">
                <a:solidFill>
                  <a:srgbClr val="FFFFFF"/>
                </a:solidFill>
                <a:latin typeface="PMingLiU"/>
                <a:cs typeface="PMingLiU"/>
              </a:rPr>
              <a:t>s</a:t>
            </a:r>
            <a:endParaRPr sz="1600">
              <a:latin typeface="PMingLiU"/>
              <a:cs typeface="PMingLiU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390900" y="4402835"/>
            <a:ext cx="1323340" cy="1036319"/>
            <a:chOff x="3390900" y="4402835"/>
            <a:chExt cx="1323340" cy="1036319"/>
          </a:xfrm>
        </p:grpSpPr>
        <p:sp>
          <p:nvSpPr>
            <p:cNvPr id="11" name="object 11"/>
            <p:cNvSpPr/>
            <p:nvPr/>
          </p:nvSpPr>
          <p:spPr>
            <a:xfrm>
              <a:off x="3390900" y="4916423"/>
              <a:ext cx="316991" cy="40843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77411" y="4402835"/>
              <a:ext cx="1036319" cy="103631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900932" y="4602937"/>
            <a:ext cx="589280" cy="485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14"/>
              </a:lnSpc>
              <a:spcBef>
                <a:spcPts val="95"/>
              </a:spcBef>
            </a:pPr>
            <a:r>
              <a:rPr sz="1600" spc="-155" dirty="0">
                <a:solidFill>
                  <a:srgbClr val="FFFFFF"/>
                </a:solidFill>
                <a:latin typeface="PMingLiU"/>
                <a:cs typeface="PMingLiU"/>
              </a:rPr>
              <a:t>C</a:t>
            </a:r>
            <a:r>
              <a:rPr sz="1600" spc="-100" dirty="0">
                <a:solidFill>
                  <a:srgbClr val="FFFFFF"/>
                </a:solidFill>
                <a:latin typeface="PMingLiU"/>
                <a:cs typeface="PMingLiU"/>
              </a:rPr>
              <a:t>a</a:t>
            </a:r>
            <a:r>
              <a:rPr sz="1600" spc="-80" dirty="0">
                <a:solidFill>
                  <a:srgbClr val="FFFFFF"/>
                </a:solidFill>
                <a:latin typeface="PMingLiU"/>
                <a:cs typeface="PMingLiU"/>
              </a:rPr>
              <a:t>r</a:t>
            </a:r>
            <a:r>
              <a:rPr sz="1600" spc="-105" dirty="0">
                <a:solidFill>
                  <a:srgbClr val="FFFFFF"/>
                </a:solidFill>
                <a:latin typeface="PMingLiU"/>
                <a:cs typeface="PMingLiU"/>
              </a:rPr>
              <a:t>b</a:t>
            </a:r>
            <a:r>
              <a:rPr sz="1600" spc="-110" dirty="0">
                <a:solidFill>
                  <a:srgbClr val="FFFFFF"/>
                </a:solidFill>
                <a:latin typeface="PMingLiU"/>
                <a:cs typeface="PMingLiU"/>
              </a:rPr>
              <a:t>ohy</a:t>
            </a:r>
            <a:endParaRPr sz="1600">
              <a:latin typeface="PMingLiU"/>
              <a:cs typeface="PMingLiU"/>
            </a:endParaRPr>
          </a:p>
          <a:p>
            <a:pPr marL="97790">
              <a:lnSpc>
                <a:spcPts val="1814"/>
              </a:lnSpc>
            </a:pPr>
            <a:r>
              <a:rPr sz="1600" spc="-90" dirty="0">
                <a:solidFill>
                  <a:srgbClr val="FFFFFF"/>
                </a:solidFill>
                <a:latin typeface="PMingLiU"/>
                <a:cs typeface="PMingLiU"/>
              </a:rPr>
              <a:t>drates</a:t>
            </a:r>
            <a:endParaRPr sz="1600">
              <a:latin typeface="PMingLiU"/>
              <a:cs typeface="PMingLiU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127248" y="5660135"/>
            <a:ext cx="1104900" cy="1198245"/>
            <a:chOff x="3127248" y="5660135"/>
            <a:chExt cx="1104900" cy="1198245"/>
          </a:xfrm>
        </p:grpSpPr>
        <p:sp>
          <p:nvSpPr>
            <p:cNvPr id="15" name="object 15"/>
            <p:cNvSpPr/>
            <p:nvPr/>
          </p:nvSpPr>
          <p:spPr>
            <a:xfrm>
              <a:off x="3127248" y="5660135"/>
              <a:ext cx="387096" cy="35966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95828" y="5887211"/>
              <a:ext cx="1036320" cy="97078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491865" y="6195466"/>
            <a:ext cx="4445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40" dirty="0">
                <a:solidFill>
                  <a:srgbClr val="FFFFFF"/>
                </a:solidFill>
                <a:latin typeface="PMingLiU"/>
                <a:cs typeface="PMingLiU"/>
              </a:rPr>
              <a:t>L</a:t>
            </a:r>
            <a:r>
              <a:rPr sz="1600" spc="-65" dirty="0">
                <a:solidFill>
                  <a:srgbClr val="FFFFFF"/>
                </a:solidFill>
                <a:latin typeface="PMingLiU"/>
                <a:cs typeface="PMingLiU"/>
              </a:rPr>
              <a:t>i</a:t>
            </a:r>
            <a:r>
              <a:rPr sz="1600" spc="-105" dirty="0">
                <a:solidFill>
                  <a:srgbClr val="FFFFFF"/>
                </a:solidFill>
                <a:latin typeface="PMingLiU"/>
                <a:cs typeface="PMingLiU"/>
              </a:rPr>
              <a:t>p</a:t>
            </a:r>
            <a:r>
              <a:rPr sz="1600" spc="-65" dirty="0">
                <a:solidFill>
                  <a:srgbClr val="FFFFFF"/>
                </a:solidFill>
                <a:latin typeface="PMingLiU"/>
                <a:cs typeface="PMingLiU"/>
              </a:rPr>
              <a:t>i</a:t>
            </a:r>
            <a:r>
              <a:rPr sz="1600" spc="-105" dirty="0">
                <a:solidFill>
                  <a:srgbClr val="FFFFFF"/>
                </a:solidFill>
                <a:latin typeface="PMingLiU"/>
                <a:cs typeface="PMingLiU"/>
              </a:rPr>
              <a:t>d</a:t>
            </a:r>
            <a:r>
              <a:rPr sz="1600" spc="-85" dirty="0">
                <a:solidFill>
                  <a:srgbClr val="FFFFFF"/>
                </a:solidFill>
                <a:latin typeface="PMingLiU"/>
                <a:cs typeface="PMingLiU"/>
              </a:rPr>
              <a:t>s</a:t>
            </a:r>
            <a:endParaRPr sz="1600">
              <a:latin typeface="PMingLiU"/>
              <a:cs typeface="PMingLiU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635251" y="5660135"/>
            <a:ext cx="1104900" cy="1198245"/>
            <a:chOff x="1635251" y="5660135"/>
            <a:chExt cx="1104900" cy="1198245"/>
          </a:xfrm>
        </p:grpSpPr>
        <p:sp>
          <p:nvSpPr>
            <p:cNvPr id="19" name="object 19"/>
            <p:cNvSpPr/>
            <p:nvPr/>
          </p:nvSpPr>
          <p:spPr>
            <a:xfrm>
              <a:off x="2353055" y="5660135"/>
              <a:ext cx="387095" cy="35966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35251" y="5887211"/>
              <a:ext cx="1036319" cy="97078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839848" y="6195466"/>
            <a:ext cx="6254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5" dirty="0">
                <a:solidFill>
                  <a:srgbClr val="FFFFFF"/>
                </a:solidFill>
                <a:latin typeface="PMingLiU"/>
                <a:cs typeface="PMingLiU"/>
              </a:rPr>
              <a:t>Vitamins</a:t>
            </a:r>
            <a:endParaRPr sz="1600">
              <a:latin typeface="PMingLiU"/>
              <a:cs typeface="PMingLiU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153667" y="4402835"/>
            <a:ext cx="1323340" cy="1036319"/>
            <a:chOff x="1153667" y="4402835"/>
            <a:chExt cx="1323340" cy="1036319"/>
          </a:xfrm>
        </p:grpSpPr>
        <p:sp>
          <p:nvSpPr>
            <p:cNvPr id="23" name="object 23"/>
            <p:cNvSpPr/>
            <p:nvPr/>
          </p:nvSpPr>
          <p:spPr>
            <a:xfrm>
              <a:off x="2159507" y="4916423"/>
              <a:ext cx="316992" cy="40843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53667" y="4402835"/>
              <a:ext cx="1036319" cy="103631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358011" y="4711446"/>
            <a:ext cx="6248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20" dirty="0">
                <a:solidFill>
                  <a:srgbClr val="FFFFFF"/>
                </a:solidFill>
                <a:latin typeface="PMingLiU"/>
                <a:cs typeface="PMingLiU"/>
              </a:rPr>
              <a:t>Enzymes</a:t>
            </a:r>
            <a:endParaRPr sz="1600">
              <a:latin typeface="PMingLiU"/>
              <a:cs typeface="PMingLiU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8739" y="787654"/>
            <a:ext cx="8987155" cy="26466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675"/>
              </a:spcBef>
              <a:buFont typeface="Wingdings"/>
              <a:buChar char=""/>
              <a:tabLst>
                <a:tab pos="355600" algn="l"/>
              </a:tabLst>
            </a:pPr>
            <a:r>
              <a:rPr sz="2400" spc="-10" dirty="0">
                <a:latin typeface="Times New Roman"/>
                <a:cs typeface="Times New Roman"/>
              </a:rPr>
              <a:t>Affects </a:t>
            </a:r>
            <a:r>
              <a:rPr sz="2400" spc="-5" dirty="0">
                <a:latin typeface="Times New Roman"/>
                <a:cs typeface="Times New Roman"/>
              </a:rPr>
              <a:t>microorganisms, </a:t>
            </a:r>
            <a:r>
              <a:rPr sz="2400" dirty="0">
                <a:latin typeface="Times New Roman"/>
                <a:cs typeface="Times New Roman"/>
              </a:rPr>
              <a:t>such </a:t>
            </a:r>
            <a:r>
              <a:rPr sz="2400" spc="-5" dirty="0">
                <a:latin typeface="Times New Roman"/>
                <a:cs typeface="Times New Roman"/>
              </a:rPr>
              <a:t>as </a:t>
            </a:r>
            <a:r>
              <a:rPr sz="2400" dirty="0">
                <a:latin typeface="Times New Roman"/>
                <a:cs typeface="Times New Roman"/>
              </a:rPr>
              <a:t>bacteria, yeasts, and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molds.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75"/>
              </a:spcBef>
              <a:buFont typeface="Wingdings"/>
              <a:buChar char="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Causing </a:t>
            </a:r>
            <a:r>
              <a:rPr sz="2400" spc="-5" dirty="0">
                <a:latin typeface="Times New Roman"/>
                <a:cs typeface="Times New Roman"/>
              </a:rPr>
              <a:t>lesions </a:t>
            </a:r>
            <a:r>
              <a:rPr sz="2400" dirty="0">
                <a:latin typeface="Times New Roman"/>
                <a:cs typeface="Times New Roman"/>
              </a:rPr>
              <a:t>in the </a:t>
            </a:r>
            <a:r>
              <a:rPr sz="2400" spc="-5" dirty="0">
                <a:latin typeface="Times New Roman"/>
                <a:cs typeface="Times New Roman"/>
              </a:rPr>
              <a:t>genetic material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the cell, </a:t>
            </a:r>
            <a:r>
              <a:rPr sz="2400" spc="-10" dirty="0">
                <a:latin typeface="Times New Roman"/>
                <a:cs typeface="Times New Roman"/>
              </a:rPr>
              <a:t>effectively  </a:t>
            </a:r>
            <a:r>
              <a:rPr sz="2400" spc="-5" dirty="0">
                <a:latin typeface="Times New Roman"/>
                <a:cs typeface="Times New Roman"/>
              </a:rPr>
              <a:t>preventing it </a:t>
            </a:r>
            <a:r>
              <a:rPr sz="2400" dirty="0">
                <a:latin typeface="Times New Roman"/>
                <a:cs typeface="Times New Roman"/>
              </a:rPr>
              <a:t>from carrying out the </a:t>
            </a:r>
            <a:r>
              <a:rPr sz="2400" spc="-5" dirty="0">
                <a:latin typeface="Times New Roman"/>
                <a:cs typeface="Times New Roman"/>
              </a:rPr>
              <a:t>biological processes necessary </a:t>
            </a:r>
            <a:r>
              <a:rPr sz="2400" dirty="0">
                <a:latin typeface="Times New Roman"/>
                <a:cs typeface="Times New Roman"/>
              </a:rPr>
              <a:t>for  its continued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existence.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80"/>
              </a:spcBef>
              <a:buFont typeface="Wingdings"/>
              <a:buChar char="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principal </a:t>
            </a:r>
            <a:r>
              <a:rPr sz="2400" spc="-10" dirty="0">
                <a:latin typeface="Times New Roman"/>
                <a:cs typeface="Times New Roman"/>
              </a:rPr>
              <a:t>targets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irradiation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nucleic acids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membrane 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lipids.</a:t>
            </a:r>
            <a:endParaRPr sz="2400">
              <a:latin typeface="Times New Roman"/>
              <a:cs typeface="Times New Roman"/>
            </a:endParaRPr>
          </a:p>
          <a:p>
            <a:pPr marL="1035685">
              <a:lnSpc>
                <a:spcPts val="1625"/>
              </a:lnSpc>
            </a:pP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Effects of Irradiation on Food</a:t>
            </a:r>
            <a:r>
              <a:rPr sz="2000" b="1" spc="-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Components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60119" y="3046476"/>
            <a:ext cx="4986528" cy="5364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8" y="-70674"/>
            <a:ext cx="9217662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i="0" dirty="0">
                <a:latin typeface="Comic Sans MS"/>
                <a:cs typeface="Comic Sans MS"/>
              </a:rPr>
              <a:t>Food </a:t>
            </a:r>
            <a:r>
              <a:rPr sz="4400" i="0" spc="-5" dirty="0">
                <a:latin typeface="Comic Sans MS"/>
                <a:cs typeface="Comic Sans MS"/>
              </a:rPr>
              <a:t>Irradiation </a:t>
            </a:r>
            <a:r>
              <a:rPr sz="4400" i="0" dirty="0">
                <a:latin typeface="Comic Sans MS"/>
                <a:cs typeface="Comic Sans MS"/>
              </a:rPr>
              <a:t>-</a:t>
            </a:r>
            <a:r>
              <a:rPr sz="4400" i="0" spc="-5" dirty="0">
                <a:latin typeface="Comic Sans MS"/>
                <a:cs typeface="Comic Sans MS"/>
              </a:rPr>
              <a:t> Safety</a:t>
            </a:r>
            <a:endParaRPr sz="4400" dirty="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81800" y="762000"/>
            <a:ext cx="2362198" cy="1831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633574"/>
            <a:ext cx="8143240" cy="405066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2400" b="1" dirty="0">
                <a:latin typeface="Times New Roman"/>
                <a:cs typeface="Times New Roman"/>
              </a:rPr>
              <a:t>1.Radiologic </a:t>
            </a:r>
            <a:r>
              <a:rPr sz="2400" b="1" spc="-5" dirty="0">
                <a:latin typeface="Times New Roman"/>
                <a:cs typeface="Times New Roman"/>
              </a:rPr>
              <a:t>and </a:t>
            </a:r>
            <a:r>
              <a:rPr sz="2400" b="1" dirty="0">
                <a:latin typeface="Times New Roman"/>
                <a:cs typeface="Times New Roman"/>
              </a:rPr>
              <a:t>toxicologic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safety: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95"/>
              </a:spcBef>
              <a:buChar char="-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Neither the food </a:t>
            </a:r>
            <a:r>
              <a:rPr sz="2000" spc="5" dirty="0">
                <a:latin typeface="Times New Roman"/>
                <a:cs typeface="Times New Roman"/>
              </a:rPr>
              <a:t>nor </a:t>
            </a:r>
            <a:r>
              <a:rPr sz="2000" dirty="0">
                <a:latin typeface="Times New Roman"/>
                <a:cs typeface="Times New Roman"/>
              </a:rPr>
              <a:t>the packaging </a:t>
            </a:r>
            <a:r>
              <a:rPr sz="2000" spc="-5" dirty="0">
                <a:latin typeface="Times New Roman"/>
                <a:cs typeface="Times New Roman"/>
              </a:rPr>
              <a:t>become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radioactive.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har char="-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No concern for unique radiolytic products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(FDA).</a:t>
            </a:r>
            <a:endParaRPr sz="2000">
              <a:latin typeface="Times New Roman"/>
              <a:cs typeface="Times New Roman"/>
            </a:endParaRPr>
          </a:p>
          <a:p>
            <a:pPr marL="355600" marR="1523365" indent="-342900" algn="just">
              <a:lnSpc>
                <a:spcPct val="100000"/>
              </a:lnSpc>
              <a:spcBef>
                <a:spcPts val="480"/>
              </a:spcBef>
              <a:buChar char="-"/>
              <a:tabLst>
                <a:tab pos="355600" algn="l"/>
              </a:tabLst>
            </a:pPr>
            <a:r>
              <a:rPr sz="2000" spc="-5" dirty="0">
                <a:latin typeface="Times New Roman"/>
                <a:cs typeface="Times New Roman"/>
              </a:rPr>
              <a:t>Animal feeding studies since </a:t>
            </a:r>
            <a:r>
              <a:rPr sz="2000" dirty="0">
                <a:latin typeface="Times New Roman"/>
                <a:cs typeface="Times New Roman"/>
              </a:rPr>
              <a:t>1950 with </a:t>
            </a:r>
            <a:r>
              <a:rPr sz="2000" spc="-5" dirty="0">
                <a:latin typeface="Times New Roman"/>
                <a:cs typeface="Times New Roman"/>
              </a:rPr>
              <a:t>metabolic,  reproductive, teratogenic, mutageic endpoints. </a:t>
            </a:r>
            <a:r>
              <a:rPr sz="2000" spc="-35" dirty="0">
                <a:latin typeface="Times New Roman"/>
                <a:cs typeface="Times New Roman"/>
              </a:rPr>
              <a:t>FAO, </a:t>
            </a:r>
            <a:r>
              <a:rPr sz="2000" dirty="0">
                <a:latin typeface="Times New Roman"/>
                <a:cs typeface="Times New Roman"/>
              </a:rPr>
              <a:t>WHO,  FDA food irradiation </a:t>
            </a:r>
            <a:r>
              <a:rPr sz="2000" spc="-5" dirty="0">
                <a:latin typeface="Times New Roman"/>
                <a:cs typeface="Times New Roman"/>
              </a:rPr>
              <a:t>is </a:t>
            </a:r>
            <a:r>
              <a:rPr sz="2000" dirty="0">
                <a:latin typeface="Times New Roman"/>
                <a:cs typeface="Times New Roman"/>
              </a:rPr>
              <a:t>safe under specified conditions</a:t>
            </a:r>
            <a:r>
              <a:rPr sz="2000" spc="-3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465"/>
              </a:spcBef>
            </a:pPr>
            <a:r>
              <a:rPr sz="2400" b="1" dirty="0">
                <a:latin typeface="Times New Roman"/>
                <a:cs typeface="Times New Roman"/>
              </a:rPr>
              <a:t>2.Nutritional</a:t>
            </a:r>
            <a:r>
              <a:rPr sz="2400" b="1" spc="-1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Adequacy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1095"/>
              </a:spcBef>
              <a:buChar char="-"/>
              <a:tabLst>
                <a:tab pos="286385" algn="l"/>
                <a:tab pos="287020" algn="l"/>
              </a:tabLst>
            </a:pPr>
            <a:r>
              <a:rPr sz="2000" dirty="0">
                <a:latin typeface="Times New Roman"/>
                <a:cs typeface="Times New Roman"/>
              </a:rPr>
              <a:t>Changes </a:t>
            </a:r>
            <a:r>
              <a:rPr sz="2000" spc="-5" dirty="0">
                <a:latin typeface="Times New Roman"/>
                <a:cs typeface="Times New Roman"/>
              </a:rPr>
              <a:t>similar to </a:t>
            </a:r>
            <a:r>
              <a:rPr sz="2000" dirty="0">
                <a:latin typeface="Times New Roman"/>
                <a:cs typeface="Times New Roman"/>
              </a:rPr>
              <a:t>those of cooking, canning, </a:t>
            </a:r>
            <a:r>
              <a:rPr sz="2000" spc="-5" dirty="0">
                <a:latin typeface="Times New Roman"/>
                <a:cs typeface="Times New Roman"/>
              </a:rPr>
              <a:t>pausteurizing, </a:t>
            </a:r>
            <a:r>
              <a:rPr sz="2000" dirty="0">
                <a:latin typeface="Times New Roman"/>
                <a:cs typeface="Times New Roman"/>
              </a:rPr>
              <a:t>heat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processing.</a:t>
            </a:r>
            <a:endParaRPr sz="2000">
              <a:latin typeface="Times New Roman"/>
              <a:cs typeface="Times New Roman"/>
            </a:endParaRPr>
          </a:p>
          <a:p>
            <a:pPr marL="281940" indent="-269875">
              <a:lnSpc>
                <a:spcPct val="100000"/>
              </a:lnSpc>
              <a:spcBef>
                <a:spcPts val="245"/>
              </a:spcBef>
              <a:buChar char="-"/>
              <a:tabLst>
                <a:tab pos="281940" algn="l"/>
                <a:tab pos="282575" algn="l"/>
              </a:tabLst>
            </a:pPr>
            <a:r>
              <a:rPr sz="2000" spc="-20" dirty="0">
                <a:latin typeface="Times New Roman"/>
                <a:cs typeface="Times New Roman"/>
              </a:rPr>
              <a:t>Vitamin </a:t>
            </a:r>
            <a:r>
              <a:rPr sz="2000" dirty="0">
                <a:latin typeface="Times New Roman"/>
                <a:cs typeface="Times New Roman"/>
              </a:rPr>
              <a:t>loss: </a:t>
            </a:r>
            <a:r>
              <a:rPr sz="2000" spc="-15" dirty="0">
                <a:latin typeface="Times New Roman"/>
                <a:cs typeface="Times New Roman"/>
              </a:rPr>
              <a:t>Thiamine&gt;Vit </a:t>
            </a:r>
            <a:r>
              <a:rPr sz="2000" spc="-5" dirty="0">
                <a:latin typeface="Times New Roman"/>
                <a:cs typeface="Times New Roman"/>
              </a:rPr>
              <a:t>C, </a:t>
            </a:r>
            <a:r>
              <a:rPr sz="2000" dirty="0">
                <a:latin typeface="Times New Roman"/>
                <a:cs typeface="Times New Roman"/>
              </a:rPr>
              <a:t>B6&gt;B2&gt;niacin. </a:t>
            </a:r>
            <a:r>
              <a:rPr sz="2000" spc="-5" dirty="0">
                <a:latin typeface="Times New Roman"/>
                <a:cs typeface="Times New Roman"/>
              </a:rPr>
              <a:t>Synergism </a:t>
            </a:r>
            <a:r>
              <a:rPr sz="2000" dirty="0">
                <a:latin typeface="Times New Roman"/>
                <a:cs typeface="Times New Roman"/>
              </a:rPr>
              <a:t>with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heat.</a:t>
            </a:r>
            <a:endParaRPr sz="20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240"/>
              </a:spcBef>
              <a:buChar char="-"/>
              <a:tabLst>
                <a:tab pos="286385" algn="l"/>
                <a:tab pos="287020" algn="l"/>
              </a:tabLst>
            </a:pPr>
            <a:r>
              <a:rPr sz="2000" dirty="0">
                <a:latin typeface="Times New Roman"/>
                <a:cs typeface="Times New Roman"/>
              </a:rPr>
              <a:t>CHO and proteins relatively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irradiation-resistant.</a:t>
            </a:r>
            <a:endParaRPr sz="20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240"/>
              </a:spcBef>
              <a:buChar char="-"/>
              <a:tabLst>
                <a:tab pos="286385" algn="l"/>
                <a:tab pos="287020" algn="l"/>
                <a:tab pos="2682875" algn="l"/>
              </a:tabLst>
            </a:pPr>
            <a:r>
              <a:rPr sz="2000" dirty="0">
                <a:latin typeface="Times New Roman"/>
                <a:cs typeface="Times New Roman"/>
              </a:rPr>
              <a:t>Fats </a:t>
            </a:r>
            <a:r>
              <a:rPr sz="2000" spc="-5" dirty="0">
                <a:latin typeface="Times New Roman"/>
                <a:cs typeface="Times New Roman"/>
              </a:rPr>
              <a:t>can </a:t>
            </a:r>
            <a:r>
              <a:rPr sz="2000" dirty="0">
                <a:latin typeface="Times New Roman"/>
                <a:cs typeface="Times New Roman"/>
              </a:rPr>
              <a:t>be oxidized	</a:t>
            </a:r>
            <a:r>
              <a:rPr sz="2000" spc="-15" dirty="0">
                <a:latin typeface="Times New Roman"/>
                <a:cs typeface="Times New Roman"/>
              </a:rPr>
              <a:t>rancidity, </a:t>
            </a:r>
            <a:r>
              <a:rPr sz="2000" spc="5" dirty="0">
                <a:latin typeface="Times New Roman"/>
                <a:cs typeface="Times New Roman"/>
              </a:rPr>
              <a:t>odour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changes.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4038598"/>
            <a:ext cx="9144000" cy="2819400"/>
            <a:chOff x="0" y="4038598"/>
            <a:chExt cx="9144000" cy="2819400"/>
          </a:xfrm>
        </p:grpSpPr>
        <p:sp>
          <p:nvSpPr>
            <p:cNvPr id="7" name="object 7"/>
            <p:cNvSpPr/>
            <p:nvPr/>
          </p:nvSpPr>
          <p:spPr>
            <a:xfrm>
              <a:off x="0" y="4779263"/>
              <a:ext cx="2654808" cy="20787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67000" y="4800599"/>
              <a:ext cx="3276600" cy="20573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43600" y="4038598"/>
              <a:ext cx="3200400" cy="28194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556005"/>
            <a:ext cx="2894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spc="-5" dirty="0">
                <a:solidFill>
                  <a:srgbClr val="000000"/>
                </a:solidFill>
                <a:latin typeface="Times New Roman"/>
                <a:cs typeface="Times New Roman"/>
              </a:rPr>
              <a:t>3.Microbiologic</a:t>
            </a:r>
            <a:r>
              <a:rPr sz="2400" i="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i="0" spc="-5" dirty="0">
                <a:solidFill>
                  <a:srgbClr val="000000"/>
                </a:solidFill>
                <a:latin typeface="Times New Roman"/>
                <a:cs typeface="Times New Roman"/>
              </a:rPr>
              <a:t>safety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3400" y="533400"/>
            <a:ext cx="8229600" cy="5791200"/>
            <a:chOff x="533400" y="533400"/>
            <a:chExt cx="8229600" cy="5791200"/>
          </a:xfrm>
        </p:grpSpPr>
        <p:sp>
          <p:nvSpPr>
            <p:cNvPr id="5" name="object 5"/>
            <p:cNvSpPr/>
            <p:nvPr/>
          </p:nvSpPr>
          <p:spPr>
            <a:xfrm>
              <a:off x="548640" y="1182623"/>
              <a:ext cx="178308" cy="1783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8640" y="1853183"/>
              <a:ext cx="178308" cy="1783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8640" y="2523744"/>
              <a:ext cx="178308" cy="1783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8640" y="2889504"/>
              <a:ext cx="178308" cy="1783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8640" y="3255264"/>
              <a:ext cx="178308" cy="1783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43600" y="533400"/>
              <a:ext cx="1752600" cy="17099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39000" y="2209800"/>
              <a:ext cx="1429511" cy="1371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39000" y="3657600"/>
              <a:ext cx="1524000" cy="128168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91200" y="4922520"/>
              <a:ext cx="1752600" cy="140208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3400" y="3657600"/>
              <a:ext cx="4953000" cy="23942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078351" y="1090930"/>
            <a:ext cx="17849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685" algn="l"/>
                <a:tab pos="1577975" algn="l"/>
              </a:tabLst>
            </a:pP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re	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sis</a:t>
            </a:r>
            <a:r>
              <a:rPr sz="2000" spc="-2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t	</a:t>
            </a:r>
            <a:r>
              <a:rPr sz="2000" spc="-20" dirty="0">
                <a:latin typeface="Times New Roman"/>
                <a:cs typeface="Times New Roman"/>
              </a:rPr>
              <a:t>to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8839" y="1090930"/>
            <a:ext cx="301879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248410" algn="l"/>
                <a:tab pos="2370455" algn="l"/>
              </a:tabLst>
            </a:pPr>
            <a:r>
              <a:rPr sz="2000" spc="-114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us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s,	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po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es,	p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ons  radiation.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8839" y="1761489"/>
            <a:ext cx="4986655" cy="1733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Gram(-)spoilage bacteria more suceptible than  </a:t>
            </a:r>
            <a:r>
              <a:rPr sz="2000" dirty="0">
                <a:latin typeface="Times New Roman"/>
                <a:cs typeface="Times New Roman"/>
              </a:rPr>
              <a:t>pathogenic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bacteria.</a:t>
            </a:r>
          </a:p>
          <a:p>
            <a:pPr marL="12700" marR="794385">
              <a:lnSpc>
                <a:spcPct val="120000"/>
              </a:lnSpc>
            </a:pPr>
            <a:r>
              <a:rPr sz="2000" dirty="0">
                <a:latin typeface="Times New Roman"/>
                <a:cs typeface="Times New Roman"/>
              </a:rPr>
              <a:t>Clostridium botulinun </a:t>
            </a:r>
            <a:r>
              <a:rPr sz="2000" spc="-5" dirty="0">
                <a:latin typeface="Times New Roman"/>
                <a:cs typeface="Times New Roman"/>
              </a:rPr>
              <a:t>type 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-5" dirty="0">
                <a:latin typeface="Times New Roman"/>
                <a:cs typeface="Times New Roman"/>
              </a:rPr>
              <a:t>is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resistant.  Increase </a:t>
            </a:r>
            <a:r>
              <a:rPr sz="2000" spc="-5" dirty="0">
                <a:latin typeface="Times New Roman"/>
                <a:cs typeface="Times New Roman"/>
              </a:rPr>
              <a:t>in </a:t>
            </a:r>
            <a:r>
              <a:rPr sz="2000" spc="-5" dirty="0" smtClean="0">
                <a:latin typeface="Times New Roman"/>
                <a:cs typeface="Times New Roman"/>
              </a:rPr>
              <a:t>mycot</a:t>
            </a:r>
            <a:r>
              <a:rPr sz="2000" dirty="0" smtClean="0">
                <a:latin typeface="Times New Roman"/>
                <a:cs typeface="Times New Roman"/>
              </a:rPr>
              <a:t>oxin </a:t>
            </a:r>
            <a:r>
              <a:rPr sz="2000" dirty="0">
                <a:latin typeface="Times New Roman"/>
                <a:cs typeface="Times New Roman"/>
              </a:rPr>
              <a:t>after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irradiation.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Radiation resistance and </a:t>
            </a:r>
            <a:r>
              <a:rPr sz="2000" spc="-5" dirty="0">
                <a:latin typeface="Times New Roman"/>
                <a:cs typeface="Times New Roman"/>
              </a:rPr>
              <a:t>mutational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changes.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-5397" y="689546"/>
          <a:ext cx="9143363" cy="55533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7340"/>
                <a:gridCol w="4008119"/>
                <a:gridCol w="2287904"/>
              </a:tblGrid>
              <a:tr h="654557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Food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Approved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Use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Maximum Dose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758951">
                <a:tc>
                  <a:txBody>
                    <a:bodyPr/>
                    <a:lstStyle/>
                    <a:p>
                      <a:pPr marL="95885" marR="44958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Spices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 dry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vegetable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seasoning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2128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decontaminates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controls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insects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microorganisms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30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kGy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760476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Dry or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dehydrated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enzyme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preparations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controls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insects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microorganisms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kGy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7589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foods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controls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insects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kGy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7604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Fresh foods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delays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maturation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kGy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080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7589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Poultry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controls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disease-causing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microorganisms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kGy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017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11010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Red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meat (such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beef,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lamb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pork)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controls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spoilage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disease-causing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microorganisms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4.5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kGy (fresh),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7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kGy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(frozen)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255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761" y="76961"/>
            <a:ext cx="9144000" cy="401320"/>
          </a:xfrm>
          <a:custGeom>
            <a:avLst/>
            <a:gdLst/>
            <a:ahLst/>
            <a:cxnLst/>
            <a:rect l="l" t="t" r="r" b="b"/>
            <a:pathLst>
              <a:path w="9144000" h="401320">
                <a:moveTo>
                  <a:pt x="0" y="400811"/>
                </a:moveTo>
                <a:lnTo>
                  <a:pt x="9144000" y="400811"/>
                </a:lnTo>
                <a:lnTo>
                  <a:pt x="9144000" y="0"/>
                </a:lnTo>
                <a:lnTo>
                  <a:pt x="0" y="0"/>
                </a:lnTo>
                <a:lnTo>
                  <a:pt x="0" y="400811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86434" y="100076"/>
            <a:ext cx="71678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0" dirty="0">
                <a:solidFill>
                  <a:srgbClr val="C0504D"/>
                </a:solidFill>
                <a:latin typeface="Times New Roman"/>
                <a:cs typeface="Times New Roman"/>
              </a:rPr>
              <a:t>U.S. Food</a:t>
            </a:r>
            <a:r>
              <a:rPr sz="2000" i="0" spc="-1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C0504D"/>
                </a:solidFill>
                <a:latin typeface="Times New Roman"/>
                <a:cs typeface="Times New Roman"/>
              </a:rPr>
              <a:t>&amp;</a:t>
            </a:r>
            <a:r>
              <a:rPr sz="2000" i="0" spc="-1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C0504D"/>
                </a:solidFill>
                <a:latin typeface="Times New Roman"/>
                <a:cs typeface="Times New Roman"/>
              </a:rPr>
              <a:t>Drug</a:t>
            </a:r>
            <a:r>
              <a:rPr sz="2000" i="0" spc="-114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C0504D"/>
                </a:solidFill>
                <a:latin typeface="Times New Roman"/>
                <a:cs typeface="Times New Roman"/>
              </a:rPr>
              <a:t>Administration</a:t>
            </a:r>
            <a:r>
              <a:rPr sz="2000" i="0" spc="-16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i="0" spc="-5" dirty="0">
                <a:solidFill>
                  <a:srgbClr val="C0504D"/>
                </a:solidFill>
                <a:latin typeface="Times New Roman"/>
                <a:cs typeface="Times New Roman"/>
              </a:rPr>
              <a:t>Approvals</a:t>
            </a:r>
            <a:r>
              <a:rPr sz="2000" i="0" spc="-3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C0504D"/>
                </a:solidFill>
                <a:latin typeface="Times New Roman"/>
                <a:cs typeface="Times New Roman"/>
              </a:rPr>
              <a:t>for</a:t>
            </a:r>
            <a:r>
              <a:rPr sz="2000" i="0" spc="-5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C0504D"/>
                </a:solidFill>
                <a:latin typeface="Times New Roman"/>
                <a:cs typeface="Times New Roman"/>
              </a:rPr>
              <a:t>Irradiated</a:t>
            </a:r>
            <a:r>
              <a:rPr sz="2000" i="0" spc="-4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C0504D"/>
                </a:solidFill>
                <a:latin typeface="Times New Roman"/>
                <a:cs typeface="Times New Roman"/>
              </a:rPr>
              <a:t>Foods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6376822"/>
            <a:ext cx="89179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10" dirty="0">
                <a:latin typeface="Calibri"/>
                <a:cs typeface="Calibri"/>
              </a:rPr>
              <a:t>Publication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No.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(FDA)</a:t>
            </a:r>
            <a:r>
              <a:rPr sz="1600" i="1" spc="2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98-2320.</a:t>
            </a:r>
            <a:r>
              <a:rPr sz="1600" i="1" spc="6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Gy=1</a:t>
            </a:r>
            <a:r>
              <a:rPr sz="1600" i="1" spc="25" dirty="0">
                <a:latin typeface="Calibri"/>
                <a:cs typeface="Calibri"/>
              </a:rPr>
              <a:t> </a:t>
            </a:r>
            <a:r>
              <a:rPr sz="1600" i="1" spc="-25" dirty="0">
                <a:latin typeface="Calibri"/>
                <a:cs typeface="Calibri"/>
              </a:rPr>
              <a:t>Gray,</a:t>
            </a:r>
            <a:r>
              <a:rPr sz="1600" i="1" spc="2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or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100</a:t>
            </a:r>
            <a:r>
              <a:rPr sz="1600" i="1" spc="3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rad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(radiation</a:t>
            </a:r>
            <a:r>
              <a:rPr sz="1600" i="1" spc="3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absorbed</a:t>
            </a:r>
            <a:r>
              <a:rPr sz="1600" i="1" spc="4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dose)/kilogram.</a:t>
            </a:r>
            <a:r>
              <a:rPr sz="1600" i="1" spc="5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kGy=1000</a:t>
            </a:r>
            <a:r>
              <a:rPr sz="1600" i="1" spc="6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Grays.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915400" cy="6858000"/>
            <a:chOff x="0" y="0"/>
            <a:chExt cx="89154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89154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91410" y="806450"/>
              <a:ext cx="90804" cy="356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19427" y="669036"/>
              <a:ext cx="964691" cy="2484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10027" y="667512"/>
              <a:ext cx="5132832" cy="3093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4400" y="1066800"/>
              <a:ext cx="7129272" cy="51054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7340" y="862330"/>
            <a:ext cx="821626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10" dirty="0">
                <a:latin typeface="Times New Roman"/>
                <a:cs typeface="Times New Roman"/>
              </a:rPr>
              <a:t>maximum </a:t>
            </a:r>
            <a:r>
              <a:rPr sz="2000" spc="-5" dirty="0">
                <a:latin typeface="Times New Roman"/>
                <a:cs typeface="Times New Roman"/>
              </a:rPr>
              <a:t>recommended </a:t>
            </a:r>
            <a:r>
              <a:rPr sz="2000" dirty="0">
                <a:latin typeface="Times New Roman"/>
                <a:cs typeface="Times New Roman"/>
              </a:rPr>
              <a:t>dose for foods is </a:t>
            </a:r>
            <a:r>
              <a:rPr sz="2000" spc="-20" dirty="0">
                <a:latin typeface="Times New Roman"/>
                <a:cs typeface="Times New Roman"/>
              </a:rPr>
              <a:t>15kGy, </a:t>
            </a:r>
            <a:r>
              <a:rPr sz="2000" dirty="0">
                <a:latin typeface="Times New Roman"/>
                <a:cs typeface="Times New Roman"/>
              </a:rPr>
              <a:t>with the average dose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not  </a:t>
            </a:r>
            <a:r>
              <a:rPr sz="2000" dirty="0">
                <a:latin typeface="Times New Roman"/>
                <a:cs typeface="Times New Roman"/>
              </a:rPr>
              <a:t>exceeding </a:t>
            </a:r>
            <a:r>
              <a:rPr sz="2000" spc="5" dirty="0">
                <a:latin typeface="Times New Roman"/>
                <a:cs typeface="Times New Roman"/>
              </a:rPr>
              <a:t>10kGy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5648" y="1776730"/>
            <a:ext cx="21228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Times New Roman"/>
                <a:cs typeface="Times New Roman"/>
              </a:rPr>
              <a:t>Control </a:t>
            </a:r>
            <a:r>
              <a:rPr sz="2000" b="1" dirty="0">
                <a:latin typeface="Times New Roman"/>
                <a:cs typeface="Times New Roman"/>
              </a:rPr>
              <a:t>of</a:t>
            </a:r>
            <a:r>
              <a:rPr sz="2000" b="1" spc="-11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ripening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0040" y="1868423"/>
            <a:ext cx="178307" cy="178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5648" y="2386711"/>
            <a:ext cx="24898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Inhibition of</a:t>
            </a:r>
            <a:r>
              <a:rPr sz="2000" b="1" spc="-1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sprouting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20040" y="2478023"/>
            <a:ext cx="178435" cy="788035"/>
            <a:chOff x="320040" y="2478023"/>
            <a:chExt cx="178435" cy="788035"/>
          </a:xfrm>
        </p:grpSpPr>
        <p:sp>
          <p:nvSpPr>
            <p:cNvPr id="8" name="object 8"/>
            <p:cNvSpPr/>
            <p:nvPr/>
          </p:nvSpPr>
          <p:spPr>
            <a:xfrm>
              <a:off x="320040" y="2478023"/>
              <a:ext cx="178307" cy="1783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0040" y="3087623"/>
              <a:ext cx="178307" cy="1783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85648" y="2996311"/>
            <a:ext cx="368807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Times New Roman"/>
                <a:cs typeface="Times New Roman"/>
              </a:rPr>
              <a:t>Sterilisation </a:t>
            </a:r>
            <a:r>
              <a:rPr sz="2000" b="1" dirty="0">
                <a:latin typeface="Times New Roman"/>
                <a:cs typeface="Times New Roman"/>
              </a:rPr>
              <a:t>(or</a:t>
            </a:r>
            <a:r>
              <a:rPr sz="2000" b="1" spc="-10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radappertisation)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0040" y="3697223"/>
            <a:ext cx="178307" cy="178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85648" y="3606165"/>
            <a:ext cx="45015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Reduction of pathogens (or</a:t>
            </a:r>
            <a:r>
              <a:rPr sz="2000" b="1" spc="3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radicidation)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20040" y="1178052"/>
            <a:ext cx="8143240" cy="3961765"/>
            <a:chOff x="320040" y="1178052"/>
            <a:chExt cx="8143240" cy="3961765"/>
          </a:xfrm>
        </p:grpSpPr>
        <p:sp>
          <p:nvSpPr>
            <p:cNvPr id="14" name="object 14"/>
            <p:cNvSpPr/>
            <p:nvPr/>
          </p:nvSpPr>
          <p:spPr>
            <a:xfrm>
              <a:off x="320040" y="4857877"/>
              <a:ext cx="396240" cy="2819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98363" y="1178052"/>
              <a:ext cx="3264408" cy="12283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60086" y="1219962"/>
              <a:ext cx="3141345" cy="1104900"/>
            </a:xfrm>
            <a:custGeom>
              <a:avLst/>
              <a:gdLst/>
              <a:ahLst/>
              <a:cxnLst/>
              <a:rect l="l" t="t" r="r" b="b"/>
              <a:pathLst>
                <a:path w="3141345" h="1104900">
                  <a:moveTo>
                    <a:pt x="3140964" y="0"/>
                  </a:moveTo>
                  <a:lnTo>
                    <a:pt x="552450" y="0"/>
                  </a:lnTo>
                  <a:lnTo>
                    <a:pt x="0" y="552450"/>
                  </a:lnTo>
                  <a:lnTo>
                    <a:pt x="552450" y="1104900"/>
                  </a:lnTo>
                  <a:lnTo>
                    <a:pt x="3140964" y="1104900"/>
                  </a:lnTo>
                  <a:lnTo>
                    <a:pt x="3140964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260086" y="1219962"/>
              <a:ext cx="3141345" cy="1104900"/>
            </a:xfrm>
            <a:custGeom>
              <a:avLst/>
              <a:gdLst/>
              <a:ahLst/>
              <a:cxnLst/>
              <a:rect l="l" t="t" r="r" b="b"/>
              <a:pathLst>
                <a:path w="3141345" h="1104900">
                  <a:moveTo>
                    <a:pt x="3140964" y="1104900"/>
                  </a:moveTo>
                  <a:lnTo>
                    <a:pt x="552450" y="1104900"/>
                  </a:lnTo>
                  <a:lnTo>
                    <a:pt x="0" y="552450"/>
                  </a:lnTo>
                  <a:lnTo>
                    <a:pt x="552450" y="0"/>
                  </a:lnTo>
                  <a:lnTo>
                    <a:pt x="3140964" y="0"/>
                  </a:lnTo>
                  <a:lnTo>
                    <a:pt x="3140964" y="11049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981200" y="274044"/>
            <a:ext cx="3304667" cy="53219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350" u="heavy" spc="-250" dirty="0">
                <a:uFill>
                  <a:solidFill>
                    <a:srgbClr val="001F5F"/>
                  </a:solidFill>
                </a:uFill>
              </a:rPr>
              <a:t>Application</a:t>
            </a:r>
            <a:endParaRPr sz="3350" dirty="0"/>
          </a:p>
        </p:txBody>
      </p:sp>
      <p:sp>
        <p:nvSpPr>
          <p:cNvPr id="19" name="object 19"/>
          <p:cNvSpPr txBox="1"/>
          <p:nvPr/>
        </p:nvSpPr>
        <p:spPr>
          <a:xfrm>
            <a:off x="6251194" y="1485341"/>
            <a:ext cx="172338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5" dirty="0">
                <a:solidFill>
                  <a:srgbClr val="FFFFFF"/>
                </a:solidFill>
                <a:latin typeface="PMingLiU"/>
                <a:cs typeface="PMingLiU"/>
              </a:rPr>
              <a:t>Dis-infestation</a:t>
            </a:r>
            <a:endParaRPr sz="2800">
              <a:latin typeface="PMingLiU"/>
              <a:cs typeface="PMingLiU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645152" y="1178052"/>
            <a:ext cx="3817620" cy="2689860"/>
            <a:chOff x="4645152" y="1178052"/>
            <a:chExt cx="3817620" cy="2689860"/>
          </a:xfrm>
        </p:grpSpPr>
        <p:sp>
          <p:nvSpPr>
            <p:cNvPr id="21" name="object 21"/>
            <p:cNvSpPr/>
            <p:nvPr/>
          </p:nvSpPr>
          <p:spPr>
            <a:xfrm>
              <a:off x="4645152" y="1178052"/>
              <a:ext cx="1228344" cy="12283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06874" y="1219962"/>
              <a:ext cx="1104900" cy="11049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706874" y="1219962"/>
              <a:ext cx="1104900" cy="1104900"/>
            </a:xfrm>
            <a:custGeom>
              <a:avLst/>
              <a:gdLst/>
              <a:ahLst/>
              <a:cxnLst/>
              <a:rect l="l" t="t" r="r" b="b"/>
              <a:pathLst>
                <a:path w="1104900" h="1104900">
                  <a:moveTo>
                    <a:pt x="0" y="552450"/>
                  </a:moveTo>
                  <a:lnTo>
                    <a:pt x="2028" y="504790"/>
                  </a:lnTo>
                  <a:lnTo>
                    <a:pt x="8002" y="458255"/>
                  </a:lnTo>
                  <a:lnTo>
                    <a:pt x="17756" y="413009"/>
                  </a:lnTo>
                  <a:lnTo>
                    <a:pt x="31124" y="369221"/>
                  </a:lnTo>
                  <a:lnTo>
                    <a:pt x="47940" y="327054"/>
                  </a:lnTo>
                  <a:lnTo>
                    <a:pt x="68038" y="286676"/>
                  </a:lnTo>
                  <a:lnTo>
                    <a:pt x="91251" y="248251"/>
                  </a:lnTo>
                  <a:lnTo>
                    <a:pt x="117415" y="211947"/>
                  </a:lnTo>
                  <a:lnTo>
                    <a:pt x="146363" y="177929"/>
                  </a:lnTo>
                  <a:lnTo>
                    <a:pt x="177929" y="146363"/>
                  </a:lnTo>
                  <a:lnTo>
                    <a:pt x="211947" y="117415"/>
                  </a:lnTo>
                  <a:lnTo>
                    <a:pt x="248251" y="91251"/>
                  </a:lnTo>
                  <a:lnTo>
                    <a:pt x="286676" y="68038"/>
                  </a:lnTo>
                  <a:lnTo>
                    <a:pt x="327054" y="47940"/>
                  </a:lnTo>
                  <a:lnTo>
                    <a:pt x="369221" y="31124"/>
                  </a:lnTo>
                  <a:lnTo>
                    <a:pt x="413009" y="17756"/>
                  </a:lnTo>
                  <a:lnTo>
                    <a:pt x="458255" y="8002"/>
                  </a:lnTo>
                  <a:lnTo>
                    <a:pt x="504790" y="2028"/>
                  </a:lnTo>
                  <a:lnTo>
                    <a:pt x="552450" y="0"/>
                  </a:lnTo>
                  <a:lnTo>
                    <a:pt x="600109" y="2028"/>
                  </a:lnTo>
                  <a:lnTo>
                    <a:pt x="646644" y="8002"/>
                  </a:lnTo>
                  <a:lnTo>
                    <a:pt x="691890" y="17756"/>
                  </a:lnTo>
                  <a:lnTo>
                    <a:pt x="735678" y="31124"/>
                  </a:lnTo>
                  <a:lnTo>
                    <a:pt x="777845" y="47940"/>
                  </a:lnTo>
                  <a:lnTo>
                    <a:pt x="818223" y="68038"/>
                  </a:lnTo>
                  <a:lnTo>
                    <a:pt x="856648" y="91251"/>
                  </a:lnTo>
                  <a:lnTo>
                    <a:pt x="892952" y="117415"/>
                  </a:lnTo>
                  <a:lnTo>
                    <a:pt x="926970" y="146363"/>
                  </a:lnTo>
                  <a:lnTo>
                    <a:pt x="958536" y="177929"/>
                  </a:lnTo>
                  <a:lnTo>
                    <a:pt x="987484" y="211947"/>
                  </a:lnTo>
                  <a:lnTo>
                    <a:pt x="1013648" y="248251"/>
                  </a:lnTo>
                  <a:lnTo>
                    <a:pt x="1036861" y="286676"/>
                  </a:lnTo>
                  <a:lnTo>
                    <a:pt x="1056959" y="327054"/>
                  </a:lnTo>
                  <a:lnTo>
                    <a:pt x="1073775" y="369221"/>
                  </a:lnTo>
                  <a:lnTo>
                    <a:pt x="1087143" y="413009"/>
                  </a:lnTo>
                  <a:lnTo>
                    <a:pt x="1096897" y="458255"/>
                  </a:lnTo>
                  <a:lnTo>
                    <a:pt x="1102871" y="504790"/>
                  </a:lnTo>
                  <a:lnTo>
                    <a:pt x="1104900" y="552450"/>
                  </a:lnTo>
                  <a:lnTo>
                    <a:pt x="1102871" y="600109"/>
                  </a:lnTo>
                  <a:lnTo>
                    <a:pt x="1096897" y="646644"/>
                  </a:lnTo>
                  <a:lnTo>
                    <a:pt x="1087143" y="691890"/>
                  </a:lnTo>
                  <a:lnTo>
                    <a:pt x="1073775" y="735678"/>
                  </a:lnTo>
                  <a:lnTo>
                    <a:pt x="1056959" y="777845"/>
                  </a:lnTo>
                  <a:lnTo>
                    <a:pt x="1036861" y="818223"/>
                  </a:lnTo>
                  <a:lnTo>
                    <a:pt x="1013648" y="856648"/>
                  </a:lnTo>
                  <a:lnTo>
                    <a:pt x="987484" y="892952"/>
                  </a:lnTo>
                  <a:lnTo>
                    <a:pt x="958536" y="926970"/>
                  </a:lnTo>
                  <a:lnTo>
                    <a:pt x="926970" y="958536"/>
                  </a:lnTo>
                  <a:lnTo>
                    <a:pt x="892952" y="987484"/>
                  </a:lnTo>
                  <a:lnTo>
                    <a:pt x="856648" y="1013648"/>
                  </a:lnTo>
                  <a:lnTo>
                    <a:pt x="818223" y="1036861"/>
                  </a:lnTo>
                  <a:lnTo>
                    <a:pt x="777845" y="1056959"/>
                  </a:lnTo>
                  <a:lnTo>
                    <a:pt x="735678" y="1073775"/>
                  </a:lnTo>
                  <a:lnTo>
                    <a:pt x="691890" y="1087143"/>
                  </a:lnTo>
                  <a:lnTo>
                    <a:pt x="646644" y="1096897"/>
                  </a:lnTo>
                  <a:lnTo>
                    <a:pt x="600109" y="1102871"/>
                  </a:lnTo>
                  <a:lnTo>
                    <a:pt x="552450" y="1104900"/>
                  </a:lnTo>
                  <a:lnTo>
                    <a:pt x="504790" y="1102871"/>
                  </a:lnTo>
                  <a:lnTo>
                    <a:pt x="458255" y="1096897"/>
                  </a:lnTo>
                  <a:lnTo>
                    <a:pt x="413009" y="1087143"/>
                  </a:lnTo>
                  <a:lnTo>
                    <a:pt x="369221" y="1073775"/>
                  </a:lnTo>
                  <a:lnTo>
                    <a:pt x="327054" y="1056959"/>
                  </a:lnTo>
                  <a:lnTo>
                    <a:pt x="286676" y="1036861"/>
                  </a:lnTo>
                  <a:lnTo>
                    <a:pt x="248251" y="1013648"/>
                  </a:lnTo>
                  <a:lnTo>
                    <a:pt x="211947" y="987484"/>
                  </a:lnTo>
                  <a:lnTo>
                    <a:pt x="177929" y="958536"/>
                  </a:lnTo>
                  <a:lnTo>
                    <a:pt x="146363" y="926970"/>
                  </a:lnTo>
                  <a:lnTo>
                    <a:pt x="117415" y="892952"/>
                  </a:lnTo>
                  <a:lnTo>
                    <a:pt x="91251" y="856648"/>
                  </a:lnTo>
                  <a:lnTo>
                    <a:pt x="68038" y="818223"/>
                  </a:lnTo>
                  <a:lnTo>
                    <a:pt x="47940" y="777845"/>
                  </a:lnTo>
                  <a:lnTo>
                    <a:pt x="31124" y="735678"/>
                  </a:lnTo>
                  <a:lnTo>
                    <a:pt x="17756" y="691890"/>
                  </a:lnTo>
                  <a:lnTo>
                    <a:pt x="8002" y="646644"/>
                  </a:lnTo>
                  <a:lnTo>
                    <a:pt x="2028" y="600109"/>
                  </a:lnTo>
                  <a:lnTo>
                    <a:pt x="0" y="55245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198364" y="2613660"/>
              <a:ext cx="3264408" cy="12283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283452" y="2670048"/>
              <a:ext cx="1728216" cy="119786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260086" y="2655569"/>
              <a:ext cx="3141345" cy="1104900"/>
            </a:xfrm>
            <a:custGeom>
              <a:avLst/>
              <a:gdLst/>
              <a:ahLst/>
              <a:cxnLst/>
              <a:rect l="l" t="t" r="r" b="b"/>
              <a:pathLst>
                <a:path w="3141345" h="1104900">
                  <a:moveTo>
                    <a:pt x="3140964" y="0"/>
                  </a:moveTo>
                  <a:lnTo>
                    <a:pt x="552450" y="0"/>
                  </a:lnTo>
                  <a:lnTo>
                    <a:pt x="0" y="552450"/>
                  </a:lnTo>
                  <a:lnTo>
                    <a:pt x="552450" y="1104899"/>
                  </a:lnTo>
                  <a:lnTo>
                    <a:pt x="3140964" y="1104899"/>
                  </a:lnTo>
                  <a:lnTo>
                    <a:pt x="3140964" y="0"/>
                  </a:lnTo>
                  <a:close/>
                </a:path>
              </a:pathLst>
            </a:custGeom>
            <a:solidFill>
              <a:srgbClr val="5CB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260086" y="2655569"/>
              <a:ext cx="3141345" cy="1104900"/>
            </a:xfrm>
            <a:custGeom>
              <a:avLst/>
              <a:gdLst/>
              <a:ahLst/>
              <a:cxnLst/>
              <a:rect l="l" t="t" r="r" b="b"/>
              <a:pathLst>
                <a:path w="3141345" h="1104900">
                  <a:moveTo>
                    <a:pt x="3140964" y="1104899"/>
                  </a:moveTo>
                  <a:lnTo>
                    <a:pt x="552450" y="1104899"/>
                  </a:lnTo>
                  <a:lnTo>
                    <a:pt x="0" y="552450"/>
                  </a:lnTo>
                  <a:lnTo>
                    <a:pt x="552450" y="0"/>
                  </a:lnTo>
                  <a:lnTo>
                    <a:pt x="3140964" y="0"/>
                  </a:lnTo>
                  <a:lnTo>
                    <a:pt x="3140964" y="1104899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523990" y="2698826"/>
            <a:ext cx="1177290" cy="830580"/>
          </a:xfrm>
          <a:prstGeom prst="rect">
            <a:avLst/>
          </a:prstGeom>
        </p:spPr>
        <p:txBody>
          <a:bodyPr vert="horz" wrap="square" lIns="0" tIns="65404" rIns="0" bIns="0" rtlCol="0">
            <a:spAutoFit/>
          </a:bodyPr>
          <a:lstStyle/>
          <a:p>
            <a:pPr marL="15240" marR="5080" indent="-3175">
              <a:lnSpc>
                <a:spcPts val="2980"/>
              </a:lnSpc>
              <a:spcBef>
                <a:spcPts val="515"/>
              </a:spcBef>
            </a:pPr>
            <a:r>
              <a:rPr sz="2800" spc="-165" dirty="0">
                <a:solidFill>
                  <a:srgbClr val="FFFFFF"/>
                </a:solidFill>
                <a:latin typeface="PMingLiU"/>
                <a:cs typeface="PMingLiU"/>
              </a:rPr>
              <a:t>Shelf</a:t>
            </a:r>
            <a:r>
              <a:rPr sz="2800" spc="-245" dirty="0">
                <a:solidFill>
                  <a:srgbClr val="FFFFFF"/>
                </a:solidFill>
                <a:latin typeface="PMingLiU"/>
                <a:cs typeface="PMingLiU"/>
              </a:rPr>
              <a:t> </a:t>
            </a:r>
            <a:r>
              <a:rPr sz="2800" spc="-160" dirty="0">
                <a:solidFill>
                  <a:srgbClr val="FFFFFF"/>
                </a:solidFill>
                <a:latin typeface="PMingLiU"/>
                <a:cs typeface="PMingLiU"/>
              </a:rPr>
              <a:t>Life  </a:t>
            </a:r>
            <a:r>
              <a:rPr sz="2800" spc="-180" dirty="0">
                <a:solidFill>
                  <a:srgbClr val="FFFFFF"/>
                </a:solidFill>
                <a:latin typeface="PMingLiU"/>
                <a:cs typeface="PMingLiU"/>
              </a:rPr>
              <a:t>Exten</a:t>
            </a:r>
            <a:r>
              <a:rPr sz="2800" spc="-145" dirty="0">
                <a:solidFill>
                  <a:srgbClr val="FFFFFF"/>
                </a:solidFill>
                <a:latin typeface="PMingLiU"/>
                <a:cs typeface="PMingLiU"/>
              </a:rPr>
              <a:t>s</a:t>
            </a:r>
            <a:r>
              <a:rPr sz="2800" spc="-165" dirty="0">
                <a:solidFill>
                  <a:srgbClr val="FFFFFF"/>
                </a:solidFill>
                <a:latin typeface="PMingLiU"/>
                <a:cs typeface="PMingLiU"/>
              </a:rPr>
              <a:t>ion</a:t>
            </a:r>
            <a:endParaRPr sz="2800">
              <a:latin typeface="PMingLiU"/>
              <a:cs typeface="PMingLiU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645152" y="2613660"/>
            <a:ext cx="3817620" cy="4124325"/>
            <a:chOff x="4645152" y="2613660"/>
            <a:chExt cx="3817620" cy="4124325"/>
          </a:xfrm>
        </p:grpSpPr>
        <p:sp>
          <p:nvSpPr>
            <p:cNvPr id="30" name="object 30"/>
            <p:cNvSpPr/>
            <p:nvPr/>
          </p:nvSpPr>
          <p:spPr>
            <a:xfrm>
              <a:off x="4645152" y="2613660"/>
              <a:ext cx="1228344" cy="12283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706874" y="2655570"/>
              <a:ext cx="1104900" cy="110489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706874" y="2655570"/>
              <a:ext cx="1104900" cy="1104900"/>
            </a:xfrm>
            <a:custGeom>
              <a:avLst/>
              <a:gdLst/>
              <a:ahLst/>
              <a:cxnLst/>
              <a:rect l="l" t="t" r="r" b="b"/>
              <a:pathLst>
                <a:path w="1104900" h="1104900">
                  <a:moveTo>
                    <a:pt x="0" y="552450"/>
                  </a:moveTo>
                  <a:lnTo>
                    <a:pt x="2028" y="504790"/>
                  </a:lnTo>
                  <a:lnTo>
                    <a:pt x="8002" y="458255"/>
                  </a:lnTo>
                  <a:lnTo>
                    <a:pt x="17756" y="413009"/>
                  </a:lnTo>
                  <a:lnTo>
                    <a:pt x="31124" y="369221"/>
                  </a:lnTo>
                  <a:lnTo>
                    <a:pt x="47940" y="327054"/>
                  </a:lnTo>
                  <a:lnTo>
                    <a:pt x="68038" y="286676"/>
                  </a:lnTo>
                  <a:lnTo>
                    <a:pt x="91251" y="248251"/>
                  </a:lnTo>
                  <a:lnTo>
                    <a:pt x="117415" y="211947"/>
                  </a:lnTo>
                  <a:lnTo>
                    <a:pt x="146363" y="177929"/>
                  </a:lnTo>
                  <a:lnTo>
                    <a:pt x="177929" y="146363"/>
                  </a:lnTo>
                  <a:lnTo>
                    <a:pt x="211947" y="117415"/>
                  </a:lnTo>
                  <a:lnTo>
                    <a:pt x="248251" y="91251"/>
                  </a:lnTo>
                  <a:lnTo>
                    <a:pt x="286676" y="68038"/>
                  </a:lnTo>
                  <a:lnTo>
                    <a:pt x="327054" y="47940"/>
                  </a:lnTo>
                  <a:lnTo>
                    <a:pt x="369221" y="31124"/>
                  </a:lnTo>
                  <a:lnTo>
                    <a:pt x="413009" y="17756"/>
                  </a:lnTo>
                  <a:lnTo>
                    <a:pt x="458255" y="8002"/>
                  </a:lnTo>
                  <a:lnTo>
                    <a:pt x="504790" y="2028"/>
                  </a:lnTo>
                  <a:lnTo>
                    <a:pt x="552450" y="0"/>
                  </a:lnTo>
                  <a:lnTo>
                    <a:pt x="600109" y="2028"/>
                  </a:lnTo>
                  <a:lnTo>
                    <a:pt x="646644" y="8002"/>
                  </a:lnTo>
                  <a:lnTo>
                    <a:pt x="691890" y="17756"/>
                  </a:lnTo>
                  <a:lnTo>
                    <a:pt x="735678" y="31124"/>
                  </a:lnTo>
                  <a:lnTo>
                    <a:pt x="777845" y="47940"/>
                  </a:lnTo>
                  <a:lnTo>
                    <a:pt x="818223" y="68038"/>
                  </a:lnTo>
                  <a:lnTo>
                    <a:pt x="856648" y="91251"/>
                  </a:lnTo>
                  <a:lnTo>
                    <a:pt x="892952" y="117415"/>
                  </a:lnTo>
                  <a:lnTo>
                    <a:pt x="926970" y="146363"/>
                  </a:lnTo>
                  <a:lnTo>
                    <a:pt x="958536" y="177929"/>
                  </a:lnTo>
                  <a:lnTo>
                    <a:pt x="987484" y="211947"/>
                  </a:lnTo>
                  <a:lnTo>
                    <a:pt x="1013648" y="248251"/>
                  </a:lnTo>
                  <a:lnTo>
                    <a:pt x="1036861" y="286676"/>
                  </a:lnTo>
                  <a:lnTo>
                    <a:pt x="1056959" y="327054"/>
                  </a:lnTo>
                  <a:lnTo>
                    <a:pt x="1073775" y="369221"/>
                  </a:lnTo>
                  <a:lnTo>
                    <a:pt x="1087143" y="413009"/>
                  </a:lnTo>
                  <a:lnTo>
                    <a:pt x="1096897" y="458255"/>
                  </a:lnTo>
                  <a:lnTo>
                    <a:pt x="1102871" y="504790"/>
                  </a:lnTo>
                  <a:lnTo>
                    <a:pt x="1104900" y="552450"/>
                  </a:lnTo>
                  <a:lnTo>
                    <a:pt x="1102871" y="600109"/>
                  </a:lnTo>
                  <a:lnTo>
                    <a:pt x="1096897" y="646644"/>
                  </a:lnTo>
                  <a:lnTo>
                    <a:pt x="1087143" y="691890"/>
                  </a:lnTo>
                  <a:lnTo>
                    <a:pt x="1073775" y="735678"/>
                  </a:lnTo>
                  <a:lnTo>
                    <a:pt x="1056959" y="777845"/>
                  </a:lnTo>
                  <a:lnTo>
                    <a:pt x="1036861" y="818223"/>
                  </a:lnTo>
                  <a:lnTo>
                    <a:pt x="1013648" y="856648"/>
                  </a:lnTo>
                  <a:lnTo>
                    <a:pt x="987484" y="892952"/>
                  </a:lnTo>
                  <a:lnTo>
                    <a:pt x="958536" y="926970"/>
                  </a:lnTo>
                  <a:lnTo>
                    <a:pt x="926970" y="958536"/>
                  </a:lnTo>
                  <a:lnTo>
                    <a:pt x="892952" y="987484"/>
                  </a:lnTo>
                  <a:lnTo>
                    <a:pt x="856648" y="1013648"/>
                  </a:lnTo>
                  <a:lnTo>
                    <a:pt x="818223" y="1036861"/>
                  </a:lnTo>
                  <a:lnTo>
                    <a:pt x="777845" y="1056959"/>
                  </a:lnTo>
                  <a:lnTo>
                    <a:pt x="735678" y="1073775"/>
                  </a:lnTo>
                  <a:lnTo>
                    <a:pt x="691890" y="1087143"/>
                  </a:lnTo>
                  <a:lnTo>
                    <a:pt x="646644" y="1096897"/>
                  </a:lnTo>
                  <a:lnTo>
                    <a:pt x="600109" y="1102871"/>
                  </a:lnTo>
                  <a:lnTo>
                    <a:pt x="552450" y="1104899"/>
                  </a:lnTo>
                  <a:lnTo>
                    <a:pt x="504790" y="1102871"/>
                  </a:lnTo>
                  <a:lnTo>
                    <a:pt x="458255" y="1096897"/>
                  </a:lnTo>
                  <a:lnTo>
                    <a:pt x="413009" y="1087143"/>
                  </a:lnTo>
                  <a:lnTo>
                    <a:pt x="369221" y="1073775"/>
                  </a:lnTo>
                  <a:lnTo>
                    <a:pt x="327054" y="1056959"/>
                  </a:lnTo>
                  <a:lnTo>
                    <a:pt x="286676" y="1036861"/>
                  </a:lnTo>
                  <a:lnTo>
                    <a:pt x="248251" y="1013648"/>
                  </a:lnTo>
                  <a:lnTo>
                    <a:pt x="211947" y="987484"/>
                  </a:lnTo>
                  <a:lnTo>
                    <a:pt x="177929" y="958536"/>
                  </a:lnTo>
                  <a:lnTo>
                    <a:pt x="146363" y="926970"/>
                  </a:lnTo>
                  <a:lnTo>
                    <a:pt x="117415" y="892952"/>
                  </a:lnTo>
                  <a:lnTo>
                    <a:pt x="91251" y="856648"/>
                  </a:lnTo>
                  <a:lnTo>
                    <a:pt x="68038" y="818223"/>
                  </a:lnTo>
                  <a:lnTo>
                    <a:pt x="47940" y="777845"/>
                  </a:lnTo>
                  <a:lnTo>
                    <a:pt x="31124" y="735678"/>
                  </a:lnTo>
                  <a:lnTo>
                    <a:pt x="17756" y="691890"/>
                  </a:lnTo>
                  <a:lnTo>
                    <a:pt x="8002" y="646644"/>
                  </a:lnTo>
                  <a:lnTo>
                    <a:pt x="2028" y="600109"/>
                  </a:lnTo>
                  <a:lnTo>
                    <a:pt x="0" y="55245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198364" y="4047744"/>
              <a:ext cx="3264408" cy="12283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260086" y="4089654"/>
              <a:ext cx="3141345" cy="1104900"/>
            </a:xfrm>
            <a:custGeom>
              <a:avLst/>
              <a:gdLst/>
              <a:ahLst/>
              <a:cxnLst/>
              <a:rect l="l" t="t" r="r" b="b"/>
              <a:pathLst>
                <a:path w="3141345" h="1104900">
                  <a:moveTo>
                    <a:pt x="3140964" y="0"/>
                  </a:moveTo>
                  <a:lnTo>
                    <a:pt x="552450" y="0"/>
                  </a:lnTo>
                  <a:lnTo>
                    <a:pt x="0" y="552450"/>
                  </a:lnTo>
                  <a:lnTo>
                    <a:pt x="552450" y="1104900"/>
                  </a:lnTo>
                  <a:lnTo>
                    <a:pt x="3140964" y="1104900"/>
                  </a:lnTo>
                  <a:lnTo>
                    <a:pt x="3140964" y="0"/>
                  </a:lnTo>
                  <a:close/>
                </a:path>
              </a:pathLst>
            </a:custGeom>
            <a:solidFill>
              <a:srgbClr val="5F8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260086" y="4089654"/>
              <a:ext cx="3141345" cy="1104900"/>
            </a:xfrm>
            <a:custGeom>
              <a:avLst/>
              <a:gdLst/>
              <a:ahLst/>
              <a:cxnLst/>
              <a:rect l="l" t="t" r="r" b="b"/>
              <a:pathLst>
                <a:path w="3141345" h="1104900">
                  <a:moveTo>
                    <a:pt x="3140964" y="1104900"/>
                  </a:moveTo>
                  <a:lnTo>
                    <a:pt x="552450" y="1104900"/>
                  </a:lnTo>
                  <a:lnTo>
                    <a:pt x="0" y="552450"/>
                  </a:lnTo>
                  <a:lnTo>
                    <a:pt x="552450" y="0"/>
                  </a:lnTo>
                  <a:lnTo>
                    <a:pt x="3140964" y="0"/>
                  </a:lnTo>
                  <a:lnTo>
                    <a:pt x="3140964" y="11049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45152" y="4047744"/>
              <a:ext cx="1228344" cy="122834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706874" y="4089654"/>
              <a:ext cx="1104900" cy="11049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706874" y="4089654"/>
              <a:ext cx="1104900" cy="1104900"/>
            </a:xfrm>
            <a:custGeom>
              <a:avLst/>
              <a:gdLst/>
              <a:ahLst/>
              <a:cxnLst/>
              <a:rect l="l" t="t" r="r" b="b"/>
              <a:pathLst>
                <a:path w="1104900" h="1104900">
                  <a:moveTo>
                    <a:pt x="0" y="552450"/>
                  </a:moveTo>
                  <a:lnTo>
                    <a:pt x="2028" y="504790"/>
                  </a:lnTo>
                  <a:lnTo>
                    <a:pt x="8002" y="458255"/>
                  </a:lnTo>
                  <a:lnTo>
                    <a:pt x="17756" y="413009"/>
                  </a:lnTo>
                  <a:lnTo>
                    <a:pt x="31124" y="369221"/>
                  </a:lnTo>
                  <a:lnTo>
                    <a:pt x="47940" y="327054"/>
                  </a:lnTo>
                  <a:lnTo>
                    <a:pt x="68038" y="286676"/>
                  </a:lnTo>
                  <a:lnTo>
                    <a:pt x="91251" y="248251"/>
                  </a:lnTo>
                  <a:lnTo>
                    <a:pt x="117415" y="211947"/>
                  </a:lnTo>
                  <a:lnTo>
                    <a:pt x="146363" y="177929"/>
                  </a:lnTo>
                  <a:lnTo>
                    <a:pt x="177929" y="146363"/>
                  </a:lnTo>
                  <a:lnTo>
                    <a:pt x="211947" y="117415"/>
                  </a:lnTo>
                  <a:lnTo>
                    <a:pt x="248251" y="91251"/>
                  </a:lnTo>
                  <a:lnTo>
                    <a:pt x="286676" y="68038"/>
                  </a:lnTo>
                  <a:lnTo>
                    <a:pt x="327054" y="47940"/>
                  </a:lnTo>
                  <a:lnTo>
                    <a:pt x="369221" y="31124"/>
                  </a:lnTo>
                  <a:lnTo>
                    <a:pt x="413009" y="17756"/>
                  </a:lnTo>
                  <a:lnTo>
                    <a:pt x="458255" y="8002"/>
                  </a:lnTo>
                  <a:lnTo>
                    <a:pt x="504790" y="2028"/>
                  </a:lnTo>
                  <a:lnTo>
                    <a:pt x="552450" y="0"/>
                  </a:lnTo>
                  <a:lnTo>
                    <a:pt x="600109" y="2028"/>
                  </a:lnTo>
                  <a:lnTo>
                    <a:pt x="646644" y="8002"/>
                  </a:lnTo>
                  <a:lnTo>
                    <a:pt x="691890" y="17756"/>
                  </a:lnTo>
                  <a:lnTo>
                    <a:pt x="735678" y="31124"/>
                  </a:lnTo>
                  <a:lnTo>
                    <a:pt x="777845" y="47940"/>
                  </a:lnTo>
                  <a:lnTo>
                    <a:pt x="818223" y="68038"/>
                  </a:lnTo>
                  <a:lnTo>
                    <a:pt x="856648" y="91251"/>
                  </a:lnTo>
                  <a:lnTo>
                    <a:pt x="892952" y="117415"/>
                  </a:lnTo>
                  <a:lnTo>
                    <a:pt x="926970" y="146363"/>
                  </a:lnTo>
                  <a:lnTo>
                    <a:pt x="958536" y="177929"/>
                  </a:lnTo>
                  <a:lnTo>
                    <a:pt x="987484" y="211947"/>
                  </a:lnTo>
                  <a:lnTo>
                    <a:pt x="1013648" y="248251"/>
                  </a:lnTo>
                  <a:lnTo>
                    <a:pt x="1036861" y="286676"/>
                  </a:lnTo>
                  <a:lnTo>
                    <a:pt x="1056959" y="327054"/>
                  </a:lnTo>
                  <a:lnTo>
                    <a:pt x="1073775" y="369221"/>
                  </a:lnTo>
                  <a:lnTo>
                    <a:pt x="1087143" y="413009"/>
                  </a:lnTo>
                  <a:lnTo>
                    <a:pt x="1096897" y="458255"/>
                  </a:lnTo>
                  <a:lnTo>
                    <a:pt x="1102871" y="504790"/>
                  </a:lnTo>
                  <a:lnTo>
                    <a:pt x="1104900" y="552450"/>
                  </a:lnTo>
                  <a:lnTo>
                    <a:pt x="1102871" y="600109"/>
                  </a:lnTo>
                  <a:lnTo>
                    <a:pt x="1096897" y="646644"/>
                  </a:lnTo>
                  <a:lnTo>
                    <a:pt x="1087143" y="691890"/>
                  </a:lnTo>
                  <a:lnTo>
                    <a:pt x="1073775" y="735678"/>
                  </a:lnTo>
                  <a:lnTo>
                    <a:pt x="1056959" y="777845"/>
                  </a:lnTo>
                  <a:lnTo>
                    <a:pt x="1036861" y="818223"/>
                  </a:lnTo>
                  <a:lnTo>
                    <a:pt x="1013648" y="856648"/>
                  </a:lnTo>
                  <a:lnTo>
                    <a:pt x="987484" y="892952"/>
                  </a:lnTo>
                  <a:lnTo>
                    <a:pt x="958536" y="926970"/>
                  </a:lnTo>
                  <a:lnTo>
                    <a:pt x="926970" y="958536"/>
                  </a:lnTo>
                  <a:lnTo>
                    <a:pt x="892952" y="987484"/>
                  </a:lnTo>
                  <a:lnTo>
                    <a:pt x="856648" y="1013648"/>
                  </a:lnTo>
                  <a:lnTo>
                    <a:pt x="818223" y="1036861"/>
                  </a:lnTo>
                  <a:lnTo>
                    <a:pt x="777845" y="1056959"/>
                  </a:lnTo>
                  <a:lnTo>
                    <a:pt x="735678" y="1073775"/>
                  </a:lnTo>
                  <a:lnTo>
                    <a:pt x="691890" y="1087143"/>
                  </a:lnTo>
                  <a:lnTo>
                    <a:pt x="646644" y="1096897"/>
                  </a:lnTo>
                  <a:lnTo>
                    <a:pt x="600109" y="1102871"/>
                  </a:lnTo>
                  <a:lnTo>
                    <a:pt x="552450" y="1104900"/>
                  </a:lnTo>
                  <a:lnTo>
                    <a:pt x="504790" y="1102871"/>
                  </a:lnTo>
                  <a:lnTo>
                    <a:pt x="458255" y="1096897"/>
                  </a:lnTo>
                  <a:lnTo>
                    <a:pt x="413009" y="1087143"/>
                  </a:lnTo>
                  <a:lnTo>
                    <a:pt x="369221" y="1073775"/>
                  </a:lnTo>
                  <a:lnTo>
                    <a:pt x="327054" y="1056959"/>
                  </a:lnTo>
                  <a:lnTo>
                    <a:pt x="286676" y="1036861"/>
                  </a:lnTo>
                  <a:lnTo>
                    <a:pt x="248251" y="1013648"/>
                  </a:lnTo>
                  <a:lnTo>
                    <a:pt x="211947" y="987484"/>
                  </a:lnTo>
                  <a:lnTo>
                    <a:pt x="177929" y="958536"/>
                  </a:lnTo>
                  <a:lnTo>
                    <a:pt x="146363" y="926970"/>
                  </a:lnTo>
                  <a:lnTo>
                    <a:pt x="117415" y="892952"/>
                  </a:lnTo>
                  <a:lnTo>
                    <a:pt x="91251" y="856648"/>
                  </a:lnTo>
                  <a:lnTo>
                    <a:pt x="68038" y="818223"/>
                  </a:lnTo>
                  <a:lnTo>
                    <a:pt x="47940" y="777845"/>
                  </a:lnTo>
                  <a:lnTo>
                    <a:pt x="31124" y="735678"/>
                  </a:lnTo>
                  <a:lnTo>
                    <a:pt x="17756" y="691890"/>
                  </a:lnTo>
                  <a:lnTo>
                    <a:pt x="8002" y="646644"/>
                  </a:lnTo>
                  <a:lnTo>
                    <a:pt x="2028" y="600109"/>
                  </a:lnTo>
                  <a:lnTo>
                    <a:pt x="0" y="55245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198364" y="5483352"/>
              <a:ext cx="3264408" cy="12283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949696" y="5541262"/>
              <a:ext cx="2397252" cy="119634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260086" y="5525261"/>
              <a:ext cx="3141345" cy="1104900"/>
            </a:xfrm>
            <a:custGeom>
              <a:avLst/>
              <a:gdLst/>
              <a:ahLst/>
              <a:cxnLst/>
              <a:rect l="l" t="t" r="r" b="b"/>
              <a:pathLst>
                <a:path w="3141345" h="1104900">
                  <a:moveTo>
                    <a:pt x="3140964" y="0"/>
                  </a:moveTo>
                  <a:lnTo>
                    <a:pt x="552450" y="0"/>
                  </a:lnTo>
                  <a:lnTo>
                    <a:pt x="0" y="552450"/>
                  </a:lnTo>
                  <a:lnTo>
                    <a:pt x="552450" y="1104900"/>
                  </a:lnTo>
                  <a:lnTo>
                    <a:pt x="3140964" y="1104900"/>
                  </a:lnTo>
                  <a:lnTo>
                    <a:pt x="3140964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260086" y="5525261"/>
              <a:ext cx="3141345" cy="1104900"/>
            </a:xfrm>
            <a:custGeom>
              <a:avLst/>
              <a:gdLst/>
              <a:ahLst/>
              <a:cxnLst/>
              <a:rect l="l" t="t" r="r" b="b"/>
              <a:pathLst>
                <a:path w="3141345" h="1104900">
                  <a:moveTo>
                    <a:pt x="3140964" y="1104900"/>
                  </a:moveTo>
                  <a:lnTo>
                    <a:pt x="552450" y="1104900"/>
                  </a:lnTo>
                  <a:lnTo>
                    <a:pt x="0" y="552450"/>
                  </a:lnTo>
                  <a:lnTo>
                    <a:pt x="552450" y="0"/>
                  </a:lnTo>
                  <a:lnTo>
                    <a:pt x="3140964" y="0"/>
                  </a:lnTo>
                  <a:lnTo>
                    <a:pt x="3140964" y="11049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6115558" y="4323715"/>
            <a:ext cx="1997075" cy="20758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spc="-200" dirty="0">
                <a:solidFill>
                  <a:srgbClr val="FFFFFF"/>
                </a:solidFill>
                <a:latin typeface="PMingLiU"/>
                <a:cs typeface="PMingLiU"/>
              </a:rPr>
              <a:t>Deco</a:t>
            </a:r>
            <a:r>
              <a:rPr sz="2800" spc="-185" dirty="0">
                <a:solidFill>
                  <a:srgbClr val="FFFFFF"/>
                </a:solidFill>
                <a:latin typeface="PMingLiU"/>
                <a:cs typeface="PMingLiU"/>
              </a:rPr>
              <a:t>n</a:t>
            </a:r>
            <a:r>
              <a:rPr sz="2800" spc="-165" dirty="0">
                <a:solidFill>
                  <a:srgbClr val="FFFFFF"/>
                </a:solidFill>
                <a:latin typeface="PMingLiU"/>
                <a:cs typeface="PMingLiU"/>
              </a:rPr>
              <a:t>tamination</a:t>
            </a:r>
            <a:endParaRPr sz="2800"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900">
              <a:latin typeface="PMingLiU"/>
              <a:cs typeface="PMingLiU"/>
            </a:endParaRPr>
          </a:p>
          <a:p>
            <a:pPr marL="86995" marR="84455" algn="ctr">
              <a:lnSpc>
                <a:spcPts val="2980"/>
              </a:lnSpc>
            </a:pPr>
            <a:r>
              <a:rPr sz="2800" spc="-175" dirty="0">
                <a:solidFill>
                  <a:srgbClr val="FFFFFF"/>
                </a:solidFill>
                <a:latin typeface="PMingLiU"/>
                <a:cs typeface="PMingLiU"/>
              </a:rPr>
              <a:t>Product</a:t>
            </a:r>
            <a:r>
              <a:rPr sz="2800" spc="-245" dirty="0">
                <a:solidFill>
                  <a:srgbClr val="FFFFFF"/>
                </a:solidFill>
                <a:latin typeface="PMingLiU"/>
                <a:cs typeface="PMingLiU"/>
              </a:rPr>
              <a:t> </a:t>
            </a:r>
            <a:r>
              <a:rPr sz="2800" spc="-165" dirty="0">
                <a:solidFill>
                  <a:srgbClr val="FFFFFF"/>
                </a:solidFill>
                <a:latin typeface="PMingLiU"/>
                <a:cs typeface="PMingLiU"/>
              </a:rPr>
              <a:t>Quality  </a:t>
            </a:r>
            <a:r>
              <a:rPr sz="2800" spc="-195" dirty="0">
                <a:solidFill>
                  <a:srgbClr val="FFFFFF"/>
                </a:solidFill>
                <a:latin typeface="PMingLiU"/>
                <a:cs typeface="PMingLiU"/>
              </a:rPr>
              <a:t>Improvement</a:t>
            </a:r>
            <a:endParaRPr sz="2800">
              <a:latin typeface="PMingLiU"/>
              <a:cs typeface="PMingLiU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4645152" y="5483352"/>
            <a:ext cx="1228725" cy="1228725"/>
            <a:chOff x="4645152" y="5483352"/>
            <a:chExt cx="1228725" cy="1228725"/>
          </a:xfrm>
        </p:grpSpPr>
        <p:sp>
          <p:nvSpPr>
            <p:cNvPr id="45" name="object 45"/>
            <p:cNvSpPr/>
            <p:nvPr/>
          </p:nvSpPr>
          <p:spPr>
            <a:xfrm>
              <a:off x="4645152" y="5483352"/>
              <a:ext cx="1228344" cy="122834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706874" y="5525262"/>
              <a:ext cx="1104900" cy="11049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706874" y="5525262"/>
              <a:ext cx="1104900" cy="1104900"/>
            </a:xfrm>
            <a:custGeom>
              <a:avLst/>
              <a:gdLst/>
              <a:ahLst/>
              <a:cxnLst/>
              <a:rect l="l" t="t" r="r" b="b"/>
              <a:pathLst>
                <a:path w="1104900" h="1104900">
                  <a:moveTo>
                    <a:pt x="0" y="552450"/>
                  </a:moveTo>
                  <a:lnTo>
                    <a:pt x="2028" y="504783"/>
                  </a:lnTo>
                  <a:lnTo>
                    <a:pt x="8002" y="458242"/>
                  </a:lnTo>
                  <a:lnTo>
                    <a:pt x="17756" y="412992"/>
                  </a:lnTo>
                  <a:lnTo>
                    <a:pt x="31124" y="369201"/>
                  </a:lnTo>
                  <a:lnTo>
                    <a:pt x="47940" y="327032"/>
                  </a:lnTo>
                  <a:lnTo>
                    <a:pt x="68038" y="286653"/>
                  </a:lnTo>
                  <a:lnTo>
                    <a:pt x="91251" y="248229"/>
                  </a:lnTo>
                  <a:lnTo>
                    <a:pt x="117415" y="211926"/>
                  </a:lnTo>
                  <a:lnTo>
                    <a:pt x="146363" y="177909"/>
                  </a:lnTo>
                  <a:lnTo>
                    <a:pt x="177929" y="146345"/>
                  </a:lnTo>
                  <a:lnTo>
                    <a:pt x="211947" y="117400"/>
                  </a:lnTo>
                  <a:lnTo>
                    <a:pt x="248251" y="91238"/>
                  </a:lnTo>
                  <a:lnTo>
                    <a:pt x="286676" y="68027"/>
                  </a:lnTo>
                  <a:lnTo>
                    <a:pt x="327054" y="47932"/>
                  </a:lnTo>
                  <a:lnTo>
                    <a:pt x="369221" y="31119"/>
                  </a:lnTo>
                  <a:lnTo>
                    <a:pt x="413009" y="17753"/>
                  </a:lnTo>
                  <a:lnTo>
                    <a:pt x="458255" y="8000"/>
                  </a:lnTo>
                  <a:lnTo>
                    <a:pt x="504790" y="2027"/>
                  </a:lnTo>
                  <a:lnTo>
                    <a:pt x="552450" y="0"/>
                  </a:lnTo>
                  <a:lnTo>
                    <a:pt x="600109" y="2027"/>
                  </a:lnTo>
                  <a:lnTo>
                    <a:pt x="646644" y="8000"/>
                  </a:lnTo>
                  <a:lnTo>
                    <a:pt x="691890" y="17753"/>
                  </a:lnTo>
                  <a:lnTo>
                    <a:pt x="735678" y="31119"/>
                  </a:lnTo>
                  <a:lnTo>
                    <a:pt x="777845" y="47932"/>
                  </a:lnTo>
                  <a:lnTo>
                    <a:pt x="818223" y="68027"/>
                  </a:lnTo>
                  <a:lnTo>
                    <a:pt x="856648" y="91238"/>
                  </a:lnTo>
                  <a:lnTo>
                    <a:pt x="892952" y="117400"/>
                  </a:lnTo>
                  <a:lnTo>
                    <a:pt x="926970" y="146345"/>
                  </a:lnTo>
                  <a:lnTo>
                    <a:pt x="958536" y="177909"/>
                  </a:lnTo>
                  <a:lnTo>
                    <a:pt x="987484" y="211926"/>
                  </a:lnTo>
                  <a:lnTo>
                    <a:pt x="1013648" y="248229"/>
                  </a:lnTo>
                  <a:lnTo>
                    <a:pt x="1036861" y="286653"/>
                  </a:lnTo>
                  <a:lnTo>
                    <a:pt x="1056959" y="327032"/>
                  </a:lnTo>
                  <a:lnTo>
                    <a:pt x="1073775" y="369201"/>
                  </a:lnTo>
                  <a:lnTo>
                    <a:pt x="1087143" y="412992"/>
                  </a:lnTo>
                  <a:lnTo>
                    <a:pt x="1096897" y="458242"/>
                  </a:lnTo>
                  <a:lnTo>
                    <a:pt x="1102871" y="504783"/>
                  </a:lnTo>
                  <a:lnTo>
                    <a:pt x="1104900" y="552450"/>
                  </a:lnTo>
                  <a:lnTo>
                    <a:pt x="1102871" y="600116"/>
                  </a:lnTo>
                  <a:lnTo>
                    <a:pt x="1096897" y="646657"/>
                  </a:lnTo>
                  <a:lnTo>
                    <a:pt x="1087143" y="691907"/>
                  </a:lnTo>
                  <a:lnTo>
                    <a:pt x="1073775" y="735698"/>
                  </a:lnTo>
                  <a:lnTo>
                    <a:pt x="1056959" y="777867"/>
                  </a:lnTo>
                  <a:lnTo>
                    <a:pt x="1036861" y="818246"/>
                  </a:lnTo>
                  <a:lnTo>
                    <a:pt x="1013648" y="856670"/>
                  </a:lnTo>
                  <a:lnTo>
                    <a:pt x="987484" y="892973"/>
                  </a:lnTo>
                  <a:lnTo>
                    <a:pt x="958536" y="926990"/>
                  </a:lnTo>
                  <a:lnTo>
                    <a:pt x="926970" y="958554"/>
                  </a:lnTo>
                  <a:lnTo>
                    <a:pt x="892952" y="987499"/>
                  </a:lnTo>
                  <a:lnTo>
                    <a:pt x="856648" y="1013661"/>
                  </a:lnTo>
                  <a:lnTo>
                    <a:pt x="818223" y="1036872"/>
                  </a:lnTo>
                  <a:lnTo>
                    <a:pt x="777845" y="1056967"/>
                  </a:lnTo>
                  <a:lnTo>
                    <a:pt x="735678" y="1073780"/>
                  </a:lnTo>
                  <a:lnTo>
                    <a:pt x="691890" y="1087146"/>
                  </a:lnTo>
                  <a:lnTo>
                    <a:pt x="646644" y="1096899"/>
                  </a:lnTo>
                  <a:lnTo>
                    <a:pt x="600109" y="1102872"/>
                  </a:lnTo>
                  <a:lnTo>
                    <a:pt x="552450" y="1104900"/>
                  </a:lnTo>
                  <a:lnTo>
                    <a:pt x="504790" y="1102872"/>
                  </a:lnTo>
                  <a:lnTo>
                    <a:pt x="458255" y="1096899"/>
                  </a:lnTo>
                  <a:lnTo>
                    <a:pt x="413009" y="1087146"/>
                  </a:lnTo>
                  <a:lnTo>
                    <a:pt x="369221" y="1073780"/>
                  </a:lnTo>
                  <a:lnTo>
                    <a:pt x="327054" y="1056967"/>
                  </a:lnTo>
                  <a:lnTo>
                    <a:pt x="286676" y="1036872"/>
                  </a:lnTo>
                  <a:lnTo>
                    <a:pt x="248251" y="1013661"/>
                  </a:lnTo>
                  <a:lnTo>
                    <a:pt x="211947" y="987499"/>
                  </a:lnTo>
                  <a:lnTo>
                    <a:pt x="177929" y="958554"/>
                  </a:lnTo>
                  <a:lnTo>
                    <a:pt x="146363" y="926990"/>
                  </a:lnTo>
                  <a:lnTo>
                    <a:pt x="117415" y="892973"/>
                  </a:lnTo>
                  <a:lnTo>
                    <a:pt x="91251" y="856670"/>
                  </a:lnTo>
                  <a:lnTo>
                    <a:pt x="68038" y="818246"/>
                  </a:lnTo>
                  <a:lnTo>
                    <a:pt x="47940" y="777867"/>
                  </a:lnTo>
                  <a:lnTo>
                    <a:pt x="31124" y="735698"/>
                  </a:lnTo>
                  <a:lnTo>
                    <a:pt x="17756" y="691907"/>
                  </a:lnTo>
                  <a:lnTo>
                    <a:pt x="8002" y="646657"/>
                  </a:lnTo>
                  <a:lnTo>
                    <a:pt x="2028" y="600116"/>
                  </a:lnTo>
                  <a:lnTo>
                    <a:pt x="0" y="55245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5285" y="12903"/>
            <a:ext cx="43154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Times New Roman"/>
                <a:cs typeface="Times New Roman"/>
              </a:rPr>
              <a:t>INTRODUCTION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27732" y="646176"/>
            <a:ext cx="4287520" cy="53340"/>
          </a:xfrm>
          <a:custGeom>
            <a:avLst/>
            <a:gdLst/>
            <a:ahLst/>
            <a:cxnLst/>
            <a:rect l="l" t="t" r="r" b="b"/>
            <a:pathLst>
              <a:path w="4287520" h="53340">
                <a:moveTo>
                  <a:pt x="4287012" y="0"/>
                </a:moveTo>
                <a:lnTo>
                  <a:pt x="0" y="0"/>
                </a:lnTo>
                <a:lnTo>
                  <a:pt x="0" y="53339"/>
                </a:lnTo>
                <a:lnTo>
                  <a:pt x="4287012" y="53339"/>
                </a:lnTo>
                <a:lnTo>
                  <a:pt x="428701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8340" y="862330"/>
            <a:ext cx="58127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15035" algn="l"/>
              </a:tabLst>
            </a:pPr>
            <a:r>
              <a:rPr sz="2000" b="1" dirty="0">
                <a:latin typeface="Times New Roman"/>
                <a:cs typeface="Times New Roman"/>
              </a:rPr>
              <a:t>Food	</a:t>
            </a:r>
            <a:r>
              <a:rPr sz="2000" b="1" spc="-5" dirty="0">
                <a:latin typeface="Times New Roman"/>
                <a:cs typeface="Times New Roman"/>
              </a:rPr>
              <a:t>irradiation </a:t>
            </a:r>
            <a:r>
              <a:rPr sz="2000" b="1" spc="-10" dirty="0">
                <a:latin typeface="Times New Roman"/>
                <a:cs typeface="Times New Roman"/>
              </a:rPr>
              <a:t>is </a:t>
            </a:r>
            <a:r>
              <a:rPr sz="2000" b="1" dirty="0">
                <a:latin typeface="Times New Roman"/>
                <a:cs typeface="Times New Roman"/>
              </a:rPr>
              <a:t>the </a:t>
            </a:r>
            <a:r>
              <a:rPr sz="2000" b="1" spc="-10" dirty="0">
                <a:latin typeface="Times New Roman"/>
                <a:cs typeface="Times New Roman"/>
              </a:rPr>
              <a:t>process by </a:t>
            </a:r>
            <a:r>
              <a:rPr sz="2000" b="1" spc="-5" dirty="0">
                <a:latin typeface="Times New Roman"/>
                <a:cs typeface="Times New Roman"/>
              </a:rPr>
              <a:t>which </a:t>
            </a:r>
            <a:r>
              <a:rPr sz="2000" b="1" dirty="0">
                <a:latin typeface="Times New Roman"/>
                <a:cs typeface="Times New Roman"/>
              </a:rPr>
              <a:t>foods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(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09029" y="862330"/>
            <a:ext cx="17475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Times New Roman"/>
                <a:cs typeface="Times New Roman"/>
              </a:rPr>
              <a:t>such </a:t>
            </a:r>
            <a:r>
              <a:rPr sz="2000" b="1" dirty="0">
                <a:latin typeface="Times New Roman"/>
                <a:cs typeface="Times New Roman"/>
              </a:rPr>
              <a:t>as </a:t>
            </a:r>
            <a:r>
              <a:rPr sz="2000" b="1" spc="-5" dirty="0">
                <a:latin typeface="Times New Roman"/>
                <a:cs typeface="Times New Roman"/>
              </a:rPr>
              <a:t>fruits</a:t>
            </a:r>
            <a:r>
              <a:rPr sz="2000" b="1" spc="1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,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340" y="1167130"/>
            <a:ext cx="776922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vegetables, spices </a:t>
            </a:r>
            <a:r>
              <a:rPr sz="2000" dirty="0">
                <a:latin typeface="Times New Roman"/>
                <a:cs typeface="Times New Roman"/>
              </a:rPr>
              <a:t>and </a:t>
            </a:r>
            <a:r>
              <a:rPr sz="2000" spc="-5" dirty="0">
                <a:latin typeface="Times New Roman"/>
                <a:cs typeface="Times New Roman"/>
              </a:rPr>
              <a:t>meats) </a:t>
            </a:r>
            <a:r>
              <a:rPr sz="2000" spc="-10" dirty="0">
                <a:latin typeface="Times New Roman"/>
                <a:cs typeface="Times New Roman"/>
              </a:rPr>
              <a:t>is </a:t>
            </a:r>
            <a:r>
              <a:rPr sz="2000" spc="-5" dirty="0">
                <a:latin typeface="Times New Roman"/>
                <a:cs typeface="Times New Roman"/>
              </a:rPr>
              <a:t>exposed </a:t>
            </a:r>
            <a:r>
              <a:rPr sz="2000" dirty="0">
                <a:latin typeface="Times New Roman"/>
                <a:cs typeface="Times New Roman"/>
              </a:rPr>
              <a:t>to </a:t>
            </a:r>
            <a:r>
              <a:rPr sz="2000" spc="-5" dirty="0">
                <a:latin typeface="Times New Roman"/>
                <a:cs typeface="Times New Roman"/>
              </a:rPr>
              <a:t>ionizing radiation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destroy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71640" y="1471930"/>
            <a:ext cx="2185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might </a:t>
            </a:r>
            <a:r>
              <a:rPr sz="2000" dirty="0">
                <a:latin typeface="Times New Roman"/>
                <a:cs typeface="Times New Roman"/>
              </a:rPr>
              <a:t>be </a:t>
            </a:r>
            <a:r>
              <a:rPr sz="2000" spc="-10" dirty="0">
                <a:latin typeface="Times New Roman"/>
                <a:cs typeface="Times New Roman"/>
              </a:rPr>
              <a:t>present</a:t>
            </a:r>
            <a:r>
              <a:rPr sz="2000" spc="-5" dirty="0">
                <a:latin typeface="Times New Roman"/>
                <a:cs typeface="Times New Roman"/>
              </a:rPr>
              <a:t> in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8340" y="1471930"/>
            <a:ext cx="543433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microorganisms ,bacteria, viruses, </a:t>
            </a:r>
            <a:r>
              <a:rPr sz="2000" dirty="0">
                <a:latin typeface="Times New Roman"/>
                <a:cs typeface="Times New Roman"/>
              </a:rPr>
              <a:t>or </a:t>
            </a:r>
            <a:r>
              <a:rPr sz="2000" spc="-5" dirty="0">
                <a:latin typeface="Times New Roman"/>
                <a:cs typeface="Times New Roman"/>
              </a:rPr>
              <a:t>insects </a:t>
            </a:r>
            <a:r>
              <a:rPr sz="2000" dirty="0">
                <a:latin typeface="Times New Roman"/>
                <a:cs typeface="Times New Roman"/>
              </a:rPr>
              <a:t>that  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food.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87197" y="2113683"/>
            <a:ext cx="7768590" cy="25372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latin typeface="Times New Roman"/>
                <a:cs typeface="Times New Roman"/>
              </a:rPr>
              <a:t>It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physical treatment that consists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exposing foods </a:t>
            </a:r>
            <a:r>
              <a:rPr sz="2400" spc="-10" dirty="0">
                <a:latin typeface="Times New Roman"/>
                <a:cs typeface="Times New Roman"/>
              </a:rPr>
              <a:t>either  </a:t>
            </a:r>
            <a:r>
              <a:rPr sz="2400" spc="-5" dirty="0">
                <a:latin typeface="Times New Roman"/>
                <a:cs typeface="Times New Roman"/>
              </a:rPr>
              <a:t>prepackaged or </a:t>
            </a:r>
            <a:r>
              <a:rPr sz="2400" spc="-1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bulk </a:t>
            </a:r>
            <a:r>
              <a:rPr sz="2400" spc="-1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the direct action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electronic, electromagnetic  </a:t>
            </a:r>
            <a:r>
              <a:rPr sz="2400" dirty="0">
                <a:latin typeface="Times New Roman"/>
                <a:cs typeface="Times New Roman"/>
              </a:rPr>
              <a:t>rays.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Food </a:t>
            </a:r>
            <a:r>
              <a:rPr sz="2400" spc="-5" dirty="0">
                <a:latin typeface="Times New Roman"/>
                <a:cs typeface="Times New Roman"/>
              </a:rPr>
              <a:t>Irradiation is </a:t>
            </a:r>
            <a:r>
              <a:rPr sz="2400" dirty="0">
                <a:latin typeface="Times New Roman"/>
                <a:cs typeface="Times New Roman"/>
              </a:rPr>
              <a:t>a form of </a:t>
            </a:r>
            <a:r>
              <a:rPr sz="2400" spc="-5" dirty="0">
                <a:latin typeface="Times New Roman"/>
                <a:cs typeface="Times New Roman"/>
              </a:rPr>
              <a:t>food preservation that prolong shelf life,  </a:t>
            </a:r>
            <a:r>
              <a:rPr sz="2400" b="1" i="1" spc="-5" dirty="0">
                <a:latin typeface="Times New Roman"/>
                <a:cs typeface="Times New Roman"/>
              </a:rPr>
              <a:t>improve microbiologic safety</a:t>
            </a:r>
            <a:r>
              <a:rPr sz="2400" spc="-5" dirty="0">
                <a:latin typeface="Times New Roman"/>
                <a:cs typeface="Times New Roman"/>
              </a:rPr>
              <a:t>, and </a:t>
            </a:r>
            <a:r>
              <a:rPr sz="2400" dirty="0">
                <a:latin typeface="Times New Roman"/>
                <a:cs typeface="Times New Roman"/>
              </a:rPr>
              <a:t>reduce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use </a:t>
            </a:r>
            <a:r>
              <a:rPr sz="2400" spc="-5" dirty="0">
                <a:latin typeface="Times New Roman"/>
                <a:cs typeface="Times New Roman"/>
              </a:rPr>
              <a:t>of chemical fumigants 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additives.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1000" y="381000"/>
              <a:ext cx="8272272" cy="6248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30048" y="0"/>
            <a:ext cx="690697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0" spc="-5" dirty="0">
                <a:solidFill>
                  <a:srgbClr val="00AFEF"/>
                </a:solidFill>
                <a:latin typeface="Comic Sans MS"/>
                <a:cs typeface="Comic Sans MS"/>
              </a:rPr>
              <a:t>ADVANTAGES</a:t>
            </a:r>
            <a:r>
              <a:rPr sz="4000" i="0" spc="-75" dirty="0">
                <a:solidFill>
                  <a:srgbClr val="00AFEF"/>
                </a:solidFill>
                <a:latin typeface="Comic Sans MS"/>
                <a:cs typeface="Comic Sans MS"/>
              </a:rPr>
              <a:t> </a:t>
            </a:r>
            <a:r>
              <a:rPr sz="4000" i="0" spc="-10" dirty="0">
                <a:solidFill>
                  <a:srgbClr val="00AFEF"/>
                </a:solidFill>
                <a:latin typeface="Comic Sans MS"/>
                <a:cs typeface="Comic Sans MS"/>
              </a:rPr>
              <a:t>OF</a:t>
            </a:r>
            <a:endParaRPr sz="4000" dirty="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55564" y="12252"/>
            <a:ext cx="37731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90" dirty="0">
                <a:solidFill>
                  <a:srgbClr val="00AFEF"/>
                </a:solidFill>
                <a:latin typeface="Comic Sans MS"/>
                <a:cs typeface="Comic Sans MS"/>
              </a:rPr>
              <a:t>IRRADIATION</a:t>
            </a:r>
            <a:endParaRPr sz="4000" dirty="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863853"/>
            <a:ext cx="4034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269240" algn="l"/>
              </a:tabLst>
            </a:pPr>
            <a:r>
              <a:rPr sz="1800" dirty="0" smtClean="0">
                <a:latin typeface="Times New Roman"/>
                <a:cs typeface="Times New Roman"/>
              </a:rPr>
              <a:t>There</a:t>
            </a:r>
            <a:r>
              <a:rPr sz="1800" spc="195" dirty="0" smtClean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Times New Roman"/>
                <a:cs typeface="Times New Roman"/>
              </a:rPr>
              <a:t>is</a:t>
            </a:r>
            <a:r>
              <a:rPr sz="1800" spc="190" dirty="0" smtClean="0">
                <a:latin typeface="Times New Roman"/>
                <a:cs typeface="Times New Roman"/>
              </a:rPr>
              <a:t> </a:t>
            </a:r>
            <a:r>
              <a:rPr sz="1800" dirty="0" smtClean="0">
                <a:latin typeface="Times New Roman"/>
                <a:cs typeface="Times New Roman"/>
              </a:rPr>
              <a:t>little</a:t>
            </a:r>
            <a:r>
              <a:rPr sz="1800" spc="200" dirty="0" smtClean="0">
                <a:latin typeface="Times New Roman"/>
                <a:cs typeface="Times New Roman"/>
              </a:rPr>
              <a:t> </a:t>
            </a:r>
            <a:r>
              <a:rPr sz="1800" spc="-10" dirty="0" smtClean="0">
                <a:latin typeface="Times New Roman"/>
                <a:cs typeface="Times New Roman"/>
              </a:rPr>
              <a:t>or</a:t>
            </a:r>
            <a:r>
              <a:rPr sz="1800" spc="204" dirty="0" smtClean="0">
                <a:latin typeface="Times New Roman"/>
                <a:cs typeface="Times New Roman"/>
              </a:rPr>
              <a:t> </a:t>
            </a:r>
            <a:r>
              <a:rPr sz="1800" dirty="0" smtClean="0">
                <a:latin typeface="Times New Roman"/>
                <a:cs typeface="Times New Roman"/>
              </a:rPr>
              <a:t>no</a:t>
            </a:r>
            <a:r>
              <a:rPr sz="1800" spc="200" dirty="0" smtClean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Times New Roman"/>
                <a:cs typeface="Times New Roman"/>
              </a:rPr>
              <a:t>heating</a:t>
            </a:r>
            <a:r>
              <a:rPr sz="1800" spc="200" dirty="0" smtClean="0">
                <a:latin typeface="Times New Roman"/>
                <a:cs typeface="Times New Roman"/>
              </a:rPr>
              <a:t> </a:t>
            </a:r>
            <a:r>
              <a:rPr sz="1800" dirty="0" smtClean="0">
                <a:latin typeface="Times New Roman"/>
                <a:cs typeface="Times New Roman"/>
              </a:rPr>
              <a:t>of</a:t>
            </a:r>
            <a:r>
              <a:rPr sz="1800" spc="190" dirty="0" smtClean="0">
                <a:latin typeface="Times New Roman"/>
                <a:cs typeface="Times New Roman"/>
              </a:rPr>
              <a:t> </a:t>
            </a:r>
            <a:r>
              <a:rPr sz="1800" dirty="0" smtClean="0">
                <a:latin typeface="Times New Roman"/>
                <a:cs typeface="Times New Roman"/>
              </a:rPr>
              <a:t>the</a:t>
            </a:r>
            <a:r>
              <a:rPr sz="1800" spc="210" dirty="0" smtClean="0">
                <a:latin typeface="Times New Roman"/>
                <a:cs typeface="Times New Roman"/>
              </a:rPr>
              <a:t> </a:t>
            </a:r>
            <a:r>
              <a:rPr sz="1800" dirty="0" smtClean="0">
                <a:latin typeface="Times New Roman"/>
                <a:cs typeface="Times New Roman"/>
              </a:rPr>
              <a:t>food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1138173"/>
            <a:ext cx="4031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and </a:t>
            </a:r>
            <a:r>
              <a:rPr sz="1800" spc="-5" dirty="0">
                <a:latin typeface="Times New Roman"/>
                <a:cs typeface="Times New Roman"/>
              </a:rPr>
              <a:t>therefore negligible change </a:t>
            </a:r>
            <a:r>
              <a:rPr sz="1800" dirty="0">
                <a:latin typeface="Times New Roman"/>
                <a:cs typeface="Times New Roman"/>
              </a:rPr>
              <a:t>to </a:t>
            </a:r>
            <a:r>
              <a:rPr sz="1800" spc="-10" dirty="0">
                <a:latin typeface="Times New Roman"/>
                <a:cs typeface="Times New Roman"/>
              </a:rPr>
              <a:t>sensory  </a:t>
            </a:r>
            <a:r>
              <a:rPr sz="1800" dirty="0">
                <a:latin typeface="Times New Roman"/>
                <a:cs typeface="Times New Roman"/>
              </a:rPr>
              <a:t>characteristics.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3540" y="1960829"/>
            <a:ext cx="403352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7170" indent="-205104">
              <a:lnSpc>
                <a:spcPct val="100000"/>
              </a:lnSpc>
              <a:spcBef>
                <a:spcPts val="100"/>
              </a:spcBef>
              <a:buSzPct val="94444"/>
              <a:buFont typeface="Wingdings"/>
              <a:buChar char=""/>
              <a:tabLst>
                <a:tab pos="217804" algn="l"/>
                <a:tab pos="1271270" algn="l"/>
                <a:tab pos="1780539" algn="l"/>
                <a:tab pos="2543810" algn="l"/>
                <a:tab pos="3231515" algn="l"/>
                <a:tab pos="3804920" algn="l"/>
              </a:tabLst>
            </a:pPr>
            <a:r>
              <a:rPr sz="1800" spc="-10" dirty="0">
                <a:latin typeface="Times New Roman"/>
                <a:cs typeface="Times New Roman"/>
              </a:rPr>
              <a:t>P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kaged	and	frozen	foods	</a:t>
            </a:r>
            <a:r>
              <a:rPr sz="1800" spc="-15" dirty="0">
                <a:latin typeface="Times New Roman"/>
                <a:cs typeface="Times New Roman"/>
              </a:rPr>
              <a:t>m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y	</a:t>
            </a:r>
            <a:r>
              <a:rPr sz="1800" spc="-5" dirty="0">
                <a:latin typeface="Times New Roman"/>
                <a:cs typeface="Times New Roman"/>
              </a:rPr>
              <a:t>be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treated.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3540" y="2784475"/>
            <a:ext cx="40335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buSzPct val="94444"/>
              <a:buFont typeface="Wingdings"/>
              <a:buChar char=""/>
              <a:tabLst>
                <a:tab pos="217170" algn="l"/>
              </a:tabLst>
            </a:pPr>
            <a:r>
              <a:rPr sz="1800" spc="-5" dirty="0">
                <a:latin typeface="Times New Roman"/>
                <a:cs typeface="Times New Roman"/>
              </a:rPr>
              <a:t>Fresh </a:t>
            </a:r>
            <a:r>
              <a:rPr sz="1800" dirty="0">
                <a:latin typeface="Times New Roman"/>
                <a:cs typeface="Times New Roman"/>
              </a:rPr>
              <a:t>foods </a:t>
            </a:r>
            <a:r>
              <a:rPr sz="1800" spc="-10" dirty="0">
                <a:latin typeface="Times New Roman"/>
                <a:cs typeface="Times New Roman"/>
              </a:rPr>
              <a:t>may </a:t>
            </a:r>
            <a:r>
              <a:rPr sz="1800" dirty="0">
                <a:latin typeface="Times New Roman"/>
                <a:cs typeface="Times New Roman"/>
              </a:rPr>
              <a:t>be </a:t>
            </a:r>
            <a:r>
              <a:rPr sz="1800" spc="-5" dirty="0">
                <a:latin typeface="Times New Roman"/>
                <a:cs typeface="Times New Roman"/>
              </a:rPr>
              <a:t>preserved </a:t>
            </a:r>
            <a:r>
              <a:rPr sz="1800" dirty="0">
                <a:latin typeface="Times New Roman"/>
                <a:cs typeface="Times New Roman"/>
              </a:rPr>
              <a:t>in a </a:t>
            </a:r>
            <a:r>
              <a:rPr sz="1800" spc="-5" dirty="0">
                <a:latin typeface="Times New Roman"/>
                <a:cs typeface="Times New Roman"/>
              </a:rPr>
              <a:t>single  operation, </a:t>
            </a:r>
            <a:r>
              <a:rPr sz="1800" dirty="0">
                <a:latin typeface="Times New Roman"/>
                <a:cs typeface="Times New Roman"/>
              </a:rPr>
              <a:t>and without the </a:t>
            </a:r>
            <a:r>
              <a:rPr sz="1800" spc="-5" dirty="0">
                <a:latin typeface="Times New Roman"/>
                <a:cs typeface="Times New Roman"/>
              </a:rPr>
              <a:t>use </a:t>
            </a:r>
            <a:r>
              <a:rPr sz="1800" dirty="0">
                <a:latin typeface="Times New Roman"/>
                <a:cs typeface="Times New Roman"/>
              </a:rPr>
              <a:t>of </a:t>
            </a:r>
            <a:r>
              <a:rPr sz="1800" spc="-5" dirty="0">
                <a:latin typeface="Times New Roman"/>
                <a:cs typeface="Times New Roman"/>
              </a:rPr>
              <a:t>chemical  </a:t>
            </a:r>
            <a:r>
              <a:rPr sz="1800" dirty="0">
                <a:latin typeface="Times New Roman"/>
                <a:cs typeface="Times New Roman"/>
              </a:rPr>
              <a:t>preservation.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3540" y="3882008"/>
            <a:ext cx="36468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6535" indent="-204470">
              <a:lnSpc>
                <a:spcPct val="100000"/>
              </a:lnSpc>
              <a:spcBef>
                <a:spcPts val="100"/>
              </a:spcBef>
              <a:buSzPct val="94444"/>
              <a:buFont typeface="Wingdings"/>
              <a:buChar char=""/>
              <a:tabLst>
                <a:tab pos="217170" algn="l"/>
              </a:tabLst>
            </a:pPr>
            <a:r>
              <a:rPr sz="1800" dirty="0">
                <a:latin typeface="Times New Roman"/>
                <a:cs typeface="Times New Roman"/>
              </a:rPr>
              <a:t>Extended shelf life of </a:t>
            </a:r>
            <a:r>
              <a:rPr sz="1800" spc="-5" dirty="0">
                <a:latin typeface="Times New Roman"/>
                <a:cs typeface="Times New Roman"/>
              </a:rPr>
              <a:t>some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products.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3540" y="4704969"/>
            <a:ext cx="40328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6535" indent="-204470">
              <a:lnSpc>
                <a:spcPct val="100000"/>
              </a:lnSpc>
              <a:spcBef>
                <a:spcPts val="100"/>
              </a:spcBef>
              <a:buSzPct val="94444"/>
              <a:buFont typeface="Wingdings"/>
              <a:buChar char=""/>
              <a:tabLst>
                <a:tab pos="217170" algn="l"/>
                <a:tab pos="1193800" algn="l"/>
                <a:tab pos="1710055" algn="l"/>
                <a:tab pos="2077720" algn="l"/>
                <a:tab pos="3269615" algn="l"/>
              </a:tabLst>
            </a:pPr>
            <a:r>
              <a:rPr sz="1800" dirty="0">
                <a:latin typeface="Times New Roman"/>
                <a:cs typeface="Times New Roman"/>
              </a:rPr>
              <a:t>Redu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ed	</a:t>
            </a:r>
            <a:r>
              <a:rPr sz="1800" spc="-15" dirty="0">
                <a:latin typeface="Times New Roman"/>
                <a:cs typeface="Times New Roman"/>
              </a:rPr>
              <a:t>r</a:t>
            </a:r>
            <a:r>
              <a:rPr sz="1800" spc="-5" dirty="0">
                <a:latin typeface="Times New Roman"/>
                <a:cs typeface="Times New Roman"/>
              </a:rPr>
              <a:t>isk</a:t>
            </a:r>
            <a:r>
              <a:rPr sz="1800" dirty="0">
                <a:latin typeface="Times New Roman"/>
                <a:cs typeface="Times New Roman"/>
              </a:rPr>
              <a:t>	of	foo</a:t>
            </a:r>
            <a:r>
              <a:rPr sz="1800" spc="-5" dirty="0">
                <a:latin typeface="Times New Roman"/>
                <a:cs typeface="Times New Roman"/>
              </a:rPr>
              <a:t>d</a:t>
            </a:r>
            <a:r>
              <a:rPr sz="1800" dirty="0">
                <a:latin typeface="Times New Roman"/>
                <a:cs typeface="Times New Roman"/>
              </a:rPr>
              <a:t>-borne	dise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spc="-5" dirty="0">
                <a:latin typeface="Times New Roman"/>
                <a:cs typeface="Times New Roman"/>
              </a:rPr>
              <a:t>ses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caused </a:t>
            </a:r>
            <a:r>
              <a:rPr sz="1800" spc="-5" dirty="0">
                <a:latin typeface="Times New Roman"/>
                <a:cs typeface="Times New Roman"/>
              </a:rPr>
              <a:t>by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micro-organisms.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3540" y="5528259"/>
            <a:ext cx="40354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4444"/>
              <a:buFont typeface="Wingdings"/>
              <a:buChar char=""/>
              <a:tabLst>
                <a:tab pos="217170" algn="l"/>
              </a:tabLst>
            </a:pPr>
            <a:r>
              <a:rPr sz="1800" dirty="0">
                <a:latin typeface="Times New Roman"/>
                <a:cs typeface="Times New Roman"/>
              </a:rPr>
              <a:t>Less need for </a:t>
            </a:r>
            <a:r>
              <a:rPr sz="1800" spc="-5" dirty="0">
                <a:latin typeface="Times New Roman"/>
                <a:cs typeface="Times New Roman"/>
              </a:rPr>
              <a:t>some </a:t>
            </a:r>
            <a:r>
              <a:rPr sz="1800" dirty="0">
                <a:latin typeface="Times New Roman"/>
                <a:cs typeface="Times New Roman"/>
              </a:rPr>
              <a:t>additives, such </a:t>
            </a:r>
            <a:r>
              <a:rPr sz="1800" spc="-5" dirty="0">
                <a:latin typeface="Times New Roman"/>
                <a:cs typeface="Times New Roman"/>
              </a:rPr>
              <a:t>as  </a:t>
            </a:r>
            <a:r>
              <a:rPr sz="1800" dirty="0">
                <a:latin typeface="Times New Roman"/>
                <a:cs typeface="Times New Roman"/>
              </a:rPr>
              <a:t>preservatives and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antioxidants.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93335" y="893063"/>
            <a:ext cx="3566160" cy="1078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790947" y="982725"/>
            <a:ext cx="2085975" cy="708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2570" marR="5080" indent="-230504">
              <a:lnSpc>
                <a:spcPct val="103600"/>
              </a:lnSpc>
            </a:pPr>
            <a:r>
              <a:rPr sz="2200" spc="-145" dirty="0">
                <a:latin typeface="PMingLiU"/>
                <a:cs typeface="PMingLiU"/>
              </a:rPr>
              <a:t>Minimize </a:t>
            </a:r>
            <a:r>
              <a:rPr sz="2200" spc="-155" dirty="0">
                <a:latin typeface="PMingLiU"/>
                <a:cs typeface="PMingLiU"/>
              </a:rPr>
              <a:t>Food</a:t>
            </a:r>
            <a:r>
              <a:rPr sz="2200" spc="-190" dirty="0">
                <a:latin typeface="PMingLiU"/>
                <a:cs typeface="PMingLiU"/>
              </a:rPr>
              <a:t> </a:t>
            </a:r>
            <a:r>
              <a:rPr sz="2200" spc="-140" dirty="0">
                <a:latin typeface="PMingLiU"/>
                <a:cs typeface="PMingLiU"/>
              </a:rPr>
              <a:t>Losses  </a:t>
            </a:r>
            <a:r>
              <a:rPr sz="2200" spc="-150" dirty="0">
                <a:latin typeface="PMingLiU"/>
                <a:cs typeface="PMingLiU"/>
              </a:rPr>
              <a:t>and </a:t>
            </a:r>
            <a:r>
              <a:rPr sz="2200" spc="-140" dirty="0">
                <a:latin typeface="PMingLiU"/>
                <a:cs typeface="PMingLiU"/>
              </a:rPr>
              <a:t>food</a:t>
            </a:r>
            <a:r>
              <a:rPr sz="2200" spc="-135" dirty="0">
                <a:latin typeface="PMingLiU"/>
                <a:cs typeface="PMingLiU"/>
              </a:rPr>
              <a:t> </a:t>
            </a:r>
            <a:r>
              <a:rPr sz="2200" spc="-130" dirty="0">
                <a:latin typeface="PMingLiU"/>
                <a:cs typeface="PMingLiU"/>
              </a:rPr>
              <a:t>spoilage</a:t>
            </a:r>
            <a:endParaRPr sz="2200">
              <a:latin typeface="PMingLiU"/>
              <a:cs typeface="PMingLiU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84420" y="2017776"/>
            <a:ext cx="3532631" cy="1075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165597" y="2280666"/>
            <a:ext cx="20720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50" dirty="0">
                <a:latin typeface="PMingLiU"/>
                <a:cs typeface="PMingLiU"/>
              </a:rPr>
              <a:t>Improve </a:t>
            </a:r>
            <a:r>
              <a:rPr sz="2200" spc="-130" dirty="0">
                <a:latin typeface="PMingLiU"/>
                <a:cs typeface="PMingLiU"/>
              </a:rPr>
              <a:t>Public</a:t>
            </a:r>
            <a:r>
              <a:rPr sz="2200" spc="-150" dirty="0">
                <a:latin typeface="PMingLiU"/>
                <a:cs typeface="PMingLiU"/>
              </a:rPr>
              <a:t> </a:t>
            </a:r>
            <a:r>
              <a:rPr sz="2200" spc="-140" dirty="0">
                <a:latin typeface="PMingLiU"/>
                <a:cs typeface="PMingLiU"/>
              </a:rPr>
              <a:t>Health</a:t>
            </a:r>
            <a:endParaRPr sz="2200">
              <a:latin typeface="PMingLiU"/>
              <a:cs typeface="PMingLiU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141976" y="3142488"/>
            <a:ext cx="3532631" cy="10759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470016" y="3257169"/>
            <a:ext cx="1977389" cy="65595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727075" marR="5080" indent="-715010">
              <a:lnSpc>
                <a:spcPts val="2330"/>
              </a:lnSpc>
              <a:spcBef>
                <a:spcPts val="430"/>
              </a:spcBef>
            </a:pPr>
            <a:r>
              <a:rPr sz="2200" spc="-130" dirty="0">
                <a:latin typeface="PMingLiU"/>
                <a:cs typeface="PMingLiU"/>
              </a:rPr>
              <a:t>Increase </a:t>
            </a:r>
            <a:r>
              <a:rPr sz="2200" spc="-125" dirty="0">
                <a:latin typeface="PMingLiU"/>
                <a:cs typeface="PMingLiU"/>
              </a:rPr>
              <a:t>International  </a:t>
            </a:r>
            <a:r>
              <a:rPr sz="2200" spc="-140" dirty="0">
                <a:latin typeface="PMingLiU"/>
                <a:cs typeface="PMingLiU"/>
              </a:rPr>
              <a:t>Trade</a:t>
            </a:r>
            <a:endParaRPr sz="2200">
              <a:latin typeface="PMingLiU"/>
              <a:cs typeface="PMingLiU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399532" y="4267200"/>
            <a:ext cx="3531108" cy="10759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803138" y="4381880"/>
            <a:ext cx="1826260" cy="655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5095">
              <a:lnSpc>
                <a:spcPts val="2485"/>
              </a:lnSpc>
              <a:spcBef>
                <a:spcPts val="95"/>
              </a:spcBef>
            </a:pPr>
            <a:r>
              <a:rPr sz="2200" spc="-185" dirty="0">
                <a:latin typeface="PMingLiU"/>
                <a:cs typeface="PMingLiU"/>
              </a:rPr>
              <a:t>An </a:t>
            </a:r>
            <a:r>
              <a:rPr sz="2200" spc="-130" dirty="0">
                <a:latin typeface="PMingLiU"/>
                <a:cs typeface="PMingLiU"/>
              </a:rPr>
              <a:t>Alternative</a:t>
            </a:r>
            <a:r>
              <a:rPr sz="2200" spc="-70" dirty="0">
                <a:latin typeface="PMingLiU"/>
                <a:cs typeface="PMingLiU"/>
              </a:rPr>
              <a:t> </a:t>
            </a:r>
            <a:r>
              <a:rPr sz="2200" spc="-120" dirty="0">
                <a:latin typeface="PMingLiU"/>
                <a:cs typeface="PMingLiU"/>
              </a:rPr>
              <a:t>to</a:t>
            </a:r>
            <a:endParaRPr sz="2200">
              <a:latin typeface="PMingLiU"/>
              <a:cs typeface="PMingLiU"/>
            </a:endParaRPr>
          </a:p>
          <a:p>
            <a:pPr marL="12700">
              <a:lnSpc>
                <a:spcPts val="2485"/>
              </a:lnSpc>
            </a:pPr>
            <a:r>
              <a:rPr sz="2200" spc="-140" dirty="0">
                <a:latin typeface="PMingLiU"/>
                <a:cs typeface="PMingLiU"/>
              </a:rPr>
              <a:t>Fumigation </a:t>
            </a:r>
            <a:r>
              <a:rPr sz="2200" spc="-130" dirty="0">
                <a:latin typeface="PMingLiU"/>
                <a:cs typeface="PMingLiU"/>
              </a:rPr>
              <a:t>of</a:t>
            </a:r>
            <a:r>
              <a:rPr sz="2200" spc="-175" dirty="0">
                <a:latin typeface="PMingLiU"/>
                <a:cs typeface="PMingLiU"/>
              </a:rPr>
              <a:t> </a:t>
            </a:r>
            <a:r>
              <a:rPr sz="2200" spc="-155" dirty="0">
                <a:latin typeface="PMingLiU"/>
                <a:cs typeface="PMingLiU"/>
              </a:rPr>
              <a:t>Food</a:t>
            </a:r>
            <a:endParaRPr sz="2200">
              <a:latin typeface="PMingLiU"/>
              <a:cs typeface="PMingLiU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655564" y="5391911"/>
            <a:ext cx="3488435" cy="10759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892800" y="5655055"/>
            <a:ext cx="21615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30" dirty="0">
                <a:latin typeface="PMingLiU"/>
                <a:cs typeface="PMingLiU"/>
              </a:rPr>
              <a:t>Increase </a:t>
            </a:r>
            <a:r>
              <a:rPr sz="2200" spc="-145" dirty="0">
                <a:latin typeface="PMingLiU"/>
                <a:cs typeface="PMingLiU"/>
              </a:rPr>
              <a:t>Energy</a:t>
            </a:r>
            <a:r>
              <a:rPr sz="2200" spc="-175" dirty="0">
                <a:latin typeface="PMingLiU"/>
                <a:cs typeface="PMingLiU"/>
              </a:rPr>
              <a:t> </a:t>
            </a:r>
            <a:r>
              <a:rPr sz="2200" spc="-140" dirty="0">
                <a:latin typeface="PMingLiU"/>
                <a:cs typeface="PMingLiU"/>
              </a:rPr>
              <a:t>Saving</a:t>
            </a:r>
            <a:endParaRPr sz="2200">
              <a:latin typeface="PMingLiU"/>
              <a:cs typeface="PMingLiU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380731" y="1592580"/>
            <a:ext cx="1600200" cy="4144010"/>
            <a:chOff x="7380731" y="1592580"/>
            <a:chExt cx="1600200" cy="4144010"/>
          </a:xfrm>
        </p:grpSpPr>
        <p:sp>
          <p:nvSpPr>
            <p:cNvPr id="23" name="object 23"/>
            <p:cNvSpPr/>
            <p:nvPr/>
          </p:nvSpPr>
          <p:spPr>
            <a:xfrm>
              <a:off x="7380731" y="1592580"/>
              <a:ext cx="829055" cy="7757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638287" y="2717291"/>
              <a:ext cx="829055" cy="77571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94319" y="3826763"/>
              <a:ext cx="830579" cy="77419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151875" y="4962144"/>
              <a:ext cx="829055" cy="77419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65575" y="1019301"/>
            <a:ext cx="3776979" cy="17818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spc="-5" dirty="0">
                <a:latin typeface="Gabriola"/>
                <a:cs typeface="Gabriola"/>
              </a:rPr>
              <a:t>Irradiation </a:t>
            </a:r>
            <a:r>
              <a:rPr sz="2400" dirty="0">
                <a:latin typeface="Gabriola"/>
                <a:cs typeface="Gabriola"/>
              </a:rPr>
              <a:t>cannot </a:t>
            </a:r>
            <a:r>
              <a:rPr sz="2400" spc="-5" dirty="0">
                <a:latin typeface="Gabriola"/>
                <a:cs typeface="Gabriola"/>
              </a:rPr>
              <a:t>be </a:t>
            </a:r>
            <a:r>
              <a:rPr sz="2400" dirty="0">
                <a:latin typeface="Gabriola"/>
                <a:cs typeface="Gabriola"/>
              </a:rPr>
              <a:t>used </a:t>
            </a:r>
            <a:r>
              <a:rPr sz="2400" spc="-5" dirty="0">
                <a:latin typeface="Gabriola"/>
                <a:cs typeface="Gabriola"/>
              </a:rPr>
              <a:t>for </a:t>
            </a:r>
            <a:r>
              <a:rPr sz="2400" dirty="0">
                <a:latin typeface="Gabriola"/>
                <a:cs typeface="Gabriola"/>
              </a:rPr>
              <a:t>all </a:t>
            </a:r>
            <a:r>
              <a:rPr sz="2400" spc="-5" dirty="0">
                <a:latin typeface="Gabriola"/>
                <a:cs typeface="Gabriola"/>
              </a:rPr>
              <a:t>foods</a:t>
            </a:r>
            <a:r>
              <a:rPr sz="2400" spc="-50" dirty="0">
                <a:latin typeface="Gabriola"/>
                <a:cs typeface="Gabriola"/>
              </a:rPr>
              <a:t> </a:t>
            </a:r>
            <a:r>
              <a:rPr sz="2400" dirty="0">
                <a:latin typeface="Gabriola"/>
                <a:cs typeface="Gabriola"/>
              </a:rPr>
              <a:t>:</a:t>
            </a:r>
            <a:endParaRPr sz="2400">
              <a:latin typeface="Gabriola"/>
              <a:cs typeface="Gabriola"/>
            </a:endParaRPr>
          </a:p>
          <a:p>
            <a:pPr marL="756285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Gabriola"/>
                <a:cs typeface="Gabriola"/>
              </a:rPr>
              <a:t>Dairy </a:t>
            </a:r>
            <a:r>
              <a:rPr sz="2400" dirty="0">
                <a:latin typeface="Gabriola"/>
                <a:cs typeface="Gabriola"/>
              </a:rPr>
              <a:t>Products</a:t>
            </a:r>
            <a:endParaRPr sz="2400">
              <a:latin typeface="Gabriola"/>
              <a:cs typeface="Gabriola"/>
            </a:endParaRPr>
          </a:p>
          <a:p>
            <a:pPr marL="756285" indent="-28702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Gabriola"/>
                <a:cs typeface="Gabriola"/>
              </a:rPr>
              <a:t>Peaches</a:t>
            </a:r>
            <a:endParaRPr sz="2400">
              <a:latin typeface="Gabriola"/>
              <a:cs typeface="Gabriola"/>
            </a:endParaRPr>
          </a:p>
          <a:p>
            <a:pPr marL="756285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Gabriola"/>
                <a:cs typeface="Gabriola"/>
              </a:rPr>
              <a:t>Nectarines</a:t>
            </a:r>
            <a:endParaRPr sz="2400">
              <a:latin typeface="Gabriola"/>
              <a:cs typeface="Gabriol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95"/>
              </a:spcBef>
            </a:pPr>
            <a:r>
              <a:rPr spc="55" dirty="0"/>
              <a:t>LIMI</a:t>
            </a:r>
            <a:r>
              <a:rPr spc="50" dirty="0"/>
              <a:t>T</a:t>
            </a:r>
            <a:r>
              <a:rPr spc="-150" dirty="0"/>
              <a:t>ATI</a:t>
            </a:r>
            <a:r>
              <a:rPr spc="-229" dirty="0"/>
              <a:t>O</a:t>
            </a:r>
            <a:r>
              <a:rPr spc="-380" dirty="0"/>
              <a:t>NS</a:t>
            </a:r>
          </a:p>
        </p:txBody>
      </p:sp>
      <p:sp>
        <p:nvSpPr>
          <p:cNvPr id="5" name="object 5"/>
          <p:cNvSpPr/>
          <p:nvPr/>
        </p:nvSpPr>
        <p:spPr>
          <a:xfrm>
            <a:off x="7093350" y="2591790"/>
            <a:ext cx="1594080" cy="12602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038590" cy="6858000"/>
            <a:chOff x="0" y="0"/>
            <a:chExt cx="903859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038084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53639" y="801623"/>
              <a:ext cx="178307" cy="1783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53639" y="1716023"/>
              <a:ext cx="178307" cy="1783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53639" y="2630423"/>
              <a:ext cx="178307" cy="1783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53639" y="3544823"/>
              <a:ext cx="178307" cy="1783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53639" y="4764023"/>
              <a:ext cx="178307" cy="1783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29839" y="5443728"/>
              <a:ext cx="152400" cy="1600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441194" y="709930"/>
            <a:ext cx="6625590" cy="5499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15" indent="241935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Some foods, such as dairy foods and </a:t>
            </a:r>
            <a:r>
              <a:rPr sz="2000" dirty="0">
                <a:latin typeface="Times New Roman"/>
                <a:cs typeface="Times New Roman"/>
              </a:rPr>
              <a:t>eggs, </a:t>
            </a:r>
            <a:r>
              <a:rPr sz="2000" spc="-5" dirty="0">
                <a:latin typeface="Times New Roman"/>
                <a:cs typeface="Times New Roman"/>
              </a:rPr>
              <a:t>cannot </a:t>
            </a:r>
            <a:r>
              <a:rPr sz="2000" spc="5" dirty="0">
                <a:latin typeface="Times New Roman"/>
                <a:cs typeface="Times New Roman"/>
              </a:rPr>
              <a:t>be  </a:t>
            </a:r>
            <a:r>
              <a:rPr sz="2000" dirty="0">
                <a:latin typeface="Times New Roman"/>
                <a:cs typeface="Times New Roman"/>
              </a:rPr>
              <a:t>irradiated because </a:t>
            </a:r>
            <a:r>
              <a:rPr sz="2000" spc="-5" dirty="0">
                <a:latin typeface="Times New Roman"/>
                <a:cs typeface="Times New Roman"/>
              </a:rPr>
              <a:t>it </a:t>
            </a:r>
            <a:r>
              <a:rPr sz="2000" dirty="0">
                <a:latin typeface="Times New Roman"/>
                <a:cs typeface="Times New Roman"/>
              </a:rPr>
              <a:t>causes changes </a:t>
            </a:r>
            <a:r>
              <a:rPr sz="2000" spc="-5" dirty="0">
                <a:latin typeface="Times New Roman"/>
                <a:cs typeface="Times New Roman"/>
              </a:rPr>
              <a:t>in </a:t>
            </a:r>
            <a:r>
              <a:rPr sz="2000" dirty="0">
                <a:latin typeface="Times New Roman"/>
                <a:cs typeface="Times New Roman"/>
              </a:rPr>
              <a:t>Flavour or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texture.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25019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process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alters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the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nutrient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content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of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some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foods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because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it </a:t>
            </a:r>
            <a:r>
              <a:rPr sz="2000" dirty="0">
                <a:latin typeface="Times New Roman"/>
                <a:cs typeface="Times New Roman"/>
              </a:rPr>
              <a:t>reduces the level of </a:t>
            </a:r>
            <a:r>
              <a:rPr sz="2000" spc="-5" dirty="0">
                <a:latin typeface="Times New Roman"/>
                <a:cs typeface="Times New Roman"/>
              </a:rPr>
              <a:t>some </a:t>
            </a:r>
            <a:r>
              <a:rPr sz="2000" dirty="0">
                <a:latin typeface="Times New Roman"/>
                <a:cs typeface="Times New Roman"/>
              </a:rPr>
              <a:t>of the B-group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vitamins.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715" indent="241935" algn="just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Chemical </a:t>
            </a:r>
            <a:r>
              <a:rPr sz="2000" dirty="0">
                <a:latin typeface="Times New Roman"/>
                <a:cs typeface="Times New Roman"/>
              </a:rPr>
              <a:t>compounds </a:t>
            </a:r>
            <a:r>
              <a:rPr sz="2000" spc="-5" dirty="0">
                <a:latin typeface="Times New Roman"/>
                <a:cs typeface="Times New Roman"/>
              </a:rPr>
              <a:t>with nutritional or flavor functions can  also </a:t>
            </a:r>
            <a:r>
              <a:rPr sz="2000" dirty="0">
                <a:latin typeface="Times New Roman"/>
                <a:cs typeface="Times New Roman"/>
              </a:rPr>
              <a:t>be </a:t>
            </a:r>
            <a:r>
              <a:rPr sz="2000" spc="-5" dirty="0">
                <a:latin typeface="Times New Roman"/>
                <a:cs typeface="Times New Roman"/>
              </a:rPr>
              <a:t>affected </a:t>
            </a:r>
            <a:r>
              <a:rPr sz="2000" dirty="0">
                <a:latin typeface="Times New Roman"/>
                <a:cs typeface="Times New Roman"/>
              </a:rPr>
              <a:t>by ionizing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irradiation.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 indent="177800" algn="just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radiation may </a:t>
            </a:r>
            <a:r>
              <a:rPr sz="2000" dirty="0">
                <a:latin typeface="Times New Roman"/>
                <a:cs typeface="Times New Roman"/>
              </a:rPr>
              <a:t>cause </a:t>
            </a:r>
            <a:r>
              <a:rPr sz="2000" spc="-10" dirty="0">
                <a:latin typeface="Times New Roman"/>
                <a:cs typeface="Times New Roman"/>
              </a:rPr>
              <a:t>some </a:t>
            </a:r>
            <a:r>
              <a:rPr sz="2000" dirty="0">
                <a:latin typeface="Times New Roman"/>
                <a:cs typeface="Times New Roman"/>
              </a:rPr>
              <a:t>changes </a:t>
            </a:r>
            <a:r>
              <a:rPr sz="2000" spc="-5" dirty="0">
                <a:latin typeface="Times New Roman"/>
                <a:cs typeface="Times New Roman"/>
              </a:rPr>
              <a:t>in the sensory  characteristics of food and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functional properties of food  </a:t>
            </a:r>
            <a:r>
              <a:rPr sz="2000" dirty="0">
                <a:latin typeface="Times New Roman"/>
                <a:cs typeface="Times New Roman"/>
              </a:rPr>
              <a:t>components.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905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Times New Roman"/>
                <a:cs typeface="Times New Roman"/>
              </a:rPr>
              <a:t>Irradiation initiates the autoxidation of fats, which gives </a:t>
            </a:r>
            <a:r>
              <a:rPr sz="2000" spc="-10" dirty="0">
                <a:latin typeface="Times New Roman"/>
                <a:cs typeface="Times New Roman"/>
              </a:rPr>
              <a:t>rise</a:t>
            </a:r>
            <a:r>
              <a:rPr sz="2000" spc="40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to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rancid </a:t>
            </a:r>
            <a:r>
              <a:rPr sz="2000" spc="-10" dirty="0">
                <a:latin typeface="Times New Roman"/>
                <a:cs typeface="Times New Roman"/>
              </a:rPr>
              <a:t>off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flavors.</a:t>
            </a:r>
            <a:endParaRPr sz="2000">
              <a:latin typeface="Times New Roman"/>
              <a:cs typeface="Times New Roman"/>
            </a:endParaRPr>
          </a:p>
          <a:p>
            <a:pPr marL="248285">
              <a:lnSpc>
                <a:spcPct val="100000"/>
              </a:lnSpc>
              <a:spcBef>
                <a:spcPts val="610"/>
              </a:spcBef>
            </a:pPr>
            <a:r>
              <a:rPr sz="1800" b="1" spc="-5" dirty="0">
                <a:latin typeface="Times New Roman"/>
                <a:cs typeface="Times New Roman"/>
              </a:rPr>
              <a:t>Proper handling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food</a:t>
            </a:r>
            <a:endParaRPr sz="1800">
              <a:latin typeface="Times New Roman"/>
              <a:cs typeface="Times New Roman"/>
            </a:endParaRPr>
          </a:p>
          <a:p>
            <a:pPr marL="88900" marR="5080" indent="57785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Food irradiation does not replace the need </a:t>
            </a:r>
            <a:r>
              <a:rPr sz="1800" dirty="0">
                <a:latin typeface="Times New Roman"/>
                <a:cs typeface="Times New Roman"/>
              </a:rPr>
              <a:t>for correct </a:t>
            </a:r>
            <a:r>
              <a:rPr sz="1800" spc="-5" dirty="0">
                <a:latin typeface="Times New Roman"/>
                <a:cs typeface="Times New Roman"/>
              </a:rPr>
              <a:t>food handling  </a:t>
            </a:r>
            <a:r>
              <a:rPr sz="1800" dirty="0">
                <a:latin typeface="Times New Roman"/>
                <a:cs typeface="Times New Roman"/>
              </a:rPr>
              <a:t>practices in industry and in the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home.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593594" y="131775"/>
            <a:ext cx="27705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0000"/>
                </a:solidFill>
                <a:latin typeface="Courier New"/>
                <a:cs typeface="Courier New"/>
              </a:rPr>
              <a:t>Continued…</a:t>
            </a:r>
            <a:endParaRPr sz="360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073515" cy="6858000"/>
            <a:chOff x="0" y="0"/>
            <a:chExt cx="907351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073389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4400" y="1143000"/>
              <a:ext cx="7239000" cy="4572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7922" y="62800"/>
            <a:ext cx="532574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i="0" spc="-5" dirty="0">
                <a:solidFill>
                  <a:schemeClr val="tx1"/>
                </a:solidFill>
                <a:latin typeface="Gabriola"/>
                <a:cs typeface="Gabriola"/>
              </a:rPr>
              <a:t>History of Irradiation in Food</a:t>
            </a:r>
            <a:r>
              <a:rPr sz="3200" b="1" i="0" spc="-20" dirty="0">
                <a:solidFill>
                  <a:schemeClr val="tx1"/>
                </a:solidFill>
                <a:latin typeface="Gabriola"/>
                <a:cs typeface="Gabriola"/>
              </a:rPr>
              <a:t> </a:t>
            </a:r>
            <a:r>
              <a:rPr sz="3200" b="1" i="0" dirty="0">
                <a:solidFill>
                  <a:schemeClr val="tx1"/>
                </a:solidFill>
                <a:latin typeface="Gabriola"/>
                <a:cs typeface="Gabriola"/>
              </a:rPr>
              <a:t>Preservation</a:t>
            </a:r>
            <a:endParaRPr sz="3200" b="1" dirty="0">
              <a:solidFill>
                <a:schemeClr val="tx1"/>
              </a:solidFill>
              <a:latin typeface="Gabriola"/>
              <a:cs typeface="Gabriol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81956" y="1080516"/>
            <a:ext cx="1377696" cy="8839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38928" y="1101089"/>
            <a:ext cx="904239" cy="60261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indent="91440">
              <a:lnSpc>
                <a:spcPts val="2140"/>
              </a:lnSpc>
              <a:spcBef>
                <a:spcPts val="390"/>
              </a:spcBef>
            </a:pPr>
            <a:r>
              <a:rPr sz="2000" spc="-120" dirty="0">
                <a:solidFill>
                  <a:srgbClr val="FFFFFF"/>
                </a:solidFill>
                <a:latin typeface="PMingLiU"/>
                <a:cs typeface="PMingLiU"/>
              </a:rPr>
              <a:t>Oldest  </a:t>
            </a:r>
            <a:r>
              <a:rPr sz="2000" spc="-240" dirty="0">
                <a:solidFill>
                  <a:srgbClr val="FFFFFF"/>
                </a:solidFill>
                <a:latin typeface="PMingLiU"/>
                <a:cs typeface="PMingLiU"/>
              </a:rPr>
              <a:t>M</a:t>
            </a:r>
            <a:r>
              <a:rPr sz="2000" spc="-114" dirty="0">
                <a:solidFill>
                  <a:srgbClr val="FFFFFF"/>
                </a:solidFill>
                <a:latin typeface="PMingLiU"/>
                <a:cs typeface="PMingLiU"/>
              </a:rPr>
              <a:t>e</a:t>
            </a:r>
            <a:r>
              <a:rPr sz="2000" spc="-75" dirty="0">
                <a:solidFill>
                  <a:srgbClr val="FFFFFF"/>
                </a:solidFill>
                <a:latin typeface="PMingLiU"/>
                <a:cs typeface="PMingLiU"/>
              </a:rPr>
              <a:t>t</a:t>
            </a:r>
            <a:r>
              <a:rPr sz="2000" spc="-145" dirty="0">
                <a:solidFill>
                  <a:srgbClr val="FFFFFF"/>
                </a:solidFill>
                <a:latin typeface="PMingLiU"/>
                <a:cs typeface="PMingLiU"/>
              </a:rPr>
              <a:t>h</a:t>
            </a:r>
            <a:r>
              <a:rPr sz="2000" spc="-130" dirty="0">
                <a:solidFill>
                  <a:srgbClr val="FFFFFF"/>
                </a:solidFill>
                <a:latin typeface="PMingLiU"/>
                <a:cs typeface="PMingLiU"/>
              </a:rPr>
              <a:t>ods</a:t>
            </a:r>
            <a:endParaRPr sz="2000" dirty="0">
              <a:latin typeface="PMingLiU"/>
              <a:cs typeface="PMingLiU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138928" y="1787651"/>
            <a:ext cx="1226820" cy="882650"/>
            <a:chOff x="5138928" y="1787651"/>
            <a:chExt cx="1226820" cy="882650"/>
          </a:xfrm>
        </p:grpSpPr>
        <p:sp>
          <p:nvSpPr>
            <p:cNvPr id="9" name="object 9"/>
            <p:cNvSpPr/>
            <p:nvPr/>
          </p:nvSpPr>
          <p:spPr>
            <a:xfrm>
              <a:off x="5138928" y="1787651"/>
              <a:ext cx="149351" cy="5029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33416" y="1924811"/>
              <a:ext cx="1132332" cy="7452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498719" y="2041906"/>
            <a:ext cx="6057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25" dirty="0">
                <a:latin typeface="PMingLiU"/>
                <a:cs typeface="PMingLiU"/>
              </a:rPr>
              <a:t>Dryi</a:t>
            </a:r>
            <a:r>
              <a:rPr sz="2000" spc="-145" dirty="0">
                <a:latin typeface="PMingLiU"/>
                <a:cs typeface="PMingLiU"/>
              </a:rPr>
              <a:t>n</a:t>
            </a:r>
            <a:r>
              <a:rPr sz="2000" spc="-135" dirty="0">
                <a:latin typeface="PMingLiU"/>
                <a:cs typeface="PMingLiU"/>
              </a:rPr>
              <a:t>g</a:t>
            </a:r>
            <a:endParaRPr sz="2000">
              <a:latin typeface="PMingLiU"/>
              <a:cs typeface="PMingLiU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138928" y="1787651"/>
            <a:ext cx="1264920" cy="1689100"/>
            <a:chOff x="5138928" y="1787651"/>
            <a:chExt cx="1264920" cy="1689100"/>
          </a:xfrm>
        </p:grpSpPr>
        <p:sp>
          <p:nvSpPr>
            <p:cNvPr id="13" name="object 13"/>
            <p:cNvSpPr/>
            <p:nvPr/>
          </p:nvSpPr>
          <p:spPr>
            <a:xfrm>
              <a:off x="5138928" y="1787651"/>
              <a:ext cx="149351" cy="13091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96840" y="2731007"/>
              <a:ext cx="1207008" cy="7452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363971" y="2870149"/>
            <a:ext cx="8756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14" dirty="0">
                <a:latin typeface="PMingLiU"/>
                <a:cs typeface="PMingLiU"/>
              </a:rPr>
              <a:t>Fermenting</a:t>
            </a:r>
            <a:endParaRPr sz="1800">
              <a:latin typeface="PMingLiU"/>
              <a:cs typeface="PMingLiU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138928" y="1787651"/>
            <a:ext cx="1226820" cy="2493645"/>
            <a:chOff x="5138928" y="1787651"/>
            <a:chExt cx="1226820" cy="2493645"/>
          </a:xfrm>
        </p:grpSpPr>
        <p:sp>
          <p:nvSpPr>
            <p:cNvPr id="17" name="object 17"/>
            <p:cNvSpPr/>
            <p:nvPr/>
          </p:nvSpPr>
          <p:spPr>
            <a:xfrm>
              <a:off x="5138928" y="1787651"/>
              <a:ext cx="149351" cy="211531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233416" y="3535679"/>
              <a:ext cx="1132332" cy="74523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498719" y="3653790"/>
            <a:ext cx="6051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14" dirty="0">
                <a:latin typeface="PMingLiU"/>
                <a:cs typeface="PMingLiU"/>
              </a:rPr>
              <a:t>Salting</a:t>
            </a:r>
            <a:endParaRPr sz="2000">
              <a:latin typeface="PMingLiU"/>
              <a:cs typeface="PMingLiU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138928" y="1787651"/>
            <a:ext cx="1226820" cy="3299460"/>
            <a:chOff x="5138928" y="1787651"/>
            <a:chExt cx="1226820" cy="3299460"/>
          </a:xfrm>
        </p:grpSpPr>
        <p:sp>
          <p:nvSpPr>
            <p:cNvPr id="21" name="object 21"/>
            <p:cNvSpPr/>
            <p:nvPr/>
          </p:nvSpPr>
          <p:spPr>
            <a:xfrm>
              <a:off x="5138928" y="1787651"/>
              <a:ext cx="149351" cy="292150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233416" y="4341875"/>
              <a:ext cx="1132332" cy="74523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417946" y="4459300"/>
            <a:ext cx="76581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40" dirty="0">
                <a:latin typeface="PMingLiU"/>
                <a:cs typeface="PMingLiU"/>
              </a:rPr>
              <a:t>Smoki</a:t>
            </a:r>
            <a:r>
              <a:rPr sz="2000" spc="-145" dirty="0">
                <a:latin typeface="PMingLiU"/>
                <a:cs typeface="PMingLiU"/>
              </a:rPr>
              <a:t>n</a:t>
            </a:r>
            <a:r>
              <a:rPr sz="2000" spc="-135" dirty="0">
                <a:latin typeface="PMingLiU"/>
                <a:cs typeface="PMingLiU"/>
              </a:rPr>
              <a:t>g</a:t>
            </a:r>
            <a:endParaRPr sz="2000">
              <a:latin typeface="PMingLiU"/>
              <a:cs typeface="PMingLiU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594347" y="1080516"/>
            <a:ext cx="1377696" cy="8839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751319" y="1101089"/>
            <a:ext cx="903733" cy="60261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indent="85090">
              <a:lnSpc>
                <a:spcPts val="2140"/>
              </a:lnSpc>
              <a:spcBef>
                <a:spcPts val="390"/>
              </a:spcBef>
            </a:pPr>
            <a:r>
              <a:rPr sz="2000" spc="-145" dirty="0">
                <a:solidFill>
                  <a:srgbClr val="FFFFFF"/>
                </a:solidFill>
                <a:latin typeface="PMingLiU"/>
                <a:cs typeface="PMingLiU"/>
              </a:rPr>
              <a:t>Newer  </a:t>
            </a:r>
            <a:r>
              <a:rPr sz="2000" spc="-240" dirty="0">
                <a:solidFill>
                  <a:srgbClr val="FFFFFF"/>
                </a:solidFill>
                <a:latin typeface="PMingLiU"/>
                <a:cs typeface="PMingLiU"/>
              </a:rPr>
              <a:t>M</a:t>
            </a:r>
            <a:r>
              <a:rPr sz="2000" spc="-114" dirty="0">
                <a:solidFill>
                  <a:srgbClr val="FFFFFF"/>
                </a:solidFill>
                <a:latin typeface="PMingLiU"/>
                <a:cs typeface="PMingLiU"/>
              </a:rPr>
              <a:t>e</a:t>
            </a:r>
            <a:r>
              <a:rPr sz="2000" spc="-75" dirty="0">
                <a:solidFill>
                  <a:srgbClr val="FFFFFF"/>
                </a:solidFill>
                <a:latin typeface="PMingLiU"/>
                <a:cs typeface="PMingLiU"/>
              </a:rPr>
              <a:t>t</a:t>
            </a:r>
            <a:r>
              <a:rPr sz="2000" spc="-145" dirty="0">
                <a:solidFill>
                  <a:srgbClr val="FFFFFF"/>
                </a:solidFill>
                <a:latin typeface="PMingLiU"/>
                <a:cs typeface="PMingLiU"/>
              </a:rPr>
              <a:t>h</a:t>
            </a:r>
            <a:r>
              <a:rPr sz="2000" spc="-130" dirty="0">
                <a:solidFill>
                  <a:srgbClr val="FFFFFF"/>
                </a:solidFill>
                <a:latin typeface="PMingLiU"/>
                <a:cs typeface="PMingLiU"/>
              </a:rPr>
              <a:t>ods</a:t>
            </a:r>
            <a:endParaRPr sz="2000" dirty="0">
              <a:latin typeface="PMingLiU"/>
              <a:cs typeface="PMingLiU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751319" y="1787651"/>
            <a:ext cx="1226820" cy="882650"/>
            <a:chOff x="6751319" y="1787651"/>
            <a:chExt cx="1226820" cy="882650"/>
          </a:xfrm>
        </p:grpSpPr>
        <p:sp>
          <p:nvSpPr>
            <p:cNvPr id="27" name="object 27"/>
            <p:cNvSpPr/>
            <p:nvPr/>
          </p:nvSpPr>
          <p:spPr>
            <a:xfrm>
              <a:off x="6751319" y="1787651"/>
              <a:ext cx="147827" cy="50292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845807" y="1924811"/>
              <a:ext cx="1132331" cy="74523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063231" y="2041906"/>
            <a:ext cx="6978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14" dirty="0">
                <a:latin typeface="PMingLiU"/>
                <a:cs typeface="PMingLiU"/>
              </a:rPr>
              <a:t>freezing</a:t>
            </a:r>
            <a:endParaRPr sz="2000">
              <a:latin typeface="PMingLiU"/>
              <a:cs typeface="PMingLiU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751319" y="1787651"/>
            <a:ext cx="1226820" cy="1689100"/>
            <a:chOff x="6751319" y="1787651"/>
            <a:chExt cx="1226820" cy="1689100"/>
          </a:xfrm>
        </p:grpSpPr>
        <p:sp>
          <p:nvSpPr>
            <p:cNvPr id="31" name="object 31"/>
            <p:cNvSpPr/>
            <p:nvPr/>
          </p:nvSpPr>
          <p:spPr>
            <a:xfrm>
              <a:off x="6751319" y="1787651"/>
              <a:ext cx="147827" cy="130911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845807" y="2731007"/>
              <a:ext cx="1132331" cy="74523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052564" y="2847848"/>
            <a:ext cx="7194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85" dirty="0">
                <a:latin typeface="PMingLiU"/>
                <a:cs typeface="PMingLiU"/>
              </a:rPr>
              <a:t>C</a:t>
            </a:r>
            <a:r>
              <a:rPr sz="2000" spc="-114" dirty="0">
                <a:latin typeface="PMingLiU"/>
                <a:cs typeface="PMingLiU"/>
              </a:rPr>
              <a:t>a</a:t>
            </a:r>
            <a:r>
              <a:rPr sz="2000" spc="-140" dirty="0">
                <a:latin typeface="PMingLiU"/>
                <a:cs typeface="PMingLiU"/>
              </a:rPr>
              <a:t>nn</a:t>
            </a:r>
            <a:r>
              <a:rPr sz="2000" spc="-85" dirty="0">
                <a:latin typeface="PMingLiU"/>
                <a:cs typeface="PMingLiU"/>
              </a:rPr>
              <a:t>i</a:t>
            </a:r>
            <a:r>
              <a:rPr sz="2000" spc="-140" dirty="0">
                <a:latin typeface="PMingLiU"/>
                <a:cs typeface="PMingLiU"/>
              </a:rPr>
              <a:t>ng</a:t>
            </a:r>
            <a:endParaRPr sz="2000">
              <a:latin typeface="PMingLiU"/>
              <a:cs typeface="PMingLiU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751319" y="1787651"/>
            <a:ext cx="1262380" cy="2493645"/>
            <a:chOff x="6751319" y="1787651"/>
            <a:chExt cx="1262380" cy="2493645"/>
          </a:xfrm>
        </p:grpSpPr>
        <p:sp>
          <p:nvSpPr>
            <p:cNvPr id="35" name="object 35"/>
            <p:cNvSpPr/>
            <p:nvPr/>
          </p:nvSpPr>
          <p:spPr>
            <a:xfrm>
              <a:off x="6751319" y="1787651"/>
              <a:ext cx="147827" cy="211531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809231" y="3535679"/>
              <a:ext cx="1203959" cy="74523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961123" y="3699128"/>
            <a:ext cx="900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5" dirty="0">
                <a:latin typeface="PMingLiU"/>
                <a:cs typeface="PMingLiU"/>
              </a:rPr>
              <a:t>R</a:t>
            </a:r>
            <a:r>
              <a:rPr sz="1600" spc="-100" dirty="0">
                <a:latin typeface="PMingLiU"/>
                <a:cs typeface="PMingLiU"/>
              </a:rPr>
              <a:t>e</a:t>
            </a:r>
            <a:r>
              <a:rPr sz="1600" spc="-80" dirty="0">
                <a:latin typeface="PMingLiU"/>
                <a:cs typeface="PMingLiU"/>
              </a:rPr>
              <a:t>f</a:t>
            </a:r>
            <a:r>
              <a:rPr sz="1600" spc="-70" dirty="0">
                <a:latin typeface="PMingLiU"/>
                <a:cs typeface="PMingLiU"/>
              </a:rPr>
              <a:t>r</a:t>
            </a:r>
            <a:r>
              <a:rPr sz="1600" spc="-65" dirty="0">
                <a:latin typeface="PMingLiU"/>
                <a:cs typeface="PMingLiU"/>
              </a:rPr>
              <a:t>i</a:t>
            </a:r>
            <a:r>
              <a:rPr sz="1600" spc="-105" dirty="0">
                <a:latin typeface="PMingLiU"/>
                <a:cs typeface="PMingLiU"/>
              </a:rPr>
              <a:t>g</a:t>
            </a:r>
            <a:r>
              <a:rPr sz="1600" spc="-100" dirty="0">
                <a:latin typeface="PMingLiU"/>
                <a:cs typeface="PMingLiU"/>
              </a:rPr>
              <a:t>e</a:t>
            </a:r>
            <a:r>
              <a:rPr sz="1600" spc="-80" dirty="0">
                <a:latin typeface="PMingLiU"/>
                <a:cs typeface="PMingLiU"/>
              </a:rPr>
              <a:t>r</a:t>
            </a:r>
            <a:r>
              <a:rPr sz="1600" spc="-95" dirty="0">
                <a:latin typeface="PMingLiU"/>
                <a:cs typeface="PMingLiU"/>
              </a:rPr>
              <a:t>a</a:t>
            </a:r>
            <a:r>
              <a:rPr sz="1600" spc="-65" dirty="0">
                <a:latin typeface="PMingLiU"/>
                <a:cs typeface="PMingLiU"/>
              </a:rPr>
              <a:t>ti</a:t>
            </a:r>
            <a:r>
              <a:rPr sz="1600" spc="-110" dirty="0">
                <a:latin typeface="PMingLiU"/>
                <a:cs typeface="PMingLiU"/>
              </a:rPr>
              <a:t>on</a:t>
            </a:r>
            <a:endParaRPr sz="1600">
              <a:latin typeface="PMingLiU"/>
              <a:cs typeface="PMingLiU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751319" y="1787651"/>
            <a:ext cx="1262380" cy="3299460"/>
            <a:chOff x="6751319" y="1787651"/>
            <a:chExt cx="1262380" cy="3299460"/>
          </a:xfrm>
        </p:grpSpPr>
        <p:sp>
          <p:nvSpPr>
            <p:cNvPr id="39" name="object 39"/>
            <p:cNvSpPr/>
            <p:nvPr/>
          </p:nvSpPr>
          <p:spPr>
            <a:xfrm>
              <a:off x="6751319" y="1787651"/>
              <a:ext cx="147827" cy="292150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809231" y="4341875"/>
              <a:ext cx="1203959" cy="74523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961123" y="4505071"/>
            <a:ext cx="9017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90" dirty="0">
                <a:latin typeface="PMingLiU"/>
                <a:cs typeface="PMingLiU"/>
              </a:rPr>
              <a:t>Preservatives</a:t>
            </a:r>
            <a:endParaRPr sz="1600">
              <a:latin typeface="PMingLiU"/>
              <a:cs typeface="PMingLiU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6751319" y="1787652"/>
            <a:ext cx="1263650" cy="4105910"/>
            <a:chOff x="6751319" y="1787652"/>
            <a:chExt cx="1263650" cy="4105910"/>
          </a:xfrm>
        </p:grpSpPr>
        <p:sp>
          <p:nvSpPr>
            <p:cNvPr id="43" name="object 43"/>
            <p:cNvSpPr/>
            <p:nvPr/>
          </p:nvSpPr>
          <p:spPr>
            <a:xfrm>
              <a:off x="6751319" y="1787652"/>
              <a:ext cx="147828" cy="372618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807707" y="5148072"/>
              <a:ext cx="1207007" cy="74523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6990080" y="5265801"/>
            <a:ext cx="8439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35" dirty="0">
                <a:latin typeface="PMingLiU"/>
                <a:cs typeface="PMingLiU"/>
              </a:rPr>
              <a:t>Pe</a:t>
            </a:r>
            <a:r>
              <a:rPr sz="2000" spc="-110" dirty="0">
                <a:latin typeface="PMingLiU"/>
                <a:cs typeface="PMingLiU"/>
              </a:rPr>
              <a:t>s</a:t>
            </a:r>
            <a:r>
              <a:rPr sz="2000" spc="-85" dirty="0">
                <a:latin typeface="PMingLiU"/>
                <a:cs typeface="PMingLiU"/>
              </a:rPr>
              <a:t>t</a:t>
            </a:r>
            <a:r>
              <a:rPr sz="2000" spc="-90" dirty="0">
                <a:latin typeface="PMingLiU"/>
                <a:cs typeface="PMingLiU"/>
              </a:rPr>
              <a:t>ici</a:t>
            </a:r>
            <a:r>
              <a:rPr sz="2000" spc="-145" dirty="0">
                <a:latin typeface="PMingLiU"/>
                <a:cs typeface="PMingLiU"/>
              </a:rPr>
              <a:t>d</a:t>
            </a:r>
            <a:r>
              <a:rPr sz="2000" spc="-114" dirty="0">
                <a:latin typeface="PMingLiU"/>
                <a:cs typeface="PMingLiU"/>
              </a:rPr>
              <a:t>es</a:t>
            </a:r>
            <a:endParaRPr sz="2000">
              <a:latin typeface="PMingLiU"/>
              <a:cs typeface="PMingLiU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-16764" y="5903976"/>
            <a:ext cx="2283460" cy="923925"/>
            <a:chOff x="-16764" y="5903976"/>
            <a:chExt cx="2283460" cy="923925"/>
          </a:xfrm>
        </p:grpSpPr>
        <p:sp>
          <p:nvSpPr>
            <p:cNvPr id="47" name="object 47"/>
            <p:cNvSpPr/>
            <p:nvPr/>
          </p:nvSpPr>
          <p:spPr>
            <a:xfrm>
              <a:off x="0" y="5903976"/>
              <a:ext cx="2266187" cy="92354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48" name="object 48"/>
            <p:cNvSpPr/>
            <p:nvPr/>
          </p:nvSpPr>
          <p:spPr>
            <a:xfrm>
              <a:off x="0" y="5971030"/>
              <a:ext cx="2171699" cy="844296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49" name="object 49"/>
            <p:cNvSpPr/>
            <p:nvPr/>
          </p:nvSpPr>
          <p:spPr>
            <a:xfrm>
              <a:off x="2285" y="5945886"/>
              <a:ext cx="2202180" cy="800100"/>
            </a:xfrm>
            <a:custGeom>
              <a:avLst/>
              <a:gdLst/>
              <a:ahLst/>
              <a:cxnLst/>
              <a:rect l="l" t="t" r="r" b="b"/>
              <a:pathLst>
                <a:path w="2202180" h="800100">
                  <a:moveTo>
                    <a:pt x="1802130" y="0"/>
                  </a:moveTo>
                  <a:lnTo>
                    <a:pt x="0" y="0"/>
                  </a:lnTo>
                  <a:lnTo>
                    <a:pt x="0" y="800098"/>
                  </a:lnTo>
                  <a:lnTo>
                    <a:pt x="1802130" y="800098"/>
                  </a:lnTo>
                  <a:lnTo>
                    <a:pt x="2202180" y="400049"/>
                  </a:lnTo>
                  <a:lnTo>
                    <a:pt x="180213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50" name="object 50"/>
            <p:cNvSpPr/>
            <p:nvPr/>
          </p:nvSpPr>
          <p:spPr>
            <a:xfrm>
              <a:off x="2285" y="5945886"/>
              <a:ext cx="2202180" cy="800100"/>
            </a:xfrm>
            <a:custGeom>
              <a:avLst/>
              <a:gdLst/>
              <a:ahLst/>
              <a:cxnLst/>
              <a:rect l="l" t="t" r="r" b="b"/>
              <a:pathLst>
                <a:path w="2202180" h="800100">
                  <a:moveTo>
                    <a:pt x="0" y="0"/>
                  </a:moveTo>
                  <a:lnTo>
                    <a:pt x="1802130" y="0"/>
                  </a:lnTo>
                  <a:lnTo>
                    <a:pt x="2202180" y="400049"/>
                  </a:lnTo>
                  <a:lnTo>
                    <a:pt x="1802130" y="800098"/>
                  </a:lnTo>
                  <a:lnTo>
                    <a:pt x="0" y="800098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b="1"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115620" y="5993993"/>
            <a:ext cx="1845945" cy="58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45" dirty="0">
                <a:latin typeface="Arial"/>
                <a:cs typeface="Arial"/>
              </a:rPr>
              <a:t>applied </a:t>
            </a:r>
            <a:r>
              <a:rPr sz="1800" spc="-250" dirty="0">
                <a:latin typeface="Arial"/>
                <a:cs typeface="Arial"/>
              </a:rPr>
              <a:t>to </a:t>
            </a:r>
            <a:r>
              <a:rPr sz="1800" spc="-240" dirty="0">
                <a:latin typeface="Arial"/>
                <a:cs typeface="Arial"/>
              </a:rPr>
              <a:t>fresh,</a:t>
            </a:r>
            <a:r>
              <a:rPr sz="1800" spc="-235" dirty="0">
                <a:latin typeface="Arial"/>
                <a:cs typeface="Arial"/>
              </a:rPr>
              <a:t> </a:t>
            </a:r>
            <a:r>
              <a:rPr sz="1800" spc="-250" dirty="0">
                <a:latin typeface="Arial"/>
                <a:cs typeface="Arial"/>
              </a:rPr>
              <a:t>frozen</a:t>
            </a:r>
            <a:endParaRPr sz="1800" dirty="0">
              <a:latin typeface="Arial"/>
              <a:cs typeface="Arial"/>
            </a:endParaRPr>
          </a:p>
          <a:p>
            <a:pPr marL="143510">
              <a:lnSpc>
                <a:spcPct val="100000"/>
              </a:lnSpc>
              <a:spcBef>
                <a:spcPts val="85"/>
              </a:spcBef>
            </a:pPr>
            <a:r>
              <a:rPr sz="1800" spc="-220" dirty="0">
                <a:latin typeface="Arial"/>
                <a:cs typeface="Arial"/>
              </a:rPr>
              <a:t>or </a:t>
            </a:r>
            <a:r>
              <a:rPr sz="1800" spc="-330" dirty="0">
                <a:latin typeface="Arial"/>
                <a:cs typeface="Arial"/>
              </a:rPr>
              <a:t>cooked</a:t>
            </a:r>
            <a:r>
              <a:rPr sz="1800" spc="-254" dirty="0">
                <a:latin typeface="Arial"/>
                <a:cs typeface="Arial"/>
              </a:rPr>
              <a:t> </a:t>
            </a:r>
            <a:r>
              <a:rPr sz="1800" spc="-265" dirty="0">
                <a:latin typeface="Arial"/>
                <a:cs typeface="Arial"/>
              </a:rPr>
              <a:t>products</a:t>
            </a:r>
            <a:r>
              <a:rPr sz="1800" b="1" spc="-265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1714500" y="5903976"/>
            <a:ext cx="2158365" cy="923925"/>
            <a:chOff x="1714500" y="5903976"/>
            <a:chExt cx="2158365" cy="923925"/>
          </a:xfrm>
        </p:grpSpPr>
        <p:sp>
          <p:nvSpPr>
            <p:cNvPr id="53" name="object 53"/>
            <p:cNvSpPr/>
            <p:nvPr/>
          </p:nvSpPr>
          <p:spPr>
            <a:xfrm>
              <a:off x="1714500" y="5903976"/>
              <a:ext cx="2157983" cy="92354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803653" y="5945886"/>
              <a:ext cx="1999614" cy="800100"/>
            </a:xfrm>
            <a:custGeom>
              <a:avLst/>
              <a:gdLst/>
              <a:ahLst/>
              <a:cxnLst/>
              <a:rect l="l" t="t" r="r" b="b"/>
              <a:pathLst>
                <a:path w="1999614" h="800100">
                  <a:moveTo>
                    <a:pt x="1599437" y="0"/>
                  </a:moveTo>
                  <a:lnTo>
                    <a:pt x="0" y="0"/>
                  </a:lnTo>
                  <a:lnTo>
                    <a:pt x="400050" y="400049"/>
                  </a:lnTo>
                  <a:lnTo>
                    <a:pt x="0" y="800098"/>
                  </a:lnTo>
                  <a:lnTo>
                    <a:pt x="1599437" y="800098"/>
                  </a:lnTo>
                  <a:lnTo>
                    <a:pt x="1999487" y="400049"/>
                  </a:lnTo>
                  <a:lnTo>
                    <a:pt x="1599437" y="0"/>
                  </a:lnTo>
                  <a:close/>
                </a:path>
              </a:pathLst>
            </a:custGeom>
            <a:solidFill>
              <a:srgbClr val="BE77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803653" y="5945886"/>
              <a:ext cx="1999614" cy="800100"/>
            </a:xfrm>
            <a:custGeom>
              <a:avLst/>
              <a:gdLst/>
              <a:ahLst/>
              <a:cxnLst/>
              <a:rect l="l" t="t" r="r" b="b"/>
              <a:pathLst>
                <a:path w="1999614" h="800100">
                  <a:moveTo>
                    <a:pt x="0" y="0"/>
                  </a:moveTo>
                  <a:lnTo>
                    <a:pt x="1599437" y="0"/>
                  </a:lnTo>
                  <a:lnTo>
                    <a:pt x="1999487" y="400049"/>
                  </a:lnTo>
                  <a:lnTo>
                    <a:pt x="1599437" y="800098"/>
                  </a:lnTo>
                  <a:lnTo>
                    <a:pt x="0" y="800098"/>
                  </a:lnTo>
                  <a:lnTo>
                    <a:pt x="400050" y="400049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2266187" y="6136030"/>
            <a:ext cx="89522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00" dirty="0">
                <a:latin typeface="Arial"/>
                <a:cs typeface="Arial"/>
              </a:rPr>
              <a:t>ph</a:t>
            </a:r>
            <a:r>
              <a:rPr sz="2000" spc="-285" dirty="0">
                <a:latin typeface="Arial"/>
                <a:cs typeface="Arial"/>
              </a:rPr>
              <a:t>y</a:t>
            </a:r>
            <a:r>
              <a:rPr sz="2000" spc="-275" dirty="0">
                <a:latin typeface="Arial"/>
                <a:cs typeface="Arial"/>
              </a:rPr>
              <a:t>si</a:t>
            </a:r>
            <a:r>
              <a:rPr sz="2000" spc="-355" dirty="0">
                <a:latin typeface="Arial"/>
                <a:cs typeface="Arial"/>
              </a:rPr>
              <a:t>c</a:t>
            </a:r>
            <a:r>
              <a:rPr sz="2000" spc="-195" dirty="0">
                <a:latin typeface="Arial"/>
                <a:cs typeface="Arial"/>
              </a:rPr>
              <a:t>al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3314700" y="5903976"/>
            <a:ext cx="2158365" cy="923925"/>
            <a:chOff x="3314700" y="5903976"/>
            <a:chExt cx="2158365" cy="923925"/>
          </a:xfrm>
        </p:grpSpPr>
        <p:sp>
          <p:nvSpPr>
            <p:cNvPr id="58" name="object 58"/>
            <p:cNvSpPr/>
            <p:nvPr/>
          </p:nvSpPr>
          <p:spPr>
            <a:xfrm>
              <a:off x="3314700" y="5903976"/>
              <a:ext cx="2157983" cy="92354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403853" y="5945886"/>
              <a:ext cx="1999614" cy="800100"/>
            </a:xfrm>
            <a:custGeom>
              <a:avLst/>
              <a:gdLst/>
              <a:ahLst/>
              <a:cxnLst/>
              <a:rect l="l" t="t" r="r" b="b"/>
              <a:pathLst>
                <a:path w="1999614" h="800100">
                  <a:moveTo>
                    <a:pt x="1599438" y="0"/>
                  </a:moveTo>
                  <a:lnTo>
                    <a:pt x="0" y="0"/>
                  </a:lnTo>
                  <a:lnTo>
                    <a:pt x="400050" y="400049"/>
                  </a:lnTo>
                  <a:lnTo>
                    <a:pt x="0" y="800098"/>
                  </a:lnTo>
                  <a:lnTo>
                    <a:pt x="1599438" y="800098"/>
                  </a:lnTo>
                  <a:lnTo>
                    <a:pt x="1999488" y="400049"/>
                  </a:lnTo>
                  <a:lnTo>
                    <a:pt x="1599438" y="0"/>
                  </a:lnTo>
                  <a:close/>
                </a:path>
              </a:pathLst>
            </a:custGeom>
            <a:solidFill>
              <a:srgbClr val="BC9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403853" y="5945886"/>
              <a:ext cx="1999614" cy="800100"/>
            </a:xfrm>
            <a:custGeom>
              <a:avLst/>
              <a:gdLst/>
              <a:ahLst/>
              <a:cxnLst/>
              <a:rect l="l" t="t" r="r" b="b"/>
              <a:pathLst>
                <a:path w="1999614" h="800100">
                  <a:moveTo>
                    <a:pt x="0" y="0"/>
                  </a:moveTo>
                  <a:lnTo>
                    <a:pt x="1599438" y="0"/>
                  </a:lnTo>
                  <a:lnTo>
                    <a:pt x="1999488" y="400049"/>
                  </a:lnTo>
                  <a:lnTo>
                    <a:pt x="1599438" y="800098"/>
                  </a:lnTo>
                  <a:lnTo>
                    <a:pt x="0" y="800098"/>
                  </a:lnTo>
                  <a:lnTo>
                    <a:pt x="400050" y="400049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4260850" y="6136030"/>
            <a:ext cx="331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25" dirty="0">
                <a:latin typeface="Arial"/>
                <a:cs typeface="Arial"/>
              </a:rPr>
              <a:t>sa</a:t>
            </a:r>
            <a:r>
              <a:rPr sz="1800" spc="-204" dirty="0">
                <a:latin typeface="Arial"/>
                <a:cs typeface="Arial"/>
              </a:rPr>
              <a:t>f</a:t>
            </a:r>
            <a:r>
              <a:rPr sz="1800" spc="-360" dirty="0">
                <a:latin typeface="Arial"/>
                <a:cs typeface="Arial"/>
              </a:rPr>
              <a:t>e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4914900" y="5903976"/>
            <a:ext cx="2158365" cy="923925"/>
            <a:chOff x="4914900" y="5903976"/>
            <a:chExt cx="2158365" cy="923925"/>
          </a:xfrm>
        </p:grpSpPr>
        <p:sp>
          <p:nvSpPr>
            <p:cNvPr id="63" name="object 63"/>
            <p:cNvSpPr/>
            <p:nvPr/>
          </p:nvSpPr>
          <p:spPr>
            <a:xfrm>
              <a:off x="4914900" y="5903976"/>
              <a:ext cx="2157983" cy="92354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300472" y="5990842"/>
              <a:ext cx="1450848" cy="803148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004053" y="5945886"/>
              <a:ext cx="1999614" cy="800100"/>
            </a:xfrm>
            <a:custGeom>
              <a:avLst/>
              <a:gdLst/>
              <a:ahLst/>
              <a:cxnLst/>
              <a:rect l="l" t="t" r="r" b="b"/>
              <a:pathLst>
                <a:path w="1999615" h="800100">
                  <a:moveTo>
                    <a:pt x="1599438" y="0"/>
                  </a:moveTo>
                  <a:lnTo>
                    <a:pt x="0" y="0"/>
                  </a:lnTo>
                  <a:lnTo>
                    <a:pt x="400050" y="400049"/>
                  </a:lnTo>
                  <a:lnTo>
                    <a:pt x="0" y="800098"/>
                  </a:lnTo>
                  <a:lnTo>
                    <a:pt x="1599438" y="800098"/>
                  </a:lnTo>
                  <a:lnTo>
                    <a:pt x="1999488" y="400049"/>
                  </a:lnTo>
                  <a:lnTo>
                    <a:pt x="1599438" y="0"/>
                  </a:lnTo>
                  <a:close/>
                </a:path>
              </a:pathLst>
            </a:custGeom>
            <a:solidFill>
              <a:srgbClr val="BBB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004053" y="5945886"/>
              <a:ext cx="1999614" cy="800100"/>
            </a:xfrm>
            <a:custGeom>
              <a:avLst/>
              <a:gdLst/>
              <a:ahLst/>
              <a:cxnLst/>
              <a:rect l="l" t="t" r="r" b="b"/>
              <a:pathLst>
                <a:path w="1999615" h="800100">
                  <a:moveTo>
                    <a:pt x="0" y="0"/>
                  </a:moveTo>
                  <a:lnTo>
                    <a:pt x="1599438" y="0"/>
                  </a:lnTo>
                  <a:lnTo>
                    <a:pt x="1999488" y="400049"/>
                  </a:lnTo>
                  <a:lnTo>
                    <a:pt x="1599438" y="800098"/>
                  </a:lnTo>
                  <a:lnTo>
                    <a:pt x="0" y="800098"/>
                  </a:lnTo>
                  <a:lnTo>
                    <a:pt x="400050" y="400049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5467603" y="6014415"/>
            <a:ext cx="1120775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39"/>
              </a:lnSpc>
              <a:spcBef>
                <a:spcPts val="100"/>
              </a:spcBef>
            </a:pPr>
            <a:r>
              <a:rPr sz="1800" spc="-270" dirty="0">
                <a:latin typeface="Arial"/>
                <a:cs typeface="Arial"/>
              </a:rPr>
              <a:t>environmenta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ts val="2039"/>
              </a:lnSpc>
            </a:pPr>
            <a:r>
              <a:rPr sz="1800" spc="-155" dirty="0">
                <a:latin typeface="Arial"/>
                <a:cs typeface="Arial"/>
              </a:rPr>
              <a:t>lly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spc="-280" dirty="0">
                <a:latin typeface="Arial"/>
                <a:cs typeface="Arial"/>
              </a:rPr>
              <a:t>clean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6515100" y="5903976"/>
            <a:ext cx="2158365" cy="923925"/>
            <a:chOff x="6515100" y="5903976"/>
            <a:chExt cx="2158365" cy="923925"/>
          </a:xfrm>
        </p:grpSpPr>
        <p:sp>
          <p:nvSpPr>
            <p:cNvPr id="69" name="object 69"/>
            <p:cNvSpPr/>
            <p:nvPr/>
          </p:nvSpPr>
          <p:spPr>
            <a:xfrm>
              <a:off x="6515100" y="5903976"/>
              <a:ext cx="2157983" cy="92354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024116" y="5990842"/>
              <a:ext cx="1203959" cy="80314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604253" y="5945886"/>
              <a:ext cx="1999614" cy="800100"/>
            </a:xfrm>
            <a:custGeom>
              <a:avLst/>
              <a:gdLst/>
              <a:ahLst/>
              <a:cxnLst/>
              <a:rect l="l" t="t" r="r" b="b"/>
              <a:pathLst>
                <a:path w="1999615" h="800100">
                  <a:moveTo>
                    <a:pt x="1599438" y="0"/>
                  </a:moveTo>
                  <a:lnTo>
                    <a:pt x="0" y="0"/>
                  </a:lnTo>
                  <a:lnTo>
                    <a:pt x="400050" y="400049"/>
                  </a:lnTo>
                  <a:lnTo>
                    <a:pt x="0" y="800098"/>
                  </a:lnTo>
                  <a:lnTo>
                    <a:pt x="1599438" y="800098"/>
                  </a:lnTo>
                  <a:lnTo>
                    <a:pt x="1999488" y="400049"/>
                  </a:lnTo>
                  <a:lnTo>
                    <a:pt x="1599438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604253" y="5945886"/>
              <a:ext cx="1999614" cy="800100"/>
            </a:xfrm>
            <a:custGeom>
              <a:avLst/>
              <a:gdLst/>
              <a:ahLst/>
              <a:cxnLst/>
              <a:rect l="l" t="t" r="r" b="b"/>
              <a:pathLst>
                <a:path w="1999615" h="800100">
                  <a:moveTo>
                    <a:pt x="0" y="0"/>
                  </a:moveTo>
                  <a:lnTo>
                    <a:pt x="1599438" y="0"/>
                  </a:lnTo>
                  <a:lnTo>
                    <a:pt x="1999488" y="400049"/>
                  </a:lnTo>
                  <a:lnTo>
                    <a:pt x="1599438" y="800098"/>
                  </a:lnTo>
                  <a:lnTo>
                    <a:pt x="0" y="800098"/>
                  </a:lnTo>
                  <a:lnTo>
                    <a:pt x="400050" y="400049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7191247" y="6014415"/>
            <a:ext cx="873125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475">
              <a:lnSpc>
                <a:spcPts val="2039"/>
              </a:lnSpc>
              <a:spcBef>
                <a:spcPts val="100"/>
              </a:spcBef>
            </a:pPr>
            <a:r>
              <a:rPr sz="2000" spc="-215" dirty="0">
                <a:latin typeface="Arial"/>
                <a:cs typeface="Arial"/>
              </a:rPr>
              <a:t>efficient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ts val="2039"/>
              </a:lnSpc>
            </a:pPr>
            <a:r>
              <a:rPr sz="2000" spc="-300" dirty="0">
                <a:latin typeface="Arial"/>
                <a:cs typeface="Arial"/>
              </a:rPr>
              <a:t>technology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93191" y="1417065"/>
            <a:ext cx="41567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FFFF00"/>
              </a:buClr>
              <a:buFont typeface="Wingdings"/>
              <a:buChar char=""/>
              <a:tabLst>
                <a:tab pos="354965" algn="l"/>
                <a:tab pos="355600" algn="l"/>
                <a:tab pos="1120775" algn="l"/>
                <a:tab pos="2080895" algn="l"/>
                <a:tab pos="2647315" algn="l"/>
                <a:tab pos="3211830" algn="l"/>
                <a:tab pos="3677920" algn="l"/>
              </a:tabLst>
            </a:pPr>
            <a:r>
              <a:rPr sz="2000" b="1" dirty="0">
                <a:latin typeface="Times New Roman"/>
                <a:cs typeface="Times New Roman"/>
              </a:rPr>
              <a:t>1905	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-1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ns	the	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ra	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f	fo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93191" y="1873961"/>
            <a:ext cx="4159250" cy="17646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irradiation.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50000"/>
              </a:lnSpc>
              <a:spcBef>
                <a:spcPts val="484"/>
              </a:spcBef>
              <a:buClr>
                <a:srgbClr val="FFFF00"/>
              </a:buClr>
              <a:buFont typeface="Wingdings"/>
              <a:buChar char=""/>
              <a:tabLst>
                <a:tab pos="355600" algn="l"/>
              </a:tabLst>
            </a:pPr>
            <a:r>
              <a:rPr sz="2000" b="1" dirty="0">
                <a:latin typeface="Times New Roman"/>
                <a:cs typeface="Times New Roman"/>
              </a:rPr>
              <a:t>1980 </a:t>
            </a:r>
            <a:r>
              <a:rPr sz="2000" spc="-5" dirty="0">
                <a:latin typeface="Times New Roman"/>
                <a:cs typeface="Times New Roman"/>
              </a:rPr>
              <a:t>Foods irradiated </a:t>
            </a:r>
            <a:r>
              <a:rPr sz="2000" dirty="0">
                <a:latin typeface="Times New Roman"/>
                <a:cs typeface="Times New Roman"/>
              </a:rPr>
              <a:t>up </a:t>
            </a:r>
            <a:r>
              <a:rPr sz="2000" spc="-10" dirty="0">
                <a:latin typeface="Times New Roman"/>
                <a:cs typeface="Times New Roman"/>
              </a:rPr>
              <a:t>to </a:t>
            </a:r>
            <a:r>
              <a:rPr sz="2000" dirty="0">
                <a:latin typeface="Times New Roman"/>
                <a:cs typeface="Times New Roman"/>
              </a:rPr>
              <a:t>10 </a:t>
            </a:r>
            <a:r>
              <a:rPr sz="2000" spc="5" dirty="0">
                <a:latin typeface="Times New Roman"/>
                <a:cs typeface="Times New Roman"/>
              </a:rPr>
              <a:t>kGy  </a:t>
            </a:r>
            <a:r>
              <a:rPr sz="2000" spc="-5" dirty="0">
                <a:latin typeface="Times New Roman"/>
                <a:cs typeface="Times New Roman"/>
              </a:rPr>
              <a:t>considered </a:t>
            </a:r>
            <a:r>
              <a:rPr sz="2000" spc="-10" dirty="0">
                <a:latin typeface="Times New Roman"/>
                <a:cs typeface="Times New Roman"/>
              </a:rPr>
              <a:t>to </a:t>
            </a:r>
            <a:r>
              <a:rPr sz="2000" dirty="0">
                <a:latin typeface="Times New Roman"/>
                <a:cs typeface="Times New Roman"/>
              </a:rPr>
              <a:t>be </a:t>
            </a:r>
            <a:r>
              <a:rPr sz="2000" spc="-5" dirty="0">
                <a:latin typeface="Times New Roman"/>
                <a:cs typeface="Times New Roman"/>
              </a:rPr>
              <a:t>safe and  </a:t>
            </a:r>
            <a:r>
              <a:rPr sz="2000" dirty="0">
                <a:latin typeface="Times New Roman"/>
                <a:cs typeface="Times New Roman"/>
              </a:rPr>
              <a:t>wholesome.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93191" y="3673830"/>
            <a:ext cx="4158615" cy="195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Clr>
                <a:srgbClr val="FFFF00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b="1" dirty="0">
                <a:latin typeface="Times New Roman"/>
                <a:cs typeface="Times New Roman"/>
              </a:rPr>
              <a:t>2001 </a:t>
            </a:r>
            <a:r>
              <a:rPr sz="2000" spc="-5" dirty="0">
                <a:latin typeface="Times New Roman"/>
                <a:cs typeface="Times New Roman"/>
              </a:rPr>
              <a:t>Irradiation </a:t>
            </a:r>
            <a:r>
              <a:rPr sz="2000" spc="-10" dirty="0">
                <a:latin typeface="Times New Roman"/>
                <a:cs typeface="Times New Roman"/>
              </a:rPr>
              <a:t>is </a:t>
            </a:r>
            <a:r>
              <a:rPr sz="2000" spc="-5" dirty="0">
                <a:latin typeface="Times New Roman"/>
                <a:cs typeface="Times New Roman"/>
              </a:rPr>
              <a:t>used </a:t>
            </a:r>
            <a:r>
              <a:rPr sz="2000" spc="-10" dirty="0">
                <a:latin typeface="Times New Roman"/>
                <a:cs typeface="Times New Roman"/>
              </a:rPr>
              <a:t>to </a:t>
            </a:r>
            <a:r>
              <a:rPr sz="2000" spc="-5" dirty="0">
                <a:latin typeface="Times New Roman"/>
                <a:cs typeface="Times New Roman"/>
              </a:rPr>
              <a:t>eliminate  </a:t>
            </a:r>
            <a:r>
              <a:rPr sz="2000" dirty="0">
                <a:latin typeface="Times New Roman"/>
                <a:cs typeface="Times New Roman"/>
              </a:rPr>
              <a:t>possible traces of</a:t>
            </a:r>
            <a:r>
              <a:rPr sz="2000" spc="-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Anthrax.</a:t>
            </a:r>
            <a:endParaRPr sz="2000">
              <a:latin typeface="Times New Roman"/>
              <a:cs typeface="Times New Roman"/>
            </a:endParaRPr>
          </a:p>
          <a:p>
            <a:pPr marL="355600" marR="6985" indent="-342900">
              <a:lnSpc>
                <a:spcPct val="153300"/>
              </a:lnSpc>
              <a:spcBef>
                <a:spcPts val="400"/>
              </a:spcBef>
              <a:buClr>
                <a:srgbClr val="FFFF00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b="1" dirty="0">
                <a:latin typeface="Times New Roman"/>
                <a:cs typeface="Times New Roman"/>
              </a:rPr>
              <a:t>1984-2009 </a:t>
            </a:r>
            <a:r>
              <a:rPr sz="2000" dirty="0">
                <a:latin typeface="Times New Roman"/>
                <a:cs typeface="Times New Roman"/>
              </a:rPr>
              <a:t>FDA </a:t>
            </a:r>
            <a:r>
              <a:rPr sz="2000" spc="-5" dirty="0">
                <a:latin typeface="Times New Roman"/>
                <a:cs typeface="Times New Roman"/>
              </a:rPr>
              <a:t>approves the </a:t>
            </a:r>
            <a:r>
              <a:rPr sz="2000" dirty="0">
                <a:latin typeface="Times New Roman"/>
                <a:cs typeface="Times New Roman"/>
              </a:rPr>
              <a:t>use </a:t>
            </a:r>
            <a:r>
              <a:rPr sz="2000" spc="-10" dirty="0">
                <a:latin typeface="Times New Roman"/>
                <a:cs typeface="Times New Roman"/>
              </a:rPr>
              <a:t>of  </a:t>
            </a:r>
            <a:r>
              <a:rPr sz="2000" dirty="0">
                <a:latin typeface="Times New Roman"/>
                <a:cs typeface="Times New Roman"/>
              </a:rPr>
              <a:t>irradiation </a:t>
            </a:r>
            <a:r>
              <a:rPr sz="2000" spc="-5" dirty="0">
                <a:latin typeface="Times New Roman"/>
                <a:cs typeface="Times New Roman"/>
              </a:rPr>
              <a:t>in </a:t>
            </a:r>
            <a:r>
              <a:rPr sz="2000" dirty="0">
                <a:latin typeface="Times New Roman"/>
                <a:cs typeface="Times New Roman"/>
              </a:rPr>
              <a:t>a variety of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foods</a:t>
            </a:r>
            <a:r>
              <a:rPr sz="2200" dirty="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12582" y="381000"/>
            <a:ext cx="59188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0066"/>
                </a:solidFill>
                <a:latin typeface="Trebuchet MS"/>
                <a:cs typeface="Trebuchet MS"/>
              </a:rPr>
              <a:t>Why we irradiate</a:t>
            </a:r>
            <a:r>
              <a:rPr sz="4000" spc="-30" dirty="0">
                <a:solidFill>
                  <a:srgbClr val="FF0066"/>
                </a:solidFill>
                <a:latin typeface="Trebuchet MS"/>
                <a:cs typeface="Trebuchet MS"/>
              </a:rPr>
              <a:t> </a:t>
            </a:r>
            <a:r>
              <a:rPr sz="4000" spc="-5" dirty="0">
                <a:solidFill>
                  <a:srgbClr val="FF0066"/>
                </a:solidFill>
                <a:latin typeface="Trebuchet MS"/>
                <a:cs typeface="Trebuchet MS"/>
              </a:rPr>
              <a:t>foods?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9858" y="1600200"/>
            <a:ext cx="8987790" cy="47647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Irradiation </a:t>
            </a:r>
            <a:r>
              <a:rPr sz="2400" spc="-10" dirty="0">
                <a:latin typeface="Times New Roman"/>
                <a:cs typeface="Times New Roman"/>
              </a:rPr>
              <a:t>prevents </a:t>
            </a:r>
            <a:r>
              <a:rPr sz="2400" dirty="0">
                <a:latin typeface="Times New Roman"/>
                <a:cs typeface="Times New Roman"/>
              </a:rPr>
              <a:t>food </a:t>
            </a:r>
            <a:r>
              <a:rPr sz="2400" spc="-5" dirty="0">
                <a:latin typeface="Times New Roman"/>
                <a:cs typeface="Times New Roman"/>
              </a:rPr>
              <a:t>poisoning by killing pathogenic bacteria such  </a:t>
            </a:r>
            <a:r>
              <a:rPr sz="2400" dirty="0">
                <a:latin typeface="Times New Roman"/>
                <a:cs typeface="Times New Roman"/>
              </a:rPr>
              <a:t>as </a:t>
            </a:r>
            <a:r>
              <a:rPr sz="2400" i="1" spc="-5" dirty="0">
                <a:latin typeface="Times New Roman"/>
                <a:cs typeface="Times New Roman"/>
              </a:rPr>
              <a:t>E.coli:0157(beef)</a:t>
            </a:r>
            <a:r>
              <a:rPr sz="2400" spc="-5" dirty="0">
                <a:latin typeface="Times New Roman"/>
                <a:cs typeface="Times New Roman"/>
              </a:rPr>
              <a:t>, </a:t>
            </a:r>
            <a:r>
              <a:rPr sz="2400" i="1" spc="-5" dirty="0">
                <a:latin typeface="Times New Roman"/>
                <a:cs typeface="Times New Roman"/>
              </a:rPr>
              <a:t>Campylobacter</a:t>
            </a:r>
            <a:r>
              <a:rPr sz="2400" spc="-5" dirty="0">
                <a:latin typeface="Times New Roman"/>
                <a:cs typeface="Times New Roman"/>
              </a:rPr>
              <a:t>, </a:t>
            </a:r>
            <a:r>
              <a:rPr sz="2400" i="1" spc="-5" dirty="0">
                <a:latin typeface="Times New Roman"/>
                <a:cs typeface="Times New Roman"/>
              </a:rPr>
              <a:t>Salmonella</a:t>
            </a:r>
            <a:r>
              <a:rPr sz="2400" spc="-5" dirty="0">
                <a:latin typeface="Times New Roman"/>
                <a:cs typeface="Times New Roman"/>
              </a:rPr>
              <a:t>,(poultry)</a:t>
            </a:r>
            <a:r>
              <a:rPr sz="2400" i="1" spc="-5" dirty="0">
                <a:latin typeface="Times New Roman"/>
                <a:cs typeface="Times New Roman"/>
              </a:rPr>
              <a:t>Clostridium  perfringens.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spcBef>
                <a:spcPts val="53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It </a:t>
            </a:r>
            <a:r>
              <a:rPr sz="2400" spc="-10" dirty="0">
                <a:latin typeface="Times New Roman"/>
                <a:cs typeface="Times New Roman"/>
              </a:rPr>
              <a:t>control </a:t>
            </a:r>
            <a:r>
              <a:rPr sz="2400" spc="-5" dirty="0">
                <a:latin typeface="Times New Roman"/>
                <a:cs typeface="Times New Roman"/>
              </a:rPr>
              <a:t>insects and parasite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infestation.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spcBef>
                <a:spcPts val="53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It </a:t>
            </a:r>
            <a:r>
              <a:rPr sz="2400" spc="-10" dirty="0">
                <a:latin typeface="Times New Roman"/>
                <a:cs typeface="Times New Roman"/>
              </a:rPr>
              <a:t>reduce </a:t>
            </a:r>
            <a:r>
              <a:rPr sz="2400" spc="-5" dirty="0">
                <a:latin typeface="Times New Roman"/>
                <a:cs typeface="Times New Roman"/>
              </a:rPr>
              <a:t>spoilage by </a:t>
            </a:r>
            <a:r>
              <a:rPr sz="2400" spc="-10" dirty="0">
                <a:latin typeface="Times New Roman"/>
                <a:cs typeface="Times New Roman"/>
              </a:rPr>
              <a:t>destroying </a:t>
            </a:r>
            <a:r>
              <a:rPr sz="2400" spc="-5" dirty="0">
                <a:latin typeface="Times New Roman"/>
                <a:cs typeface="Times New Roman"/>
              </a:rPr>
              <a:t>molds, bacteria and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yeast.</a:t>
            </a:r>
            <a:endParaRPr sz="2400" dirty="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52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10" dirty="0">
                <a:latin typeface="Times New Roman"/>
                <a:cs typeface="Times New Roman"/>
              </a:rPr>
              <a:t>Increases </a:t>
            </a:r>
            <a:r>
              <a:rPr sz="2400" spc="-5" dirty="0">
                <a:latin typeface="Times New Roman"/>
                <a:cs typeface="Times New Roman"/>
              </a:rPr>
              <a:t>shelf life </a:t>
            </a:r>
            <a:r>
              <a:rPr sz="2400" dirty="0">
                <a:latin typeface="Times New Roman"/>
                <a:cs typeface="Times New Roman"/>
              </a:rPr>
              <a:t>by </a:t>
            </a:r>
            <a:r>
              <a:rPr sz="2400" spc="-5" dirty="0">
                <a:latin typeface="Times New Roman"/>
                <a:cs typeface="Times New Roman"/>
              </a:rPr>
              <a:t>slowing ripening </a:t>
            </a:r>
            <a:r>
              <a:rPr sz="2400" dirty="0">
                <a:latin typeface="Times New Roman"/>
                <a:cs typeface="Times New Roman"/>
              </a:rPr>
              <a:t>of fruits </a:t>
            </a:r>
            <a:r>
              <a:rPr sz="2400" spc="-5" dirty="0">
                <a:latin typeface="Times New Roman"/>
                <a:cs typeface="Times New Roman"/>
              </a:rPr>
              <a:t>and vegetables and  inhibit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sprouting.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spcBef>
                <a:spcPts val="53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Irradiation causes microbial death by inhibiting DNA synthesis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3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Other </a:t>
            </a:r>
            <a:r>
              <a:rPr sz="2400" spc="-10" dirty="0">
                <a:latin typeface="Times New Roman"/>
                <a:cs typeface="Times New Roman"/>
              </a:rPr>
              <a:t>mechanisms </a:t>
            </a:r>
            <a:r>
              <a:rPr sz="2400" spc="-5" dirty="0">
                <a:latin typeface="Times New Roman"/>
                <a:cs typeface="Times New Roman"/>
              </a:rPr>
              <a:t>involved in irradiation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microbial inactivation are cell  membrane alteration, de-naturation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enzymes, alterations in ribo-nucleic  acid(RNA)synthesis, </a:t>
            </a:r>
            <a:r>
              <a:rPr sz="2400" spc="-10" dirty="0">
                <a:latin typeface="Times New Roman"/>
                <a:cs typeface="Times New Roman"/>
              </a:rPr>
              <a:t>effects </a:t>
            </a:r>
            <a:r>
              <a:rPr sz="2400" dirty="0">
                <a:latin typeface="Times New Roman"/>
                <a:cs typeface="Times New Roman"/>
              </a:rPr>
              <a:t>on phospho-rylation, </a:t>
            </a:r>
            <a:r>
              <a:rPr sz="2400" spc="-10" dirty="0">
                <a:latin typeface="Times New Roman"/>
                <a:cs typeface="Times New Roman"/>
              </a:rPr>
              <a:t>and DNA </a:t>
            </a:r>
            <a:r>
              <a:rPr sz="2400" spc="-5" dirty="0">
                <a:latin typeface="Times New Roman"/>
                <a:cs typeface="Times New Roman"/>
              </a:rPr>
              <a:t>compositional  changes.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6400" y="-169263"/>
            <a:ext cx="6140069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i="0" dirty="0">
                <a:latin typeface="Times New Roman"/>
                <a:cs typeface="Times New Roman"/>
              </a:rPr>
              <a:t>Food </a:t>
            </a:r>
            <a:r>
              <a:rPr sz="4400" i="0" spc="-5" dirty="0">
                <a:latin typeface="Times New Roman"/>
                <a:cs typeface="Times New Roman"/>
              </a:rPr>
              <a:t>Irradiation</a:t>
            </a:r>
            <a:r>
              <a:rPr sz="4400" i="0" spc="-75" dirty="0">
                <a:latin typeface="Times New Roman"/>
                <a:cs typeface="Times New Roman"/>
              </a:rPr>
              <a:t> </a:t>
            </a:r>
            <a:r>
              <a:rPr sz="4400" i="0" spc="-5" dirty="0">
                <a:latin typeface="Times New Roman"/>
                <a:cs typeface="Times New Roman"/>
              </a:rPr>
              <a:t>Uses…</a:t>
            </a:r>
            <a:endParaRPr sz="4400" dirty="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543800" y="838200"/>
            <a:ext cx="1600200" cy="5638800"/>
            <a:chOff x="7543800" y="838200"/>
            <a:chExt cx="1600200" cy="5638800"/>
          </a:xfrm>
        </p:grpSpPr>
        <p:sp>
          <p:nvSpPr>
            <p:cNvPr id="5" name="object 5"/>
            <p:cNvSpPr/>
            <p:nvPr/>
          </p:nvSpPr>
          <p:spPr>
            <a:xfrm>
              <a:off x="7543800" y="838200"/>
              <a:ext cx="1600199" cy="3733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43800" y="4648200"/>
              <a:ext cx="1600199" cy="1828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98194" y="1016254"/>
            <a:ext cx="6043295" cy="505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124460" indent="-304800">
              <a:lnSpc>
                <a:spcPct val="11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/>
              <a:t>	</a:t>
            </a:r>
            <a:r>
              <a:rPr sz="2400" dirty="0">
                <a:latin typeface="Times New Roman"/>
                <a:cs typeface="Times New Roman"/>
              </a:rPr>
              <a:t>Reduce insect infestation -grain, spices,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fruits  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vegetables.</a:t>
            </a: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Inhibit sprouting -tubers and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bulbs.</a:t>
            </a:r>
          </a:p>
          <a:p>
            <a:pPr marL="355600" indent="-342900">
              <a:lnSpc>
                <a:spcPct val="100000"/>
              </a:lnSpc>
              <a:spcBef>
                <a:spcPts val="2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Retard ripening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–fruits.</a:t>
            </a: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Inactivate parasites </a:t>
            </a:r>
            <a:r>
              <a:rPr sz="2400" spc="-5" dirty="0">
                <a:latin typeface="Times New Roman"/>
                <a:cs typeface="Times New Roman"/>
              </a:rPr>
              <a:t>-meats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fish.</a:t>
            </a: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Eliminate </a:t>
            </a:r>
            <a:r>
              <a:rPr sz="2400" dirty="0">
                <a:latin typeface="Times New Roman"/>
                <a:cs typeface="Times New Roman"/>
              </a:rPr>
              <a:t>spoilage </a:t>
            </a:r>
            <a:r>
              <a:rPr sz="2400" spc="-5" dirty="0">
                <a:latin typeface="Times New Roman"/>
                <a:cs typeface="Times New Roman"/>
              </a:rPr>
              <a:t>microbes </a:t>
            </a:r>
            <a:r>
              <a:rPr sz="2400" dirty="0">
                <a:latin typeface="Times New Roman"/>
                <a:cs typeface="Times New Roman"/>
              </a:rPr>
              <a:t>-fruits,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vegitables</a:t>
            </a: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Extend shelf </a:t>
            </a:r>
            <a:r>
              <a:rPr sz="2400" spc="-5" dirty="0">
                <a:latin typeface="Times New Roman"/>
                <a:cs typeface="Times New Roman"/>
              </a:rPr>
              <a:t>life </a:t>
            </a:r>
            <a:r>
              <a:rPr sz="2400" spc="-20" dirty="0">
                <a:latin typeface="Times New Roman"/>
                <a:cs typeface="Times New Roman"/>
              </a:rPr>
              <a:t>-poultry, </a:t>
            </a:r>
            <a:r>
              <a:rPr sz="2400" spc="-5" dirty="0">
                <a:latin typeface="Times New Roman"/>
                <a:cs typeface="Times New Roman"/>
              </a:rPr>
              <a:t>meat, fish,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shellfish.</a:t>
            </a: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Decontaminate </a:t>
            </a:r>
            <a:r>
              <a:rPr sz="2400" dirty="0">
                <a:latin typeface="Times New Roman"/>
                <a:cs typeface="Times New Roman"/>
              </a:rPr>
              <a:t>-poultry and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meat.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Sterilize foods and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feeds.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350" dirty="0">
              <a:latin typeface="Times New Roman"/>
              <a:cs typeface="Times New Roman"/>
            </a:endParaRPr>
          </a:p>
          <a:p>
            <a:pPr marL="1308100" marR="109855" algn="just">
              <a:lnSpc>
                <a:spcPct val="100000"/>
              </a:lnSpc>
            </a:pPr>
            <a:r>
              <a:rPr sz="2000" b="1" i="1" spc="-5" dirty="0">
                <a:solidFill>
                  <a:srgbClr val="990000"/>
                </a:solidFill>
                <a:latin typeface="Times New Roman"/>
                <a:cs typeface="Times New Roman"/>
              </a:rPr>
              <a:t>“Irradiation increases </a:t>
            </a:r>
            <a:r>
              <a:rPr sz="2000" b="1" i="1" spc="-10" dirty="0">
                <a:solidFill>
                  <a:srgbClr val="990000"/>
                </a:solidFill>
                <a:latin typeface="Times New Roman"/>
                <a:cs typeface="Times New Roman"/>
              </a:rPr>
              <a:t>the </a:t>
            </a:r>
            <a:r>
              <a:rPr sz="2000" b="1" i="1" spc="-5" dirty="0">
                <a:solidFill>
                  <a:srgbClr val="990000"/>
                </a:solidFill>
                <a:latin typeface="Times New Roman"/>
                <a:cs typeface="Times New Roman"/>
              </a:rPr>
              <a:t>number of free  radicals in </a:t>
            </a:r>
            <a:r>
              <a:rPr sz="2000" b="1" i="1" spc="-10" dirty="0">
                <a:solidFill>
                  <a:srgbClr val="990000"/>
                </a:solidFill>
                <a:latin typeface="Times New Roman"/>
                <a:cs typeface="Times New Roman"/>
              </a:rPr>
              <a:t>the </a:t>
            </a:r>
            <a:r>
              <a:rPr sz="2000" b="1" i="1" spc="-5" dirty="0">
                <a:solidFill>
                  <a:srgbClr val="990000"/>
                </a:solidFill>
                <a:latin typeface="Times New Roman"/>
                <a:cs typeface="Times New Roman"/>
              </a:rPr>
              <a:t>food </a:t>
            </a:r>
            <a:r>
              <a:rPr sz="2000" b="1" i="1" dirty="0">
                <a:solidFill>
                  <a:srgbClr val="990000"/>
                </a:solidFill>
                <a:latin typeface="Times New Roman"/>
                <a:cs typeface="Times New Roman"/>
              </a:rPr>
              <a:t>and </a:t>
            </a:r>
            <a:r>
              <a:rPr sz="2000" b="1" i="1" spc="-5" dirty="0">
                <a:solidFill>
                  <a:srgbClr val="990000"/>
                </a:solidFill>
                <a:latin typeface="Times New Roman"/>
                <a:cs typeface="Times New Roman"/>
              </a:rPr>
              <a:t>decreases </a:t>
            </a:r>
            <a:r>
              <a:rPr sz="2000" b="1" i="1" spc="-10" dirty="0">
                <a:solidFill>
                  <a:srgbClr val="990000"/>
                </a:solidFill>
                <a:latin typeface="Times New Roman"/>
                <a:cs typeface="Times New Roman"/>
              </a:rPr>
              <a:t>the  </a:t>
            </a:r>
            <a:r>
              <a:rPr sz="2000" b="1" i="1" dirty="0">
                <a:solidFill>
                  <a:srgbClr val="990000"/>
                </a:solidFill>
                <a:latin typeface="Times New Roman"/>
                <a:cs typeface="Times New Roman"/>
              </a:rPr>
              <a:t>antioxidant vitamins that neutralize</a:t>
            </a:r>
            <a:r>
              <a:rPr sz="2000" b="1" i="1" spc="-185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990000"/>
                </a:solidFill>
                <a:latin typeface="Times New Roman"/>
                <a:cs typeface="Times New Roman"/>
              </a:rPr>
              <a:t>them.”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1466" y="580390"/>
            <a:ext cx="742188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What </a:t>
            </a:r>
            <a:r>
              <a:rPr sz="3300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foods </a:t>
            </a:r>
            <a:r>
              <a:rPr sz="3300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are </a:t>
            </a:r>
            <a:r>
              <a:rPr sz="3300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currently</a:t>
            </a:r>
            <a:r>
              <a:rPr sz="3300" u="heavy" spc="-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3300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irradiated</a:t>
            </a:r>
            <a:r>
              <a:rPr sz="3300" i="0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?</a:t>
            </a:r>
            <a:endParaRPr sz="33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2000" y="990728"/>
            <a:ext cx="7990205" cy="5029200"/>
            <a:chOff x="762000" y="990728"/>
            <a:chExt cx="7990205" cy="5029200"/>
          </a:xfrm>
        </p:grpSpPr>
        <p:sp>
          <p:nvSpPr>
            <p:cNvPr id="5" name="object 5"/>
            <p:cNvSpPr/>
            <p:nvPr/>
          </p:nvSpPr>
          <p:spPr>
            <a:xfrm>
              <a:off x="6216370" y="990739"/>
              <a:ext cx="607060" cy="151130"/>
            </a:xfrm>
            <a:custGeom>
              <a:avLst/>
              <a:gdLst/>
              <a:ahLst/>
              <a:cxnLst/>
              <a:rect l="l" t="t" r="r" b="b"/>
              <a:pathLst>
                <a:path w="607059" h="151130">
                  <a:moveTo>
                    <a:pt x="21463" y="99885"/>
                  </a:moveTo>
                  <a:lnTo>
                    <a:pt x="8585" y="75120"/>
                  </a:lnTo>
                  <a:lnTo>
                    <a:pt x="6451" y="46380"/>
                  </a:lnTo>
                  <a:lnTo>
                    <a:pt x="6451" y="17640"/>
                  </a:lnTo>
                  <a:lnTo>
                    <a:pt x="1397" y="0"/>
                  </a:lnTo>
                  <a:lnTo>
                    <a:pt x="0" y="0"/>
                  </a:lnTo>
                  <a:lnTo>
                    <a:pt x="0" y="99885"/>
                  </a:lnTo>
                  <a:lnTo>
                    <a:pt x="21463" y="99885"/>
                  </a:lnTo>
                  <a:close/>
                </a:path>
                <a:path w="607059" h="151130">
                  <a:moveTo>
                    <a:pt x="606628" y="15646"/>
                  </a:moveTo>
                  <a:lnTo>
                    <a:pt x="587336" y="46380"/>
                  </a:lnTo>
                  <a:lnTo>
                    <a:pt x="570204" y="79387"/>
                  </a:lnTo>
                  <a:lnTo>
                    <a:pt x="559485" y="112115"/>
                  </a:lnTo>
                  <a:lnTo>
                    <a:pt x="561619" y="151104"/>
                  </a:lnTo>
                  <a:lnTo>
                    <a:pt x="572325" y="120370"/>
                  </a:lnTo>
                  <a:lnTo>
                    <a:pt x="589495" y="89636"/>
                  </a:lnTo>
                  <a:lnTo>
                    <a:pt x="604494" y="54635"/>
                  </a:lnTo>
                  <a:lnTo>
                    <a:pt x="606628" y="156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00600" y="1043375"/>
              <a:ext cx="3951532" cy="393911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2000" y="4267199"/>
              <a:ext cx="960119" cy="914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34000" y="5105399"/>
              <a:ext cx="1447800" cy="79248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10000" y="4800599"/>
              <a:ext cx="1066800" cy="8397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15200" y="4876799"/>
              <a:ext cx="1132331" cy="11430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57400" y="4495799"/>
              <a:ext cx="1213103" cy="96774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12140" y="1083079"/>
            <a:ext cx="2707640" cy="309816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Wingdings"/>
              <a:buChar char=""/>
              <a:tabLst>
                <a:tab pos="356235" algn="l"/>
              </a:tabLst>
            </a:pPr>
            <a:r>
              <a:rPr sz="2800" b="1" spc="5" dirty="0">
                <a:latin typeface="Gabriola"/>
                <a:cs typeface="Gabriola"/>
              </a:rPr>
              <a:t>Wheat</a:t>
            </a:r>
            <a:endParaRPr sz="2800">
              <a:latin typeface="Gabriola"/>
              <a:cs typeface="Gabriola"/>
            </a:endParaRPr>
          </a:p>
          <a:p>
            <a:pPr marL="355600" indent="-343535">
              <a:lnSpc>
                <a:spcPct val="100000"/>
              </a:lnSpc>
              <a:spcBef>
                <a:spcPts val="670"/>
              </a:spcBef>
              <a:buFont typeface="Wingdings"/>
              <a:buChar char=""/>
              <a:tabLst>
                <a:tab pos="356235" algn="l"/>
              </a:tabLst>
            </a:pPr>
            <a:r>
              <a:rPr sz="2800" b="1" dirty="0">
                <a:latin typeface="Gabriola"/>
                <a:cs typeface="Gabriola"/>
              </a:rPr>
              <a:t>potatoes</a:t>
            </a:r>
            <a:endParaRPr sz="2800">
              <a:latin typeface="Gabriola"/>
              <a:cs typeface="Gabriola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356235" algn="l"/>
              </a:tabLst>
            </a:pPr>
            <a:r>
              <a:rPr sz="2800" b="1" spc="5" dirty="0">
                <a:latin typeface="Gabriola"/>
                <a:cs typeface="Gabriola"/>
              </a:rPr>
              <a:t>flour</a:t>
            </a:r>
            <a:endParaRPr sz="2800">
              <a:latin typeface="Gabriola"/>
              <a:cs typeface="Gabriola"/>
            </a:endParaRPr>
          </a:p>
          <a:p>
            <a:pPr marL="355600" indent="-343535">
              <a:lnSpc>
                <a:spcPct val="100000"/>
              </a:lnSpc>
              <a:spcBef>
                <a:spcPts val="670"/>
              </a:spcBef>
              <a:buFont typeface="Wingdings"/>
              <a:buChar char=""/>
              <a:tabLst>
                <a:tab pos="356235" algn="l"/>
              </a:tabLst>
            </a:pPr>
            <a:r>
              <a:rPr sz="2800" b="1" spc="5" dirty="0">
                <a:latin typeface="Gabriola"/>
                <a:cs typeface="Gabriola"/>
              </a:rPr>
              <a:t>spices</a:t>
            </a:r>
            <a:endParaRPr sz="2800">
              <a:latin typeface="Gabriola"/>
              <a:cs typeface="Gabriola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356235" algn="l"/>
              </a:tabLst>
            </a:pPr>
            <a:r>
              <a:rPr sz="2800" b="1" spc="10" dirty="0">
                <a:latin typeface="Gabriola"/>
                <a:cs typeface="Gabriola"/>
              </a:rPr>
              <a:t>tea</a:t>
            </a:r>
            <a:endParaRPr sz="2800">
              <a:latin typeface="Gabriola"/>
              <a:cs typeface="Gabriola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356235" algn="l"/>
              </a:tabLst>
            </a:pPr>
            <a:r>
              <a:rPr sz="2800" b="1" spc="5" dirty="0">
                <a:latin typeface="Gabriola"/>
                <a:cs typeface="Gabriola"/>
              </a:rPr>
              <a:t>fruits </a:t>
            </a:r>
            <a:r>
              <a:rPr sz="2800" b="1" spc="10" dirty="0">
                <a:latin typeface="Gabriola"/>
                <a:cs typeface="Gabriola"/>
              </a:rPr>
              <a:t>and</a:t>
            </a:r>
            <a:r>
              <a:rPr sz="2800" b="1" spc="320" dirty="0">
                <a:latin typeface="Gabriola"/>
                <a:cs typeface="Gabriola"/>
              </a:rPr>
              <a:t> </a:t>
            </a:r>
            <a:r>
              <a:rPr sz="2800" b="1" dirty="0">
                <a:latin typeface="Gabriola"/>
                <a:cs typeface="Gabriola"/>
              </a:rPr>
              <a:t>vegetables</a:t>
            </a:r>
            <a:endParaRPr sz="2800">
              <a:latin typeface="Gabriola"/>
              <a:cs typeface="Gabrio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8" y="157357"/>
            <a:ext cx="563626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76755" algn="l"/>
              </a:tabLst>
            </a:pPr>
            <a:r>
              <a:rPr sz="3200" b="0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IONIZING	</a:t>
            </a:r>
            <a:r>
              <a:rPr sz="3200" b="0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RADIATION</a:t>
            </a:r>
            <a:endParaRPr sz="3200" dirty="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1439" y="0"/>
            <a:ext cx="9052560" cy="5520055"/>
            <a:chOff x="91439" y="0"/>
            <a:chExt cx="9052560" cy="5520055"/>
          </a:xfrm>
        </p:grpSpPr>
        <p:sp>
          <p:nvSpPr>
            <p:cNvPr id="5" name="object 5"/>
            <p:cNvSpPr/>
            <p:nvPr/>
          </p:nvSpPr>
          <p:spPr>
            <a:xfrm>
              <a:off x="91439" y="801623"/>
              <a:ext cx="178308" cy="1783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439" y="1258824"/>
              <a:ext cx="178308" cy="1783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439" y="1716023"/>
              <a:ext cx="178308" cy="1783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439" y="2386583"/>
              <a:ext cx="178308" cy="1783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1439" y="3361944"/>
              <a:ext cx="178308" cy="1783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44768" y="0"/>
              <a:ext cx="2999231" cy="17221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41036" y="4005071"/>
              <a:ext cx="2884932" cy="14493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08448" y="4099559"/>
              <a:ext cx="2645663" cy="14203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88280" y="4038600"/>
              <a:ext cx="2788920" cy="13426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288280" y="4038600"/>
              <a:ext cx="2788920" cy="1343025"/>
            </a:xfrm>
            <a:custGeom>
              <a:avLst/>
              <a:gdLst/>
              <a:ahLst/>
              <a:cxnLst/>
              <a:rect l="l" t="t" r="r" b="b"/>
              <a:pathLst>
                <a:path w="2788920" h="1343025">
                  <a:moveTo>
                    <a:pt x="0" y="167767"/>
                  </a:moveTo>
                  <a:lnTo>
                    <a:pt x="2117598" y="167767"/>
                  </a:lnTo>
                  <a:lnTo>
                    <a:pt x="2117598" y="0"/>
                  </a:lnTo>
                  <a:lnTo>
                    <a:pt x="2788920" y="671322"/>
                  </a:lnTo>
                  <a:lnTo>
                    <a:pt x="2117598" y="1342644"/>
                  </a:lnTo>
                  <a:lnTo>
                    <a:pt x="2117598" y="1174877"/>
                  </a:lnTo>
                  <a:lnTo>
                    <a:pt x="0" y="1174877"/>
                  </a:lnTo>
                  <a:lnTo>
                    <a:pt x="0" y="167767"/>
                  </a:lnTo>
                  <a:close/>
                </a:path>
              </a:pathLst>
            </a:custGeom>
            <a:ln w="9144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8739" y="558139"/>
            <a:ext cx="8989695" cy="389509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300"/>
              </a:spcBef>
            </a:pPr>
            <a:r>
              <a:rPr sz="2000" b="1" dirty="0">
                <a:latin typeface="Times New Roman"/>
                <a:cs typeface="Times New Roman"/>
              </a:rPr>
              <a:t>Exists </a:t>
            </a:r>
            <a:r>
              <a:rPr sz="2000" b="1" spc="-5" dirty="0">
                <a:latin typeface="Times New Roman"/>
                <a:cs typeface="Times New Roman"/>
              </a:rPr>
              <a:t>in </a:t>
            </a:r>
            <a:r>
              <a:rPr sz="2000" b="1" dirty="0">
                <a:latin typeface="Times New Roman"/>
                <a:cs typeface="Times New Roman"/>
              </a:rPr>
              <a:t>form of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waves.</a:t>
            </a:r>
            <a:endParaRPr sz="2000">
              <a:latin typeface="Times New Roman"/>
              <a:cs typeface="Times New Roman"/>
            </a:endParaRPr>
          </a:p>
          <a:p>
            <a:pPr marL="254635">
              <a:lnSpc>
                <a:spcPct val="100000"/>
              </a:lnSpc>
              <a:spcBef>
                <a:spcPts val="1200"/>
              </a:spcBef>
            </a:pPr>
            <a:r>
              <a:rPr sz="2000" b="1" dirty="0">
                <a:latin typeface="Times New Roman"/>
                <a:cs typeface="Times New Roman"/>
              </a:rPr>
              <a:t>Shorter wavelength = </a:t>
            </a:r>
            <a:r>
              <a:rPr sz="2000" b="1" spc="-5" dirty="0">
                <a:latin typeface="Times New Roman"/>
                <a:cs typeface="Times New Roman"/>
              </a:rPr>
              <a:t>greater</a:t>
            </a:r>
            <a:r>
              <a:rPr sz="2000" b="1" spc="-16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energy.</a:t>
            </a:r>
            <a:endParaRPr sz="2000">
              <a:latin typeface="Times New Roman"/>
              <a:cs typeface="Times New Roman"/>
            </a:endParaRPr>
          </a:p>
          <a:p>
            <a:pPr marL="190500">
              <a:lnSpc>
                <a:spcPct val="100000"/>
              </a:lnSpc>
              <a:spcBef>
                <a:spcPts val="1200"/>
              </a:spcBef>
            </a:pPr>
            <a:r>
              <a:rPr sz="2000" b="1" dirty="0">
                <a:latin typeface="Times New Roman"/>
                <a:cs typeface="Times New Roman"/>
              </a:rPr>
              <a:t>Causes </a:t>
            </a:r>
            <a:r>
              <a:rPr sz="2000" b="1" spc="-5" dirty="0">
                <a:latin typeface="Times New Roman"/>
                <a:cs typeface="Times New Roman"/>
              </a:rPr>
              <a:t>disruption of internal metabolism of cells </a:t>
            </a:r>
            <a:r>
              <a:rPr sz="2000" b="1" spc="-10" dirty="0">
                <a:latin typeface="Times New Roman"/>
                <a:cs typeface="Times New Roman"/>
              </a:rPr>
              <a:t>by </a:t>
            </a:r>
            <a:r>
              <a:rPr sz="2000" b="1" spc="-5" dirty="0">
                <a:latin typeface="Times New Roman"/>
                <a:cs typeface="Times New Roman"/>
              </a:rPr>
              <a:t>destruction </a:t>
            </a:r>
            <a:r>
              <a:rPr sz="2000" b="1" dirty="0">
                <a:latin typeface="Times New Roman"/>
                <a:cs typeface="Times New Roman"/>
              </a:rPr>
              <a:t>of</a:t>
            </a:r>
            <a:r>
              <a:rPr sz="2000" b="1" spc="3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chemical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bond.</a:t>
            </a:r>
            <a:endParaRPr sz="2000">
              <a:latin typeface="Times New Roman"/>
              <a:cs typeface="Times New Roman"/>
            </a:endParaRPr>
          </a:p>
          <a:p>
            <a:pPr marL="355600" marR="8890" algn="just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associated </a:t>
            </a:r>
            <a:r>
              <a:rPr sz="2000" spc="-10" dirty="0">
                <a:latin typeface="Times New Roman"/>
                <a:cs typeface="Times New Roman"/>
              </a:rPr>
              <a:t>energy </a:t>
            </a:r>
            <a:r>
              <a:rPr sz="2000" spc="-5" dirty="0">
                <a:latin typeface="Times New Roman"/>
                <a:cs typeface="Times New Roman"/>
              </a:rPr>
              <a:t>levels of these </a:t>
            </a:r>
            <a:r>
              <a:rPr sz="2000" dirty="0">
                <a:latin typeface="Times New Roman"/>
                <a:cs typeface="Times New Roman"/>
              </a:rPr>
              <a:t>rays are </a:t>
            </a:r>
            <a:r>
              <a:rPr sz="2000" spc="-5" dirty="0">
                <a:latin typeface="Times New Roman"/>
                <a:cs typeface="Times New Roman"/>
              </a:rPr>
              <a:t>too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low </a:t>
            </a:r>
            <a:r>
              <a:rPr sz="2000" spc="-5" dirty="0">
                <a:latin typeface="Times New Roman"/>
                <a:cs typeface="Times New Roman"/>
              </a:rPr>
              <a:t>to </a:t>
            </a:r>
            <a:r>
              <a:rPr sz="2000" dirty="0">
                <a:latin typeface="Times New Roman"/>
                <a:cs typeface="Times New Roman"/>
              </a:rPr>
              <a:t>be </a:t>
            </a:r>
            <a:r>
              <a:rPr sz="2000" spc="-5" dirty="0">
                <a:latin typeface="Times New Roman"/>
                <a:cs typeface="Times New Roman"/>
              </a:rPr>
              <a:t>practical value </a:t>
            </a:r>
            <a:r>
              <a:rPr sz="2000" spc="-20" dirty="0">
                <a:latin typeface="Times New Roman"/>
                <a:cs typeface="Times New Roman"/>
              </a:rPr>
              <a:t>in  </a:t>
            </a:r>
            <a:r>
              <a:rPr sz="2000" spc="-5" dirty="0">
                <a:latin typeface="Times New Roman"/>
                <a:cs typeface="Times New Roman"/>
              </a:rPr>
              <a:t>preservation, they need to be accelerated (in cyclotrons, linear accelerators </a:t>
            </a:r>
            <a:r>
              <a:rPr sz="2000" spc="-10" dirty="0">
                <a:latin typeface="Times New Roman"/>
                <a:cs typeface="Times New Roman"/>
              </a:rPr>
              <a:t>etc.) </a:t>
            </a:r>
            <a:r>
              <a:rPr sz="2000" spc="-20" dirty="0">
                <a:latin typeface="Times New Roman"/>
                <a:cs typeface="Times New Roman"/>
              </a:rPr>
              <a:t>to  </a:t>
            </a:r>
            <a:r>
              <a:rPr sz="2000" spc="-5" dirty="0">
                <a:latin typeface="Times New Roman"/>
                <a:cs typeface="Times New Roman"/>
              </a:rPr>
              <a:t>make </a:t>
            </a:r>
            <a:r>
              <a:rPr sz="2000" dirty="0">
                <a:latin typeface="Times New Roman"/>
                <a:cs typeface="Times New Roman"/>
              </a:rPr>
              <a:t>them acquire the required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energy.</a:t>
            </a:r>
            <a:endParaRPr sz="2000">
              <a:latin typeface="Times New Roman"/>
              <a:cs typeface="Times New Roman"/>
            </a:endParaRPr>
          </a:p>
          <a:p>
            <a:pPr marL="355600" marR="6350" algn="just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Since </a:t>
            </a:r>
            <a:r>
              <a:rPr sz="2000" spc="-5" dirty="0">
                <a:latin typeface="Times New Roman"/>
                <a:cs typeface="Times New Roman"/>
              </a:rPr>
              <a:t>electrons </a:t>
            </a:r>
            <a:r>
              <a:rPr sz="2000" dirty="0">
                <a:latin typeface="Times New Roman"/>
                <a:cs typeface="Times New Roman"/>
              </a:rPr>
              <a:t>cannot </a:t>
            </a:r>
            <a:r>
              <a:rPr sz="2000" spc="-5" dirty="0">
                <a:latin typeface="Times New Roman"/>
                <a:cs typeface="Times New Roman"/>
              </a:rPr>
              <a:t>penetrate very far </a:t>
            </a:r>
            <a:r>
              <a:rPr sz="2000" spc="-10" dirty="0">
                <a:latin typeface="Times New Roman"/>
                <a:cs typeface="Times New Roman"/>
              </a:rPr>
              <a:t>into </a:t>
            </a:r>
            <a:r>
              <a:rPr sz="2000" spc="-5" dirty="0">
                <a:latin typeface="Times New Roman"/>
                <a:cs typeface="Times New Roman"/>
              </a:rPr>
              <a:t>food, compared with gamma radiation  </a:t>
            </a:r>
            <a:r>
              <a:rPr sz="2000" dirty="0">
                <a:latin typeface="Times New Roman"/>
                <a:cs typeface="Times New Roman"/>
              </a:rPr>
              <a:t>or </a:t>
            </a:r>
            <a:r>
              <a:rPr sz="2000" spc="-5" dirty="0">
                <a:latin typeface="Times New Roman"/>
                <a:cs typeface="Times New Roman"/>
              </a:rPr>
              <a:t>X-rays, </a:t>
            </a:r>
            <a:r>
              <a:rPr sz="2000" spc="-10" dirty="0">
                <a:latin typeface="Times New Roman"/>
                <a:cs typeface="Times New Roman"/>
              </a:rPr>
              <a:t>they </a:t>
            </a:r>
            <a:r>
              <a:rPr sz="2000" spc="-5" dirty="0">
                <a:latin typeface="Times New Roman"/>
                <a:cs typeface="Times New Roman"/>
              </a:rPr>
              <a:t>can </a:t>
            </a:r>
            <a:r>
              <a:rPr sz="2000" dirty="0">
                <a:latin typeface="Times New Roman"/>
                <a:cs typeface="Times New Roman"/>
              </a:rPr>
              <a:t>be </a:t>
            </a:r>
            <a:r>
              <a:rPr sz="2000" spc="-5" dirty="0">
                <a:latin typeface="Times New Roman"/>
                <a:cs typeface="Times New Roman"/>
              </a:rPr>
              <a:t>used </a:t>
            </a:r>
            <a:r>
              <a:rPr sz="2000" dirty="0">
                <a:latin typeface="Times New Roman"/>
                <a:cs typeface="Times New Roman"/>
              </a:rPr>
              <a:t>only </a:t>
            </a:r>
            <a:r>
              <a:rPr sz="2000" spc="-5" dirty="0">
                <a:latin typeface="Times New Roman"/>
                <a:cs typeface="Times New Roman"/>
              </a:rPr>
              <a:t>for </a:t>
            </a:r>
            <a:r>
              <a:rPr sz="2000" spc="-10" dirty="0">
                <a:latin typeface="Times New Roman"/>
                <a:cs typeface="Times New Roman"/>
              </a:rPr>
              <a:t>treatment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thin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packages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5" dirty="0">
                <a:latin typeface="Times New Roman"/>
                <a:cs typeface="Times New Roman"/>
              </a:rPr>
              <a:t>food and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free 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flowing </a:t>
            </a:r>
            <a:r>
              <a:rPr sz="2000" dirty="0">
                <a:latin typeface="Times New Roman"/>
                <a:cs typeface="Times New Roman"/>
              </a:rPr>
              <a:t>or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falling</a:t>
            </a:r>
            <a:r>
              <a:rPr sz="20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grains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5451475" indent="-229235">
              <a:lnSpc>
                <a:spcPts val="1905"/>
              </a:lnSpc>
              <a:buFont typeface="Arial Narrow"/>
              <a:buChar char="•"/>
              <a:tabLst>
                <a:tab pos="5451475" algn="l"/>
                <a:tab pos="5452110" algn="l"/>
                <a:tab pos="6359525" algn="l"/>
                <a:tab pos="7052945" algn="l"/>
                <a:tab pos="7393305" algn="l"/>
              </a:tabLst>
            </a:pPr>
            <a:r>
              <a:rPr sz="2000" spc="-125" dirty="0">
                <a:latin typeface="PMingLiU"/>
                <a:cs typeface="PMingLiU"/>
              </a:rPr>
              <a:t>chemical	</a:t>
            </a:r>
            <a:r>
              <a:rPr sz="2000" spc="-120" dirty="0">
                <a:latin typeface="PMingLiU"/>
                <a:cs typeface="PMingLiU"/>
              </a:rPr>
              <a:t>events	</a:t>
            </a:r>
            <a:r>
              <a:rPr sz="2000" spc="-110" dirty="0">
                <a:latin typeface="PMingLiU"/>
                <a:cs typeface="PMingLiU"/>
              </a:rPr>
              <a:t>as	</a:t>
            </a:r>
            <a:r>
              <a:rPr sz="2000" spc="-120" dirty="0">
                <a:latin typeface="PMingLiU"/>
                <a:cs typeface="PMingLiU"/>
              </a:rPr>
              <a:t>a</a:t>
            </a:r>
            <a:endParaRPr sz="2000">
              <a:latin typeface="PMingLiU"/>
              <a:cs typeface="PMingLiU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17641" y="4393438"/>
            <a:ext cx="20586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93444" algn="l"/>
                <a:tab pos="1487805" algn="l"/>
              </a:tabLst>
            </a:pPr>
            <a:r>
              <a:rPr sz="2000" spc="-95" dirty="0">
                <a:latin typeface="PMingLiU"/>
                <a:cs typeface="PMingLiU"/>
              </a:rPr>
              <a:t>r</a:t>
            </a:r>
            <a:r>
              <a:rPr sz="2000" spc="-114" dirty="0">
                <a:latin typeface="PMingLiU"/>
                <a:cs typeface="PMingLiU"/>
              </a:rPr>
              <a:t>e</a:t>
            </a:r>
            <a:r>
              <a:rPr sz="2000" spc="-125" dirty="0">
                <a:latin typeface="PMingLiU"/>
                <a:cs typeface="PMingLiU"/>
              </a:rPr>
              <a:t>su</a:t>
            </a:r>
            <a:r>
              <a:rPr sz="2000" spc="-90" dirty="0">
                <a:latin typeface="PMingLiU"/>
                <a:cs typeface="PMingLiU"/>
              </a:rPr>
              <a:t>l</a:t>
            </a:r>
            <a:r>
              <a:rPr sz="2000" spc="-75" dirty="0">
                <a:latin typeface="PMingLiU"/>
                <a:cs typeface="PMingLiU"/>
              </a:rPr>
              <a:t>t</a:t>
            </a:r>
            <a:r>
              <a:rPr sz="2000" dirty="0">
                <a:latin typeface="PMingLiU"/>
                <a:cs typeface="PMingLiU"/>
              </a:rPr>
              <a:t>	</a:t>
            </a:r>
            <a:r>
              <a:rPr sz="2000" spc="-140" dirty="0">
                <a:latin typeface="PMingLiU"/>
                <a:cs typeface="PMingLiU"/>
              </a:rPr>
              <a:t>o</a:t>
            </a:r>
            <a:r>
              <a:rPr sz="2000" spc="-90" dirty="0">
                <a:latin typeface="PMingLiU"/>
                <a:cs typeface="PMingLiU"/>
              </a:rPr>
              <a:t>f</a:t>
            </a:r>
            <a:r>
              <a:rPr sz="2000" dirty="0">
                <a:latin typeface="PMingLiU"/>
                <a:cs typeface="PMingLiU"/>
              </a:rPr>
              <a:t>	</a:t>
            </a:r>
            <a:r>
              <a:rPr sz="2000" spc="-135" dirty="0">
                <a:latin typeface="PMingLiU"/>
                <a:cs typeface="PMingLiU"/>
              </a:rPr>
              <a:t>en</a:t>
            </a:r>
            <a:r>
              <a:rPr sz="2000" spc="-114" dirty="0">
                <a:latin typeface="PMingLiU"/>
                <a:cs typeface="PMingLiU"/>
              </a:rPr>
              <a:t>e</a:t>
            </a:r>
            <a:r>
              <a:rPr sz="2000" spc="-125" dirty="0">
                <a:latin typeface="PMingLiU"/>
                <a:cs typeface="PMingLiU"/>
              </a:rPr>
              <a:t>rgy</a:t>
            </a:r>
            <a:endParaRPr sz="2000">
              <a:latin typeface="PMingLiU"/>
              <a:cs typeface="PMingLiU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17641" y="4662881"/>
            <a:ext cx="2058035" cy="601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65"/>
              </a:lnSpc>
              <a:spcBef>
                <a:spcPts val="105"/>
              </a:spcBef>
              <a:tabLst>
                <a:tab pos="1118870" algn="l"/>
                <a:tab pos="1579245" algn="l"/>
              </a:tabLst>
            </a:pPr>
            <a:r>
              <a:rPr sz="2000" spc="-135" dirty="0">
                <a:latin typeface="PMingLiU"/>
                <a:cs typeface="PMingLiU"/>
              </a:rPr>
              <a:t>depo</a:t>
            </a:r>
            <a:r>
              <a:rPr sz="2000" spc="-114" dirty="0">
                <a:latin typeface="PMingLiU"/>
                <a:cs typeface="PMingLiU"/>
              </a:rPr>
              <a:t>s</a:t>
            </a:r>
            <a:r>
              <a:rPr sz="2000" spc="-75" dirty="0">
                <a:latin typeface="PMingLiU"/>
                <a:cs typeface="PMingLiU"/>
              </a:rPr>
              <a:t>i</a:t>
            </a:r>
            <a:r>
              <a:rPr sz="2000" spc="-85" dirty="0">
                <a:latin typeface="PMingLiU"/>
                <a:cs typeface="PMingLiU"/>
              </a:rPr>
              <a:t>t</a:t>
            </a:r>
            <a:r>
              <a:rPr sz="2000" spc="-75" dirty="0">
                <a:latin typeface="PMingLiU"/>
                <a:cs typeface="PMingLiU"/>
              </a:rPr>
              <a:t>i</a:t>
            </a:r>
            <a:r>
              <a:rPr sz="2000" spc="-145" dirty="0">
                <a:latin typeface="PMingLiU"/>
                <a:cs typeface="PMingLiU"/>
              </a:rPr>
              <a:t>o</a:t>
            </a:r>
            <a:r>
              <a:rPr sz="2000" spc="-135" dirty="0">
                <a:latin typeface="PMingLiU"/>
                <a:cs typeface="PMingLiU"/>
              </a:rPr>
              <a:t>n</a:t>
            </a:r>
            <a:r>
              <a:rPr sz="2000" dirty="0">
                <a:latin typeface="PMingLiU"/>
                <a:cs typeface="PMingLiU"/>
              </a:rPr>
              <a:t>	</a:t>
            </a:r>
            <a:r>
              <a:rPr sz="2000" spc="-140" dirty="0">
                <a:latin typeface="PMingLiU"/>
                <a:cs typeface="PMingLiU"/>
              </a:rPr>
              <a:t>o</a:t>
            </a:r>
            <a:r>
              <a:rPr sz="2000" spc="-135" dirty="0">
                <a:latin typeface="PMingLiU"/>
                <a:cs typeface="PMingLiU"/>
              </a:rPr>
              <a:t>n</a:t>
            </a:r>
            <a:r>
              <a:rPr sz="2000" dirty="0">
                <a:latin typeface="PMingLiU"/>
                <a:cs typeface="PMingLiU"/>
              </a:rPr>
              <a:t>	</a:t>
            </a:r>
            <a:r>
              <a:rPr sz="2000" spc="-95" dirty="0">
                <a:latin typeface="PMingLiU"/>
                <a:cs typeface="PMingLiU"/>
              </a:rPr>
              <a:t>tar</a:t>
            </a:r>
            <a:r>
              <a:rPr sz="2000" spc="-150" dirty="0">
                <a:latin typeface="PMingLiU"/>
                <a:cs typeface="PMingLiU"/>
              </a:rPr>
              <a:t>g</a:t>
            </a:r>
            <a:r>
              <a:rPr sz="2000" spc="-100" dirty="0">
                <a:latin typeface="PMingLiU"/>
                <a:cs typeface="PMingLiU"/>
              </a:rPr>
              <a:t>et</a:t>
            </a:r>
            <a:endParaRPr sz="2000">
              <a:latin typeface="PMingLiU"/>
              <a:cs typeface="PMingLiU"/>
            </a:endParaRPr>
          </a:p>
          <a:p>
            <a:pPr marL="12700">
              <a:lnSpc>
                <a:spcPts val="2265"/>
              </a:lnSpc>
            </a:pPr>
            <a:r>
              <a:rPr sz="2000" spc="-120" dirty="0">
                <a:latin typeface="PMingLiU"/>
                <a:cs typeface="PMingLiU"/>
              </a:rPr>
              <a:t>molecule.</a:t>
            </a:r>
            <a:endParaRPr sz="2000">
              <a:latin typeface="PMingLiU"/>
              <a:cs typeface="PMingLiU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368040" y="3997452"/>
            <a:ext cx="1983105" cy="1466215"/>
            <a:chOff x="3368040" y="3997452"/>
            <a:chExt cx="1983105" cy="1466215"/>
          </a:xfrm>
        </p:grpSpPr>
        <p:sp>
          <p:nvSpPr>
            <p:cNvPr id="19" name="object 19"/>
            <p:cNvSpPr/>
            <p:nvPr/>
          </p:nvSpPr>
          <p:spPr>
            <a:xfrm>
              <a:off x="3368040" y="3997452"/>
              <a:ext cx="1982724" cy="146608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29762" y="4039362"/>
              <a:ext cx="1859280" cy="1343025"/>
            </a:xfrm>
            <a:custGeom>
              <a:avLst/>
              <a:gdLst/>
              <a:ahLst/>
              <a:cxnLst/>
              <a:rect l="l" t="t" r="r" b="b"/>
              <a:pathLst>
                <a:path w="1859279" h="1343025">
                  <a:moveTo>
                    <a:pt x="1635505" y="0"/>
                  </a:moveTo>
                  <a:lnTo>
                    <a:pt x="223774" y="0"/>
                  </a:lnTo>
                  <a:lnTo>
                    <a:pt x="178680" y="4546"/>
                  </a:lnTo>
                  <a:lnTo>
                    <a:pt x="136677" y="17587"/>
                  </a:lnTo>
                  <a:lnTo>
                    <a:pt x="98666" y="38221"/>
                  </a:lnTo>
                  <a:lnTo>
                    <a:pt x="65547" y="65547"/>
                  </a:lnTo>
                  <a:lnTo>
                    <a:pt x="38221" y="98666"/>
                  </a:lnTo>
                  <a:lnTo>
                    <a:pt x="17587" y="136677"/>
                  </a:lnTo>
                  <a:lnTo>
                    <a:pt x="4546" y="178680"/>
                  </a:lnTo>
                  <a:lnTo>
                    <a:pt x="0" y="223774"/>
                  </a:lnTo>
                  <a:lnTo>
                    <a:pt x="0" y="1118870"/>
                  </a:lnTo>
                  <a:lnTo>
                    <a:pt x="4546" y="1163963"/>
                  </a:lnTo>
                  <a:lnTo>
                    <a:pt x="17587" y="1205966"/>
                  </a:lnTo>
                  <a:lnTo>
                    <a:pt x="38221" y="1243977"/>
                  </a:lnTo>
                  <a:lnTo>
                    <a:pt x="65547" y="1277096"/>
                  </a:lnTo>
                  <a:lnTo>
                    <a:pt x="98666" y="1304422"/>
                  </a:lnTo>
                  <a:lnTo>
                    <a:pt x="136677" y="1325056"/>
                  </a:lnTo>
                  <a:lnTo>
                    <a:pt x="178680" y="1338097"/>
                  </a:lnTo>
                  <a:lnTo>
                    <a:pt x="223774" y="1342644"/>
                  </a:lnTo>
                  <a:lnTo>
                    <a:pt x="1635505" y="1342644"/>
                  </a:lnTo>
                  <a:lnTo>
                    <a:pt x="1680599" y="1338097"/>
                  </a:lnTo>
                  <a:lnTo>
                    <a:pt x="1722602" y="1325056"/>
                  </a:lnTo>
                  <a:lnTo>
                    <a:pt x="1760613" y="1304422"/>
                  </a:lnTo>
                  <a:lnTo>
                    <a:pt x="1793732" y="1277096"/>
                  </a:lnTo>
                  <a:lnTo>
                    <a:pt x="1821058" y="1243977"/>
                  </a:lnTo>
                  <a:lnTo>
                    <a:pt x="1841692" y="1205966"/>
                  </a:lnTo>
                  <a:lnTo>
                    <a:pt x="1854733" y="1163963"/>
                  </a:lnTo>
                  <a:lnTo>
                    <a:pt x="1859279" y="1118870"/>
                  </a:lnTo>
                  <a:lnTo>
                    <a:pt x="1859279" y="223774"/>
                  </a:lnTo>
                  <a:lnTo>
                    <a:pt x="1854733" y="178680"/>
                  </a:lnTo>
                  <a:lnTo>
                    <a:pt x="1841692" y="136677"/>
                  </a:lnTo>
                  <a:lnTo>
                    <a:pt x="1821058" y="98666"/>
                  </a:lnTo>
                  <a:lnTo>
                    <a:pt x="1793732" y="65547"/>
                  </a:lnTo>
                  <a:lnTo>
                    <a:pt x="1760613" y="38221"/>
                  </a:lnTo>
                  <a:lnTo>
                    <a:pt x="1722602" y="17587"/>
                  </a:lnTo>
                  <a:lnTo>
                    <a:pt x="1680599" y="4546"/>
                  </a:lnTo>
                  <a:lnTo>
                    <a:pt x="1635505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429762" y="4039362"/>
              <a:ext cx="1859280" cy="1343025"/>
            </a:xfrm>
            <a:custGeom>
              <a:avLst/>
              <a:gdLst/>
              <a:ahLst/>
              <a:cxnLst/>
              <a:rect l="l" t="t" r="r" b="b"/>
              <a:pathLst>
                <a:path w="1859279" h="1343025">
                  <a:moveTo>
                    <a:pt x="0" y="223774"/>
                  </a:moveTo>
                  <a:lnTo>
                    <a:pt x="4546" y="178680"/>
                  </a:lnTo>
                  <a:lnTo>
                    <a:pt x="17587" y="136677"/>
                  </a:lnTo>
                  <a:lnTo>
                    <a:pt x="38221" y="98666"/>
                  </a:lnTo>
                  <a:lnTo>
                    <a:pt x="65547" y="65547"/>
                  </a:lnTo>
                  <a:lnTo>
                    <a:pt x="98666" y="38221"/>
                  </a:lnTo>
                  <a:lnTo>
                    <a:pt x="136677" y="17587"/>
                  </a:lnTo>
                  <a:lnTo>
                    <a:pt x="178680" y="4546"/>
                  </a:lnTo>
                  <a:lnTo>
                    <a:pt x="223774" y="0"/>
                  </a:lnTo>
                  <a:lnTo>
                    <a:pt x="1635505" y="0"/>
                  </a:lnTo>
                  <a:lnTo>
                    <a:pt x="1680599" y="4546"/>
                  </a:lnTo>
                  <a:lnTo>
                    <a:pt x="1722602" y="17587"/>
                  </a:lnTo>
                  <a:lnTo>
                    <a:pt x="1760613" y="38221"/>
                  </a:lnTo>
                  <a:lnTo>
                    <a:pt x="1793732" y="65547"/>
                  </a:lnTo>
                  <a:lnTo>
                    <a:pt x="1821058" y="98666"/>
                  </a:lnTo>
                  <a:lnTo>
                    <a:pt x="1841692" y="136677"/>
                  </a:lnTo>
                  <a:lnTo>
                    <a:pt x="1854733" y="178680"/>
                  </a:lnTo>
                  <a:lnTo>
                    <a:pt x="1859279" y="223774"/>
                  </a:lnTo>
                  <a:lnTo>
                    <a:pt x="1859279" y="1118870"/>
                  </a:lnTo>
                  <a:lnTo>
                    <a:pt x="1854733" y="1163963"/>
                  </a:lnTo>
                  <a:lnTo>
                    <a:pt x="1841692" y="1205966"/>
                  </a:lnTo>
                  <a:lnTo>
                    <a:pt x="1821058" y="1243977"/>
                  </a:lnTo>
                  <a:lnTo>
                    <a:pt x="1793732" y="1277096"/>
                  </a:lnTo>
                  <a:lnTo>
                    <a:pt x="1760613" y="1304422"/>
                  </a:lnTo>
                  <a:lnTo>
                    <a:pt x="1722602" y="1325056"/>
                  </a:lnTo>
                  <a:lnTo>
                    <a:pt x="1680599" y="1338097"/>
                  </a:lnTo>
                  <a:lnTo>
                    <a:pt x="1635505" y="1342644"/>
                  </a:lnTo>
                  <a:lnTo>
                    <a:pt x="223774" y="1342644"/>
                  </a:lnTo>
                  <a:lnTo>
                    <a:pt x="178680" y="1338097"/>
                  </a:lnTo>
                  <a:lnTo>
                    <a:pt x="136677" y="1325056"/>
                  </a:lnTo>
                  <a:lnTo>
                    <a:pt x="98666" y="1304422"/>
                  </a:lnTo>
                  <a:lnTo>
                    <a:pt x="65547" y="1277096"/>
                  </a:lnTo>
                  <a:lnTo>
                    <a:pt x="38221" y="1243977"/>
                  </a:lnTo>
                  <a:lnTo>
                    <a:pt x="17587" y="1205966"/>
                  </a:lnTo>
                  <a:lnTo>
                    <a:pt x="4546" y="1163963"/>
                  </a:lnTo>
                  <a:lnTo>
                    <a:pt x="0" y="1118870"/>
                  </a:lnTo>
                  <a:lnTo>
                    <a:pt x="0" y="223774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887851" y="4302328"/>
            <a:ext cx="9448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10" dirty="0">
                <a:solidFill>
                  <a:srgbClr val="FFFFFF"/>
                </a:solidFill>
                <a:latin typeface="PMingLiU"/>
                <a:cs typeface="PMingLiU"/>
              </a:rPr>
              <a:t>Direct</a:t>
            </a:r>
            <a:endParaRPr sz="3600">
              <a:latin typeface="PMingLiU"/>
              <a:cs typeface="PMingLiU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108447" y="5792723"/>
            <a:ext cx="3017520" cy="897890"/>
            <a:chOff x="5108447" y="5792723"/>
            <a:chExt cx="3017520" cy="897890"/>
          </a:xfrm>
        </p:grpSpPr>
        <p:sp>
          <p:nvSpPr>
            <p:cNvPr id="24" name="object 24"/>
            <p:cNvSpPr/>
            <p:nvPr/>
          </p:nvSpPr>
          <p:spPr>
            <a:xfrm>
              <a:off x="5241035" y="5792723"/>
              <a:ext cx="2884932" cy="82753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108447" y="5807963"/>
              <a:ext cx="2691383" cy="88239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288279" y="5826251"/>
              <a:ext cx="2788920" cy="7208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288279" y="5826251"/>
              <a:ext cx="2788920" cy="721360"/>
            </a:xfrm>
            <a:custGeom>
              <a:avLst/>
              <a:gdLst/>
              <a:ahLst/>
              <a:cxnLst/>
              <a:rect l="l" t="t" r="r" b="b"/>
              <a:pathLst>
                <a:path w="2788920" h="721359">
                  <a:moveTo>
                    <a:pt x="0" y="90106"/>
                  </a:moveTo>
                  <a:lnTo>
                    <a:pt x="2428494" y="90106"/>
                  </a:lnTo>
                  <a:lnTo>
                    <a:pt x="2428494" y="0"/>
                  </a:lnTo>
                  <a:lnTo>
                    <a:pt x="2788920" y="360426"/>
                  </a:lnTo>
                  <a:lnTo>
                    <a:pt x="2428494" y="720852"/>
                  </a:lnTo>
                  <a:lnTo>
                    <a:pt x="2428494" y="630745"/>
                  </a:lnTo>
                  <a:lnTo>
                    <a:pt x="0" y="630745"/>
                  </a:lnTo>
                  <a:lnTo>
                    <a:pt x="0" y="90106"/>
                  </a:lnTo>
                  <a:close/>
                </a:path>
              </a:pathLst>
            </a:custGeom>
            <a:ln w="9144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289041" y="5832449"/>
            <a:ext cx="2280285" cy="60261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1300" marR="5080" indent="-228600">
              <a:lnSpc>
                <a:spcPts val="2140"/>
              </a:lnSpc>
              <a:spcBef>
                <a:spcPts val="390"/>
              </a:spcBef>
              <a:buFont typeface="Arial Narrow"/>
              <a:buChar char="•"/>
              <a:tabLst>
                <a:tab pos="240665" algn="l"/>
                <a:tab pos="241300" algn="l"/>
              </a:tabLst>
            </a:pPr>
            <a:r>
              <a:rPr sz="2000" spc="-105" dirty="0">
                <a:latin typeface="PMingLiU"/>
                <a:cs typeface="PMingLiU"/>
              </a:rPr>
              <a:t>radicals </a:t>
            </a:r>
            <a:r>
              <a:rPr sz="2000" spc="-135" dirty="0">
                <a:latin typeface="PMingLiU"/>
                <a:cs typeface="PMingLiU"/>
              </a:rPr>
              <a:t>formed from</a:t>
            </a:r>
            <a:r>
              <a:rPr sz="2000" spc="-215" dirty="0">
                <a:latin typeface="PMingLiU"/>
                <a:cs typeface="PMingLiU"/>
              </a:rPr>
              <a:t> </a:t>
            </a:r>
            <a:r>
              <a:rPr sz="2000" spc="-114" dirty="0">
                <a:latin typeface="PMingLiU"/>
                <a:cs typeface="PMingLiU"/>
              </a:rPr>
              <a:t>the  </a:t>
            </a:r>
            <a:r>
              <a:rPr sz="2000" spc="-110" dirty="0">
                <a:latin typeface="PMingLiU"/>
                <a:cs typeface="PMingLiU"/>
              </a:rPr>
              <a:t>radiolysis </a:t>
            </a:r>
            <a:r>
              <a:rPr sz="2000" spc="-114" dirty="0">
                <a:latin typeface="PMingLiU"/>
                <a:cs typeface="PMingLiU"/>
              </a:rPr>
              <a:t>of </a:t>
            </a:r>
            <a:r>
              <a:rPr sz="2000" spc="-120" dirty="0">
                <a:latin typeface="PMingLiU"/>
                <a:cs typeface="PMingLiU"/>
              </a:rPr>
              <a:t>water</a:t>
            </a:r>
            <a:r>
              <a:rPr sz="2000" spc="-160" dirty="0">
                <a:latin typeface="PMingLiU"/>
                <a:cs typeface="PMingLiU"/>
              </a:rPr>
              <a:t> </a:t>
            </a:r>
            <a:r>
              <a:rPr sz="2000" spc="-70" dirty="0">
                <a:latin typeface="PMingLiU"/>
                <a:cs typeface="PMingLiU"/>
              </a:rPr>
              <a:t>.</a:t>
            </a:r>
            <a:endParaRPr sz="2000">
              <a:latin typeface="PMingLiU"/>
              <a:cs typeface="PMingLiU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368040" y="5463538"/>
            <a:ext cx="1983105" cy="1402080"/>
            <a:chOff x="3368040" y="5463538"/>
            <a:chExt cx="1983105" cy="1402080"/>
          </a:xfrm>
        </p:grpSpPr>
        <p:sp>
          <p:nvSpPr>
            <p:cNvPr id="30" name="object 30"/>
            <p:cNvSpPr/>
            <p:nvPr/>
          </p:nvSpPr>
          <p:spPr>
            <a:xfrm>
              <a:off x="3368040" y="5463538"/>
              <a:ext cx="1982724" cy="139446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429762" y="5505449"/>
              <a:ext cx="1859280" cy="1341120"/>
            </a:xfrm>
            <a:custGeom>
              <a:avLst/>
              <a:gdLst/>
              <a:ahLst/>
              <a:cxnLst/>
              <a:rect l="l" t="t" r="r" b="b"/>
              <a:pathLst>
                <a:path w="1859279" h="1341120">
                  <a:moveTo>
                    <a:pt x="1635760" y="0"/>
                  </a:moveTo>
                  <a:lnTo>
                    <a:pt x="223520" y="0"/>
                  </a:lnTo>
                  <a:lnTo>
                    <a:pt x="178473" y="4541"/>
                  </a:lnTo>
                  <a:lnTo>
                    <a:pt x="136517" y="17565"/>
                  </a:lnTo>
                  <a:lnTo>
                    <a:pt x="98549" y="38174"/>
                  </a:lnTo>
                  <a:lnTo>
                    <a:pt x="65468" y="65468"/>
                  </a:lnTo>
                  <a:lnTo>
                    <a:pt x="38174" y="98549"/>
                  </a:lnTo>
                  <a:lnTo>
                    <a:pt x="17565" y="136517"/>
                  </a:lnTo>
                  <a:lnTo>
                    <a:pt x="4541" y="178473"/>
                  </a:lnTo>
                  <a:lnTo>
                    <a:pt x="0" y="223519"/>
                  </a:lnTo>
                  <a:lnTo>
                    <a:pt x="0" y="1117600"/>
                  </a:lnTo>
                  <a:lnTo>
                    <a:pt x="4541" y="1162646"/>
                  </a:lnTo>
                  <a:lnTo>
                    <a:pt x="17565" y="1204602"/>
                  </a:lnTo>
                  <a:lnTo>
                    <a:pt x="38174" y="1242570"/>
                  </a:lnTo>
                  <a:lnTo>
                    <a:pt x="65468" y="1275651"/>
                  </a:lnTo>
                  <a:lnTo>
                    <a:pt x="98549" y="1302945"/>
                  </a:lnTo>
                  <a:lnTo>
                    <a:pt x="136517" y="1323554"/>
                  </a:lnTo>
                  <a:lnTo>
                    <a:pt x="178473" y="1336578"/>
                  </a:lnTo>
                  <a:lnTo>
                    <a:pt x="223520" y="1341119"/>
                  </a:lnTo>
                  <a:lnTo>
                    <a:pt x="1635760" y="1341119"/>
                  </a:lnTo>
                  <a:lnTo>
                    <a:pt x="1680806" y="1336578"/>
                  </a:lnTo>
                  <a:lnTo>
                    <a:pt x="1722762" y="1323554"/>
                  </a:lnTo>
                  <a:lnTo>
                    <a:pt x="1760730" y="1302945"/>
                  </a:lnTo>
                  <a:lnTo>
                    <a:pt x="1793811" y="1275651"/>
                  </a:lnTo>
                  <a:lnTo>
                    <a:pt x="1821105" y="1242570"/>
                  </a:lnTo>
                  <a:lnTo>
                    <a:pt x="1841714" y="1204602"/>
                  </a:lnTo>
                  <a:lnTo>
                    <a:pt x="1854738" y="1162646"/>
                  </a:lnTo>
                  <a:lnTo>
                    <a:pt x="1859279" y="1117600"/>
                  </a:lnTo>
                  <a:lnTo>
                    <a:pt x="1859279" y="223519"/>
                  </a:lnTo>
                  <a:lnTo>
                    <a:pt x="1854738" y="178473"/>
                  </a:lnTo>
                  <a:lnTo>
                    <a:pt x="1841714" y="136517"/>
                  </a:lnTo>
                  <a:lnTo>
                    <a:pt x="1821105" y="98549"/>
                  </a:lnTo>
                  <a:lnTo>
                    <a:pt x="1793811" y="65468"/>
                  </a:lnTo>
                  <a:lnTo>
                    <a:pt x="1760730" y="38174"/>
                  </a:lnTo>
                  <a:lnTo>
                    <a:pt x="1722762" y="17565"/>
                  </a:lnTo>
                  <a:lnTo>
                    <a:pt x="1680806" y="4541"/>
                  </a:lnTo>
                  <a:lnTo>
                    <a:pt x="163576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429762" y="5505449"/>
              <a:ext cx="1859280" cy="1341120"/>
            </a:xfrm>
            <a:custGeom>
              <a:avLst/>
              <a:gdLst/>
              <a:ahLst/>
              <a:cxnLst/>
              <a:rect l="l" t="t" r="r" b="b"/>
              <a:pathLst>
                <a:path w="1859279" h="1341120">
                  <a:moveTo>
                    <a:pt x="0" y="223519"/>
                  </a:moveTo>
                  <a:lnTo>
                    <a:pt x="4541" y="178473"/>
                  </a:lnTo>
                  <a:lnTo>
                    <a:pt x="17565" y="136517"/>
                  </a:lnTo>
                  <a:lnTo>
                    <a:pt x="38174" y="98549"/>
                  </a:lnTo>
                  <a:lnTo>
                    <a:pt x="65468" y="65468"/>
                  </a:lnTo>
                  <a:lnTo>
                    <a:pt x="98549" y="38174"/>
                  </a:lnTo>
                  <a:lnTo>
                    <a:pt x="136517" y="17565"/>
                  </a:lnTo>
                  <a:lnTo>
                    <a:pt x="178473" y="4541"/>
                  </a:lnTo>
                  <a:lnTo>
                    <a:pt x="223520" y="0"/>
                  </a:lnTo>
                  <a:lnTo>
                    <a:pt x="1635760" y="0"/>
                  </a:lnTo>
                  <a:lnTo>
                    <a:pt x="1680806" y="4541"/>
                  </a:lnTo>
                  <a:lnTo>
                    <a:pt x="1722762" y="17565"/>
                  </a:lnTo>
                  <a:lnTo>
                    <a:pt x="1760730" y="38174"/>
                  </a:lnTo>
                  <a:lnTo>
                    <a:pt x="1793811" y="65468"/>
                  </a:lnTo>
                  <a:lnTo>
                    <a:pt x="1821105" y="98549"/>
                  </a:lnTo>
                  <a:lnTo>
                    <a:pt x="1841714" y="136517"/>
                  </a:lnTo>
                  <a:lnTo>
                    <a:pt x="1854738" y="178473"/>
                  </a:lnTo>
                  <a:lnTo>
                    <a:pt x="1859279" y="223519"/>
                  </a:lnTo>
                  <a:lnTo>
                    <a:pt x="1859279" y="1117600"/>
                  </a:lnTo>
                  <a:lnTo>
                    <a:pt x="1854738" y="1162646"/>
                  </a:lnTo>
                  <a:lnTo>
                    <a:pt x="1841714" y="1204602"/>
                  </a:lnTo>
                  <a:lnTo>
                    <a:pt x="1821105" y="1242570"/>
                  </a:lnTo>
                  <a:lnTo>
                    <a:pt x="1793811" y="1275651"/>
                  </a:lnTo>
                  <a:lnTo>
                    <a:pt x="1760730" y="1302945"/>
                  </a:lnTo>
                  <a:lnTo>
                    <a:pt x="1722762" y="1323554"/>
                  </a:lnTo>
                  <a:lnTo>
                    <a:pt x="1680806" y="1336578"/>
                  </a:lnTo>
                  <a:lnTo>
                    <a:pt x="1635760" y="1341119"/>
                  </a:lnTo>
                  <a:lnTo>
                    <a:pt x="223520" y="1341119"/>
                  </a:lnTo>
                  <a:lnTo>
                    <a:pt x="178473" y="1336578"/>
                  </a:lnTo>
                  <a:lnTo>
                    <a:pt x="136517" y="1323554"/>
                  </a:lnTo>
                  <a:lnTo>
                    <a:pt x="98549" y="1302945"/>
                  </a:lnTo>
                  <a:lnTo>
                    <a:pt x="65468" y="1275651"/>
                  </a:lnTo>
                  <a:lnTo>
                    <a:pt x="38174" y="1242570"/>
                  </a:lnTo>
                  <a:lnTo>
                    <a:pt x="17565" y="1204602"/>
                  </a:lnTo>
                  <a:lnTo>
                    <a:pt x="4541" y="1162646"/>
                  </a:lnTo>
                  <a:lnTo>
                    <a:pt x="0" y="1117600"/>
                  </a:lnTo>
                  <a:lnTo>
                    <a:pt x="0" y="223519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784219" y="5767832"/>
            <a:ext cx="11518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85" dirty="0">
                <a:solidFill>
                  <a:srgbClr val="FFFFFF"/>
                </a:solidFill>
                <a:latin typeface="PMingLiU"/>
                <a:cs typeface="PMingLiU"/>
              </a:rPr>
              <a:t>indirect</a:t>
            </a:r>
            <a:endParaRPr sz="3600">
              <a:latin typeface="PMingLiU"/>
              <a:cs typeface="PMingLiU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37160" y="4738115"/>
            <a:ext cx="3386328" cy="7498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39953" y="4811344"/>
            <a:ext cx="2900680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0400" marR="5080" indent="-648335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solidFill>
                  <a:srgbClr val="001F5F"/>
                </a:solidFill>
                <a:latin typeface="Calibri"/>
                <a:cs typeface="Calibri"/>
              </a:rPr>
              <a:t>Action of </a:t>
            </a:r>
            <a:r>
              <a:rPr sz="2800" b="1" i="1" spc="-10" dirty="0">
                <a:solidFill>
                  <a:srgbClr val="001F5F"/>
                </a:solidFill>
                <a:latin typeface="Calibri"/>
                <a:cs typeface="Calibri"/>
              </a:rPr>
              <a:t>Ionization  </a:t>
            </a:r>
            <a:r>
              <a:rPr sz="2800" b="1" i="1" spc="-5" dirty="0">
                <a:solidFill>
                  <a:srgbClr val="001F5F"/>
                </a:solidFill>
                <a:latin typeface="Calibri"/>
                <a:cs typeface="Calibri"/>
              </a:rPr>
              <a:t>Irradiation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84859" y="5164835"/>
            <a:ext cx="2008631" cy="74980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" y="0"/>
            <a:ext cx="9125712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317" y="0"/>
            <a:ext cx="8734425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54810" algn="l"/>
                <a:tab pos="2854325" algn="l"/>
                <a:tab pos="5984875" algn="l"/>
              </a:tabLst>
            </a:pPr>
            <a:r>
              <a:rPr sz="3900" u="heavy" spc="-90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UNITS	</a:t>
            </a:r>
            <a:r>
              <a:rPr sz="3900" u="heavy" spc="-75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FOR	</a:t>
            </a:r>
            <a:r>
              <a:rPr sz="3900" u="heavy" spc="-50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MEASURING	</a:t>
            </a:r>
            <a:r>
              <a:rPr sz="3900" u="heavy" spc="-20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RADIATION</a:t>
            </a:r>
            <a:endParaRPr sz="39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788909"/>
            <a:ext cx="8987790" cy="590169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There are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two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types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units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for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measuring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radiation:</a:t>
            </a:r>
            <a:endParaRPr sz="2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1.Intensity: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0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The intensity refers to the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source.</a:t>
            </a:r>
          </a:p>
          <a:p>
            <a:pPr marL="355600" marR="5080" indent="-342900">
              <a:lnSpc>
                <a:spcPts val="2590"/>
              </a:lnSpc>
              <a:spcBef>
                <a:spcPts val="62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intensity </a:t>
            </a:r>
            <a:r>
              <a:rPr sz="2400" dirty="0">
                <a:latin typeface="Times New Roman"/>
                <a:cs typeface="Times New Roman"/>
              </a:rPr>
              <a:t>of a </a:t>
            </a:r>
            <a:r>
              <a:rPr sz="2400" spc="-5" dirty="0">
                <a:latin typeface="Times New Roman"/>
                <a:cs typeface="Times New Roman"/>
              </a:rPr>
              <a:t>radioactive source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spc="-5" dirty="0">
                <a:latin typeface="Times New Roman"/>
                <a:cs typeface="Times New Roman"/>
              </a:rPr>
              <a:t>measured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number </a:t>
            </a:r>
            <a:r>
              <a:rPr sz="2400" dirty="0">
                <a:latin typeface="Times New Roman"/>
                <a:cs typeface="Times New Roman"/>
              </a:rPr>
              <a:t>of dis-  integrations per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second.</a:t>
            </a:r>
          </a:p>
          <a:p>
            <a:pPr marL="355600" marR="5715" indent="-342900">
              <a:lnSpc>
                <a:spcPts val="2590"/>
              </a:lnSpc>
              <a:spcBef>
                <a:spcPts val="580"/>
              </a:spcBef>
              <a:buFont typeface="Wingdings"/>
              <a:buChar char=""/>
              <a:tabLst>
                <a:tab pos="355600" algn="l"/>
                <a:tab pos="1075055" algn="l"/>
                <a:tab pos="1792605" algn="l"/>
                <a:tab pos="2291080" algn="l"/>
                <a:tab pos="3585210" algn="l"/>
                <a:tab pos="4033520" algn="l"/>
                <a:tab pos="4650740" algn="l"/>
                <a:tab pos="6350000" algn="l"/>
                <a:tab pos="7830184" algn="l"/>
              </a:tabLst>
            </a:pPr>
            <a:r>
              <a:rPr sz="2400" spc="-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he	un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t	of	in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spc="-5" dirty="0">
                <a:latin typeface="Times New Roman"/>
                <a:cs typeface="Times New Roman"/>
              </a:rPr>
              <a:t>en</a:t>
            </a:r>
            <a:r>
              <a:rPr sz="2400" spc="-1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ity	i</a:t>
            </a: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	the	</a:t>
            </a:r>
            <a:r>
              <a:rPr sz="2400" spc="-10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urie(which	represe</a:t>
            </a:r>
            <a:r>
              <a:rPr sz="2400" spc="-15" dirty="0">
                <a:latin typeface="Times New Roman"/>
                <a:cs typeface="Times New Roman"/>
              </a:rPr>
              <a:t>n</a:t>
            </a:r>
            <a:r>
              <a:rPr sz="2400" spc="-5" dirty="0">
                <a:latin typeface="Times New Roman"/>
                <a:cs typeface="Times New Roman"/>
              </a:rPr>
              <a:t>ts</a:t>
            </a:r>
            <a:r>
              <a:rPr sz="2400" dirty="0">
                <a:latin typeface="Times New Roman"/>
                <a:cs typeface="Times New Roman"/>
              </a:rPr>
              <a:t>	3.7*1010  disintegrations per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second).</a:t>
            </a:r>
          </a:p>
          <a:p>
            <a:pPr marL="3089910">
              <a:lnSpc>
                <a:spcPct val="100000"/>
              </a:lnSpc>
              <a:spcBef>
                <a:spcPts val="254"/>
              </a:spcBef>
            </a:pPr>
            <a:r>
              <a:rPr sz="2400" b="1" i="1" spc="-5" dirty="0">
                <a:latin typeface="Times New Roman"/>
                <a:cs typeface="Times New Roman"/>
              </a:rPr>
              <a:t>1Ci=3.7×1010Bq=37GBq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2.Dose: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0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The dose refers to 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product</a:t>
            </a:r>
          </a:p>
          <a:p>
            <a:pPr marL="355600" marR="168275" indent="-342900">
              <a:lnSpc>
                <a:spcPct val="90000"/>
              </a:lnSpc>
              <a:spcBef>
                <a:spcPts val="57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treatment </a:t>
            </a:r>
            <a:r>
              <a:rPr sz="2400" dirty="0">
                <a:latin typeface="Times New Roman"/>
                <a:cs typeface="Times New Roman"/>
              </a:rPr>
              <a:t>received by the </a:t>
            </a:r>
            <a:r>
              <a:rPr sz="2400" spc="-5" dirty="0">
                <a:latin typeface="Times New Roman"/>
                <a:cs typeface="Times New Roman"/>
              </a:rPr>
              <a:t>food </a:t>
            </a:r>
            <a:r>
              <a:rPr sz="2400" dirty="0">
                <a:latin typeface="Times New Roman"/>
                <a:cs typeface="Times New Roman"/>
              </a:rPr>
              <a:t>product is </a:t>
            </a:r>
            <a:r>
              <a:rPr sz="2400" spc="-5" dirty="0">
                <a:latin typeface="Times New Roman"/>
                <a:cs typeface="Times New Roman"/>
              </a:rPr>
              <a:t>characterized </a:t>
            </a:r>
            <a:r>
              <a:rPr sz="2400" dirty="0">
                <a:latin typeface="Times New Roman"/>
                <a:cs typeface="Times New Roman"/>
              </a:rPr>
              <a:t>by the  </a:t>
            </a:r>
            <a:r>
              <a:rPr sz="2400" spc="-5" dirty="0">
                <a:latin typeface="Times New Roman"/>
                <a:cs typeface="Times New Roman"/>
              </a:rPr>
              <a:t>radiation </a:t>
            </a:r>
            <a:r>
              <a:rPr sz="2400" dirty="0">
                <a:latin typeface="Times New Roman"/>
                <a:cs typeface="Times New Roman"/>
              </a:rPr>
              <a:t>dose, the quantity of </a:t>
            </a:r>
            <a:r>
              <a:rPr sz="2400" spc="-10" dirty="0">
                <a:latin typeface="Times New Roman"/>
                <a:cs typeface="Times New Roman"/>
              </a:rPr>
              <a:t>energy </a:t>
            </a:r>
            <a:r>
              <a:rPr sz="2400" dirty="0">
                <a:latin typeface="Times New Roman"/>
                <a:cs typeface="Times New Roman"/>
              </a:rPr>
              <a:t>absorbed by the food while it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is  </a:t>
            </a:r>
            <a:r>
              <a:rPr sz="2400" dirty="0">
                <a:latin typeface="Times New Roman"/>
                <a:cs typeface="Times New Roman"/>
              </a:rPr>
              <a:t>exposed </a:t>
            </a:r>
            <a:r>
              <a:rPr sz="2400" spc="-5" dirty="0">
                <a:latin typeface="Times New Roman"/>
                <a:cs typeface="Times New Roman"/>
              </a:rPr>
              <a:t>to the </a:t>
            </a:r>
            <a:r>
              <a:rPr sz="2400" dirty="0">
                <a:latin typeface="Times New Roman"/>
                <a:cs typeface="Times New Roman"/>
              </a:rPr>
              <a:t>radiation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field.</a:t>
            </a:r>
          </a:p>
          <a:p>
            <a:pPr marL="425450" indent="-413384">
              <a:lnSpc>
                <a:spcPct val="100000"/>
              </a:lnSpc>
              <a:spcBef>
                <a:spcPts val="285"/>
              </a:spcBef>
              <a:buFont typeface="Wingdings"/>
              <a:buChar char=""/>
              <a:tabLst>
                <a:tab pos="425450" algn="l"/>
                <a:tab pos="426084" algn="l"/>
                <a:tab pos="1051560" algn="l"/>
              </a:tabLst>
            </a:pPr>
            <a:r>
              <a:rPr sz="2400" dirty="0">
                <a:latin typeface="Times New Roman"/>
                <a:cs typeface="Times New Roman"/>
              </a:rPr>
              <a:t>The	unit of </a:t>
            </a:r>
            <a:r>
              <a:rPr sz="2400" spc="-5" dirty="0">
                <a:latin typeface="Times New Roman"/>
                <a:cs typeface="Times New Roman"/>
              </a:rPr>
              <a:t>Dose </a:t>
            </a:r>
            <a:r>
              <a:rPr sz="2400" dirty="0">
                <a:latin typeface="Times New Roman"/>
                <a:cs typeface="Times New Roman"/>
              </a:rPr>
              <a:t>is the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gray(Gy).</a:t>
            </a:r>
          </a:p>
          <a:p>
            <a:pPr marL="1003300">
              <a:lnSpc>
                <a:spcPct val="100000"/>
              </a:lnSpc>
              <a:spcBef>
                <a:spcPts val="290"/>
              </a:spcBef>
            </a:pPr>
            <a:r>
              <a:rPr sz="2400" b="1" spc="-5" dirty="0">
                <a:latin typeface="Times New Roman"/>
                <a:cs typeface="Times New Roman"/>
              </a:rPr>
              <a:t>One gray is </a:t>
            </a:r>
            <a:r>
              <a:rPr sz="2400" b="1" dirty="0">
                <a:latin typeface="Times New Roman"/>
                <a:cs typeface="Times New Roman"/>
              </a:rPr>
              <a:t>equivalent to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100rad</a:t>
            </a:r>
            <a:r>
              <a:rPr sz="2400" dirty="0"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0"/>
            <a:ext cx="9153525" cy="6867525"/>
            <a:chOff x="-4762" y="0"/>
            <a:chExt cx="9153525" cy="686752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9144000" y="6857998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6857998"/>
                  </a:lnTo>
                </a:path>
              </a:pathLst>
            </a:custGeom>
            <a:ln w="9143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24508" y="452373"/>
            <a:ext cx="1499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Dosim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tr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71901" y="502665"/>
            <a:ext cx="57042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-5" dirty="0">
                <a:latin typeface="Calibri"/>
                <a:cs typeface="Calibri"/>
              </a:rPr>
              <a:t>Measuring </a:t>
            </a:r>
            <a:r>
              <a:rPr sz="2000" b="1" i="1" dirty="0">
                <a:latin typeface="Calibri"/>
                <a:cs typeface="Calibri"/>
              </a:rPr>
              <a:t>the </a:t>
            </a:r>
            <a:r>
              <a:rPr sz="2000" b="1" i="1" spc="-5" dirty="0">
                <a:latin typeface="Calibri"/>
                <a:cs typeface="Calibri"/>
              </a:rPr>
              <a:t>irradiation </a:t>
            </a:r>
            <a:r>
              <a:rPr sz="2000" b="1" i="1" dirty="0">
                <a:latin typeface="Calibri"/>
                <a:cs typeface="Calibri"/>
              </a:rPr>
              <a:t>dose is </a:t>
            </a:r>
            <a:r>
              <a:rPr sz="2000" b="1" i="1" spc="-5" dirty="0">
                <a:latin typeface="Calibri"/>
                <a:cs typeface="Calibri"/>
              </a:rPr>
              <a:t>known </a:t>
            </a:r>
            <a:r>
              <a:rPr sz="2000" b="1" i="1" dirty="0">
                <a:latin typeface="Calibri"/>
                <a:cs typeface="Calibri"/>
              </a:rPr>
              <a:t>as</a:t>
            </a:r>
            <a:r>
              <a:rPr sz="2000" b="1" i="1" spc="-15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Dosimetry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1439" y="2042795"/>
            <a:ext cx="433070" cy="3931285"/>
            <a:chOff x="91439" y="2042795"/>
            <a:chExt cx="433070" cy="3931285"/>
          </a:xfrm>
        </p:grpSpPr>
        <p:sp>
          <p:nvSpPr>
            <p:cNvPr id="8" name="object 8"/>
            <p:cNvSpPr/>
            <p:nvPr/>
          </p:nvSpPr>
          <p:spPr>
            <a:xfrm>
              <a:off x="91439" y="2042795"/>
              <a:ext cx="432816" cy="3093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1439" y="4054729"/>
              <a:ext cx="432816" cy="3093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1439" y="5664403"/>
              <a:ext cx="432816" cy="3093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95147" y="1261617"/>
            <a:ext cx="8012430" cy="552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065" marR="5080" indent="5715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Times New Roman"/>
                <a:cs typeface="Times New Roman"/>
              </a:rPr>
              <a:t>In Irradiation processing of </a:t>
            </a:r>
            <a:r>
              <a:rPr sz="2200" dirty="0">
                <a:latin typeface="Times New Roman"/>
                <a:cs typeface="Times New Roman"/>
              </a:rPr>
              <a:t>foods, </a:t>
            </a:r>
            <a:r>
              <a:rPr sz="2200" spc="-5" dirty="0">
                <a:latin typeface="Times New Roman"/>
                <a:cs typeface="Times New Roman"/>
              </a:rPr>
              <a:t>the doses are generally </a:t>
            </a:r>
            <a:r>
              <a:rPr sz="2200" spc="-10" dirty="0">
                <a:latin typeface="Times New Roman"/>
                <a:cs typeface="Times New Roman"/>
              </a:rPr>
              <a:t>measured </a:t>
            </a:r>
            <a:r>
              <a:rPr sz="2200" spc="-5" dirty="0">
                <a:latin typeface="Times New Roman"/>
                <a:cs typeface="Times New Roman"/>
              </a:rPr>
              <a:t>in  </a:t>
            </a:r>
            <a:r>
              <a:rPr sz="2200" spc="-10" dirty="0">
                <a:latin typeface="Times New Roman"/>
                <a:cs typeface="Times New Roman"/>
              </a:rPr>
              <a:t>kilograys(kGy,1,000Gy).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200" spc="-5" dirty="0">
                <a:latin typeface="Times New Roman"/>
                <a:cs typeface="Times New Roman"/>
              </a:rPr>
              <a:t>Low dose applications(up to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1kGy)</a:t>
            </a:r>
            <a:endParaRPr sz="2200">
              <a:latin typeface="Times New Roman"/>
              <a:cs typeface="Times New Roman"/>
            </a:endParaRPr>
          </a:p>
          <a:p>
            <a:pPr marL="539750" indent="-287020">
              <a:lnSpc>
                <a:spcPct val="100000"/>
              </a:lnSpc>
              <a:spcBef>
                <a:spcPts val="530"/>
              </a:spcBef>
              <a:buFont typeface="Arial"/>
              <a:buChar char="–"/>
              <a:tabLst>
                <a:tab pos="539750" algn="l"/>
                <a:tab pos="540385" algn="l"/>
              </a:tabLst>
            </a:pPr>
            <a:r>
              <a:rPr sz="2200" spc="-5" dirty="0">
                <a:latin typeface="Times New Roman"/>
                <a:cs typeface="Times New Roman"/>
              </a:rPr>
              <a:t>Control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insects</a:t>
            </a:r>
            <a:endParaRPr sz="2200">
              <a:latin typeface="Times New Roman"/>
              <a:cs typeface="Times New Roman"/>
            </a:endParaRPr>
          </a:p>
          <a:p>
            <a:pPr marL="539750" indent="-287020">
              <a:lnSpc>
                <a:spcPct val="100000"/>
              </a:lnSpc>
              <a:spcBef>
                <a:spcPts val="525"/>
              </a:spcBef>
              <a:buFont typeface="Arial"/>
              <a:buChar char="–"/>
              <a:tabLst>
                <a:tab pos="539750" algn="l"/>
                <a:tab pos="540385" algn="l"/>
              </a:tabLst>
            </a:pPr>
            <a:r>
              <a:rPr sz="2200" spc="-5" dirty="0">
                <a:latin typeface="Times New Roman"/>
                <a:cs typeface="Times New Roman"/>
              </a:rPr>
              <a:t>Inhibit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maturation</a:t>
            </a:r>
            <a:endParaRPr sz="2200">
              <a:latin typeface="Times New Roman"/>
              <a:cs typeface="Times New Roman"/>
            </a:endParaRPr>
          </a:p>
          <a:p>
            <a:pPr marL="539750" indent="-287020">
              <a:lnSpc>
                <a:spcPct val="100000"/>
              </a:lnSpc>
              <a:spcBef>
                <a:spcPts val="530"/>
              </a:spcBef>
              <a:buFont typeface="Arial"/>
              <a:buChar char="–"/>
              <a:tabLst>
                <a:tab pos="539750" algn="l"/>
                <a:tab pos="540385" algn="l"/>
              </a:tabLst>
            </a:pPr>
            <a:r>
              <a:rPr sz="2200" spc="-5" dirty="0">
                <a:latin typeface="Times New Roman"/>
                <a:cs typeface="Times New Roman"/>
              </a:rPr>
              <a:t>Inhibit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sprouting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–"/>
            </a:pP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Times New Roman"/>
                <a:cs typeface="Times New Roman"/>
              </a:rPr>
              <a:t>Medium dose applications(1kGy to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10kGy)</a:t>
            </a:r>
            <a:endParaRPr sz="2200">
              <a:latin typeface="Times New Roman"/>
              <a:cs typeface="Times New Roman"/>
            </a:endParaRPr>
          </a:p>
          <a:p>
            <a:pPr marL="539750" indent="-287020">
              <a:lnSpc>
                <a:spcPct val="100000"/>
              </a:lnSpc>
              <a:spcBef>
                <a:spcPts val="525"/>
              </a:spcBef>
              <a:buFont typeface="Arial"/>
              <a:buChar char="–"/>
              <a:tabLst>
                <a:tab pos="539750" algn="l"/>
                <a:tab pos="540385" algn="l"/>
              </a:tabLst>
            </a:pPr>
            <a:r>
              <a:rPr sz="2200" spc="-5" dirty="0">
                <a:latin typeface="Times New Roman"/>
                <a:cs typeface="Times New Roman"/>
              </a:rPr>
              <a:t>Extend shelf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life</a:t>
            </a:r>
            <a:endParaRPr sz="2200">
              <a:latin typeface="Times New Roman"/>
              <a:cs typeface="Times New Roman"/>
            </a:endParaRPr>
          </a:p>
          <a:p>
            <a:pPr marL="539750" indent="-287020">
              <a:lnSpc>
                <a:spcPct val="100000"/>
              </a:lnSpc>
              <a:spcBef>
                <a:spcPts val="530"/>
              </a:spcBef>
              <a:buFont typeface="Arial"/>
              <a:buChar char="–"/>
              <a:tabLst>
                <a:tab pos="539750" algn="l"/>
                <a:tab pos="540385" algn="l"/>
              </a:tabLst>
            </a:pPr>
            <a:r>
              <a:rPr sz="2200" spc="-5" dirty="0">
                <a:latin typeface="Times New Roman"/>
                <a:cs typeface="Times New Roman"/>
              </a:rPr>
              <a:t>Reduce </a:t>
            </a:r>
            <a:r>
              <a:rPr sz="2200" spc="-10" dirty="0">
                <a:latin typeface="Times New Roman"/>
                <a:cs typeface="Times New Roman"/>
              </a:rPr>
              <a:t>microorganism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level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–"/>
            </a:pP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Times New Roman"/>
                <a:cs typeface="Times New Roman"/>
              </a:rPr>
              <a:t>High dose applications(above</a:t>
            </a:r>
            <a:r>
              <a:rPr sz="2200" dirty="0">
                <a:latin typeface="Times New Roman"/>
                <a:cs typeface="Times New Roman"/>
              </a:rPr>
              <a:t> 10kGy)</a:t>
            </a:r>
            <a:endParaRPr sz="2200">
              <a:latin typeface="Times New Roman"/>
              <a:cs typeface="Times New Roman"/>
            </a:endParaRPr>
          </a:p>
          <a:p>
            <a:pPr marL="539750" indent="-287020">
              <a:lnSpc>
                <a:spcPct val="100000"/>
              </a:lnSpc>
              <a:spcBef>
                <a:spcPts val="525"/>
              </a:spcBef>
              <a:buFont typeface="Arial"/>
              <a:buChar char="–"/>
              <a:tabLst>
                <a:tab pos="539750" algn="l"/>
                <a:tab pos="540385" algn="l"/>
              </a:tabLst>
            </a:pPr>
            <a:r>
              <a:rPr sz="2200" spc="-5" dirty="0">
                <a:latin typeface="Times New Roman"/>
                <a:cs typeface="Times New Roman"/>
              </a:rPr>
              <a:t>Sterilize - analogous to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canning</a:t>
            </a:r>
            <a:endParaRPr sz="2200">
              <a:latin typeface="Times New Roman"/>
              <a:cs typeface="Times New Roman"/>
            </a:endParaRPr>
          </a:p>
          <a:p>
            <a:pPr marL="539750" indent="-287020">
              <a:lnSpc>
                <a:spcPct val="100000"/>
              </a:lnSpc>
              <a:spcBef>
                <a:spcPts val="530"/>
              </a:spcBef>
              <a:buFont typeface="Arial"/>
              <a:buChar char="–"/>
              <a:tabLst>
                <a:tab pos="539750" algn="l"/>
                <a:tab pos="540385" algn="l"/>
              </a:tabLst>
            </a:pPr>
            <a:r>
              <a:rPr sz="2200" spc="-5" dirty="0">
                <a:latin typeface="Times New Roman"/>
                <a:cs typeface="Times New Roman"/>
              </a:rPr>
              <a:t>Decontaminate certain food additives, e.g.,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spices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0"/>
            <a:ext cx="8694420" cy="6144895"/>
            <a:chOff x="0" y="0"/>
            <a:chExt cx="8694420" cy="6144895"/>
          </a:xfrm>
        </p:grpSpPr>
        <p:sp>
          <p:nvSpPr>
            <p:cNvPr id="13" name="object 13"/>
            <p:cNvSpPr/>
            <p:nvPr/>
          </p:nvSpPr>
          <p:spPr>
            <a:xfrm>
              <a:off x="0" y="0"/>
              <a:ext cx="990600" cy="914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33744" y="2398776"/>
              <a:ext cx="2360676" cy="37459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29</TotalTime>
  <Words>1188</Words>
  <Application>Microsoft Office PowerPoint</Application>
  <PresentationFormat>On-screen Show (4:3)</PresentationFormat>
  <Paragraphs>237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Apothecary</vt:lpstr>
      <vt:lpstr>Irradiation in Food Processing</vt:lpstr>
      <vt:lpstr>INTRODUCTION</vt:lpstr>
      <vt:lpstr>History of Irradiation in Food Preservation</vt:lpstr>
      <vt:lpstr>Why we irradiate foods?</vt:lpstr>
      <vt:lpstr>Food Irradiation Uses…</vt:lpstr>
      <vt:lpstr>What foods are currently irradiated?</vt:lpstr>
      <vt:lpstr>IONIZING RADIATION</vt:lpstr>
      <vt:lpstr>UNITS FOR MEASURING RADIATION</vt:lpstr>
      <vt:lpstr>Dosimetry:-</vt:lpstr>
      <vt:lpstr>Types of irradiation</vt:lpstr>
      <vt:lpstr>Electromagnetic Spectrum</vt:lpstr>
      <vt:lpstr>Gamma Radiation ()</vt:lpstr>
      <vt:lpstr>Food Irradiation Facilities</vt:lpstr>
      <vt:lpstr>PowerPoint Presentation</vt:lpstr>
      <vt:lpstr>Food Irradiation - Safety</vt:lpstr>
      <vt:lpstr>3.Microbiologic safety</vt:lpstr>
      <vt:lpstr>U.S. Food &amp; Drug Administration Approvals for Irradiated Foods</vt:lpstr>
      <vt:lpstr>PowerPoint Presentation</vt:lpstr>
      <vt:lpstr>Application</vt:lpstr>
      <vt:lpstr>PowerPoint Presentation</vt:lpstr>
      <vt:lpstr>ADVANTAGES OF</vt:lpstr>
      <vt:lpstr>LIMITATIONS</vt:lpstr>
      <vt:lpstr>Continued…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On  Irradiation in Food Processing</dc:title>
  <dc:creator>admin</dc:creator>
  <cp:lastModifiedBy>Maher</cp:lastModifiedBy>
  <cp:revision>20</cp:revision>
  <dcterms:created xsi:type="dcterms:W3CDTF">2020-12-07T20:36:09Z</dcterms:created>
  <dcterms:modified xsi:type="dcterms:W3CDTF">2025-11-06T06:54:31Z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2017-05-29T00:00:00Z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2020-12-07T00:00:00Z</vt:filetime>
  </property>
</Properties>
</file>