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89" r:id="rId5"/>
    <p:sldId id="290" r:id="rId6"/>
    <p:sldId id="291" r:id="rId7"/>
    <p:sldId id="292" r:id="rId8"/>
    <p:sldId id="293" r:id="rId9"/>
    <p:sldId id="262" r:id="rId10"/>
    <p:sldId id="294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96" r:id="rId23"/>
    <p:sldId id="275" r:id="rId24"/>
    <p:sldId id="295" r:id="rId25"/>
    <p:sldId id="276" r:id="rId26"/>
    <p:sldId id="298" r:id="rId27"/>
    <p:sldId id="278" r:id="rId28"/>
    <p:sldId id="279" r:id="rId29"/>
    <p:sldId id="280" r:id="rId30"/>
    <p:sldId id="282" r:id="rId31"/>
    <p:sldId id="283" r:id="rId32"/>
    <p:sldId id="330" r:id="rId33"/>
    <p:sldId id="284" r:id="rId34"/>
    <p:sldId id="297" r:id="rId35"/>
    <p:sldId id="285" r:id="rId36"/>
    <p:sldId id="286" r:id="rId37"/>
    <p:sldId id="287" r:id="rId38"/>
    <p:sldId id="288" r:id="rId3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5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16EBF-AEF1-473D-A69F-102F46E2BBE2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E9037-A19C-490A-B4B1-11AF28E1F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3172" y="236220"/>
            <a:ext cx="11723370" cy="6383274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71856" y="374904"/>
            <a:ext cx="11448415" cy="6108700"/>
          </a:xfrm>
          <a:custGeom>
            <a:avLst/>
            <a:gdLst/>
            <a:ahLst/>
            <a:cxnLst/>
            <a:rect l="l" t="t" r="r" b="b"/>
            <a:pathLst>
              <a:path w="11448415" h="6108700">
                <a:moveTo>
                  <a:pt x="0" y="6108192"/>
                </a:moveTo>
                <a:lnTo>
                  <a:pt x="11448288" y="6108192"/>
                </a:lnTo>
                <a:lnTo>
                  <a:pt x="11448288" y="0"/>
                </a:lnTo>
                <a:lnTo>
                  <a:pt x="0" y="0"/>
                </a:lnTo>
                <a:lnTo>
                  <a:pt x="0" y="6108192"/>
                </a:lnTo>
                <a:close/>
              </a:path>
            </a:pathLst>
          </a:custGeom>
          <a:ln w="6096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0466" y="338073"/>
            <a:ext cx="5610021" cy="9685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C0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0603" y="1680489"/>
            <a:ext cx="9980295" cy="2018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52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9288" y="403859"/>
            <a:ext cx="11384280" cy="6045835"/>
            <a:chOff x="399288" y="403859"/>
            <a:chExt cx="11384280" cy="6045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288" y="403859"/>
              <a:ext cx="11384280" cy="60457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1104" y="455675"/>
              <a:ext cx="11282934" cy="594436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7220" y="621791"/>
              <a:ext cx="10955020" cy="5614670"/>
            </a:xfrm>
            <a:custGeom>
              <a:avLst/>
              <a:gdLst/>
              <a:ahLst/>
              <a:cxnLst/>
              <a:rect l="l" t="t" r="r" b="b"/>
              <a:pathLst>
                <a:path w="10955020" h="5614670">
                  <a:moveTo>
                    <a:pt x="10954512" y="0"/>
                  </a:moveTo>
                  <a:lnTo>
                    <a:pt x="0" y="0"/>
                  </a:lnTo>
                  <a:lnTo>
                    <a:pt x="0" y="5614416"/>
                  </a:lnTo>
                  <a:lnTo>
                    <a:pt x="10954512" y="5614416"/>
                  </a:lnTo>
                  <a:lnTo>
                    <a:pt x="10954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7220" y="621791"/>
              <a:ext cx="10955020" cy="5614670"/>
            </a:xfrm>
            <a:custGeom>
              <a:avLst/>
              <a:gdLst/>
              <a:ahLst/>
              <a:cxnLst/>
              <a:rect l="l" t="t" r="r" b="b"/>
              <a:pathLst>
                <a:path w="10955020" h="5614670">
                  <a:moveTo>
                    <a:pt x="0" y="5614416"/>
                  </a:moveTo>
                  <a:lnTo>
                    <a:pt x="10954512" y="5614416"/>
                  </a:lnTo>
                  <a:lnTo>
                    <a:pt x="10954512" y="0"/>
                  </a:lnTo>
                  <a:lnTo>
                    <a:pt x="0" y="0"/>
                  </a:lnTo>
                  <a:lnTo>
                    <a:pt x="0" y="5614416"/>
                  </a:lnTo>
                  <a:close/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51192" y="446531"/>
              <a:ext cx="1920239" cy="731520"/>
            </a:xfrm>
            <a:custGeom>
              <a:avLst/>
              <a:gdLst/>
              <a:ahLst/>
              <a:cxnLst/>
              <a:rect l="l" t="t" r="r" b="b"/>
              <a:pathLst>
                <a:path w="1920240" h="731519">
                  <a:moveTo>
                    <a:pt x="1920240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1920240" y="731520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95A9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65492" y="446531"/>
              <a:ext cx="1691639" cy="646430"/>
            </a:xfrm>
            <a:custGeom>
              <a:avLst/>
              <a:gdLst/>
              <a:ahLst/>
              <a:cxnLst/>
              <a:rect l="l" t="t" r="r" b="b"/>
              <a:pathLst>
                <a:path w="1691640" h="646430">
                  <a:moveTo>
                    <a:pt x="0" y="0"/>
                  </a:moveTo>
                  <a:lnTo>
                    <a:pt x="0" y="640079"/>
                  </a:lnTo>
                </a:path>
                <a:path w="1691640" h="646430">
                  <a:moveTo>
                    <a:pt x="1691639" y="0"/>
                  </a:moveTo>
                  <a:lnTo>
                    <a:pt x="1691639" y="640079"/>
                  </a:lnTo>
                </a:path>
                <a:path w="1691640" h="646430">
                  <a:moveTo>
                    <a:pt x="0" y="646176"/>
                  </a:moveTo>
                  <a:lnTo>
                    <a:pt x="1691639" y="646176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0684" y="748283"/>
              <a:ext cx="3474720" cy="3285744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40428" y="1668525"/>
            <a:ext cx="6664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993300"/>
                </a:solidFill>
              </a:rPr>
              <a:t>Intracellular</a:t>
            </a:r>
            <a:r>
              <a:rPr sz="4000" spc="-220" dirty="0">
                <a:solidFill>
                  <a:srgbClr val="993300"/>
                </a:solidFill>
              </a:rPr>
              <a:t> </a:t>
            </a:r>
            <a:r>
              <a:rPr sz="4000" spc="-10" dirty="0">
                <a:solidFill>
                  <a:srgbClr val="993300"/>
                </a:solidFill>
              </a:rPr>
              <a:t>Accumulations</a:t>
            </a:r>
            <a:endParaRPr sz="4000"/>
          </a:p>
        </p:txBody>
      </p:sp>
      <p:sp>
        <p:nvSpPr>
          <p:cNvPr id="12" name="object 12"/>
          <p:cNvSpPr txBox="1"/>
          <p:nvPr/>
        </p:nvSpPr>
        <p:spPr>
          <a:xfrm>
            <a:off x="6858000" y="2671186"/>
            <a:ext cx="17278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Lecture</a:t>
            </a:r>
            <a:r>
              <a:rPr sz="2800" b="1">
                <a:latin typeface="Arial"/>
                <a:cs typeface="Arial"/>
              </a:rPr>
              <a:t>:</a:t>
            </a:r>
            <a:r>
              <a:rPr sz="2800" b="1" spc="-90">
                <a:latin typeface="Arial"/>
                <a:cs typeface="Arial"/>
              </a:rPr>
              <a:t> </a:t>
            </a:r>
            <a:r>
              <a:rPr lang="en-US" sz="2800" b="1" spc="-50">
                <a:latin typeface="Arial"/>
                <a:cs typeface="Arial"/>
              </a:rPr>
              <a:t>6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3870" y="3563239"/>
            <a:ext cx="4418330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100"/>
              </a:spcBef>
            </a:pPr>
            <a:endParaRPr lang="en-US" altLang="en-US" sz="2800" dirty="0"/>
          </a:p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Suhayla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 Shareef 4/5/2026</a:t>
            </a:r>
            <a:endParaRPr lang="en-US" alt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8814" y="4188079"/>
            <a:ext cx="33965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Faculty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of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Applied </a:t>
            </a:r>
            <a:r>
              <a:rPr sz="1800" b="1" spc="-10" dirty="0">
                <a:latin typeface="Arial"/>
                <a:cs typeface="Arial"/>
              </a:rPr>
              <a:t>Science </a:t>
            </a:r>
            <a:r>
              <a:rPr sz="1800" b="1" dirty="0">
                <a:latin typeface="Arial"/>
                <a:cs typeface="Arial"/>
              </a:rPr>
              <a:t>Medical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Analysis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Department </a:t>
            </a:r>
            <a:r>
              <a:rPr sz="1800" b="1" dirty="0">
                <a:latin typeface="Arial"/>
                <a:cs typeface="Arial"/>
              </a:rPr>
              <a:t>S</a:t>
            </a:r>
            <a:r>
              <a:rPr lang="en-US" sz="1800" b="1" dirty="0">
                <a:latin typeface="Arial"/>
                <a:cs typeface="Arial"/>
              </a:rPr>
              <a:t>pring</a:t>
            </a:r>
            <a:r>
              <a:rPr sz="1800" b="1" spc="-10" dirty="0">
                <a:latin typeface="Arial"/>
                <a:cs typeface="Arial"/>
              </a:rPr>
              <a:t> Semester</a:t>
            </a:r>
            <a:endParaRPr sz="1800" dirty="0">
              <a:latin typeface="Arial"/>
              <a:cs typeface="Arial"/>
            </a:endParaRPr>
          </a:p>
          <a:p>
            <a:pPr marL="12700" marR="114808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General</a:t>
            </a:r>
            <a:r>
              <a:rPr sz="1800" b="1" spc="-10" dirty="0">
                <a:latin typeface="Arial"/>
                <a:cs typeface="Arial"/>
              </a:rPr>
              <a:t> Pathology </a:t>
            </a:r>
            <a:r>
              <a:rPr sz="1800" b="1" dirty="0">
                <a:latin typeface="Arial"/>
                <a:cs typeface="Arial"/>
              </a:rPr>
              <a:t>Grade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0" dirty="0">
                <a:latin typeface="Arial"/>
                <a:cs typeface="Arial"/>
              </a:rPr>
              <a:t>4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6271" y="448168"/>
            <a:ext cx="536003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400" spc="-145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</a:rPr>
              <a:t>)Fatty</a:t>
            </a:r>
            <a:r>
              <a:rPr sz="2400" spc="-10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</a:rPr>
              <a:t>Change:-</a:t>
            </a:r>
            <a:r>
              <a:rPr sz="2400" spc="-12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en-US" sz="2400" spc="-12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8840" y="1676400"/>
            <a:ext cx="11364595" cy="44616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225">
              <a:lnSpc>
                <a:spcPct val="100000"/>
              </a:lnSpc>
            </a:pPr>
            <a:r>
              <a:rPr lang="en-US" sz="2200" spc="-114" dirty="0">
                <a:latin typeface="Verdana"/>
                <a:cs typeface="Verdana"/>
              </a:rPr>
              <a:t>Refers</a:t>
            </a:r>
            <a:r>
              <a:rPr lang="en-US" sz="2200" spc="-12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to</a:t>
            </a:r>
            <a:r>
              <a:rPr lang="en-US" sz="2200" spc="-120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any</a:t>
            </a:r>
            <a:r>
              <a:rPr lang="en-US" sz="2200" spc="-135" dirty="0">
                <a:latin typeface="Verdana"/>
                <a:cs typeface="Verdana"/>
              </a:rPr>
              <a:t> </a:t>
            </a:r>
            <a:r>
              <a:rPr lang="en-US" sz="2200" spc="-10" dirty="0">
                <a:solidFill>
                  <a:srgbClr val="0070C0"/>
                </a:solidFill>
                <a:latin typeface="Verdana"/>
                <a:cs typeface="Verdana"/>
              </a:rPr>
              <a:t>abnormal</a:t>
            </a:r>
            <a:r>
              <a:rPr lang="en-US" sz="2200" spc="-13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Verdana"/>
                <a:cs typeface="Verdana"/>
              </a:rPr>
              <a:t>accumulation</a:t>
            </a:r>
            <a:r>
              <a:rPr lang="en-US" sz="2200" spc="-12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of</a:t>
            </a:r>
            <a:r>
              <a:rPr lang="en-US" sz="2200" spc="-140" dirty="0">
                <a:latin typeface="Verdana"/>
                <a:cs typeface="Verdana"/>
              </a:rPr>
              <a:t> </a:t>
            </a:r>
            <a:r>
              <a:rPr lang="en-US" sz="2200" spc="-55" dirty="0">
                <a:latin typeface="Verdana"/>
                <a:cs typeface="Verdana"/>
              </a:rPr>
              <a:t>natural</a:t>
            </a:r>
            <a:r>
              <a:rPr lang="en-US" sz="2200" spc="-120" dirty="0">
                <a:latin typeface="Verdana"/>
                <a:cs typeface="Verdana"/>
              </a:rPr>
              <a:t> </a:t>
            </a:r>
            <a:r>
              <a:rPr lang="en-US" sz="2200" spc="-20" dirty="0">
                <a:latin typeface="Verdana"/>
                <a:cs typeface="Verdana"/>
              </a:rPr>
              <a:t>fat</a:t>
            </a:r>
            <a:r>
              <a:rPr lang="en-US" sz="2200" spc="-120" dirty="0">
                <a:latin typeface="Verdana"/>
                <a:cs typeface="Verdana"/>
              </a:rPr>
              <a:t> </a:t>
            </a:r>
            <a:r>
              <a:rPr lang="en-US" sz="2200" spc="-10" dirty="0">
                <a:latin typeface="Verdana"/>
                <a:cs typeface="Verdana"/>
              </a:rPr>
              <a:t>within </a:t>
            </a:r>
            <a:r>
              <a:rPr lang="en-US" sz="2200" u="sng" spc="-10" dirty="0">
                <a:solidFill>
                  <a:srgbClr val="0070C0"/>
                </a:solidFill>
                <a:latin typeface="Verdana"/>
                <a:cs typeface="Verdana"/>
              </a:rPr>
              <a:t>parenchymal</a:t>
            </a:r>
            <a:r>
              <a:rPr lang="en-US" sz="2200" u="sng" spc="-8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en-US" sz="2200" u="sng" spc="-10" dirty="0">
                <a:solidFill>
                  <a:srgbClr val="0070C0"/>
                </a:solidFill>
                <a:latin typeface="Verdana"/>
                <a:cs typeface="Verdana"/>
              </a:rPr>
              <a:t>cells</a:t>
            </a:r>
            <a:r>
              <a:rPr lang="en-US" sz="2200" spc="-10" dirty="0">
                <a:solidFill>
                  <a:srgbClr val="0070C0"/>
                </a:solidFill>
                <a:latin typeface="Verdana"/>
                <a:cs typeface="Verdana"/>
              </a:rPr>
              <a:t>.</a:t>
            </a:r>
            <a:endParaRPr lang="en-US" sz="2200" dirty="0">
              <a:solidFill>
                <a:srgbClr val="0070C0"/>
              </a:solidFill>
              <a:latin typeface="Verdana"/>
              <a:cs typeface="Verdana"/>
            </a:endParaRPr>
          </a:p>
          <a:p>
            <a:pPr marL="12700">
              <a:lnSpc>
                <a:spcPts val="5850"/>
              </a:lnSpc>
            </a:pPr>
            <a:endParaRPr lang="en-US" sz="4900" spc="-450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12700">
              <a:lnSpc>
                <a:spcPts val="5850"/>
              </a:lnSpc>
            </a:pPr>
            <a:r>
              <a:rPr lang="en-US" sz="4900" spc="-450" dirty="0">
                <a:solidFill>
                  <a:srgbClr val="C00000"/>
                </a:solidFill>
                <a:latin typeface="Verdana"/>
                <a:cs typeface="Verdana"/>
              </a:rPr>
              <a:t>.</a:t>
            </a:r>
            <a:r>
              <a:rPr lang="en-US" sz="4900" spc="-108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2200" spc="-85" dirty="0">
                <a:solidFill>
                  <a:srgbClr val="C00000"/>
                </a:solidFill>
                <a:latin typeface="Verdana"/>
                <a:cs typeface="Verdana"/>
              </a:rPr>
              <a:t>Fatty</a:t>
            </a:r>
            <a:r>
              <a:rPr lang="en-US" sz="2200" spc="-1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2200" spc="-65" dirty="0">
                <a:solidFill>
                  <a:srgbClr val="C00000"/>
                </a:solidFill>
                <a:latin typeface="Verdana"/>
                <a:cs typeface="Verdana"/>
              </a:rPr>
              <a:t>Degeneration:-</a:t>
            </a:r>
            <a:r>
              <a:rPr lang="en-US" sz="2200" spc="-14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2200" spc="-35" dirty="0">
                <a:latin typeface="Verdana"/>
                <a:cs typeface="Verdana"/>
              </a:rPr>
              <a:t>Found</a:t>
            </a:r>
            <a:r>
              <a:rPr lang="en-US" sz="2200" spc="-135" dirty="0">
                <a:latin typeface="Verdana"/>
                <a:cs typeface="Verdana"/>
              </a:rPr>
              <a:t> </a:t>
            </a:r>
            <a:r>
              <a:rPr lang="en-US" sz="2200" spc="-110" dirty="0">
                <a:latin typeface="Verdana"/>
                <a:cs typeface="Verdana"/>
              </a:rPr>
              <a:t>in</a:t>
            </a:r>
            <a:r>
              <a:rPr lang="en-US" sz="2200" spc="-150" dirty="0">
                <a:latin typeface="Verdana"/>
                <a:cs typeface="Verdana"/>
              </a:rPr>
              <a:t> </a:t>
            </a:r>
            <a:r>
              <a:rPr lang="en-US" sz="2200" spc="-25" dirty="0">
                <a:latin typeface="Verdana"/>
                <a:cs typeface="Verdana"/>
              </a:rPr>
              <a:t>parenchymatous</a:t>
            </a:r>
            <a:r>
              <a:rPr lang="en-US" sz="2200" spc="-12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cell</a:t>
            </a:r>
            <a:r>
              <a:rPr lang="en-US" sz="2200" spc="-13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of</a:t>
            </a:r>
            <a:r>
              <a:rPr lang="en-US" sz="2200" spc="-125" dirty="0">
                <a:latin typeface="Verdana"/>
                <a:cs typeface="Verdana"/>
              </a:rPr>
              <a:t> </a:t>
            </a:r>
            <a:r>
              <a:rPr lang="en-US" sz="2200" spc="-10" dirty="0">
                <a:latin typeface="Verdana"/>
                <a:cs typeface="Verdana"/>
              </a:rPr>
              <a:t>liver, kidney, heart.</a:t>
            </a:r>
            <a:endParaRPr lang="en-US" sz="2200" dirty="0">
              <a:latin typeface="Verdana"/>
              <a:cs typeface="Verdana"/>
            </a:endParaRPr>
          </a:p>
          <a:p>
            <a:pPr marL="460375">
              <a:lnSpc>
                <a:spcPct val="100000"/>
              </a:lnSpc>
            </a:pPr>
            <a:r>
              <a:rPr lang="en-US" sz="2200" spc="-25" dirty="0">
                <a:solidFill>
                  <a:srgbClr val="A65F12"/>
                </a:solidFill>
                <a:latin typeface="Verdana"/>
                <a:cs typeface="Verdana"/>
              </a:rPr>
              <a:t>Cause-</a:t>
            </a:r>
            <a:r>
              <a:rPr lang="en-US" sz="2200" spc="-165" dirty="0">
                <a:solidFill>
                  <a:srgbClr val="A65F12"/>
                </a:solidFill>
                <a:latin typeface="Verdana"/>
                <a:cs typeface="Verdana"/>
              </a:rPr>
              <a:t> </a:t>
            </a:r>
            <a:r>
              <a:rPr lang="en-US" sz="2200" spc="-10" dirty="0">
                <a:latin typeface="Verdana"/>
                <a:cs typeface="Verdana"/>
              </a:rPr>
              <a:t>hypoxia</a:t>
            </a:r>
            <a:endParaRPr lang="en-US" sz="2200" dirty="0">
              <a:latin typeface="Verdana"/>
              <a:cs typeface="Verdana"/>
            </a:endParaRPr>
          </a:p>
          <a:p>
            <a:pPr marL="1550035">
              <a:lnSpc>
                <a:spcPct val="100000"/>
              </a:lnSpc>
            </a:pPr>
            <a:r>
              <a:rPr lang="en-US" sz="2200" spc="-100" dirty="0">
                <a:latin typeface="Verdana"/>
                <a:cs typeface="Verdana"/>
              </a:rPr>
              <a:t>Poison-</a:t>
            </a:r>
            <a:r>
              <a:rPr lang="en-US" sz="2200" spc="-15" dirty="0" err="1">
                <a:latin typeface="Verdana"/>
                <a:cs typeface="Verdana"/>
              </a:rPr>
              <a:t>hepatotoxics</a:t>
            </a:r>
            <a:r>
              <a:rPr lang="en-US" sz="2200" spc="-140" dirty="0">
                <a:latin typeface="Verdana"/>
                <a:cs typeface="Verdana"/>
              </a:rPr>
              <a:t> </a:t>
            </a:r>
            <a:r>
              <a:rPr lang="en-US" sz="2200" spc="-10" dirty="0">
                <a:latin typeface="Verdana"/>
                <a:cs typeface="Verdana"/>
              </a:rPr>
              <a:t>(chloroform)</a:t>
            </a:r>
            <a:endParaRPr lang="en-US" sz="2200" dirty="0">
              <a:latin typeface="Verdana"/>
              <a:cs typeface="Verdana"/>
            </a:endParaRPr>
          </a:p>
          <a:p>
            <a:pPr marL="1783080" marR="1129030" indent="-1245235">
              <a:lnSpc>
                <a:spcPct val="200000"/>
              </a:lnSpc>
            </a:pPr>
            <a:r>
              <a:rPr lang="en-US" sz="2200" spc="-65" dirty="0">
                <a:solidFill>
                  <a:srgbClr val="A65F12"/>
                </a:solidFill>
                <a:latin typeface="Verdana"/>
                <a:cs typeface="Verdana"/>
              </a:rPr>
              <a:t>Pathogenesis-</a:t>
            </a:r>
            <a:r>
              <a:rPr lang="en-US" sz="2200" spc="-40" dirty="0">
                <a:latin typeface="Verdana"/>
                <a:cs typeface="Verdana"/>
              </a:rPr>
              <a:t>When</a:t>
            </a:r>
            <a:r>
              <a:rPr lang="en-US" sz="2200" spc="-135" dirty="0">
                <a:latin typeface="Verdana"/>
                <a:cs typeface="Verdana"/>
              </a:rPr>
              <a:t> </a:t>
            </a:r>
            <a:r>
              <a:rPr lang="en-US" sz="2200" spc="-25" dirty="0">
                <a:latin typeface="Verdana"/>
                <a:cs typeface="Verdana"/>
              </a:rPr>
              <a:t>mitochondria</a:t>
            </a:r>
            <a:r>
              <a:rPr lang="en-US" sz="2200" spc="-160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are</a:t>
            </a:r>
            <a:r>
              <a:rPr lang="en-US" sz="2200" spc="-130" dirty="0">
                <a:latin typeface="Verdana"/>
                <a:cs typeface="Verdana"/>
              </a:rPr>
              <a:t> </a:t>
            </a:r>
            <a:r>
              <a:rPr lang="en-US" sz="2200" spc="95" dirty="0">
                <a:latin typeface="Verdana"/>
                <a:cs typeface="Verdana"/>
              </a:rPr>
              <a:t>damaged</a:t>
            </a:r>
            <a:r>
              <a:rPr lang="en-US" sz="2200" spc="-105" dirty="0">
                <a:latin typeface="Verdana"/>
                <a:cs typeface="Verdana"/>
              </a:rPr>
              <a:t> </a:t>
            </a:r>
            <a:r>
              <a:rPr lang="en-US" sz="2200" spc="50" dirty="0">
                <a:latin typeface="Verdana"/>
                <a:cs typeface="Verdana"/>
              </a:rPr>
              <a:t>due</a:t>
            </a:r>
            <a:r>
              <a:rPr lang="en-US" sz="2200" spc="-114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to</a:t>
            </a:r>
            <a:r>
              <a:rPr lang="en-US" sz="2200" spc="-125" dirty="0">
                <a:latin typeface="Verdana"/>
                <a:cs typeface="Verdana"/>
              </a:rPr>
              <a:t> </a:t>
            </a:r>
            <a:r>
              <a:rPr lang="en-US" sz="2200" spc="-80" dirty="0">
                <a:latin typeface="Verdana"/>
                <a:cs typeface="Verdana"/>
              </a:rPr>
              <a:t>irritant </a:t>
            </a:r>
            <a:r>
              <a:rPr lang="en-US" sz="2200" spc="-135" dirty="0">
                <a:latin typeface="Verdana"/>
                <a:cs typeface="Verdana"/>
              </a:rPr>
              <a:t>Enzymes</a:t>
            </a:r>
            <a:r>
              <a:rPr lang="en-US" sz="2200" spc="-140" dirty="0">
                <a:latin typeface="Verdana"/>
                <a:cs typeface="Verdana"/>
              </a:rPr>
              <a:t> </a:t>
            </a:r>
            <a:r>
              <a:rPr lang="en-US" sz="2200" spc="55" dirty="0">
                <a:latin typeface="Verdana"/>
                <a:cs typeface="Verdana"/>
              </a:rPr>
              <a:t>concerned</a:t>
            </a:r>
            <a:r>
              <a:rPr lang="en-US" sz="2200" spc="-140" dirty="0">
                <a:latin typeface="Verdana"/>
                <a:cs typeface="Verdana"/>
              </a:rPr>
              <a:t> </a:t>
            </a:r>
            <a:r>
              <a:rPr lang="en-US" sz="2200" spc="-105" dirty="0">
                <a:latin typeface="Verdana"/>
                <a:cs typeface="Verdana"/>
              </a:rPr>
              <a:t>in</a:t>
            </a:r>
            <a:r>
              <a:rPr lang="en-US" sz="2200" spc="-170" dirty="0">
                <a:latin typeface="Verdana"/>
                <a:cs typeface="Verdana"/>
              </a:rPr>
              <a:t> </a:t>
            </a:r>
            <a:r>
              <a:rPr lang="en-US" sz="2200" spc="-50" dirty="0">
                <a:latin typeface="Verdana"/>
                <a:cs typeface="Verdana"/>
              </a:rPr>
              <a:t>metabolism</a:t>
            </a:r>
            <a:r>
              <a:rPr lang="en-US" sz="2200" spc="-180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of</a:t>
            </a:r>
            <a:r>
              <a:rPr lang="en-US" sz="2200" spc="-15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fat</a:t>
            </a:r>
            <a:r>
              <a:rPr lang="en-US" sz="2200" spc="-14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are</a:t>
            </a:r>
            <a:r>
              <a:rPr lang="en-US" sz="2200" spc="-150" dirty="0">
                <a:latin typeface="Verdana"/>
                <a:cs typeface="Verdana"/>
              </a:rPr>
              <a:t> </a:t>
            </a:r>
            <a:r>
              <a:rPr lang="en-US" sz="2200" spc="-10" dirty="0">
                <a:latin typeface="Verdana"/>
                <a:cs typeface="Verdana"/>
              </a:rPr>
              <a:t>disrupted So</a:t>
            </a:r>
            <a:r>
              <a:rPr lang="en-US" sz="2200" spc="-8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fat</a:t>
            </a:r>
            <a:r>
              <a:rPr lang="en-US" sz="2200" spc="-80" dirty="0">
                <a:latin typeface="Verdana"/>
                <a:cs typeface="Verdana"/>
              </a:rPr>
              <a:t> </a:t>
            </a:r>
            <a:r>
              <a:rPr lang="en-US" sz="2200" spc="-65" dirty="0">
                <a:latin typeface="Verdana"/>
                <a:cs typeface="Verdana"/>
              </a:rPr>
              <a:t>should</a:t>
            </a:r>
            <a:r>
              <a:rPr lang="en-US" sz="2200" spc="-90" dirty="0">
                <a:latin typeface="Verdana"/>
                <a:cs typeface="Verdana"/>
              </a:rPr>
              <a:t> </a:t>
            </a:r>
            <a:r>
              <a:rPr lang="en-US" sz="2200" spc="105" dirty="0">
                <a:latin typeface="Verdana"/>
                <a:cs typeface="Verdana"/>
              </a:rPr>
              <a:t>be</a:t>
            </a:r>
            <a:r>
              <a:rPr lang="en-US" sz="2200" spc="-75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colloidal</a:t>
            </a:r>
            <a:r>
              <a:rPr lang="en-US" sz="2200" spc="-114" dirty="0">
                <a:latin typeface="Verdana"/>
                <a:cs typeface="Verdana"/>
              </a:rPr>
              <a:t> </a:t>
            </a:r>
            <a:r>
              <a:rPr lang="en-US" sz="2200" spc="-105" dirty="0">
                <a:latin typeface="Verdana"/>
                <a:cs typeface="Verdana"/>
              </a:rPr>
              <a:t>in </a:t>
            </a:r>
            <a:r>
              <a:rPr lang="en-US" sz="2200" spc="-60" dirty="0">
                <a:latin typeface="Verdana"/>
                <a:cs typeface="Verdana"/>
              </a:rPr>
              <a:t>protoplasm,</a:t>
            </a:r>
            <a:r>
              <a:rPr lang="en-US" sz="2200" spc="-90" dirty="0">
                <a:latin typeface="Verdana"/>
                <a:cs typeface="Verdana"/>
              </a:rPr>
              <a:t> </a:t>
            </a:r>
            <a:r>
              <a:rPr lang="en-US" sz="2200" dirty="0">
                <a:latin typeface="Verdana"/>
                <a:cs typeface="Verdana"/>
              </a:rPr>
              <a:t>accumulate</a:t>
            </a:r>
            <a:r>
              <a:rPr lang="en-US" sz="2200" spc="-70" dirty="0">
                <a:latin typeface="Verdana"/>
                <a:cs typeface="Verdana"/>
              </a:rPr>
              <a:t> </a:t>
            </a:r>
            <a:r>
              <a:rPr lang="en-US" sz="2200" spc="75" dirty="0">
                <a:latin typeface="Verdana"/>
                <a:cs typeface="Verdana"/>
              </a:rPr>
              <a:t>and</a:t>
            </a:r>
            <a:r>
              <a:rPr lang="en-US" sz="2200" spc="-90" dirty="0">
                <a:latin typeface="Verdana"/>
                <a:cs typeface="Verdana"/>
              </a:rPr>
              <a:t> </a:t>
            </a:r>
            <a:r>
              <a:rPr lang="en-US" sz="2200" spc="85" dirty="0">
                <a:latin typeface="Verdana"/>
                <a:cs typeface="Verdana"/>
              </a:rPr>
              <a:t>become </a:t>
            </a:r>
            <a:r>
              <a:rPr lang="en-US" sz="2200" spc="-10" dirty="0">
                <a:latin typeface="Verdana"/>
                <a:cs typeface="Verdana"/>
              </a:rPr>
              <a:t>visible</a:t>
            </a:r>
            <a:endParaRPr lang="en-US" sz="22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71934" y="3977985"/>
            <a:ext cx="76200" cy="380365"/>
          </a:xfrm>
          <a:custGeom>
            <a:avLst/>
            <a:gdLst/>
            <a:ahLst/>
            <a:cxnLst/>
            <a:rect l="l" t="t" r="r" b="b"/>
            <a:pathLst>
              <a:path w="76200" h="380364">
                <a:moveTo>
                  <a:pt x="31750" y="303656"/>
                </a:moveTo>
                <a:lnTo>
                  <a:pt x="0" y="303656"/>
                </a:lnTo>
                <a:lnTo>
                  <a:pt x="38100" y="379856"/>
                </a:lnTo>
                <a:lnTo>
                  <a:pt x="66675" y="322706"/>
                </a:lnTo>
                <a:lnTo>
                  <a:pt x="34671" y="322706"/>
                </a:lnTo>
                <a:lnTo>
                  <a:pt x="31750" y="319912"/>
                </a:lnTo>
                <a:lnTo>
                  <a:pt x="31750" y="303656"/>
                </a:lnTo>
                <a:close/>
              </a:path>
              <a:path w="76200" h="380364">
                <a:moveTo>
                  <a:pt x="41656" y="0"/>
                </a:moveTo>
                <a:lnTo>
                  <a:pt x="34671" y="0"/>
                </a:lnTo>
                <a:lnTo>
                  <a:pt x="31750" y="2793"/>
                </a:lnTo>
                <a:lnTo>
                  <a:pt x="31750" y="319912"/>
                </a:lnTo>
                <a:lnTo>
                  <a:pt x="34671" y="322706"/>
                </a:lnTo>
                <a:lnTo>
                  <a:pt x="41656" y="322706"/>
                </a:lnTo>
                <a:lnTo>
                  <a:pt x="44450" y="319912"/>
                </a:lnTo>
                <a:lnTo>
                  <a:pt x="44450" y="2793"/>
                </a:lnTo>
                <a:lnTo>
                  <a:pt x="41656" y="0"/>
                </a:lnTo>
                <a:close/>
              </a:path>
              <a:path w="76200" h="380364">
                <a:moveTo>
                  <a:pt x="76200" y="303656"/>
                </a:moveTo>
                <a:lnTo>
                  <a:pt x="44450" y="303656"/>
                </a:lnTo>
                <a:lnTo>
                  <a:pt x="44450" y="319912"/>
                </a:lnTo>
                <a:lnTo>
                  <a:pt x="41656" y="322706"/>
                </a:lnTo>
                <a:lnTo>
                  <a:pt x="66675" y="322706"/>
                </a:lnTo>
                <a:lnTo>
                  <a:pt x="76200" y="303656"/>
                </a:lnTo>
                <a:close/>
              </a:path>
            </a:pathLst>
          </a:custGeom>
          <a:solidFill>
            <a:srgbClr val="9D2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52C07-4B13-410F-AE2C-D6169B4E149B}"/>
              </a:ext>
            </a:extLst>
          </p:cNvPr>
          <p:cNvSpPr txBox="1"/>
          <p:nvPr/>
        </p:nvSpPr>
        <p:spPr>
          <a:xfrm>
            <a:off x="551907" y="374159"/>
            <a:ext cx="11204297" cy="1225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9695" marR="5442585">
              <a:lnSpc>
                <a:spcPct val="100000"/>
              </a:lnSpc>
              <a:spcBef>
                <a:spcPts val="95"/>
              </a:spcBef>
            </a:pPr>
            <a:r>
              <a:rPr lang="en-US" sz="2400" b="1" spc="-90" dirty="0">
                <a:solidFill>
                  <a:srgbClr val="000000"/>
                </a:solidFill>
              </a:rPr>
              <a:t>Fatty</a:t>
            </a:r>
            <a:r>
              <a:rPr lang="en-US" sz="2400" b="1" spc="-165" dirty="0">
                <a:solidFill>
                  <a:srgbClr val="000000"/>
                </a:solidFill>
              </a:rPr>
              <a:t> </a:t>
            </a:r>
            <a:r>
              <a:rPr lang="en-US" sz="2400" b="1" spc="-10" dirty="0">
                <a:solidFill>
                  <a:srgbClr val="000000"/>
                </a:solidFill>
              </a:rPr>
              <a:t>Degeneration</a:t>
            </a:r>
            <a:endParaRPr lang="en-US" sz="2400" b="1" spc="-90" dirty="0">
              <a:latin typeface="Verdana"/>
              <a:cs typeface="Verdana"/>
            </a:endParaRPr>
          </a:p>
          <a:p>
            <a:pPr marL="2639695" marR="5442585">
              <a:lnSpc>
                <a:spcPct val="100000"/>
              </a:lnSpc>
              <a:spcBef>
                <a:spcPts val="95"/>
              </a:spcBef>
            </a:pPr>
            <a:r>
              <a:rPr lang="en-US" sz="2400" b="1" spc="-90" dirty="0">
                <a:latin typeface="Verdana"/>
                <a:cs typeface="Verdana"/>
              </a:rPr>
              <a:t>Fatty</a:t>
            </a:r>
            <a:r>
              <a:rPr lang="en-US" sz="2400" b="1" spc="-150" dirty="0">
                <a:latin typeface="Verdana"/>
                <a:cs typeface="Verdana"/>
              </a:rPr>
              <a:t> </a:t>
            </a:r>
            <a:r>
              <a:rPr lang="en-US" sz="2400" b="1" spc="-114" dirty="0">
                <a:latin typeface="Verdana"/>
                <a:cs typeface="Verdana"/>
              </a:rPr>
              <a:t>Infiltration </a:t>
            </a:r>
          </a:p>
          <a:p>
            <a:pPr marL="2639695" marR="5442585">
              <a:lnSpc>
                <a:spcPct val="100000"/>
              </a:lnSpc>
              <a:spcBef>
                <a:spcPts val="95"/>
              </a:spcBef>
            </a:pPr>
            <a:r>
              <a:rPr lang="en-US" sz="2400" b="1" spc="-10" dirty="0">
                <a:latin typeface="Verdana"/>
                <a:cs typeface="Verdana"/>
              </a:rPr>
              <a:t>Obesity</a:t>
            </a:r>
            <a:endParaRPr lang="en-US" sz="2400" b="1" dirty="0">
              <a:latin typeface="Verdana"/>
              <a:cs typeface="Verdana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7B161A4-094E-49DB-A206-BDB7406F7E80}"/>
              </a:ext>
            </a:extLst>
          </p:cNvPr>
          <p:cNvSpPr/>
          <p:nvPr/>
        </p:nvSpPr>
        <p:spPr>
          <a:xfrm>
            <a:off x="7108638" y="4677393"/>
            <a:ext cx="76200" cy="380365"/>
          </a:xfrm>
          <a:custGeom>
            <a:avLst/>
            <a:gdLst/>
            <a:ahLst/>
            <a:cxnLst/>
            <a:rect l="l" t="t" r="r" b="b"/>
            <a:pathLst>
              <a:path w="76200" h="380364">
                <a:moveTo>
                  <a:pt x="31750" y="303656"/>
                </a:moveTo>
                <a:lnTo>
                  <a:pt x="0" y="303656"/>
                </a:lnTo>
                <a:lnTo>
                  <a:pt x="38100" y="379856"/>
                </a:lnTo>
                <a:lnTo>
                  <a:pt x="66675" y="322706"/>
                </a:lnTo>
                <a:lnTo>
                  <a:pt x="34671" y="322706"/>
                </a:lnTo>
                <a:lnTo>
                  <a:pt x="31750" y="319912"/>
                </a:lnTo>
                <a:lnTo>
                  <a:pt x="31750" y="303656"/>
                </a:lnTo>
                <a:close/>
              </a:path>
              <a:path w="76200" h="380364">
                <a:moveTo>
                  <a:pt x="41656" y="0"/>
                </a:moveTo>
                <a:lnTo>
                  <a:pt x="34671" y="0"/>
                </a:lnTo>
                <a:lnTo>
                  <a:pt x="31750" y="2793"/>
                </a:lnTo>
                <a:lnTo>
                  <a:pt x="31750" y="319912"/>
                </a:lnTo>
                <a:lnTo>
                  <a:pt x="34671" y="322706"/>
                </a:lnTo>
                <a:lnTo>
                  <a:pt x="41656" y="322706"/>
                </a:lnTo>
                <a:lnTo>
                  <a:pt x="44450" y="319912"/>
                </a:lnTo>
                <a:lnTo>
                  <a:pt x="44450" y="2793"/>
                </a:lnTo>
                <a:lnTo>
                  <a:pt x="41656" y="0"/>
                </a:lnTo>
                <a:close/>
              </a:path>
              <a:path w="76200" h="380364">
                <a:moveTo>
                  <a:pt x="76200" y="303656"/>
                </a:moveTo>
                <a:lnTo>
                  <a:pt x="44450" y="303656"/>
                </a:lnTo>
                <a:lnTo>
                  <a:pt x="44450" y="319912"/>
                </a:lnTo>
                <a:lnTo>
                  <a:pt x="41656" y="322706"/>
                </a:lnTo>
                <a:lnTo>
                  <a:pt x="66675" y="322706"/>
                </a:lnTo>
                <a:lnTo>
                  <a:pt x="76200" y="303656"/>
                </a:lnTo>
                <a:close/>
              </a:path>
            </a:pathLst>
          </a:custGeom>
          <a:solidFill>
            <a:srgbClr val="9D2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D468C-4B63-43D5-A8DE-9C8212052929}"/>
              </a:ext>
            </a:extLst>
          </p:cNvPr>
          <p:cNvSpPr txBox="1"/>
          <p:nvPr/>
        </p:nvSpPr>
        <p:spPr>
          <a:xfrm>
            <a:off x="467120" y="2259715"/>
            <a:ext cx="10734280" cy="430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945" marR="471170" indent="-182880">
              <a:lnSpc>
                <a:spcPct val="110000"/>
              </a:lnSpc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lang="en-US" sz="22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lang="en-US"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lang="en-US"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19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caused</a:t>
            </a:r>
            <a:r>
              <a:rPr lang="en-US" sz="2200" spc="-7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33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lang="en-US" sz="2200" spc="-7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Alcohol,</a:t>
            </a:r>
            <a:r>
              <a:rPr lang="en-US" sz="22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protein</a:t>
            </a:r>
            <a:r>
              <a:rPr lang="en-US"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malnutrition,</a:t>
            </a:r>
            <a:r>
              <a:rPr lang="en-US" sz="22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diabetes</a:t>
            </a:r>
            <a:r>
              <a:rPr lang="en-US" sz="22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mellitus</a:t>
            </a:r>
            <a:r>
              <a:rPr lang="en-US"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lang="en-US" sz="22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obesity,</a:t>
            </a:r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6638" y="1689247"/>
            <a:ext cx="11376762" cy="18639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5080" indent="-182880">
              <a:lnSpc>
                <a:spcPct val="150000"/>
              </a:lnSpc>
              <a:spcBef>
                <a:spcPts val="95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2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significance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fatty</a:t>
            </a:r>
            <a:r>
              <a:rPr sz="22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change</a:t>
            </a:r>
            <a:r>
              <a:rPr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depends</a:t>
            </a:r>
            <a:r>
              <a:rPr sz="22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</a:t>
            </a:r>
            <a:r>
              <a:rPr sz="22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9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cause</a:t>
            </a:r>
            <a:r>
              <a:rPr sz="2200" spc="-8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200" spc="-4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1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severity</a:t>
            </a:r>
            <a:r>
              <a:rPr sz="2200" spc="-9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accumulation.</a:t>
            </a: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258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2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When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mild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sz="22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have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effect</a:t>
            </a:r>
            <a:r>
              <a:rPr sz="22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on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cellular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function.</a:t>
            </a: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5580" indent="-182880">
              <a:lnSpc>
                <a:spcPct val="100000"/>
              </a:lnSpc>
              <a:spcBef>
                <a:spcPts val="258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More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severe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fatty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change</a:t>
            </a:r>
            <a:r>
              <a:rPr sz="22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transiently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impair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cellular</a:t>
            </a:r>
            <a:r>
              <a:rPr sz="22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function.</a:t>
            </a: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5400" y="457200"/>
            <a:ext cx="7571233" cy="47061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000" y="5195520"/>
            <a:ext cx="10920730" cy="1059906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Diagram</a:t>
            </a:r>
            <a:r>
              <a:rPr sz="1600" b="1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16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1600" b="1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possible</a:t>
            </a:r>
            <a:r>
              <a:rPr sz="1600" b="1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mechanisms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leading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</a:t>
            </a:r>
            <a:r>
              <a:rPr sz="1600" b="1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1600" b="1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triglycerides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1600" b="1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fatty</a:t>
            </a:r>
            <a:r>
              <a:rPr sz="1600" b="1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liver.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 marR="821690">
              <a:lnSpc>
                <a:spcPct val="100000"/>
              </a:lnSpc>
              <a:spcBef>
                <a:spcPts val="1200"/>
              </a:spcBef>
            </a:pP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Any</a:t>
            </a:r>
            <a:r>
              <a:rPr sz="1600" b="1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defects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1600" b="1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any</a:t>
            </a:r>
            <a:r>
              <a:rPr sz="1600" b="1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1600" b="1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1600" b="1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steps</a:t>
            </a:r>
            <a:r>
              <a:rPr sz="1600" b="1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1600" b="1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uptake,</a:t>
            </a:r>
            <a:r>
              <a:rPr sz="1600" b="1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catabolism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sz="1600" b="1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secretion</a:t>
            </a:r>
            <a:r>
              <a:rPr sz="16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sz="1600" b="1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result</a:t>
            </a:r>
            <a:r>
              <a:rPr sz="1600" b="1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16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lipid accumulation</a:t>
            </a:r>
            <a:r>
              <a:rPr sz="1600" spc="-10" dirty="0">
                <a:latin typeface="Verdana" panose="020B0604030504040204" pitchFamily="34" charset="0"/>
                <a:ea typeface="Verdana" panose="020B0604030504040204" pitchFamily="34" charset="0"/>
                <a:cs typeface="Arial MT"/>
              </a:rPr>
              <a:t>.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22739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10" dirty="0">
                <a:latin typeface="Verdana" panose="020B0604030504040204" pitchFamily="34" charset="0"/>
                <a:ea typeface="Verdana" panose="020B0604030504040204" pitchFamily="34" charset="0"/>
              </a:rPr>
              <a:t>Morphology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9600" y="1646026"/>
            <a:ext cx="10896600" cy="3492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1214120" indent="-182880">
              <a:lnSpc>
                <a:spcPct val="1501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any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site,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fatty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appears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clear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vacuoles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within</a:t>
            </a:r>
            <a:r>
              <a:rPr lang="en-US" sz="24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parenchymal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5580" marR="148590" indent="-182880">
              <a:lnSpc>
                <a:spcPct val="150100"/>
              </a:lnSpc>
              <a:spcBef>
                <a:spcPts val="90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Special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staining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techniques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required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distinguish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from </a:t>
            </a:r>
            <a:r>
              <a:rPr sz="24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intracellular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water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glycogen,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which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also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produce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clear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vacuoles.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5580" marR="5080" indent="-182880">
              <a:lnSpc>
                <a:spcPct val="150100"/>
              </a:lnSpc>
              <a:spcBef>
                <a:spcPts val="894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4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identify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microscopically,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tissues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must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processed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for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sectioning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without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organic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solvents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typically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used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sample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preparation.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3400" y="1219200"/>
            <a:ext cx="11036300" cy="3719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5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lang="en-US" sz="2200" u="sng" spc="-275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</a:t>
            </a:r>
            <a:r>
              <a:rPr sz="2200" u="sng" spc="-275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ross</a:t>
            </a:r>
            <a:r>
              <a:rPr sz="2200" u="sng" spc="-8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u="sng" spc="-17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appearance</a:t>
            </a:r>
            <a:r>
              <a:rPr sz="22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organ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enlarges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becomes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progressively</a:t>
            </a:r>
            <a:r>
              <a:rPr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yellow until,</a:t>
            </a:r>
            <a:r>
              <a:rPr sz="22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2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extreme</a:t>
            </a:r>
            <a:r>
              <a:rPr sz="22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cases,</a:t>
            </a:r>
            <a:r>
              <a:rPr sz="22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sz="22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sz="22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weigh</a:t>
            </a:r>
            <a:r>
              <a:rPr sz="22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6</a:t>
            </a:r>
            <a:r>
              <a:rPr sz="22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kg</a:t>
            </a:r>
            <a:r>
              <a:rPr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(1.5-</a:t>
            </a:r>
            <a:r>
              <a:rPr sz="2200" spc="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3</a:t>
            </a:r>
            <a:r>
              <a:rPr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times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 </a:t>
            </a:r>
            <a:r>
              <a:rPr sz="22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weight)</a:t>
            </a:r>
            <a:r>
              <a:rPr sz="22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2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</a:t>
            </a:r>
            <a:r>
              <a:rPr sz="22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bright</a:t>
            </a:r>
            <a:r>
              <a:rPr sz="22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yellow,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soft,</a:t>
            </a:r>
            <a:r>
              <a:rPr sz="22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greasy.</a:t>
            </a: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buClr>
                <a:srgbClr val="252525"/>
              </a:buClr>
              <a:buFont typeface="Microsoft Sans Serif"/>
              <a:buChar char="◦"/>
            </a:pP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05"/>
              </a:spcBef>
              <a:buClr>
                <a:srgbClr val="252525"/>
              </a:buClr>
              <a:buFont typeface="Microsoft Sans Serif"/>
              <a:buChar char="◦"/>
            </a:pP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166370" indent="-182880" algn="just">
              <a:lnSpc>
                <a:spcPct val="150000"/>
              </a:lnSpc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lang="en-US" sz="2200" u="sng" spc="-204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</a:t>
            </a:r>
            <a:r>
              <a:rPr sz="2200" u="sng" spc="-204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ight</a:t>
            </a:r>
            <a:r>
              <a:rPr sz="2200" u="sng" spc="10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u="sng" spc="-275" dirty="0">
                <a:solidFill>
                  <a:srgbClr val="C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microscopy</a:t>
            </a:r>
            <a:r>
              <a:rPr sz="2200" u="sng" spc="-275" dirty="0"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r>
              <a:rPr sz="2200" spc="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Early</a:t>
            </a:r>
            <a:r>
              <a:rPr sz="2200" spc="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fatty</a:t>
            </a:r>
            <a:r>
              <a:rPr sz="22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change</a:t>
            </a:r>
            <a:r>
              <a:rPr sz="2200" spc="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3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200" spc="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seen</a:t>
            </a:r>
            <a:r>
              <a:rPr sz="2200" spc="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sz="2200" spc="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9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small</a:t>
            </a:r>
            <a:r>
              <a:rPr sz="2200" spc="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</a:t>
            </a:r>
            <a:r>
              <a:rPr sz="2200" spc="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3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vacuoles</a:t>
            </a:r>
            <a:r>
              <a:rPr sz="2200" spc="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200" spc="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 </a:t>
            </a:r>
            <a:r>
              <a:rPr sz="22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cytoplasm</a:t>
            </a:r>
            <a:r>
              <a:rPr sz="2200" spc="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around</a:t>
            </a:r>
            <a:r>
              <a:rPr sz="2200" spc="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nucleus.</a:t>
            </a:r>
            <a:r>
              <a:rPr sz="2200" spc="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later</a:t>
            </a:r>
            <a:r>
              <a:rPr sz="2200" spc="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stages,</a:t>
            </a:r>
            <a:r>
              <a:rPr sz="2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vacuoles</a:t>
            </a:r>
            <a:r>
              <a:rPr sz="2200" spc="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coalesce</a:t>
            </a:r>
            <a:r>
              <a:rPr sz="2200" spc="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 </a:t>
            </a:r>
            <a:r>
              <a:rPr sz="22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create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cleared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spaces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displace</a:t>
            </a:r>
            <a:r>
              <a:rPr sz="22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nucleus</a:t>
            </a:r>
            <a:r>
              <a:rPr sz="22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</a:t>
            </a:r>
            <a:r>
              <a:rPr sz="22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2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periphery.</a:t>
            </a:r>
            <a:endParaRPr sz="22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5310" y="533400"/>
            <a:ext cx="11041380" cy="605332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9715" y="402336"/>
            <a:ext cx="5693664" cy="53202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051" y="402336"/>
            <a:ext cx="5334000" cy="53416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85570" y="5770575"/>
            <a:ext cx="447222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</a:t>
            </a:r>
            <a:r>
              <a:rPr sz="2000" b="1" spc="-65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b="1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liver</a:t>
            </a:r>
            <a:r>
              <a:rPr sz="2000" b="1" spc="-85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b="1" spc="-10" dirty="0">
                <a:solidFill>
                  <a:srgbClr val="0D0D0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histology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4644" y="5748629"/>
            <a:ext cx="493712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1920" marR="5080" indent="-1379855">
              <a:lnSpc>
                <a:spcPct val="100000"/>
              </a:lnSpc>
              <a:spcBef>
                <a:spcPts val="100"/>
              </a:spcBef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Microscopical</a:t>
            </a:r>
            <a:r>
              <a:rPr lang="en-US" sz="2000" b="1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appearance</a:t>
            </a:r>
            <a:r>
              <a:rPr lang="en-US" sz="2000" b="1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000" b="1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0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fatty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change</a:t>
            </a:r>
            <a:r>
              <a:rPr lang="en-US" sz="2000" b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000" b="1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0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liver</a:t>
            </a:r>
            <a:endParaRPr sz="20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142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5A9A9"/>
          </a:solidFill>
        </p:spPr>
        <p:txBody>
          <a:bodyPr wrap="square" lIns="0" tIns="0" rIns="0" bIns="0" rtlCol="0"/>
          <a:lstStyle/>
          <a:p>
            <a:endParaRPr sz="24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31173" y="237172"/>
            <a:ext cx="11723370" cy="6383655"/>
            <a:chOff x="208788" y="225552"/>
            <a:chExt cx="11723370" cy="6383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225552"/>
              <a:ext cx="11723370" cy="6383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3259" y="227076"/>
              <a:ext cx="1048511" cy="10287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51618" y="435609"/>
            <a:ext cx="2120182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85" dirty="0">
                <a:latin typeface="Verdana" panose="020B0604030504040204" pitchFamily="34" charset="0"/>
                <a:ea typeface="Verdana" panose="020B0604030504040204" pitchFamily="34" charset="0"/>
              </a:rPr>
              <a:t>Proteins: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7200" y="1499807"/>
            <a:ext cx="11456955" cy="3492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138430" indent="-182880">
              <a:lnSpc>
                <a:spcPct val="150000"/>
              </a:lnSpc>
              <a:spcBef>
                <a:spcPts val="100"/>
              </a:spcBef>
            </a:pPr>
            <a:r>
              <a:rPr lang="en-US"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Intracellular</a:t>
            </a:r>
            <a:r>
              <a:rPr lang="en-US"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protein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</a:t>
            </a:r>
            <a:r>
              <a:rPr lang="en-US"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due</a:t>
            </a:r>
            <a:r>
              <a:rPr lang="en-US"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excessive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synthesis,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absorption,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defects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cellular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transport.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>
              <a:lnSpc>
                <a:spcPct val="150000"/>
              </a:lnSpc>
              <a:spcBef>
                <a:spcPts val="900"/>
              </a:spcBef>
            </a:pPr>
            <a:r>
              <a:rPr lang="en-US"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Morphologically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visible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lang="en-US"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rounded,</a:t>
            </a:r>
            <a:r>
              <a:rPr lang="en-US" sz="24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4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eosinophilic, </a:t>
            </a:r>
            <a:r>
              <a:rPr lang="en-US" sz="2400" spc="-229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cytoplasmic</a:t>
            </a:r>
            <a:r>
              <a:rPr lang="en-US" sz="2400" spc="-1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droplets.</a:t>
            </a:r>
            <a:endParaRPr lang="en-US" sz="24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130175" indent="-182880">
              <a:lnSpc>
                <a:spcPct val="150000"/>
              </a:lnSpc>
              <a:spcBef>
                <a:spcPts val="905"/>
              </a:spcBef>
            </a:pPr>
            <a:r>
              <a:rPr lang="en-US"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E.g.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: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protein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u="sng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proximal</a:t>
            </a:r>
            <a:r>
              <a:rPr lang="en-US" sz="2400" u="sng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u="sng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convoluted</a:t>
            </a:r>
            <a:r>
              <a:rPr lang="en-US" sz="2400" u="sng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u="sng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tubular</a:t>
            </a:r>
            <a:r>
              <a:rPr lang="en-US" sz="2400" u="sng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u="sng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epithelium</a:t>
            </a:r>
            <a:r>
              <a:rPr lang="en-US" sz="2400" u="sng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due</a:t>
            </a:r>
            <a:r>
              <a:rPr lang="en-US"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chronic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reabsorption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setting</a:t>
            </a:r>
            <a:r>
              <a:rPr lang="en-US"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6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proteinuria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914400"/>
            <a:ext cx="5610021" cy="587469"/>
          </a:xfrm>
          <a:prstGeom prst="rect">
            <a:avLst/>
          </a:prstGeom>
        </p:spPr>
        <p:txBody>
          <a:bodyPr vert="horz" wrap="square" lIns="0" tIns="216027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2400" b="0" spc="-345" dirty="0">
                <a:latin typeface="Verdana" panose="020B0604030504040204" pitchFamily="34" charset="0"/>
                <a:ea typeface="Verdana" panose="020B0604030504040204" pitchFamily="34" charset="0"/>
              </a:rPr>
              <a:t>Glycogen: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4017" y="1965071"/>
            <a:ext cx="10758805" cy="2084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95"/>
              </a:spcBef>
            </a:pP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readily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available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cytoplasmic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energy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store.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 marR="5080" indent="173990">
              <a:lnSpc>
                <a:spcPct val="150000"/>
              </a:lnSpc>
              <a:spcBef>
                <a:spcPts val="900"/>
              </a:spcBef>
            </a:pP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Excessive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intracellular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deposits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which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seen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clear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vacuoles,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seen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abnormalities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glycogen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storage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called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b="1" spc="-24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glycogenosis</a:t>
            </a: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glucose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metabolism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diabetes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mellitus.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63676" y="555116"/>
            <a:ext cx="309392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75" dirty="0">
                <a:latin typeface="Verdana" panose="020B0604030504040204" pitchFamily="34" charset="0"/>
                <a:ea typeface="Verdana" panose="020B0604030504040204" pitchFamily="34" charset="0"/>
              </a:rPr>
              <a:t>Pigments</a:t>
            </a:r>
            <a:r>
              <a:rPr sz="3200" spc="-275" dirty="0"/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8038" y="1447800"/>
            <a:ext cx="11475924" cy="264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165" indent="-182880">
              <a:lnSpc>
                <a:spcPct val="11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colored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substances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either</a:t>
            </a:r>
            <a:r>
              <a:rPr sz="2400" spc="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exogenous</a:t>
            </a:r>
            <a:r>
              <a:rPr sz="24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coming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from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outside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body,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endogenous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synthesized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within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3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body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itself.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>
              <a:lnSpc>
                <a:spcPct val="110000"/>
              </a:lnSpc>
              <a:spcBef>
                <a:spcPts val="9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most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common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exogenous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carbon</a:t>
            </a:r>
            <a:r>
              <a:rPr sz="2400" spc="-7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(an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example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5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coal </a:t>
            </a:r>
            <a:r>
              <a:rPr sz="2400" spc="-16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dust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),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common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air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pollutant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urban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life.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733425" indent="-182880">
              <a:lnSpc>
                <a:spcPct val="110000"/>
              </a:lnSpc>
              <a:spcBef>
                <a:spcPts val="900"/>
              </a:spcBef>
              <a:buChar char="◦"/>
              <a:tabLst>
                <a:tab pos="194945" algn="l"/>
                <a:tab pos="283845" algn="l"/>
              </a:tabLst>
            </a:pPr>
            <a:r>
              <a:rPr sz="24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When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inhaled,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phagocytosed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3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alveolar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macrophages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transported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through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lymphatic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channels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regional </a:t>
            </a:r>
            <a:r>
              <a:rPr sz="2400" u="sng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tracheobronchial</a:t>
            </a:r>
            <a:r>
              <a:rPr sz="2400" u="sng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lymph</a:t>
            </a:r>
            <a:r>
              <a:rPr sz="2400" u="sng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nodes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5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8788" y="225552"/>
            <a:ext cx="11723370" cy="6383655"/>
            <a:chOff x="208788" y="225552"/>
            <a:chExt cx="11723370" cy="6383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225552"/>
              <a:ext cx="11723370" cy="6383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3259" y="227076"/>
              <a:ext cx="1048511" cy="1028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57834" y="575309"/>
            <a:ext cx="8558530" cy="3838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Lecture</a:t>
            </a:r>
            <a:r>
              <a:rPr sz="3200" b="1" spc="-5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Outline</a:t>
            </a:r>
            <a:endParaRPr sz="3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70"/>
              </a:spcBef>
            </a:pPr>
            <a:endParaRPr sz="32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Font typeface="Arial MT"/>
              <a:buChar char="•"/>
              <a:tabLst>
                <a:tab pos="469265" algn="l"/>
              </a:tabLst>
            </a:pPr>
            <a:r>
              <a:rPr sz="3200" b="1" dirty="0">
                <a:latin typeface="Arial"/>
                <a:cs typeface="Arial"/>
              </a:rPr>
              <a:t>Mechanism</a:t>
            </a:r>
            <a:r>
              <a:rPr sz="3200" b="1" spc="-6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intracellular</a:t>
            </a:r>
            <a:r>
              <a:rPr sz="3200" b="1" spc="-6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accumulations</a:t>
            </a:r>
            <a:endParaRPr sz="32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469265" algn="l"/>
              </a:tabLst>
            </a:pPr>
            <a:r>
              <a:rPr sz="3200" b="1" dirty="0">
                <a:latin typeface="Arial"/>
                <a:cs typeface="Arial"/>
              </a:rPr>
              <a:t>Fatty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changes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of</a:t>
            </a:r>
            <a:r>
              <a:rPr sz="3200" b="1" spc="-3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liver.</a:t>
            </a:r>
            <a:endParaRPr sz="32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925"/>
              </a:spcBef>
              <a:buFont typeface="Arial MT"/>
              <a:buChar char="•"/>
              <a:tabLst>
                <a:tab pos="469265" algn="l"/>
              </a:tabLst>
            </a:pPr>
            <a:r>
              <a:rPr sz="3200" b="1" spc="-10" dirty="0">
                <a:latin typeface="Arial"/>
                <a:cs typeface="Arial"/>
              </a:rPr>
              <a:t>Hemosiderosis.</a:t>
            </a:r>
            <a:endParaRPr sz="3200" dirty="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920"/>
              </a:spcBef>
              <a:buFont typeface="Arial MT"/>
              <a:buChar char="•"/>
              <a:tabLst>
                <a:tab pos="469265" algn="l"/>
              </a:tabLst>
            </a:pPr>
            <a:r>
              <a:rPr sz="3200" b="1" dirty="0">
                <a:latin typeface="Arial"/>
                <a:cs typeface="Arial"/>
              </a:rPr>
              <a:t>Pathological</a:t>
            </a:r>
            <a:r>
              <a:rPr sz="3200" b="1" spc="-100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calcification.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297967"/>
            <a:ext cx="10847070" cy="21310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902969" indent="-183515">
              <a:lnSpc>
                <a:spcPct val="14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Aggregates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blacken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draining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lymph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nodes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pulmonary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parenchyma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</a:t>
            </a:r>
            <a:r>
              <a:rPr sz="2400" spc="-8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anthracosis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).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5580" marR="5080" indent="-183515">
              <a:lnSpc>
                <a:spcPct val="140000"/>
              </a:lnSpc>
              <a:spcBef>
                <a:spcPts val="90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Heavy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accumulations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induce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emphysema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fibroblastic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reaction </a:t>
            </a:r>
            <a:r>
              <a:rPr sz="24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result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serious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lung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disease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called</a:t>
            </a:r>
            <a:r>
              <a:rPr sz="2400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coal</a:t>
            </a:r>
            <a:r>
              <a:rPr sz="2400" spc="-8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6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workers' </a:t>
            </a:r>
            <a:r>
              <a:rPr sz="2400" spc="-14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pneumoconiosis.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2336" y="443483"/>
            <a:ext cx="5103876" cy="44531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2223" y="443483"/>
            <a:ext cx="6216396" cy="59984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5327" y="5055870"/>
            <a:ext cx="2987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Anthracosis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Lung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9985" y="643890"/>
            <a:ext cx="3142348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4825" marR="5080" indent="-492759">
              <a:lnSpc>
                <a:spcPct val="100000"/>
              </a:lnSpc>
              <a:spcBef>
                <a:spcPts val="95"/>
              </a:spcBef>
            </a:pPr>
            <a:r>
              <a:rPr sz="2800" b="0" spc="-114" dirty="0">
                <a:latin typeface="Verdana" panose="020B0604030504040204" pitchFamily="34" charset="0"/>
                <a:ea typeface="Verdana" panose="020B0604030504040204" pitchFamily="34" charset="0"/>
              </a:rPr>
              <a:t>4)Pigmentation:- </a:t>
            </a:r>
            <a:r>
              <a:rPr sz="2800" b="0" spc="-10" dirty="0">
                <a:solidFill>
                  <a:srgbClr val="006F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Endogenous</a:t>
            </a:r>
            <a:endParaRPr sz="2800" b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04825">
              <a:lnSpc>
                <a:spcPct val="100000"/>
              </a:lnSpc>
            </a:pPr>
            <a:r>
              <a:rPr sz="2800" b="0" spc="-370" dirty="0">
                <a:solidFill>
                  <a:srgbClr val="006F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sz="2400" b="0" spc="-1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Melanin</a:t>
            </a:r>
            <a:endParaRPr sz="24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81757" y="1925828"/>
            <a:ext cx="221551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95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18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lipofusin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2400" spc="-30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Hb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derivatives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(Hemosiderin, 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Porphyrin, 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Bilirubin)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29668" y="1011428"/>
            <a:ext cx="2535555" cy="315214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2800" spc="-10" dirty="0">
                <a:solidFill>
                  <a:srgbClr val="006F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Exogenous</a:t>
            </a:r>
            <a:endParaRPr sz="28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0005">
              <a:lnSpc>
                <a:spcPct val="100000"/>
              </a:lnSpc>
              <a:spcBef>
                <a:spcPts val="400"/>
              </a:spcBef>
            </a:pPr>
            <a:r>
              <a:rPr sz="2400" spc="-305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Pneumoconiosis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74930">
              <a:lnSpc>
                <a:spcPct val="100000"/>
              </a:lnSpc>
              <a:spcBef>
                <a:spcPts val="100"/>
              </a:spcBef>
            </a:pPr>
            <a:r>
              <a:rPr sz="2400" spc="-30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Anthracosis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0960">
              <a:lnSpc>
                <a:spcPct val="100000"/>
              </a:lnSpc>
            </a:pPr>
            <a:r>
              <a:rPr sz="2400" spc="-30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Siderosis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56515">
              <a:lnSpc>
                <a:spcPct val="100000"/>
              </a:lnSpc>
            </a:pPr>
            <a:r>
              <a:rPr sz="2400" spc="-305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Silicosis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82550">
              <a:lnSpc>
                <a:spcPct val="100000"/>
              </a:lnSpc>
            </a:pPr>
            <a:r>
              <a:rPr sz="2400" spc="-30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Plumbism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82550">
              <a:lnSpc>
                <a:spcPct val="100000"/>
              </a:lnSpc>
            </a:pPr>
            <a:r>
              <a:rPr sz="2400" spc="-30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Argyria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60960">
              <a:lnSpc>
                <a:spcPct val="100000"/>
              </a:lnSpc>
            </a:pPr>
            <a:r>
              <a:rPr sz="2400" spc="-300" dirty="0">
                <a:solidFill>
                  <a:srgbClr val="00AF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Tatooing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476" y="1033398"/>
            <a:ext cx="3366135" cy="243592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400" b="1" spc="-24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Endogenous</a:t>
            </a:r>
            <a:r>
              <a:rPr sz="2400" b="1" spc="-11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b="1" spc="-19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pigments </a:t>
            </a:r>
            <a:r>
              <a:rPr sz="2400" b="1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Include: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07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b="1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Lipofuscin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680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b="1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Melanin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469265" indent="-456565">
              <a:lnSpc>
                <a:spcPct val="100000"/>
              </a:lnSpc>
              <a:spcBef>
                <a:spcPts val="1685"/>
              </a:spcBef>
              <a:buFont typeface="Wingdings"/>
              <a:buChar char=""/>
              <a:tabLst>
                <a:tab pos="469265" algn="l"/>
              </a:tabLst>
            </a:pPr>
            <a:r>
              <a:rPr sz="2400" b="1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Hemosiderin.</a:t>
            </a:r>
            <a:endParaRPr sz="2400" b="1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928878"/>
            <a:ext cx="10896600" cy="37061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0995" marR="1151255" indent="-151511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FFC000"/>
                </a:solidFill>
                <a:latin typeface="Verdana"/>
                <a:cs typeface="Verdana"/>
              </a:rPr>
              <a:t>Melanin-</a:t>
            </a:r>
            <a:r>
              <a:rPr sz="2400" spc="-17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spc="-55" dirty="0">
                <a:latin typeface="Verdana"/>
                <a:cs typeface="Verdana"/>
              </a:rPr>
              <a:t>Increase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melanin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production</a:t>
            </a:r>
            <a:r>
              <a:rPr lang="en-US" sz="2400" spc="-2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(melanomas,addision </a:t>
            </a:r>
            <a:r>
              <a:rPr sz="2400" spc="-55" dirty="0">
                <a:latin typeface="Verdana"/>
                <a:cs typeface="Verdana"/>
              </a:rPr>
              <a:t>disease,Acanthosis</a:t>
            </a:r>
            <a:r>
              <a:rPr sz="2400" spc="-140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nigricans</a:t>
            </a:r>
            <a:r>
              <a:rPr sz="2400" spc="-130" dirty="0">
                <a:latin typeface="Verdana"/>
                <a:cs typeface="Verdana"/>
              </a:rPr>
              <a:t> in</a:t>
            </a:r>
            <a:r>
              <a:rPr sz="2400" spc="-14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dogs)</a:t>
            </a:r>
            <a:endParaRPr sz="2400" dirty="0">
              <a:latin typeface="Verdana"/>
              <a:cs typeface="Verdana"/>
            </a:endParaRPr>
          </a:p>
          <a:p>
            <a:pPr marL="1359535">
              <a:lnSpc>
                <a:spcPct val="100000"/>
              </a:lnSpc>
            </a:pPr>
            <a:r>
              <a:rPr sz="2400" spc="-300" dirty="0">
                <a:latin typeface="Verdana"/>
                <a:cs typeface="Verdana"/>
              </a:rPr>
              <a:t>-</a:t>
            </a:r>
            <a:r>
              <a:rPr sz="2400" spc="-135" dirty="0">
                <a:latin typeface="Verdana"/>
                <a:cs typeface="Verdana"/>
              </a:rPr>
              <a:t>Little</a:t>
            </a:r>
            <a:r>
              <a:rPr sz="2400" spc="-19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production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of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melanin</a:t>
            </a:r>
            <a:r>
              <a:rPr lang="en-US" sz="2400" spc="-1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(Albinism,Leucoderma)</a:t>
            </a:r>
            <a:endParaRPr sz="2400" dirty="0">
              <a:latin typeface="Verdana"/>
              <a:cs typeface="Verdana"/>
            </a:endParaRPr>
          </a:p>
          <a:p>
            <a:pPr marL="1359535">
              <a:lnSpc>
                <a:spcPct val="100000"/>
              </a:lnSpc>
            </a:pPr>
            <a:r>
              <a:rPr sz="2400" spc="-305" dirty="0">
                <a:latin typeface="Verdana"/>
                <a:cs typeface="Verdana"/>
              </a:rPr>
              <a:t>-</a:t>
            </a:r>
            <a:r>
              <a:rPr sz="2400" dirty="0">
                <a:latin typeface="Verdana"/>
                <a:cs typeface="Verdana"/>
              </a:rPr>
              <a:t>Microscopically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appears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spc="-75" dirty="0">
                <a:latin typeface="Verdana"/>
                <a:cs typeface="Verdana"/>
              </a:rPr>
              <a:t>as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105" dirty="0">
                <a:latin typeface="Verdana"/>
                <a:cs typeface="Verdana"/>
              </a:rPr>
              <a:t>very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75" dirty="0">
                <a:latin typeface="Verdana"/>
                <a:cs typeface="Verdana"/>
              </a:rPr>
              <a:t>minute</a:t>
            </a:r>
            <a:r>
              <a:rPr sz="2400" spc="-170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,</a:t>
            </a:r>
            <a:endParaRPr sz="2400" dirty="0">
              <a:latin typeface="Verdana"/>
              <a:cs typeface="Verdana"/>
            </a:endParaRPr>
          </a:p>
          <a:p>
            <a:pPr marL="1443355">
              <a:lnSpc>
                <a:spcPct val="100000"/>
              </a:lnSpc>
            </a:pPr>
            <a:r>
              <a:rPr sz="2400" spc="-95" dirty="0">
                <a:latin typeface="Verdana"/>
                <a:cs typeface="Verdana"/>
              </a:rPr>
              <a:t>uniformaly</a:t>
            </a:r>
            <a:r>
              <a:rPr sz="2400" spc="-195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regular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135" dirty="0">
                <a:latin typeface="Verdana"/>
                <a:cs typeface="Verdana"/>
              </a:rPr>
              <a:t>dirty</a:t>
            </a:r>
            <a:r>
              <a:rPr sz="2400" spc="-160" dirty="0">
                <a:latin typeface="Verdana"/>
                <a:cs typeface="Verdana"/>
              </a:rPr>
              <a:t> </a:t>
            </a:r>
            <a:r>
              <a:rPr sz="2400" spc="-30" dirty="0">
                <a:latin typeface="Verdana"/>
                <a:cs typeface="Verdana"/>
              </a:rPr>
              <a:t>brown</a:t>
            </a:r>
            <a:r>
              <a:rPr sz="2400" spc="-60" dirty="0">
                <a:latin typeface="Verdana"/>
                <a:cs typeface="Verdana"/>
              </a:rPr>
              <a:t>,</a:t>
            </a:r>
            <a:r>
              <a:rPr lang="en-US" sz="2400" spc="-60" dirty="0">
                <a:latin typeface="Verdana"/>
                <a:cs typeface="Verdana"/>
              </a:rPr>
              <a:t> </a:t>
            </a:r>
            <a:r>
              <a:rPr sz="2400" spc="-60" dirty="0">
                <a:latin typeface="Verdana"/>
                <a:cs typeface="Verdana"/>
              </a:rPr>
              <a:t>spherical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granules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50" dirty="0">
                <a:latin typeface="Verdana"/>
                <a:cs typeface="Verdana"/>
              </a:rPr>
              <a:t>.</a:t>
            </a:r>
            <a:endParaRPr sz="2400" dirty="0">
              <a:latin typeface="Verdana"/>
              <a:cs typeface="Verdana"/>
            </a:endParaRPr>
          </a:p>
          <a:p>
            <a:pPr marL="95885">
              <a:lnSpc>
                <a:spcPct val="100000"/>
              </a:lnSpc>
            </a:pPr>
            <a:r>
              <a:rPr sz="2400" dirty="0" err="1">
                <a:solidFill>
                  <a:srgbClr val="FFC000"/>
                </a:solidFill>
                <a:latin typeface="Verdana"/>
                <a:cs typeface="Verdana"/>
              </a:rPr>
              <a:t>Heamoglobin</a:t>
            </a:r>
            <a:r>
              <a:rPr sz="2400" spc="-14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Verdana"/>
                <a:cs typeface="Verdana"/>
              </a:rPr>
              <a:t>derivative-</a:t>
            </a:r>
            <a:endParaRPr sz="2400" dirty="0">
              <a:latin typeface="Verdana"/>
              <a:cs typeface="Verdana"/>
            </a:endParaRPr>
          </a:p>
          <a:p>
            <a:pPr marL="497840" marR="1069340" indent="-322580">
              <a:lnSpc>
                <a:spcPct val="100000"/>
              </a:lnSpc>
              <a:buSzPct val="95833"/>
              <a:buAutoNum type="alphaLcParenR"/>
              <a:tabLst>
                <a:tab pos="2621915" algn="l"/>
              </a:tabLst>
            </a:pPr>
            <a:r>
              <a:rPr sz="2400" spc="-80" dirty="0">
                <a:solidFill>
                  <a:srgbClr val="4A856D"/>
                </a:solidFill>
                <a:latin typeface="Verdana"/>
                <a:cs typeface="Verdana"/>
              </a:rPr>
              <a:t>Heamosiderin-</a:t>
            </a:r>
            <a:r>
              <a:rPr sz="2400" spc="-175" dirty="0">
                <a:solidFill>
                  <a:srgbClr val="4A856D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latin typeface="Verdana"/>
                <a:cs typeface="Verdana"/>
              </a:rPr>
              <a:t>Golden</a:t>
            </a:r>
            <a:r>
              <a:rPr sz="2400" spc="-135" dirty="0">
                <a:latin typeface="Verdana"/>
                <a:cs typeface="Verdana"/>
              </a:rPr>
              <a:t> </a:t>
            </a:r>
            <a:r>
              <a:rPr sz="2400" spc="-45" dirty="0">
                <a:latin typeface="Verdana"/>
                <a:cs typeface="Verdana"/>
              </a:rPr>
              <a:t>yellow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95" dirty="0">
                <a:latin typeface="Verdana"/>
                <a:cs typeface="Verdana"/>
              </a:rPr>
              <a:t>crystal</a:t>
            </a:r>
            <a:r>
              <a:rPr sz="2400" spc="-155" dirty="0">
                <a:latin typeface="Verdana"/>
                <a:cs typeface="Verdana"/>
              </a:rPr>
              <a:t> </a:t>
            </a:r>
            <a:r>
              <a:rPr sz="2400" spc="-110" dirty="0">
                <a:latin typeface="Verdana"/>
                <a:cs typeface="Verdana"/>
              </a:rPr>
              <a:t>within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macrophages </a:t>
            </a:r>
            <a:r>
              <a:rPr sz="2400" spc="-130" dirty="0">
                <a:latin typeface="Verdana"/>
                <a:cs typeface="Verdana"/>
              </a:rPr>
              <a:t>in</a:t>
            </a:r>
            <a:r>
              <a:rPr sz="2400" spc="-185" dirty="0">
                <a:latin typeface="Verdana"/>
                <a:cs typeface="Verdana"/>
              </a:rPr>
              <a:t> </a:t>
            </a:r>
            <a:r>
              <a:rPr sz="2400" spc="-35" dirty="0">
                <a:latin typeface="Verdana"/>
                <a:cs typeface="Verdana"/>
              </a:rPr>
              <a:t>spleen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(increase-</a:t>
            </a:r>
            <a:r>
              <a:rPr sz="2400" spc="-165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Heamosiderosis)</a:t>
            </a:r>
            <a:endParaRPr sz="2400" dirty="0">
              <a:latin typeface="Verdana"/>
              <a:cs typeface="Verdana"/>
            </a:endParaRPr>
          </a:p>
          <a:p>
            <a:pPr marL="580390" indent="-328930">
              <a:lnSpc>
                <a:spcPct val="100000"/>
              </a:lnSpc>
              <a:spcBef>
                <a:spcPts val="5"/>
              </a:spcBef>
              <a:buSzPct val="95833"/>
              <a:buAutoNum type="alphaLcParenR"/>
              <a:tabLst>
                <a:tab pos="580390" algn="l"/>
                <a:tab pos="2251075" algn="l"/>
              </a:tabLst>
            </a:pPr>
            <a:r>
              <a:rPr sz="2400" spc="-10" dirty="0">
                <a:solidFill>
                  <a:srgbClr val="4A856D"/>
                </a:solidFill>
                <a:latin typeface="Verdana"/>
                <a:cs typeface="Verdana"/>
              </a:rPr>
              <a:t>porphyrin-</a:t>
            </a:r>
            <a:r>
              <a:rPr sz="2400" dirty="0">
                <a:solidFill>
                  <a:srgbClr val="4A856D"/>
                </a:solidFill>
                <a:latin typeface="Verdana"/>
                <a:cs typeface="Verdana"/>
              </a:rPr>
              <a:t>	</a:t>
            </a:r>
            <a:r>
              <a:rPr sz="2400" spc="-120" dirty="0">
                <a:latin typeface="Verdana"/>
                <a:cs typeface="Verdana"/>
              </a:rPr>
              <a:t>iron</a:t>
            </a:r>
            <a:r>
              <a:rPr sz="2400" spc="-9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containing</a:t>
            </a:r>
            <a:r>
              <a:rPr sz="2400" spc="-114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blood</a:t>
            </a:r>
            <a:r>
              <a:rPr sz="2400" spc="-3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pigment.</a:t>
            </a:r>
            <a:endParaRPr sz="2400" dirty="0">
              <a:latin typeface="Verdana"/>
              <a:cs typeface="Verdana"/>
            </a:endParaRPr>
          </a:p>
          <a:p>
            <a:pPr marL="568960" indent="-303530">
              <a:lnSpc>
                <a:spcPct val="100000"/>
              </a:lnSpc>
              <a:buSzPct val="95833"/>
              <a:buAutoNum type="alphaLcParenR"/>
              <a:tabLst>
                <a:tab pos="568960" algn="l"/>
              </a:tabLst>
            </a:pPr>
            <a:r>
              <a:rPr sz="2400" spc="-165" dirty="0">
                <a:solidFill>
                  <a:srgbClr val="4A856D"/>
                </a:solidFill>
                <a:latin typeface="Verdana"/>
                <a:cs typeface="Verdana"/>
              </a:rPr>
              <a:t>Bilirubin-</a:t>
            </a:r>
            <a:r>
              <a:rPr sz="2400" spc="-135" dirty="0">
                <a:solidFill>
                  <a:srgbClr val="4A856D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latin typeface="Verdana"/>
                <a:cs typeface="Verdana"/>
              </a:rPr>
              <a:t>excessive</a:t>
            </a:r>
            <a:r>
              <a:rPr sz="2400" spc="-120" dirty="0">
                <a:latin typeface="Verdana"/>
                <a:cs typeface="Verdana"/>
              </a:rPr>
              <a:t> </a:t>
            </a:r>
            <a:r>
              <a:rPr sz="2400" spc="-114" dirty="0">
                <a:latin typeface="Verdana"/>
                <a:cs typeface="Verdana"/>
              </a:rPr>
              <a:t>bilirubin</a:t>
            </a:r>
            <a:r>
              <a:rPr sz="2400" spc="-130" dirty="0">
                <a:latin typeface="Verdana"/>
                <a:cs typeface="Verdana"/>
              </a:rPr>
              <a:t> </a:t>
            </a:r>
            <a:r>
              <a:rPr sz="2400" spc="-125" dirty="0">
                <a:latin typeface="Verdana"/>
                <a:cs typeface="Verdana"/>
              </a:rPr>
              <a:t>in</a:t>
            </a:r>
            <a:r>
              <a:rPr sz="2400" spc="-11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blood</a:t>
            </a:r>
            <a:r>
              <a:rPr sz="2400" spc="-70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(Jaundic).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58EE3E-1DD0-4616-96F6-86E0BED46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113" y="3810000"/>
            <a:ext cx="1846262" cy="175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5275" y="1371600"/>
            <a:ext cx="11506200" cy="22024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33655" indent="-182880">
              <a:lnSpc>
                <a:spcPct val="15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0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Lipofuscin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represents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complexes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lipid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protein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sz="20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derive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from</a:t>
            </a:r>
            <a:r>
              <a:rPr sz="20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free </a:t>
            </a:r>
            <a:r>
              <a:rPr sz="20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radical-</a:t>
            </a:r>
            <a:r>
              <a:rPr sz="20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injury.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>
              <a:lnSpc>
                <a:spcPct val="150100"/>
              </a:lnSpc>
              <a:spcBef>
                <a:spcPts val="894"/>
              </a:spcBef>
              <a:buChar char="◦"/>
              <a:tabLst>
                <a:tab pos="194945" algn="l"/>
                <a:tab pos="277495" algn="l"/>
              </a:tabLst>
            </a:pPr>
            <a:r>
              <a:rPr sz="20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sz="20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brown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0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when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present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0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large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amounts,</a:t>
            </a:r>
            <a:r>
              <a:rPr sz="20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imparts</a:t>
            </a:r>
            <a:r>
              <a:rPr sz="20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</a:t>
            </a:r>
            <a:r>
              <a:rPr sz="20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appearance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 </a:t>
            </a:r>
            <a:r>
              <a:rPr sz="20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tissue</a:t>
            </a:r>
            <a:r>
              <a:rPr sz="20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0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called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brown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atrophy</a:t>
            </a:r>
            <a:r>
              <a:rPr sz="2000" i="1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42900" marR="303530">
              <a:lnSpc>
                <a:spcPts val="5580"/>
              </a:lnSpc>
              <a:spcBef>
                <a:spcPts val="395"/>
              </a:spcBef>
            </a:pPr>
            <a:r>
              <a:rPr sz="2000" spc="-3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sz="20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electron</a:t>
            </a:r>
            <a:r>
              <a:rPr sz="20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microscopy,</a:t>
            </a:r>
            <a:r>
              <a:rPr sz="20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0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000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appears</a:t>
            </a:r>
            <a:r>
              <a:rPr sz="20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sz="20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perinuclear</a:t>
            </a:r>
            <a:r>
              <a:rPr sz="20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electron-</a:t>
            </a:r>
            <a:r>
              <a:rPr sz="20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dense </a:t>
            </a:r>
            <a:r>
              <a:rPr sz="20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granules.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15043-D8E6-4707-AD2D-B2C859A05BCD}"/>
              </a:ext>
            </a:extLst>
          </p:cNvPr>
          <p:cNvSpPr txBox="1"/>
          <p:nvPr/>
        </p:nvSpPr>
        <p:spPr>
          <a:xfrm>
            <a:off x="304800" y="533400"/>
            <a:ext cx="1082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spc="-130" dirty="0" err="1">
                <a:solidFill>
                  <a:srgbClr val="FFC000"/>
                </a:solidFill>
                <a:latin typeface="Verdana"/>
                <a:cs typeface="Verdana"/>
              </a:rPr>
              <a:t>Lipofusin</a:t>
            </a:r>
            <a:r>
              <a:rPr lang="en-US" sz="2000" spc="-130" dirty="0">
                <a:solidFill>
                  <a:srgbClr val="FFC000"/>
                </a:solidFill>
                <a:latin typeface="Verdana"/>
                <a:cs typeface="Verdana"/>
              </a:rPr>
              <a:t>-</a:t>
            </a:r>
            <a:r>
              <a:rPr lang="en-US" sz="2000" spc="-16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lang="en-US" sz="2000" spc="-100" dirty="0">
                <a:solidFill>
                  <a:srgbClr val="6F2F9F"/>
                </a:solidFill>
                <a:latin typeface="Verdana"/>
                <a:cs typeface="Verdana"/>
              </a:rPr>
              <a:t>„wear-</a:t>
            </a:r>
            <a:r>
              <a:rPr lang="en-US" sz="2000" spc="-20" dirty="0">
                <a:solidFill>
                  <a:srgbClr val="6F2F9F"/>
                </a:solidFill>
                <a:latin typeface="Verdana"/>
                <a:cs typeface="Verdana"/>
              </a:rPr>
              <a:t>and-</a:t>
            </a:r>
            <a:r>
              <a:rPr lang="en-US" sz="2000" spc="-80" dirty="0">
                <a:solidFill>
                  <a:srgbClr val="6F2F9F"/>
                </a:solidFill>
                <a:latin typeface="Verdana"/>
                <a:cs typeface="Verdana"/>
              </a:rPr>
              <a:t>tear‟</a:t>
            </a:r>
            <a:r>
              <a:rPr lang="en-US" sz="2000" spc="-105" dirty="0">
                <a:solidFill>
                  <a:srgbClr val="6F2F9F"/>
                </a:solidFill>
                <a:latin typeface="Verdana"/>
                <a:cs typeface="Verdana"/>
              </a:rPr>
              <a:t> </a:t>
            </a:r>
            <a:r>
              <a:rPr lang="en-US" sz="2000" spc="-105" dirty="0">
                <a:latin typeface="Verdana"/>
                <a:cs typeface="Verdana"/>
              </a:rPr>
              <a:t>or</a:t>
            </a:r>
            <a:r>
              <a:rPr lang="en-US" sz="2000" spc="-120" dirty="0">
                <a:latin typeface="Verdana"/>
                <a:cs typeface="Verdana"/>
              </a:rPr>
              <a:t> </a:t>
            </a:r>
            <a:r>
              <a:rPr lang="en-US" sz="2000" dirty="0">
                <a:latin typeface="Verdana"/>
                <a:cs typeface="Verdana"/>
              </a:rPr>
              <a:t>Aging</a:t>
            </a:r>
            <a:r>
              <a:rPr lang="en-US" sz="2000" spc="-160" dirty="0">
                <a:latin typeface="Verdana"/>
                <a:cs typeface="Verdana"/>
              </a:rPr>
              <a:t> </a:t>
            </a:r>
            <a:r>
              <a:rPr lang="en-US" sz="2000" spc="-10" dirty="0">
                <a:latin typeface="Verdana"/>
                <a:cs typeface="Verdana"/>
              </a:rPr>
              <a:t>pigment.</a:t>
            </a:r>
            <a:endParaRPr lang="en-US" sz="2000" dirty="0">
              <a:latin typeface="Verdana"/>
              <a:cs typeface="Verdana"/>
            </a:endParaRPr>
          </a:p>
          <a:p>
            <a:pPr marL="1022985">
              <a:lnSpc>
                <a:spcPct val="100000"/>
              </a:lnSpc>
            </a:pPr>
            <a:r>
              <a:rPr lang="en-US" sz="2000" spc="-300" dirty="0">
                <a:latin typeface="Verdana"/>
                <a:cs typeface="Verdana"/>
              </a:rPr>
              <a:t>     - </a:t>
            </a:r>
            <a:r>
              <a:rPr lang="en-US" sz="2000" spc="-60" dirty="0">
                <a:latin typeface="Verdana"/>
                <a:cs typeface="Verdana"/>
              </a:rPr>
              <a:t>prominent</a:t>
            </a:r>
            <a:r>
              <a:rPr lang="en-US" sz="2000" spc="-150" dirty="0">
                <a:latin typeface="Verdana"/>
                <a:cs typeface="Verdana"/>
              </a:rPr>
              <a:t> </a:t>
            </a:r>
            <a:r>
              <a:rPr lang="en-US" sz="2000" spc="-130" dirty="0">
                <a:latin typeface="Verdana"/>
                <a:cs typeface="Verdana"/>
              </a:rPr>
              <a:t>in</a:t>
            </a:r>
            <a:r>
              <a:rPr lang="en-US" sz="2000" spc="-180" dirty="0">
                <a:latin typeface="Verdana"/>
                <a:cs typeface="Verdana"/>
              </a:rPr>
              <a:t> </a:t>
            </a:r>
            <a:r>
              <a:rPr lang="en-US" sz="2000" spc="-135" dirty="0">
                <a:latin typeface="Verdana"/>
                <a:cs typeface="Verdana"/>
              </a:rPr>
              <a:t>liver</a:t>
            </a:r>
            <a:r>
              <a:rPr lang="en-US" sz="2000" spc="-170" dirty="0">
                <a:latin typeface="Verdana"/>
                <a:cs typeface="Verdana"/>
              </a:rPr>
              <a:t> </a:t>
            </a:r>
            <a:r>
              <a:rPr lang="en-US" sz="2000" spc="85" dirty="0">
                <a:latin typeface="Verdana"/>
                <a:cs typeface="Verdana"/>
              </a:rPr>
              <a:t>and</a:t>
            </a:r>
            <a:r>
              <a:rPr lang="en-US" sz="2000" spc="-135" dirty="0">
                <a:latin typeface="Verdana"/>
                <a:cs typeface="Verdana"/>
              </a:rPr>
              <a:t> </a:t>
            </a:r>
            <a:r>
              <a:rPr lang="en-US" sz="2000" spc="-90" dirty="0">
                <a:latin typeface="Verdana"/>
                <a:cs typeface="Verdana"/>
              </a:rPr>
              <a:t>heart (</a:t>
            </a:r>
            <a:r>
              <a:rPr lang="en-US" sz="2000" spc="-90" dirty="0">
                <a:solidFill>
                  <a:srgbClr val="7B230C"/>
                </a:solidFill>
                <a:latin typeface="Verdana"/>
                <a:cs typeface="Verdana"/>
              </a:rPr>
              <a:t>Brown</a:t>
            </a:r>
            <a:r>
              <a:rPr lang="en-US" sz="2000" spc="-130" dirty="0">
                <a:solidFill>
                  <a:srgbClr val="7B230C"/>
                </a:solidFill>
                <a:latin typeface="Verdana"/>
                <a:cs typeface="Verdana"/>
              </a:rPr>
              <a:t> </a:t>
            </a:r>
            <a:r>
              <a:rPr lang="en-US" sz="2000" spc="-60" dirty="0">
                <a:solidFill>
                  <a:srgbClr val="7B230C"/>
                </a:solidFill>
                <a:latin typeface="Verdana"/>
                <a:cs typeface="Verdana"/>
              </a:rPr>
              <a:t>Atrophy) </a:t>
            </a:r>
            <a:r>
              <a:rPr lang="en-US" sz="2000" spc="-60" dirty="0">
                <a:latin typeface="Verdana"/>
                <a:cs typeface="Verdana"/>
              </a:rPr>
              <a:t>of</a:t>
            </a:r>
            <a:r>
              <a:rPr lang="en-US" sz="2000" spc="-90" dirty="0">
                <a:latin typeface="Verdana"/>
                <a:cs typeface="Verdana"/>
              </a:rPr>
              <a:t> </a:t>
            </a:r>
            <a:r>
              <a:rPr lang="en-US" sz="2000" dirty="0">
                <a:latin typeface="Verdana"/>
                <a:cs typeface="Verdana"/>
              </a:rPr>
              <a:t>aging</a:t>
            </a:r>
            <a:r>
              <a:rPr lang="en-US" sz="2000" spc="-175" dirty="0">
                <a:latin typeface="Verdana"/>
                <a:cs typeface="Verdana"/>
              </a:rPr>
              <a:t> </a:t>
            </a:r>
            <a:r>
              <a:rPr lang="en-US" sz="2000" spc="-10" dirty="0">
                <a:latin typeface="Verdana"/>
                <a:cs typeface="Verdana"/>
              </a:rPr>
              <a:t>patient.</a:t>
            </a:r>
            <a:endParaRPr lang="en-US" sz="20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4E5C-3E08-4768-92F7-E36F6135AEC5}"/>
              </a:ext>
            </a:extLst>
          </p:cNvPr>
          <p:cNvSpPr txBox="1">
            <a:spLocks/>
          </p:cNvSpPr>
          <p:nvPr/>
        </p:nvSpPr>
        <p:spPr>
          <a:xfrm>
            <a:off x="717255" y="292053"/>
            <a:ext cx="765048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Lipofuscin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4E2F3-2364-4284-A500-6075CA1AB2B2}"/>
              </a:ext>
            </a:extLst>
          </p:cNvPr>
          <p:cNvSpPr txBox="1"/>
          <p:nvPr/>
        </p:nvSpPr>
        <p:spPr>
          <a:xfrm>
            <a:off x="439614" y="5935949"/>
            <a:ext cx="64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err="1">
                <a:latin typeface="Palatino Linotype" pitchFamily="18" charset="0"/>
              </a:rPr>
              <a:t>Lipofuscin</a:t>
            </a:r>
            <a:r>
              <a:rPr lang="en-US" sz="1400" b="1" dirty="0">
                <a:latin typeface="Palatino Linotype" pitchFamily="18" charset="0"/>
              </a:rPr>
              <a:t> is the wear-and-tear pigment that arises from damaged </a:t>
            </a:r>
            <a:r>
              <a:rPr lang="en-US" sz="1400" b="1" dirty="0" err="1">
                <a:latin typeface="Palatino Linotype" pitchFamily="18" charset="0"/>
              </a:rPr>
              <a:t>subcellular</a:t>
            </a:r>
            <a:r>
              <a:rPr lang="en-US" sz="1400" b="1" dirty="0">
                <a:latin typeface="Palatino Linotype" pitchFamily="18" charset="0"/>
              </a:rPr>
              <a:t> membranes with aging, resulting from free radical injury.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D5FFD82-69B6-4044-9D06-CF23068F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36" y="887431"/>
            <a:ext cx="6400800" cy="50485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1129E28-417A-45EE-A975-68F84CB7C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1457" y="901384"/>
            <a:ext cx="2892263" cy="1981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C6397-93DA-461F-9B8E-A36244960380}"/>
              </a:ext>
            </a:extLst>
          </p:cNvPr>
          <p:cNvSpPr txBox="1"/>
          <p:nvPr/>
        </p:nvSpPr>
        <p:spPr>
          <a:xfrm>
            <a:off x="2881336" y="392668"/>
            <a:ext cx="22098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Palatino Linotype" pitchFamily="18" charset="0"/>
              </a:rPr>
              <a:t>Lipofuscin</a:t>
            </a:r>
            <a:r>
              <a:rPr lang="en-US" sz="1400" b="1" dirty="0">
                <a:latin typeface="Palatino Linotype" pitchFamily="18" charset="0"/>
              </a:rPr>
              <a:t> gives a brown color to age spots (or called </a:t>
            </a:r>
            <a:r>
              <a:rPr lang="en-US" sz="1400" b="1" dirty="0" err="1">
                <a:latin typeface="Palatino Linotype" pitchFamily="18" charset="0"/>
              </a:rPr>
              <a:t>lentigo</a:t>
            </a:r>
            <a:r>
              <a:rPr lang="en-US" sz="1400" b="1" dirty="0">
                <a:latin typeface="Palatino Linotype" pitchFamily="18" charset="0"/>
              </a:rPr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9D0D9E3-D140-4196-BC94-98B09E11A71C}"/>
              </a:ext>
            </a:extLst>
          </p:cNvPr>
          <p:cNvCxnSpPr>
            <a:stCxn id="6" idx="3"/>
          </p:cNvCxnSpPr>
          <p:nvPr/>
        </p:nvCxnSpPr>
        <p:spPr>
          <a:xfrm>
            <a:off x="5091136" y="762000"/>
            <a:ext cx="381000" cy="1002268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5C22F98-C85B-4FEB-BD8E-96CC7679A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935" y="887430"/>
            <a:ext cx="4966511" cy="50691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0176C5-048E-4B31-AF5E-78F728EC6E75}"/>
              </a:ext>
            </a:extLst>
          </p:cNvPr>
          <p:cNvSpPr txBox="1"/>
          <p:nvPr/>
        </p:nvSpPr>
        <p:spPr>
          <a:xfrm>
            <a:off x="7113876" y="5956615"/>
            <a:ext cx="47725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145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Electron</a:t>
            </a:r>
            <a:r>
              <a:rPr lang="en-US" sz="1400" b="1" spc="-75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1400" b="1" spc="-80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microscopy</a:t>
            </a:r>
            <a:endParaRPr lang="en-US" sz="1400" b="1" dirty="0">
              <a:latin typeface="Palatino Linotype" panose="02040502050505030304" pitchFamily="18" charset="0"/>
              <a:ea typeface="Verdana" panose="020B0604030504040204" pitchFamily="34" charset="0"/>
              <a:cs typeface="Arial"/>
            </a:endParaRPr>
          </a:p>
          <a:p>
            <a:pPr marL="20320">
              <a:lnSpc>
                <a:spcPct val="100000"/>
              </a:lnSpc>
            </a:pPr>
            <a:r>
              <a:rPr lang="en-US" sz="1400" b="1" spc="-135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note</a:t>
            </a:r>
            <a:r>
              <a:rPr lang="en-US" sz="1400" b="1" spc="-50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1400" b="1" spc="-114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perinuclear</a:t>
            </a:r>
            <a:r>
              <a:rPr lang="en-US" sz="1400" b="1" spc="-60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1400" b="1" spc="-140" dirty="0" err="1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intralysosomal</a:t>
            </a:r>
            <a:r>
              <a:rPr lang="en-US" sz="1400" b="1" spc="-40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1400" b="1" spc="-90" dirty="0">
                <a:latin typeface="Palatino Linotype" panose="02040502050505030304" pitchFamily="18" charset="0"/>
                <a:ea typeface="Verdana" panose="020B0604030504040204" pitchFamily="34" charset="0"/>
                <a:cs typeface="Arial"/>
              </a:rPr>
              <a:t>location</a:t>
            </a:r>
            <a:endParaRPr lang="en-US" sz="1400" b="1" dirty="0">
              <a:latin typeface="Palatino Linotype" panose="02040502050505030304" pitchFamily="18" charset="0"/>
              <a:ea typeface="Verdana" panose="020B060403050404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73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466" y="338073"/>
            <a:ext cx="5610021" cy="878317"/>
          </a:xfrm>
          <a:prstGeom prst="rect">
            <a:avLst/>
          </a:prstGeom>
        </p:spPr>
        <p:txBody>
          <a:bodyPr vert="horz" wrap="square" lIns="0" tIns="382143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3200" b="0" u="sng" spc="-180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Melanin</a:t>
            </a:r>
            <a:r>
              <a:rPr sz="3200" b="0" u="sng" spc="-75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3200" b="0" u="sng" spc="-350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63676" y="1341272"/>
            <a:ext cx="10617200" cy="16001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5080" indent="-182880">
              <a:lnSpc>
                <a:spcPct val="15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endogenous,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brown-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black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pigment.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synthesized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1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exclusively </a:t>
            </a:r>
            <a:r>
              <a:rPr sz="2400" spc="-3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melanocytes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located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epidermis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acts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screen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against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harmful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ultraviolet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radiation.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3B5F8-AA51-44A5-8B24-BD6AB249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780174"/>
            <a:ext cx="3948251" cy="2962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94288-C3FB-4043-8BC7-7A335905B8AC}"/>
              </a:ext>
            </a:extLst>
          </p:cNvPr>
          <p:cNvSpPr txBox="1"/>
          <p:nvPr/>
        </p:nvSpPr>
        <p:spPr>
          <a:xfrm>
            <a:off x="3285476" y="574223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Palatino Linotype" pitchFamily="18" charset="0"/>
              </a:rPr>
              <a:t>Accumulation of melanin in keratinocytes and dermal macrophages gives rise to freckles.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7680" y="914400"/>
            <a:ext cx="11216640" cy="4171206"/>
          </a:xfrm>
          <a:prstGeom prst="rect">
            <a:avLst/>
          </a:prstGeom>
        </p:spPr>
        <p:txBody>
          <a:bodyPr vert="horz" wrap="square" lIns="0" tIns="216535" rIns="0" bIns="0" rtlCol="0">
            <a:spAutoFit/>
          </a:bodyPr>
          <a:lstStyle/>
          <a:p>
            <a:pPr marL="194945" indent="-182245">
              <a:lnSpc>
                <a:spcPct val="100000"/>
              </a:lnSpc>
              <a:spcBef>
                <a:spcPts val="1705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u="sng" spc="-14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Hemosiderin: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384810" indent="-182880">
              <a:lnSpc>
                <a:spcPct val="130100"/>
              </a:lnSpc>
              <a:spcBef>
                <a:spcPts val="340"/>
              </a:spcBef>
              <a:buChar char="◦"/>
              <a:tabLst>
                <a:tab pos="194945" algn="l"/>
                <a:tab pos="255904" algn="l"/>
              </a:tabLst>
            </a:pPr>
            <a:r>
              <a:rPr sz="24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hemoglobin-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derived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granular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that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golden</a:t>
            </a:r>
            <a:r>
              <a:rPr sz="2400" spc="-7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yellow</a:t>
            </a:r>
            <a:r>
              <a:rPr sz="2400" spc="-8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400" spc="-6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3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brown</a:t>
            </a:r>
            <a:r>
              <a:rPr sz="2400" spc="-9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accumulates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tissues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when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there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local</a:t>
            </a:r>
            <a:r>
              <a:rPr sz="2400" spc="-8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sz="2400" spc="-7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systemic</a:t>
            </a:r>
            <a:r>
              <a:rPr sz="2400" spc="-8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3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excess</a:t>
            </a:r>
            <a:r>
              <a:rPr sz="2400" spc="-8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7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77495" indent="-264795">
              <a:lnSpc>
                <a:spcPct val="100000"/>
              </a:lnSpc>
              <a:spcBef>
                <a:spcPts val="1835"/>
              </a:spcBef>
              <a:buClr>
                <a:srgbClr val="252525"/>
              </a:buClr>
              <a:buFont typeface="Microsoft Sans Serif"/>
              <a:buChar char="◦"/>
              <a:tabLst>
                <a:tab pos="277495" algn="l"/>
              </a:tabLst>
            </a:pP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normally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stored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within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association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protein</a:t>
            </a:r>
            <a:r>
              <a:rPr sz="2400" spc="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i="1" spc="-1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apoferritin,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>
              <a:lnSpc>
                <a:spcPct val="100000"/>
              </a:lnSpc>
              <a:spcBef>
                <a:spcPts val="940"/>
              </a:spcBef>
            </a:pP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forming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ferritin.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 algn="just">
              <a:lnSpc>
                <a:spcPct val="130000"/>
              </a:lnSpc>
              <a:spcBef>
                <a:spcPts val="900"/>
              </a:spcBef>
              <a:buFont typeface="Microsoft Sans Serif"/>
              <a:buChar char="◦"/>
              <a:tabLst>
                <a:tab pos="194945" algn="l"/>
                <a:tab pos="275590" algn="l"/>
              </a:tabLst>
            </a:pPr>
            <a:r>
              <a:rPr sz="24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Hemosiderin</a:t>
            </a:r>
            <a:r>
              <a:rPr sz="2400" spc="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400" spc="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represents</a:t>
            </a:r>
            <a:r>
              <a:rPr sz="2400" spc="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large</a:t>
            </a:r>
            <a:r>
              <a:rPr sz="2400" spc="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aggregates</a:t>
            </a:r>
            <a:r>
              <a:rPr sz="2400" spc="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ferritin,</a:t>
            </a:r>
            <a:r>
              <a:rPr sz="2400" spc="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readily</a:t>
            </a:r>
            <a:r>
              <a:rPr sz="2400" spc="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visualized </a:t>
            </a:r>
            <a:r>
              <a:rPr sz="2400" spc="-5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sz="2400" spc="3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light</a:t>
            </a:r>
            <a:r>
              <a:rPr sz="2400" spc="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400" spc="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electron</a:t>
            </a:r>
            <a:r>
              <a:rPr sz="24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microscopy;</a:t>
            </a:r>
            <a:r>
              <a:rPr sz="2400" spc="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</a:t>
            </a:r>
            <a:r>
              <a:rPr sz="2400" spc="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sz="2400" spc="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sz="2400" spc="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identified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5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sz="2400" spc="3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1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Prussian</a:t>
            </a:r>
            <a:r>
              <a:rPr sz="2400" spc="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blue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histochemical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reaction.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466" y="554360"/>
            <a:ext cx="10762615" cy="5369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5080" indent="-182880">
              <a:lnSpc>
                <a:spcPct val="150000"/>
              </a:lnSpc>
              <a:spcBef>
                <a:spcPts val="95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Although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hemosiderin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usually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pathologic,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small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amounts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this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mononuclear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phagocytes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bone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marrow,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spleen,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liver,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where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there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extensive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red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 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breakdown.</a:t>
            </a:r>
            <a:endParaRPr lang="en-US" sz="2400" spc="-9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>
              <a:lnSpc>
                <a:spcPct val="150000"/>
              </a:lnSpc>
              <a:spcBef>
                <a:spcPts val="95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endParaRPr lang="en-US" sz="2400" spc="-9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>
              <a:lnSpc>
                <a:spcPct val="150000"/>
              </a:lnSpc>
              <a:spcBef>
                <a:spcPts val="95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lang="en-US"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progressive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accumulation,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parenchymal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throughout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3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body </a:t>
            </a:r>
            <a:r>
              <a:rPr lang="en-US"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(but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principally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liver,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pancreas,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heart,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endocrine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organs) </a:t>
            </a:r>
            <a:r>
              <a:rPr lang="en-US"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become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"bronzed"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accumulating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252525"/>
              </a:buClr>
              <a:buFont typeface="Microsoft Sans Serif"/>
              <a:buChar char="◦"/>
            </a:pP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294005" indent="-182880">
              <a:lnSpc>
                <a:spcPct val="150100"/>
              </a:lnSpc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Local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excesses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iron,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consequently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hemosiderin,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result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from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hemorrhage.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best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example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common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bruise.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5A9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08788" y="225552"/>
            <a:ext cx="11723370" cy="6383655"/>
            <a:chOff x="208788" y="225552"/>
            <a:chExt cx="11723370" cy="63836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788" y="225552"/>
              <a:ext cx="11723370" cy="6383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3259" y="227076"/>
              <a:ext cx="1048511" cy="10287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5722" rIns="0" bIns="0" rtlCol="0">
            <a:spAutoFit/>
          </a:bodyPr>
          <a:lstStyle/>
          <a:p>
            <a:pPr marL="483870">
              <a:lnSpc>
                <a:spcPct val="100000"/>
              </a:lnSpc>
              <a:spcBef>
                <a:spcPts val="100"/>
              </a:spcBef>
            </a:pPr>
            <a:r>
              <a:rPr sz="4200" spc="-10" dirty="0"/>
              <a:t>Objectives:</a:t>
            </a:r>
            <a:endParaRPr sz="4200"/>
          </a:p>
        </p:txBody>
      </p:sp>
      <p:sp>
        <p:nvSpPr>
          <p:cNvPr id="7" name="object 7"/>
          <p:cNvSpPr txBox="1"/>
          <p:nvPr/>
        </p:nvSpPr>
        <p:spPr>
          <a:xfrm>
            <a:off x="288747" y="1828800"/>
            <a:ext cx="11643411" cy="33511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5580" marR="1647189" indent="-183515">
              <a:lnSpc>
                <a:spcPct val="1101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800" b="1" dirty="0">
                <a:latin typeface="Arial"/>
                <a:cs typeface="Arial"/>
              </a:rPr>
              <a:t>1.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65" dirty="0">
                <a:latin typeface="Arial"/>
                <a:cs typeface="Arial"/>
              </a:rPr>
              <a:t>To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study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the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types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and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mechanism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intracellular accumulation.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15"/>
              </a:spcBef>
              <a:buClr>
                <a:srgbClr val="252525"/>
              </a:buClr>
              <a:buFont typeface="Microsoft Sans Serif"/>
              <a:buChar char="◦"/>
            </a:pPr>
            <a:endParaRPr sz="2800" dirty="0">
              <a:latin typeface="Arial"/>
              <a:cs typeface="Arial"/>
            </a:endParaRPr>
          </a:p>
          <a:p>
            <a:pPr marL="196215" indent="-183515">
              <a:lnSpc>
                <a:spcPct val="100000"/>
              </a:lnSpc>
              <a:buClr>
                <a:srgbClr val="252525"/>
              </a:buClr>
              <a:buFont typeface="Microsoft Sans Serif"/>
              <a:buChar char="◦"/>
              <a:tabLst>
                <a:tab pos="196215" algn="l"/>
              </a:tabLst>
            </a:pPr>
            <a:r>
              <a:rPr sz="2800" b="1" dirty="0">
                <a:latin typeface="Arial"/>
                <a:cs typeface="Arial"/>
              </a:rPr>
              <a:t>2.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60" dirty="0">
                <a:latin typeface="Arial"/>
                <a:cs typeface="Arial"/>
              </a:rPr>
              <a:t>To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explain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causes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and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morphology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fatty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changes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of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liver.</a:t>
            </a:r>
            <a:endParaRPr sz="2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10"/>
              </a:spcBef>
              <a:buClr>
                <a:srgbClr val="252525"/>
              </a:buClr>
              <a:buFont typeface="Microsoft Sans Serif"/>
              <a:buChar char="◦"/>
            </a:pPr>
            <a:endParaRPr sz="2800" dirty="0">
              <a:latin typeface="Arial"/>
              <a:cs typeface="Arial"/>
            </a:endParaRPr>
          </a:p>
          <a:p>
            <a:pPr marL="196215" indent="-183515">
              <a:lnSpc>
                <a:spcPct val="100000"/>
              </a:lnSpc>
              <a:spcBef>
                <a:spcPts val="5"/>
              </a:spcBef>
              <a:buClr>
                <a:srgbClr val="252525"/>
              </a:buClr>
              <a:buFont typeface="Microsoft Sans Serif"/>
              <a:buChar char="◦"/>
              <a:tabLst>
                <a:tab pos="196215" algn="l"/>
              </a:tabLst>
            </a:pPr>
            <a:r>
              <a:rPr sz="2800" b="1" dirty="0">
                <a:latin typeface="Arial"/>
                <a:cs typeface="Arial"/>
              </a:rPr>
              <a:t>3.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spc="-65" dirty="0">
                <a:latin typeface="Arial"/>
                <a:cs typeface="Arial"/>
              </a:rPr>
              <a:t>To</a:t>
            </a:r>
            <a:r>
              <a:rPr sz="2800" b="1" spc="-10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define</a:t>
            </a:r>
            <a:r>
              <a:rPr sz="2800" b="1" spc="-10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hemosiderosis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and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pathological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calcification.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609600"/>
            <a:ext cx="11017885" cy="4477188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1335"/>
              </a:spcBef>
            </a:pP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Hemosiderosis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occur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setting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of: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516890" indent="-504190">
              <a:lnSpc>
                <a:spcPct val="100000"/>
              </a:lnSpc>
              <a:spcBef>
                <a:spcPts val="1235"/>
              </a:spcBef>
              <a:buAutoNum type="arabicParenBoth"/>
              <a:tabLst>
                <a:tab pos="516890" algn="l"/>
              </a:tabLst>
            </a:pP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increased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absorption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dietary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iron,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516890" indent="-504190">
              <a:lnSpc>
                <a:spcPct val="100000"/>
              </a:lnSpc>
              <a:spcBef>
                <a:spcPts val="1240"/>
              </a:spcBef>
              <a:buAutoNum type="arabicParenBoth"/>
              <a:tabLst>
                <a:tab pos="516890" algn="l"/>
              </a:tabLst>
            </a:pP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impaired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utilization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iron,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516890" indent="-504190">
              <a:lnSpc>
                <a:spcPct val="100000"/>
              </a:lnSpc>
              <a:spcBef>
                <a:spcPts val="1235"/>
              </a:spcBef>
              <a:buAutoNum type="arabicParenBoth"/>
              <a:tabLst>
                <a:tab pos="516890" algn="l"/>
              </a:tabLst>
            </a:pP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hemolytic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anemias.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36830" indent="-182880">
              <a:lnSpc>
                <a:spcPct val="110000"/>
              </a:lnSpc>
              <a:spcBef>
                <a:spcPts val="900"/>
              </a:spcBef>
              <a:buAutoNum type="arabicParenBoth"/>
              <a:tabLst>
                <a:tab pos="194945" algn="l"/>
                <a:tab pos="516255" algn="l"/>
              </a:tabLst>
            </a:pP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transfusions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(the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transfused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red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constitute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exogenous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load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iron).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2280"/>
              </a:spcBef>
              <a:buFont typeface="Arial"/>
              <a:buAutoNum type="arabicParenBoth"/>
            </a:pP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lvl="1" indent="-182880">
              <a:lnSpc>
                <a:spcPct val="110000"/>
              </a:lnSpc>
              <a:buChar char="◦"/>
              <a:tabLst>
                <a:tab pos="194945" algn="l"/>
                <a:tab pos="283845" algn="l"/>
              </a:tabLst>
            </a:pPr>
            <a:r>
              <a:rPr sz="24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most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instances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systemic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hemosiderosis,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iron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pigment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does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not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damage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parenchymal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impair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organ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function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despite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impressive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accumulation.</a:t>
            </a:r>
            <a:endParaRPr sz="240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0536" y="338328"/>
            <a:ext cx="9144000" cy="54909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115303" y="5856528"/>
            <a:ext cx="3974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45" dirty="0">
                <a:latin typeface="Arial"/>
                <a:cs typeface="Arial"/>
              </a:rPr>
              <a:t>Prussian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spc="-120" dirty="0">
                <a:latin typeface="Arial"/>
                <a:cs typeface="Arial"/>
              </a:rPr>
              <a:t>blue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35" dirty="0">
                <a:latin typeface="Arial"/>
                <a:cs typeface="Arial"/>
              </a:rPr>
              <a:t>histochemical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80" dirty="0">
                <a:latin typeface="Arial"/>
                <a:cs typeface="Arial"/>
              </a:rPr>
              <a:t>reaction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20164" y="5856528"/>
            <a:ext cx="39941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40" dirty="0">
                <a:latin typeface="Arial"/>
                <a:cs typeface="Arial"/>
              </a:rPr>
              <a:t>Hemosiderin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35" dirty="0">
                <a:latin typeface="Arial"/>
                <a:cs typeface="Arial"/>
              </a:rPr>
              <a:t>granules</a:t>
            </a:r>
            <a:r>
              <a:rPr sz="2000" b="1" spc="-70" dirty="0">
                <a:latin typeface="Arial"/>
                <a:cs typeface="Arial"/>
              </a:rPr>
              <a:t> </a:t>
            </a:r>
            <a:r>
              <a:rPr sz="2000" b="1" spc="-125" dirty="0">
                <a:latin typeface="Arial"/>
                <a:cs typeface="Arial"/>
              </a:rPr>
              <a:t>in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20" dirty="0">
                <a:latin typeface="Arial"/>
                <a:cs typeface="Arial"/>
              </a:rPr>
              <a:t>hepatocytes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466" y="338073"/>
            <a:ext cx="5610021" cy="430887"/>
          </a:xfrm>
        </p:spPr>
        <p:txBody>
          <a:bodyPr/>
          <a:lstStyle/>
          <a:p>
            <a:r>
              <a:rPr lang="en-US" sz="2800" dirty="0" err="1"/>
              <a:t>Hemosiderin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5269277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Palatino Linotype" pitchFamily="18" charset="0"/>
              </a:rPr>
              <a:t>Hemosiderin</a:t>
            </a:r>
            <a:r>
              <a:rPr lang="en-US" sz="1600" b="1" dirty="0">
                <a:latin typeface="Palatino Linotype" pitchFamily="18" charset="0"/>
              </a:rPr>
              <a:t> is an aggregation of iron and </a:t>
            </a:r>
            <a:r>
              <a:rPr lang="en-US" sz="1600" b="1" dirty="0" err="1">
                <a:latin typeface="Palatino Linotype" pitchFamily="18" charset="0"/>
              </a:rPr>
              <a:t>apoferritin</a:t>
            </a:r>
            <a:r>
              <a:rPr lang="en-US" sz="1600" b="1" dirty="0">
                <a:latin typeface="Palatino Linotype" pitchFamily="18" charset="0"/>
              </a:rPr>
              <a:t>. It appears yellow-brown.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818227"/>
            <a:ext cx="5483874" cy="44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5B118E-8570-4DA9-8DE7-F1134C41E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097" y="818226"/>
            <a:ext cx="5483874" cy="4451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3055A-DA5E-4A18-965F-F2F37ED9B8D4}"/>
              </a:ext>
            </a:extLst>
          </p:cNvPr>
          <p:cNvSpPr txBox="1"/>
          <p:nvPr/>
        </p:nvSpPr>
        <p:spPr>
          <a:xfrm>
            <a:off x="6090487" y="5269275"/>
            <a:ext cx="5578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Palatino Linotype" pitchFamily="18" charset="0"/>
              </a:rPr>
              <a:t>Since hemosiderin contains iron, you can stain it blue with Prussian blue.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400" y="685800"/>
            <a:ext cx="6148934" cy="808426"/>
          </a:xfrm>
          <a:prstGeom prst="rect">
            <a:avLst/>
          </a:prstGeom>
        </p:spPr>
        <p:txBody>
          <a:bodyPr vert="horz" wrap="square" lIns="0" tIns="312928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3200" b="0" spc="-495" dirty="0">
                <a:latin typeface="Verdana" panose="020B0604030504040204" pitchFamily="34" charset="0"/>
                <a:ea typeface="Verdana" panose="020B0604030504040204" pitchFamily="34" charset="0"/>
              </a:rPr>
              <a:t>PATHOLOGIC</a:t>
            </a:r>
            <a:r>
              <a:rPr sz="3200" b="0" spc="-14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3200" b="0" spc="-445" dirty="0">
                <a:latin typeface="Verdana" panose="020B0604030504040204" pitchFamily="34" charset="0"/>
                <a:ea typeface="Verdana" panose="020B0604030504040204" pitchFamily="34" charset="0"/>
              </a:rPr>
              <a:t>CALCIFICATION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713537" y="2028216"/>
            <a:ext cx="10939028" cy="1715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178435" indent="-182880">
              <a:lnSpc>
                <a:spcPct val="11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sz="2400" b="0" spc="-210" dirty="0">
                <a:latin typeface="Verdana" panose="020B0604030504040204" pitchFamily="34" charset="0"/>
                <a:ea typeface="Verdana" panose="020B0604030504040204" pitchFamily="34" charset="0"/>
              </a:rPr>
              <a:t>Pathologic</a:t>
            </a:r>
            <a:r>
              <a:rPr sz="2400" b="0" spc="-11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65" dirty="0">
                <a:latin typeface="Verdana" panose="020B0604030504040204" pitchFamily="34" charset="0"/>
                <a:ea typeface="Verdana" panose="020B0604030504040204" pitchFamily="34" charset="0"/>
              </a:rPr>
              <a:t>calcification</a:t>
            </a:r>
            <a:r>
              <a:rPr sz="2400" b="0" spc="-10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220" dirty="0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sz="2400" b="0" spc="-6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sz="2400" b="0" spc="-7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250" dirty="0">
                <a:latin typeface="Verdana" panose="020B0604030504040204" pitchFamily="34" charset="0"/>
                <a:ea typeface="Verdana" panose="020B0604030504040204" pitchFamily="34" charset="0"/>
              </a:rPr>
              <a:t>common</a:t>
            </a:r>
            <a:r>
              <a:rPr sz="2400" b="0" spc="-9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235" dirty="0">
                <a:latin typeface="Verdana" panose="020B0604030504040204" pitchFamily="34" charset="0"/>
                <a:ea typeface="Verdana" panose="020B0604030504040204" pitchFamily="34" charset="0"/>
              </a:rPr>
              <a:t>process</a:t>
            </a:r>
            <a:r>
              <a:rPr sz="2400" b="0" spc="-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0" dirty="0">
                <a:latin typeface="Verdana" panose="020B0604030504040204" pitchFamily="34" charset="0"/>
                <a:ea typeface="Verdana" panose="020B0604030504040204" pitchFamily="34" charset="0"/>
              </a:rPr>
              <a:t>in</a:t>
            </a:r>
            <a:r>
              <a:rPr sz="2400" b="0" spc="-6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dirty="0">
                <a:latin typeface="Verdana" panose="020B0604030504040204" pitchFamily="34" charset="0"/>
                <a:ea typeface="Verdana" panose="020B0604030504040204" pitchFamily="34" charset="0"/>
              </a:rPr>
              <a:t>a</a:t>
            </a:r>
            <a:r>
              <a:rPr sz="2400" b="0" spc="-6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200" dirty="0">
                <a:latin typeface="Verdana" panose="020B0604030504040204" pitchFamily="34" charset="0"/>
                <a:ea typeface="Verdana" panose="020B0604030504040204" pitchFamily="34" charset="0"/>
              </a:rPr>
              <a:t>wide</a:t>
            </a:r>
            <a:r>
              <a:rPr sz="2400" b="0" spc="-8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90" dirty="0">
                <a:latin typeface="Verdana" panose="020B0604030504040204" pitchFamily="34" charset="0"/>
                <a:ea typeface="Verdana" panose="020B0604030504040204" pitchFamily="34" charset="0"/>
              </a:rPr>
              <a:t>variety</a:t>
            </a:r>
            <a:r>
              <a:rPr sz="2400" b="0" spc="-114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25" dirty="0"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sz="2400" b="0" spc="-175" dirty="0">
                <a:latin typeface="Verdana" panose="020B0604030504040204" pitchFamily="34" charset="0"/>
                <a:ea typeface="Verdana" panose="020B0604030504040204" pitchFamily="34" charset="0"/>
              </a:rPr>
              <a:t>disease</a:t>
            </a:r>
            <a:r>
              <a:rPr sz="2400" b="0" spc="-30" dirty="0">
                <a:latin typeface="Verdana" panose="020B0604030504040204" pitchFamily="34" charset="0"/>
                <a:ea typeface="Verdana" panose="020B0604030504040204" pitchFamily="34" charset="0"/>
              </a:rPr>
              <a:t> states;</a:t>
            </a:r>
          </a:p>
          <a:p>
            <a:pPr marL="194945" marR="5080" indent="-182880">
              <a:lnSpc>
                <a:spcPct val="110100"/>
              </a:lnSpc>
              <a:spcBef>
                <a:spcPts val="894"/>
              </a:spcBef>
              <a:buChar char="◦"/>
              <a:tabLst>
                <a:tab pos="194945" algn="l"/>
                <a:tab pos="283845" algn="l"/>
              </a:tabLst>
            </a:pPr>
            <a:r>
              <a:rPr sz="2400" b="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sz="2400" b="0" spc="-90" dirty="0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sz="2400" b="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5" dirty="0">
                <a:latin typeface="Verdana" panose="020B0604030504040204" pitchFamily="34" charset="0"/>
                <a:ea typeface="Verdana" panose="020B0604030504040204" pitchFamily="34" charset="0"/>
              </a:rPr>
              <a:t>implies</a:t>
            </a:r>
            <a:r>
              <a:rPr sz="2400" b="0" spc="-8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35" dirty="0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sz="2400" b="0" spc="-6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abnormal</a:t>
            </a:r>
            <a:r>
              <a:rPr sz="2400" b="0" spc="-8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deposition</a:t>
            </a:r>
            <a:r>
              <a:rPr sz="2400" b="0" spc="-8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9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sz="2400" b="0" spc="-7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9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calcium</a:t>
            </a:r>
            <a:r>
              <a:rPr sz="2400" b="0" spc="-9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5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salts</a:t>
            </a:r>
            <a:r>
              <a:rPr sz="2400" b="0" spc="-155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sz="2400" b="0" spc="-9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5" dirty="0">
                <a:latin typeface="Verdana" panose="020B0604030504040204" pitchFamily="34" charset="0"/>
                <a:ea typeface="Verdana" panose="020B0604030504040204" pitchFamily="34" charset="0"/>
              </a:rPr>
              <a:t>together</a:t>
            </a:r>
            <a:r>
              <a:rPr sz="2400" b="0" spc="-8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65" dirty="0">
                <a:latin typeface="Verdana" panose="020B0604030504040204" pitchFamily="34" charset="0"/>
                <a:ea typeface="Verdana" panose="020B0604030504040204" pitchFamily="34" charset="0"/>
              </a:rPr>
              <a:t>with </a:t>
            </a:r>
            <a:r>
              <a:rPr sz="2400" b="0" spc="-165" dirty="0">
                <a:latin typeface="Verdana" panose="020B0604030504040204" pitchFamily="34" charset="0"/>
                <a:ea typeface="Verdana" panose="020B0604030504040204" pitchFamily="34" charset="0"/>
              </a:rPr>
              <a:t>smaller</a:t>
            </a:r>
            <a:r>
              <a:rPr sz="2400" b="0" spc="-7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95" dirty="0">
                <a:latin typeface="Verdana" panose="020B0604030504040204" pitchFamily="34" charset="0"/>
                <a:ea typeface="Verdana" panose="020B0604030504040204" pitchFamily="34" charset="0"/>
              </a:rPr>
              <a:t>amounts</a:t>
            </a:r>
            <a:r>
              <a:rPr sz="2400" b="0" spc="-6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95" dirty="0">
                <a:latin typeface="Verdana" panose="020B0604030504040204" pitchFamily="34" charset="0"/>
                <a:ea typeface="Verdana" panose="020B0604030504040204" pitchFamily="34" charset="0"/>
              </a:rPr>
              <a:t>of</a:t>
            </a:r>
            <a:r>
              <a:rPr sz="2400" b="0" spc="-5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iron,</a:t>
            </a:r>
            <a:r>
              <a:rPr sz="2400" b="0" spc="-75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9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magnesium,</a:t>
            </a:r>
            <a:r>
              <a:rPr sz="2400" b="0" spc="-70" dirty="0">
                <a:highlight>
                  <a:srgbClr val="00FFFF"/>
                </a:highligh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80" dirty="0">
                <a:latin typeface="Verdana" panose="020B0604030504040204" pitchFamily="34" charset="0"/>
                <a:ea typeface="Verdana" panose="020B0604030504040204" pitchFamily="34" charset="0"/>
              </a:rPr>
              <a:t>and</a:t>
            </a:r>
            <a:r>
              <a:rPr sz="2400" b="0" spc="-35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75" dirty="0">
                <a:latin typeface="Verdana" panose="020B0604030504040204" pitchFamily="34" charset="0"/>
                <a:ea typeface="Verdana" panose="020B0604030504040204" pitchFamily="34" charset="0"/>
              </a:rPr>
              <a:t>other</a:t>
            </a:r>
            <a:r>
              <a:rPr sz="2400" b="0" spc="-6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2400" b="0" spc="-10" dirty="0">
                <a:latin typeface="Verdana" panose="020B0604030504040204" pitchFamily="34" charset="0"/>
                <a:ea typeface="Verdana" panose="020B0604030504040204" pitchFamily="34" charset="0"/>
              </a:rPr>
              <a:t>minerals.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466" y="338073"/>
            <a:ext cx="8511134" cy="1265475"/>
          </a:xfrm>
          <a:prstGeom prst="rect">
            <a:avLst/>
          </a:prstGeom>
        </p:spPr>
        <p:txBody>
          <a:bodyPr vert="horz" wrap="square" lIns="0" tIns="704596" rIns="0" bIns="0" rtlCol="0">
            <a:spAutoFit/>
          </a:bodyPr>
          <a:lstStyle/>
          <a:p>
            <a:pPr marL="2896235">
              <a:lnSpc>
                <a:spcPct val="100000"/>
              </a:lnSpc>
              <a:spcBef>
                <a:spcPts val="95"/>
              </a:spcBef>
            </a:pPr>
            <a:r>
              <a:rPr spc="-85" dirty="0"/>
              <a:t>CALCIFICATION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13814" y="1659381"/>
            <a:ext cx="867473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790" marR="5080" indent="-466725">
              <a:lnSpc>
                <a:spcPct val="100000"/>
              </a:lnSpc>
              <a:spcBef>
                <a:spcPts val="95"/>
              </a:spcBef>
              <a:tabLst>
                <a:tab pos="3135630" algn="l"/>
              </a:tabLst>
            </a:pPr>
            <a:r>
              <a:rPr sz="2200" spc="-280" dirty="0">
                <a:latin typeface="Verdana"/>
                <a:cs typeface="Verdana"/>
              </a:rPr>
              <a:t>It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229" dirty="0">
                <a:latin typeface="Verdana"/>
                <a:cs typeface="Verdana"/>
              </a:rPr>
              <a:t>is</a:t>
            </a:r>
            <a:r>
              <a:rPr sz="2200" spc="-165" dirty="0">
                <a:latin typeface="Verdana"/>
                <a:cs typeface="Verdana"/>
              </a:rPr>
              <a:t> </a:t>
            </a:r>
            <a:r>
              <a:rPr sz="2200" spc="170" dirty="0">
                <a:latin typeface="Verdana"/>
                <a:cs typeface="Verdana"/>
              </a:rPr>
              <a:t>a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50" dirty="0">
                <a:latin typeface="Verdana"/>
                <a:cs typeface="Verdana"/>
              </a:rPr>
              <a:t>process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105" dirty="0">
                <a:latin typeface="Verdana"/>
                <a:cs typeface="Verdana"/>
              </a:rPr>
              <a:t>in</a:t>
            </a:r>
            <a:r>
              <a:rPr sz="2200" spc="-1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which</a:t>
            </a:r>
            <a:r>
              <a:rPr sz="2200" dirty="0">
                <a:latin typeface="Verdana"/>
                <a:cs typeface="Verdana"/>
              </a:rPr>
              <a:t>	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abnormal</a:t>
            </a:r>
            <a:r>
              <a:rPr sz="2200" spc="-1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dirty="0">
                <a:solidFill>
                  <a:srgbClr val="C00000"/>
                </a:solidFill>
                <a:latin typeface="Verdana"/>
                <a:cs typeface="Verdana"/>
              </a:rPr>
              <a:t>calcium</a:t>
            </a:r>
            <a:r>
              <a:rPr sz="2200" spc="-10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45" dirty="0">
                <a:solidFill>
                  <a:srgbClr val="C00000"/>
                </a:solidFill>
                <a:latin typeface="Verdana"/>
                <a:cs typeface="Verdana"/>
              </a:rPr>
              <a:t>level</a:t>
            </a:r>
            <a:r>
              <a:rPr sz="2200" spc="-13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25" dirty="0">
                <a:solidFill>
                  <a:srgbClr val="C00000"/>
                </a:solidFill>
                <a:latin typeface="Verdana"/>
                <a:cs typeface="Verdana"/>
              </a:rPr>
              <a:t>increase</a:t>
            </a:r>
            <a:r>
              <a:rPr sz="2200" spc="-1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200" spc="-110" dirty="0">
                <a:latin typeface="Verdana"/>
                <a:cs typeface="Verdana"/>
              </a:rPr>
              <a:t>in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body </a:t>
            </a:r>
            <a:r>
              <a:rPr sz="2200" spc="-145" dirty="0">
                <a:latin typeface="Verdana"/>
                <a:cs typeface="Verdana"/>
              </a:rPr>
              <a:t>tissue</a:t>
            </a:r>
            <a:r>
              <a:rPr sz="2200" spc="-1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except</a:t>
            </a:r>
            <a:r>
              <a:rPr sz="2200" spc="-120" dirty="0">
                <a:latin typeface="Verdana"/>
                <a:cs typeface="Verdana"/>
              </a:rPr>
              <a:t> </a:t>
            </a:r>
            <a:r>
              <a:rPr sz="2200" spc="65" dirty="0">
                <a:latin typeface="Verdana"/>
                <a:cs typeface="Verdana"/>
              </a:rPr>
              <a:t>bone</a:t>
            </a:r>
            <a:r>
              <a:rPr sz="2200" spc="-135" dirty="0">
                <a:latin typeface="Verdana"/>
                <a:cs typeface="Verdana"/>
              </a:rPr>
              <a:t> </a:t>
            </a:r>
            <a:r>
              <a:rPr sz="2200" spc="75" dirty="0">
                <a:latin typeface="Verdana"/>
                <a:cs typeface="Verdana"/>
              </a:rPr>
              <a:t>and</a:t>
            </a:r>
            <a:r>
              <a:rPr sz="2200" spc="-11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teeth</a:t>
            </a:r>
            <a:r>
              <a:rPr sz="2200" spc="-140" dirty="0">
                <a:latin typeface="Verdana"/>
                <a:cs typeface="Verdana"/>
              </a:rPr>
              <a:t> </a:t>
            </a:r>
            <a:r>
              <a:rPr sz="2200" spc="-40" dirty="0">
                <a:latin typeface="Verdana"/>
                <a:cs typeface="Verdana"/>
              </a:rPr>
              <a:t>,causing</a:t>
            </a:r>
            <a:r>
              <a:rPr sz="2200" spc="-9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the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45" dirty="0">
                <a:latin typeface="Verdana"/>
                <a:cs typeface="Verdana"/>
              </a:rPr>
              <a:t>tissue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harden. </a:t>
            </a:r>
            <a:r>
              <a:rPr sz="2200" spc="-140" dirty="0">
                <a:latin typeface="Verdana"/>
                <a:cs typeface="Verdana"/>
              </a:rPr>
              <a:t>TWO</a:t>
            </a:r>
            <a:r>
              <a:rPr sz="2200" spc="-85" dirty="0">
                <a:latin typeface="Verdana"/>
                <a:cs typeface="Verdana"/>
              </a:rPr>
              <a:t> </a:t>
            </a:r>
            <a:r>
              <a:rPr sz="2200" spc="-75" dirty="0">
                <a:latin typeface="Verdana"/>
                <a:cs typeface="Verdana"/>
              </a:rPr>
              <a:t>TYPE:-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91538" y="2665602"/>
            <a:ext cx="3514725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7640" marR="5080" indent="-155575">
              <a:lnSpc>
                <a:spcPct val="100000"/>
              </a:lnSpc>
              <a:spcBef>
                <a:spcPts val="95"/>
              </a:spcBef>
            </a:pPr>
            <a:r>
              <a:rPr sz="2200" spc="-95" dirty="0">
                <a:solidFill>
                  <a:srgbClr val="FFC000"/>
                </a:solidFill>
                <a:latin typeface="Verdana"/>
                <a:cs typeface="Verdana"/>
              </a:rPr>
              <a:t>1)Dystrophic</a:t>
            </a:r>
            <a:r>
              <a:rPr sz="2200" spc="-12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FFC000"/>
                </a:solidFill>
                <a:latin typeface="Verdana"/>
                <a:cs typeface="Verdana"/>
              </a:rPr>
              <a:t>Calcification </a:t>
            </a:r>
            <a:r>
              <a:rPr sz="2200" dirty="0">
                <a:solidFill>
                  <a:srgbClr val="FFC000"/>
                </a:solidFill>
                <a:latin typeface="Verdana"/>
                <a:cs typeface="Verdana"/>
              </a:rPr>
              <a:t>(local</a:t>
            </a:r>
            <a:r>
              <a:rPr sz="2200" spc="-18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FFC000"/>
                </a:solidFill>
                <a:latin typeface="Verdana"/>
                <a:cs typeface="Verdana"/>
              </a:rPr>
              <a:t>calcification) </a:t>
            </a:r>
            <a:r>
              <a:rPr sz="2200" dirty="0">
                <a:latin typeface="Verdana"/>
                <a:cs typeface="Verdana"/>
              </a:rPr>
              <a:t>Necrotic</a:t>
            </a:r>
            <a:r>
              <a:rPr sz="2200" spc="-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areas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52265" y="2665602"/>
            <a:ext cx="548005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8275" marR="1943100" indent="-156210">
              <a:lnSpc>
                <a:spcPct val="100000"/>
              </a:lnSpc>
              <a:spcBef>
                <a:spcPts val="95"/>
              </a:spcBef>
            </a:pPr>
            <a:r>
              <a:rPr sz="2200" spc="-35" dirty="0">
                <a:solidFill>
                  <a:srgbClr val="FFC000"/>
                </a:solidFill>
                <a:latin typeface="Verdana"/>
                <a:cs typeface="Verdana"/>
              </a:rPr>
              <a:t>2)Metastatic</a:t>
            </a:r>
            <a:r>
              <a:rPr sz="2200" spc="-90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FFC000"/>
                </a:solidFill>
                <a:latin typeface="Verdana"/>
                <a:cs typeface="Verdana"/>
              </a:rPr>
              <a:t>Calcification </a:t>
            </a:r>
            <a:r>
              <a:rPr sz="2200" spc="-20" dirty="0">
                <a:solidFill>
                  <a:srgbClr val="FFC000"/>
                </a:solidFill>
                <a:latin typeface="Verdana"/>
                <a:cs typeface="Verdana"/>
              </a:rPr>
              <a:t>(General</a:t>
            </a:r>
            <a:r>
              <a:rPr sz="2200" spc="-125" dirty="0">
                <a:solidFill>
                  <a:srgbClr val="FFC000"/>
                </a:solidFill>
                <a:latin typeface="Verdana"/>
                <a:cs typeface="Verdana"/>
              </a:rPr>
              <a:t> </a:t>
            </a:r>
            <a:r>
              <a:rPr sz="2200" spc="-10" dirty="0">
                <a:solidFill>
                  <a:srgbClr val="FFC000"/>
                </a:solidFill>
                <a:latin typeface="Verdana"/>
                <a:cs typeface="Verdana"/>
              </a:rPr>
              <a:t>calcification)</a:t>
            </a:r>
            <a:endParaRPr sz="2200" dirty="0">
              <a:latin typeface="Verdana"/>
              <a:cs typeface="Verdana"/>
            </a:endParaRPr>
          </a:p>
          <a:p>
            <a:pPr marL="78105">
              <a:lnSpc>
                <a:spcPct val="100000"/>
              </a:lnSpc>
            </a:pPr>
            <a:r>
              <a:rPr sz="2200" spc="45" dirty="0">
                <a:latin typeface="Verdana"/>
                <a:cs typeface="Verdana"/>
              </a:rPr>
              <a:t>Affected</a:t>
            </a:r>
            <a:r>
              <a:rPr sz="2200" spc="-75" dirty="0">
                <a:latin typeface="Verdana"/>
                <a:cs typeface="Verdana"/>
              </a:rPr>
              <a:t> </a:t>
            </a:r>
            <a:r>
              <a:rPr sz="2200" spc="-85" dirty="0">
                <a:latin typeface="Verdana"/>
                <a:cs typeface="Verdana"/>
              </a:rPr>
              <a:t>organs-</a:t>
            </a:r>
            <a:r>
              <a:rPr sz="2200" spc="-80" dirty="0">
                <a:latin typeface="Verdana"/>
                <a:cs typeface="Verdana"/>
              </a:rPr>
              <a:t>kidney,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14" dirty="0">
                <a:latin typeface="Verdana"/>
                <a:cs typeface="Verdana"/>
              </a:rPr>
              <a:t>lungs,</a:t>
            </a:r>
            <a:r>
              <a:rPr sz="2200" spc="-1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stomach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6065" y="4006977"/>
            <a:ext cx="389699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1320" marR="5080" indent="-389255">
              <a:lnSpc>
                <a:spcPct val="100000"/>
              </a:lnSpc>
              <a:spcBef>
                <a:spcPts val="95"/>
              </a:spcBef>
            </a:pPr>
            <a:r>
              <a:rPr sz="2200" spc="-290" dirty="0">
                <a:latin typeface="Verdana"/>
                <a:cs typeface="Verdana"/>
              </a:rPr>
              <a:t>Ex:-</a:t>
            </a:r>
            <a:r>
              <a:rPr sz="2200" spc="-20" dirty="0">
                <a:latin typeface="Verdana"/>
                <a:cs typeface="Verdana"/>
              </a:rPr>
              <a:t>Caseous</a:t>
            </a:r>
            <a:r>
              <a:rPr sz="2200" spc="-1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tuberculosis, Degenerating</a:t>
            </a:r>
            <a:r>
              <a:rPr sz="2200" spc="-190" dirty="0">
                <a:latin typeface="Verdana"/>
                <a:cs typeface="Verdana"/>
              </a:rPr>
              <a:t> </a:t>
            </a:r>
            <a:r>
              <a:rPr sz="2200" spc="-130" dirty="0">
                <a:latin typeface="Verdana"/>
                <a:cs typeface="Verdana"/>
              </a:rPr>
              <a:t>tumors</a:t>
            </a:r>
            <a:r>
              <a:rPr sz="2200" spc="-1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etc.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08345" y="4006977"/>
            <a:ext cx="519747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6895" marR="5080" indent="-544830">
              <a:lnSpc>
                <a:spcPct val="100000"/>
              </a:lnSpc>
              <a:spcBef>
                <a:spcPts val="95"/>
              </a:spcBef>
            </a:pPr>
            <a:r>
              <a:rPr sz="2200" spc="-290" dirty="0">
                <a:latin typeface="Verdana"/>
                <a:cs typeface="Verdana"/>
              </a:rPr>
              <a:t>Ex:-</a:t>
            </a:r>
            <a:r>
              <a:rPr sz="2200" dirty="0">
                <a:latin typeface="Verdana"/>
                <a:cs typeface="Verdana"/>
              </a:rPr>
              <a:t>Myeloid</a:t>
            </a:r>
            <a:r>
              <a:rPr sz="2200" spc="-60" dirty="0">
                <a:latin typeface="Verdana"/>
                <a:cs typeface="Verdana"/>
              </a:rPr>
              <a:t> </a:t>
            </a:r>
            <a:r>
              <a:rPr sz="2200" spc="-80" dirty="0">
                <a:latin typeface="Verdana"/>
                <a:cs typeface="Verdana"/>
              </a:rPr>
              <a:t>tumors,demineralization</a:t>
            </a:r>
            <a:r>
              <a:rPr sz="2200" spc="-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of </a:t>
            </a:r>
            <a:r>
              <a:rPr sz="2200" spc="-10" dirty="0">
                <a:latin typeface="Verdana"/>
                <a:cs typeface="Verdana"/>
              </a:rPr>
              <a:t>Bone.</a:t>
            </a:r>
            <a:endParaRPr sz="2200" dirty="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68620" y="2698750"/>
            <a:ext cx="0" cy="2708275"/>
          </a:xfrm>
          <a:custGeom>
            <a:avLst/>
            <a:gdLst/>
            <a:ahLst/>
            <a:cxnLst/>
            <a:rect l="l" t="t" r="r" b="b"/>
            <a:pathLst>
              <a:path h="2708275">
                <a:moveTo>
                  <a:pt x="0" y="0"/>
                </a:moveTo>
                <a:lnTo>
                  <a:pt x="0" y="2707766"/>
                </a:lnTo>
              </a:path>
            </a:pathLst>
          </a:custGeom>
          <a:ln w="9525">
            <a:solidFill>
              <a:srgbClr val="D378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990600"/>
            <a:ext cx="10721340" cy="33781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4945" marR="139700" indent="-182880">
              <a:lnSpc>
                <a:spcPct val="150000"/>
              </a:lnSpc>
              <a:spcBef>
                <a:spcPts val="105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lang="en-US"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When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deposition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occurs</a:t>
            </a:r>
            <a:r>
              <a:rPr lang="en-US"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dead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dying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tissues,</a:t>
            </a:r>
            <a:r>
              <a:rPr lang="en-US"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lang="en-US"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called </a:t>
            </a:r>
            <a:r>
              <a:rPr lang="en-US" sz="2400" spc="-235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dystrophic</a:t>
            </a:r>
            <a:r>
              <a:rPr lang="en-US" sz="2400" spc="-8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calcification</a:t>
            </a:r>
            <a:r>
              <a:rPr lang="en-US"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;</a:t>
            </a:r>
            <a:r>
              <a:rPr lang="en-US"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occurs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absence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calcium</a:t>
            </a:r>
            <a:r>
              <a:rPr lang="en-US"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metabolic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derangements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(i.e.,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serum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levels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calcium).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5080" indent="-182880">
              <a:lnSpc>
                <a:spcPct val="150000"/>
              </a:lnSpc>
              <a:spcBef>
                <a:spcPts val="905"/>
              </a:spcBef>
              <a:buChar char="◦"/>
              <a:tabLst>
                <a:tab pos="194945" algn="l"/>
                <a:tab pos="283845" algn="l"/>
              </a:tabLst>
            </a:pPr>
            <a:r>
              <a:rPr lang="en-US" sz="24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lang="en-US"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contrast,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deposition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calcium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salts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tissues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lang="en-US"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known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</a:t>
            </a:r>
            <a:r>
              <a:rPr lang="en-US"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metastatic</a:t>
            </a:r>
            <a:r>
              <a:rPr lang="en-US" sz="2400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calcification</a:t>
            </a:r>
            <a:r>
              <a:rPr lang="en-US" sz="24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almost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always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reflects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some </a:t>
            </a:r>
            <a:r>
              <a:rPr lang="en-US" sz="2400" spc="-1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derangement</a:t>
            </a:r>
            <a:r>
              <a:rPr lang="en-US"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lang="en-US"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calcium</a:t>
            </a:r>
            <a:r>
              <a:rPr lang="en-US"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metabolism</a:t>
            </a:r>
            <a:r>
              <a:rPr lang="en-US"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0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(hypercalcemia).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0466" y="443941"/>
            <a:ext cx="459359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u="sng" spc="-290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Dystrophic</a:t>
            </a:r>
            <a:r>
              <a:rPr sz="3200" b="0" u="sng" spc="-135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3200" b="0" u="sng" spc="-204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calcification: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0466" y="1006246"/>
            <a:ext cx="10823575" cy="4027193"/>
          </a:xfrm>
          <a:prstGeom prst="rect">
            <a:avLst/>
          </a:prstGeom>
        </p:spPr>
        <p:txBody>
          <a:bodyPr vert="horz" wrap="square" lIns="0" tIns="169545" rIns="0" bIns="0" rtlCol="0">
            <a:spAutoFit/>
          </a:bodyPr>
          <a:lstStyle/>
          <a:p>
            <a:pPr marL="195580" indent="-182880">
              <a:lnSpc>
                <a:spcPct val="100000"/>
              </a:lnSpc>
              <a:spcBef>
                <a:spcPts val="1335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Dystrophic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calcification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encountered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areas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necrosis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any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type.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4945" marR="154305" indent="-182880">
              <a:lnSpc>
                <a:spcPct val="110000"/>
              </a:lnSpc>
              <a:spcBef>
                <a:spcPts val="900"/>
              </a:spcBef>
              <a:buChar char="◦"/>
              <a:tabLst>
                <a:tab pos="194945" algn="l"/>
                <a:tab pos="283845" algn="l"/>
              </a:tabLst>
            </a:pPr>
            <a:r>
              <a:rPr sz="2400" dirty="0">
                <a:solidFill>
                  <a:srgbClr val="252525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virtually</a:t>
            </a:r>
            <a:r>
              <a:rPr sz="24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inevitable</a:t>
            </a:r>
            <a:r>
              <a:rPr sz="2400" spc="-1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atheromas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advanced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atherosclerosis,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associated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intimal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injury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aorta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large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arteries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characterized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3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</a:t>
            </a:r>
            <a:r>
              <a:rPr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accumulation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lipids.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664"/>
              </a:spcBef>
            </a:pP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700" marR="7555230">
              <a:lnSpc>
                <a:spcPct val="131400"/>
              </a:lnSpc>
            </a:pPr>
            <a:r>
              <a:rPr sz="20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Dystrophic</a:t>
            </a:r>
            <a:r>
              <a:rPr sz="20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calcification </a:t>
            </a:r>
            <a:r>
              <a:rPr sz="20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0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0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aortic</a:t>
            </a:r>
            <a:r>
              <a:rPr sz="20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valves</a:t>
            </a:r>
            <a:r>
              <a:rPr sz="20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</a:t>
            </a:r>
            <a:r>
              <a:rPr sz="20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 </a:t>
            </a:r>
            <a:r>
              <a:rPr sz="2000" spc="-1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important</a:t>
            </a:r>
            <a:r>
              <a:rPr sz="20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cause</a:t>
            </a:r>
            <a:r>
              <a:rPr sz="20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0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aortic </a:t>
            </a:r>
            <a:r>
              <a:rPr sz="20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stenosis</a:t>
            </a:r>
            <a:r>
              <a:rPr sz="20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0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1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0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0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elderly.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03C22-25B2-4CA7-A573-EB3B4DD6CFE8}"/>
              </a:ext>
            </a:extLst>
          </p:cNvPr>
          <p:cNvSpPr txBox="1"/>
          <p:nvPr/>
        </p:nvSpPr>
        <p:spPr>
          <a:xfrm>
            <a:off x="3504901" y="8686800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Palatino Linotype" pitchFamily="18" charset="0"/>
              </a:rPr>
              <a:t>One of the most common causes of aortic </a:t>
            </a:r>
            <a:r>
              <a:rPr lang="en-US" sz="1600" b="1" dirty="0" err="1">
                <a:latin typeface="Palatino Linotype" pitchFamily="18" charset="0"/>
              </a:rPr>
              <a:t>stenosis</a:t>
            </a:r>
            <a:r>
              <a:rPr lang="en-US" sz="1600" b="1" dirty="0">
                <a:latin typeface="Palatino Linotype" pitchFamily="18" charset="0"/>
              </a:rPr>
              <a:t> is dystrophic calcification. Notice how calcium appears white grossly.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B0EE7C2-B74F-474E-9C8F-4C8849C4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4513" y="3019842"/>
            <a:ext cx="5019730" cy="32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0194C-0CFC-4977-8BAA-5B4E5D114E57}"/>
              </a:ext>
            </a:extLst>
          </p:cNvPr>
          <p:cNvSpPr txBox="1"/>
          <p:nvPr/>
        </p:nvSpPr>
        <p:spPr>
          <a:xfrm>
            <a:off x="4822800" y="3932413"/>
            <a:ext cx="21336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itchFamily="18" charset="0"/>
              </a:rPr>
              <a:t>areas of calcification on the aortic valve cusps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7905B2-6F87-4A54-A332-1FC24AE6EDCB}"/>
              </a:ext>
            </a:extLst>
          </p:cNvPr>
          <p:cNvCxnSpPr>
            <a:cxnSpLocks/>
          </p:cNvCxnSpPr>
          <p:nvPr/>
        </p:nvCxnSpPr>
        <p:spPr>
          <a:xfrm>
            <a:off x="6934200" y="4114800"/>
            <a:ext cx="1524000" cy="762000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5CAF2B-E32D-4A13-AF34-B808E36001E5}"/>
              </a:ext>
            </a:extLst>
          </p:cNvPr>
          <p:cNvCxnSpPr>
            <a:cxnSpLocks/>
          </p:cNvCxnSpPr>
          <p:nvPr/>
        </p:nvCxnSpPr>
        <p:spPr>
          <a:xfrm flipV="1">
            <a:off x="6978599" y="3429000"/>
            <a:ext cx="1726779" cy="685800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06B744-9076-4419-8473-E94FC8CFF6AF}"/>
              </a:ext>
            </a:extLst>
          </p:cNvPr>
          <p:cNvCxnSpPr>
            <a:cxnSpLocks/>
          </p:cNvCxnSpPr>
          <p:nvPr/>
        </p:nvCxnSpPr>
        <p:spPr>
          <a:xfrm>
            <a:off x="6978599" y="4114800"/>
            <a:ext cx="2465466" cy="158446"/>
          </a:xfrm>
          <a:prstGeom prst="straightConnector1">
            <a:avLst/>
          </a:prstGeom>
          <a:ln w="28575">
            <a:solidFill>
              <a:schemeClr val="accent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552E262-A1D3-452E-9541-1D4C40DA5C90}"/>
              </a:ext>
            </a:extLst>
          </p:cNvPr>
          <p:cNvSpPr txBox="1"/>
          <p:nvPr/>
        </p:nvSpPr>
        <p:spPr>
          <a:xfrm>
            <a:off x="2590800" y="5664416"/>
            <a:ext cx="3436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Palatino Linotype" pitchFamily="18" charset="0"/>
              </a:rPr>
              <a:t>One of the most common causes of aortic stenosis is dystrophic calcification. Notice how calcium appears white grossly.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2866" y="402082"/>
            <a:ext cx="44642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u="sng" spc="-150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Metastatic</a:t>
            </a:r>
            <a:r>
              <a:rPr sz="3200" b="0" u="sng" spc="-60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sz="3200" b="0" u="sng" spc="-200" dirty="0">
                <a:uFill>
                  <a:solidFill>
                    <a:srgbClr val="C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</a:rPr>
              <a:t>Calcification:</a:t>
            </a:r>
            <a:endParaRPr sz="3200" b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2866" y="1020825"/>
            <a:ext cx="11101934" cy="40414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5580" marR="5080" indent="-183515">
              <a:lnSpc>
                <a:spcPct val="100000"/>
              </a:lnSpc>
              <a:spcBef>
                <a:spcPts val="95"/>
              </a:spcBef>
              <a:buClr>
                <a:srgbClr val="252525"/>
              </a:buClr>
              <a:buFont typeface="Microsoft Sans Serif"/>
              <a:buChar char="◦"/>
              <a:tabLst>
                <a:tab pos="195580" algn="l"/>
              </a:tabLst>
            </a:pPr>
            <a:r>
              <a:rPr sz="2400" spc="-1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Metastatic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calcification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can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occur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normal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tissues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whenever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there</a:t>
            </a:r>
            <a:r>
              <a:rPr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is </a:t>
            </a:r>
            <a:r>
              <a:rPr sz="24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hypercalcemia.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939"/>
              </a:spcBef>
              <a:buClr>
                <a:srgbClr val="252525"/>
              </a:buClr>
              <a:buFont typeface="Microsoft Sans Serif"/>
              <a:buChar char="◦"/>
            </a:pP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283845" indent="-271145">
              <a:lnSpc>
                <a:spcPct val="100000"/>
              </a:lnSpc>
              <a:spcBef>
                <a:spcPts val="5"/>
              </a:spcBef>
              <a:buClr>
                <a:srgbClr val="252525"/>
              </a:buClr>
              <a:buFont typeface="Microsoft Sans Serif"/>
              <a:buChar char="◦"/>
              <a:tabLst>
                <a:tab pos="283845" algn="l"/>
              </a:tabLst>
            </a:pP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21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four</a:t>
            </a:r>
            <a:r>
              <a:rPr sz="2400" u="sng" spc="-85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18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major</a:t>
            </a:r>
            <a:r>
              <a:rPr sz="2400" u="sng" spc="-7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21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causes</a:t>
            </a:r>
            <a:r>
              <a:rPr sz="2400" u="sng" spc="-8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195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u="sng" spc="-7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u="sng" spc="-195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hypercalcemia</a:t>
            </a:r>
            <a:r>
              <a:rPr sz="2400" u="sng" spc="-7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are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94970" indent="-382270">
              <a:lnSpc>
                <a:spcPct val="100000"/>
              </a:lnSpc>
              <a:spcBef>
                <a:spcPts val="900"/>
              </a:spcBef>
              <a:buAutoNum type="arabicPeriod"/>
              <a:tabLst>
                <a:tab pos="394970" algn="l"/>
              </a:tabLst>
            </a:pP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increased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secretion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parathyroid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hormone</a:t>
            </a:r>
            <a:r>
              <a:rPr sz="2400" i="1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96240" indent="-383540">
              <a:lnSpc>
                <a:spcPct val="100000"/>
              </a:lnSpc>
              <a:spcBef>
                <a:spcPts val="900"/>
              </a:spcBef>
              <a:buAutoNum type="arabicPeriod"/>
              <a:tabLst>
                <a:tab pos="396240" algn="l"/>
              </a:tabLst>
            </a:pPr>
            <a:r>
              <a:rPr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destruction</a:t>
            </a:r>
            <a:r>
              <a:rPr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bone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due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effects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accelerated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turnover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396875" indent="-384175">
              <a:lnSpc>
                <a:spcPct val="100000"/>
              </a:lnSpc>
              <a:spcBef>
                <a:spcPts val="900"/>
              </a:spcBef>
              <a:buAutoNum type="arabicPeriod"/>
              <a:tabLst>
                <a:tab pos="396875" algn="l"/>
              </a:tabLst>
            </a:pP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vitamin</a:t>
            </a:r>
            <a:r>
              <a:rPr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D-</a:t>
            </a:r>
            <a:r>
              <a:rPr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related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disorders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including</a:t>
            </a:r>
            <a:r>
              <a:rPr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vitamin</a:t>
            </a:r>
            <a:r>
              <a:rPr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</a:t>
            </a:r>
            <a:r>
              <a:rPr sz="2400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intoxication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95580" marR="968375" indent="-183515">
              <a:lnSpc>
                <a:spcPct val="100000"/>
              </a:lnSpc>
              <a:spcBef>
                <a:spcPts val="905"/>
              </a:spcBef>
              <a:buAutoNum type="arabicPeriod"/>
              <a:tabLst>
                <a:tab pos="195580" algn="l"/>
                <a:tab pos="395605" algn="l"/>
              </a:tabLst>
            </a:pPr>
            <a:r>
              <a:rPr sz="2400" spc="-1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	renal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failure</a:t>
            </a:r>
            <a:r>
              <a:rPr sz="2400" i="1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,</a:t>
            </a:r>
            <a:r>
              <a:rPr sz="2400" i="1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</a:t>
            </a:r>
            <a:r>
              <a:rPr sz="2400" spc="-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which</a:t>
            </a:r>
            <a:r>
              <a:rPr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phosphate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retention</a:t>
            </a:r>
            <a:r>
              <a:rPr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leads</a:t>
            </a:r>
            <a:r>
              <a:rPr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to</a:t>
            </a:r>
            <a:r>
              <a:rPr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2400" spc="-1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secondary hyperparathyroidism.</a:t>
            </a: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76929" y="1790522"/>
            <a:ext cx="488188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38500" algn="l"/>
              </a:tabLst>
            </a:pPr>
            <a:r>
              <a:rPr sz="9600" i="1" spc="-1115" dirty="0">
                <a:latin typeface="Cambria"/>
                <a:cs typeface="Cambria"/>
              </a:rPr>
              <a:t>Thank</a:t>
            </a:r>
            <a:r>
              <a:rPr sz="9600" i="1" dirty="0">
                <a:latin typeface="Cambria"/>
                <a:cs typeface="Cambria"/>
              </a:rPr>
              <a:t>	</a:t>
            </a:r>
            <a:r>
              <a:rPr sz="9600" i="1" spc="-1225" dirty="0">
                <a:latin typeface="Cambria"/>
                <a:cs typeface="Cambria"/>
              </a:rPr>
              <a:t>You</a:t>
            </a:r>
            <a:endParaRPr sz="96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7952" y="431038"/>
            <a:ext cx="9396095" cy="1304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63190">
              <a:lnSpc>
                <a:spcPts val="3354"/>
              </a:lnSpc>
              <a:spcBef>
                <a:spcPts val="95"/>
              </a:spcBef>
            </a:pPr>
            <a:r>
              <a:rPr sz="2800" u="sng" spc="-1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</a:rPr>
              <a:t>ACCUMULATION</a:t>
            </a:r>
            <a:endParaRPr sz="2800" dirty="0"/>
          </a:p>
          <a:p>
            <a:pPr marL="180340" marR="5080" indent="-167640">
              <a:lnSpc>
                <a:spcPts val="3360"/>
              </a:lnSpc>
              <a:spcBef>
                <a:spcPts val="95"/>
              </a:spcBef>
              <a:tabLst>
                <a:tab pos="4264660" algn="l"/>
              </a:tabLst>
            </a:pPr>
            <a:r>
              <a:rPr sz="2800" spc="-65" dirty="0">
                <a:solidFill>
                  <a:srgbClr val="000000"/>
                </a:solidFill>
              </a:rPr>
              <a:t>Deposition</a:t>
            </a:r>
            <a:r>
              <a:rPr sz="2800" spc="-19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of</a:t>
            </a:r>
            <a:r>
              <a:rPr sz="2800" spc="-210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abnormal</a:t>
            </a:r>
            <a:r>
              <a:rPr lang="en-US" sz="2800" spc="-10" dirty="0">
                <a:solidFill>
                  <a:srgbClr val="000000"/>
                </a:solidFill>
              </a:rPr>
              <a:t> </a:t>
            </a:r>
            <a:r>
              <a:rPr sz="2800" spc="-20" dirty="0">
                <a:solidFill>
                  <a:srgbClr val="000000"/>
                </a:solidFill>
              </a:rPr>
              <a:t>amount</a:t>
            </a:r>
            <a:r>
              <a:rPr sz="2800" spc="-18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of</a:t>
            </a:r>
            <a:r>
              <a:rPr sz="2800" spc="-200" dirty="0">
                <a:solidFill>
                  <a:srgbClr val="000000"/>
                </a:solidFill>
              </a:rPr>
              <a:t> </a:t>
            </a:r>
            <a:r>
              <a:rPr sz="2800" spc="-120" dirty="0">
                <a:solidFill>
                  <a:srgbClr val="000000"/>
                </a:solidFill>
              </a:rPr>
              <a:t>various</a:t>
            </a:r>
            <a:r>
              <a:rPr sz="2800" spc="-210" dirty="0">
                <a:solidFill>
                  <a:srgbClr val="000000"/>
                </a:solidFill>
              </a:rPr>
              <a:t> </a:t>
            </a:r>
            <a:r>
              <a:rPr sz="2800" spc="-50" dirty="0">
                <a:solidFill>
                  <a:srgbClr val="000000"/>
                </a:solidFill>
              </a:rPr>
              <a:t>substances </a:t>
            </a:r>
            <a:r>
              <a:rPr sz="2800" spc="-200" dirty="0">
                <a:solidFill>
                  <a:srgbClr val="000000"/>
                </a:solidFill>
              </a:rPr>
              <a:t>(</a:t>
            </a:r>
            <a:r>
              <a:rPr sz="2800" spc="-200" dirty="0"/>
              <a:t>like-</a:t>
            </a:r>
            <a:r>
              <a:rPr sz="2800" spc="-60" dirty="0"/>
              <a:t>protein</a:t>
            </a:r>
            <a:r>
              <a:rPr sz="2800" spc="-80" dirty="0"/>
              <a:t>,</a:t>
            </a:r>
            <a:r>
              <a:rPr lang="en-US" sz="2800" spc="-80" dirty="0"/>
              <a:t> </a:t>
            </a:r>
            <a:r>
              <a:rPr sz="2800" spc="-80" dirty="0"/>
              <a:t>fat</a:t>
            </a:r>
            <a:r>
              <a:rPr sz="2800" spc="-10" dirty="0"/>
              <a:t>,</a:t>
            </a:r>
            <a:r>
              <a:rPr lang="en-US" sz="2800" spc="-10" dirty="0"/>
              <a:t> </a:t>
            </a:r>
            <a:r>
              <a:rPr sz="2800" spc="-10" dirty="0"/>
              <a:t>carbohydrate</a:t>
            </a:r>
            <a:r>
              <a:rPr sz="2800" spc="-50" dirty="0"/>
              <a:t>,</a:t>
            </a:r>
            <a:r>
              <a:rPr lang="en-US" sz="2800" spc="-50" dirty="0"/>
              <a:t> </a:t>
            </a:r>
            <a:r>
              <a:rPr sz="2800" spc="-50" dirty="0"/>
              <a:t>pigment</a:t>
            </a:r>
            <a:r>
              <a:rPr sz="2800" spc="-160" dirty="0"/>
              <a:t> </a:t>
            </a:r>
            <a:r>
              <a:rPr sz="2800" spc="-10" dirty="0">
                <a:solidFill>
                  <a:srgbClr val="000000"/>
                </a:solidFill>
              </a:rPr>
              <a:t>etc.).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905000" y="1735328"/>
            <a:ext cx="769112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355" dirty="0">
                <a:latin typeface="Verdana"/>
                <a:cs typeface="Verdana"/>
              </a:rPr>
              <a:t>It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-20" dirty="0">
                <a:latin typeface="Verdana"/>
                <a:cs typeface="Verdana"/>
              </a:rPr>
              <a:t>may</a:t>
            </a:r>
            <a:r>
              <a:rPr sz="2400" spc="-180" dirty="0">
                <a:latin typeface="Verdana"/>
                <a:cs typeface="Verdana"/>
              </a:rPr>
              <a:t> </a:t>
            </a:r>
            <a:r>
              <a:rPr sz="2400" spc="150" dirty="0">
                <a:latin typeface="Verdana"/>
                <a:cs typeface="Verdana"/>
              </a:rPr>
              <a:t>be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b="1" spc="-85" dirty="0">
                <a:solidFill>
                  <a:srgbClr val="0070C0"/>
                </a:solidFill>
                <a:latin typeface="Verdana"/>
                <a:cs typeface="Verdana"/>
              </a:rPr>
              <a:t>intracellular</a:t>
            </a:r>
            <a:r>
              <a:rPr sz="2400" b="1" spc="-18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2400" spc="-125" dirty="0">
                <a:solidFill>
                  <a:schemeClr val="tx1"/>
                </a:solidFill>
                <a:latin typeface="Verdana"/>
                <a:cs typeface="Verdana"/>
              </a:rPr>
              <a:t>or</a:t>
            </a:r>
            <a:r>
              <a:rPr sz="2400" spc="-185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sz="2400" b="1" spc="-70" dirty="0">
                <a:solidFill>
                  <a:srgbClr val="0070C0"/>
                </a:solidFill>
                <a:latin typeface="Verdana"/>
                <a:cs typeface="Verdana"/>
              </a:rPr>
              <a:t>extracellular</a:t>
            </a:r>
            <a:r>
              <a:rPr sz="2400" b="1" spc="-16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space.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46373" y="2116843"/>
            <a:ext cx="3416427" cy="626357"/>
          </a:xfrm>
          <a:custGeom>
            <a:avLst/>
            <a:gdLst/>
            <a:ahLst/>
            <a:cxnLst/>
            <a:rect l="l" t="t" r="r" b="b"/>
            <a:pathLst>
              <a:path w="3213734" h="913130">
                <a:moveTo>
                  <a:pt x="3213735" y="841756"/>
                </a:moveTo>
                <a:lnTo>
                  <a:pt x="3197822" y="820420"/>
                </a:lnTo>
                <a:lnTo>
                  <a:pt x="3162808" y="773430"/>
                </a:lnTo>
                <a:lnTo>
                  <a:pt x="3148482" y="801865"/>
                </a:lnTo>
                <a:lnTo>
                  <a:pt x="1558061" y="2387"/>
                </a:lnTo>
                <a:lnTo>
                  <a:pt x="1557274" y="1016"/>
                </a:lnTo>
                <a:lnTo>
                  <a:pt x="1553464" y="0"/>
                </a:lnTo>
                <a:lnTo>
                  <a:pt x="1553337" y="0"/>
                </a:lnTo>
                <a:lnTo>
                  <a:pt x="1549527" y="1270"/>
                </a:lnTo>
                <a:lnTo>
                  <a:pt x="1548752" y="2743"/>
                </a:lnTo>
                <a:lnTo>
                  <a:pt x="62585" y="868934"/>
                </a:lnTo>
                <a:lnTo>
                  <a:pt x="46609" y="841502"/>
                </a:lnTo>
                <a:lnTo>
                  <a:pt x="0" y="912749"/>
                </a:lnTo>
                <a:lnTo>
                  <a:pt x="84963" y="907288"/>
                </a:lnTo>
                <a:lnTo>
                  <a:pt x="73698" y="887984"/>
                </a:lnTo>
                <a:lnTo>
                  <a:pt x="69011" y="879944"/>
                </a:lnTo>
                <a:lnTo>
                  <a:pt x="1553756" y="14452"/>
                </a:lnTo>
                <a:lnTo>
                  <a:pt x="3142780" y="813168"/>
                </a:lnTo>
                <a:lnTo>
                  <a:pt x="3128518" y="841502"/>
                </a:lnTo>
                <a:lnTo>
                  <a:pt x="3213735" y="841756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80666" y="2811526"/>
            <a:ext cx="3011805" cy="2238375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56515" marR="488315" indent="103505">
              <a:lnSpc>
                <a:spcPct val="103299"/>
              </a:lnSpc>
              <a:spcBef>
                <a:spcPts val="5"/>
              </a:spcBef>
            </a:pPr>
            <a:r>
              <a:rPr sz="2400" i="1" spc="-105" dirty="0">
                <a:solidFill>
                  <a:srgbClr val="006FC0"/>
                </a:solidFill>
                <a:latin typeface="Verdana"/>
                <a:cs typeface="Verdana"/>
              </a:rPr>
              <a:t>INTRACELLULAR </a:t>
            </a:r>
            <a:r>
              <a:rPr sz="2400" i="1" spc="-40" dirty="0">
                <a:solidFill>
                  <a:srgbClr val="006FC0"/>
                </a:solidFill>
                <a:latin typeface="Verdana"/>
                <a:cs typeface="Verdana"/>
              </a:rPr>
              <a:t>ACCUMULATION</a:t>
            </a:r>
            <a:endParaRPr sz="2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400" spc="-10" dirty="0">
                <a:latin typeface="Verdana"/>
                <a:cs typeface="Verdana"/>
              </a:rPr>
              <a:t>Protein</a:t>
            </a:r>
            <a:endParaRPr sz="2400" dirty="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2400" spc="-95" dirty="0">
                <a:latin typeface="Verdana"/>
                <a:cs typeface="Verdana"/>
              </a:rPr>
              <a:t>Fatty</a:t>
            </a:r>
            <a:r>
              <a:rPr sz="2400" spc="-17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changes </a:t>
            </a:r>
            <a:r>
              <a:rPr sz="2400" spc="50" dirty="0">
                <a:latin typeface="Verdana"/>
                <a:cs typeface="Verdana"/>
              </a:rPr>
              <a:t>Glycogen</a:t>
            </a:r>
            <a:r>
              <a:rPr sz="2400" spc="-150" dirty="0">
                <a:latin typeface="Verdana"/>
                <a:cs typeface="Verdana"/>
              </a:rPr>
              <a:t> </a:t>
            </a:r>
            <a:r>
              <a:rPr sz="2400" spc="-130" dirty="0">
                <a:latin typeface="Verdana"/>
                <a:cs typeface="Verdana"/>
              </a:rPr>
              <a:t>Infiltration </a:t>
            </a:r>
            <a:r>
              <a:rPr sz="2400" spc="-10" dirty="0">
                <a:latin typeface="Verdana"/>
                <a:cs typeface="Verdana"/>
              </a:rPr>
              <a:t>Pigmentation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99150" y="2811526"/>
            <a:ext cx="3486785" cy="260477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73025" marR="946785" indent="10795">
              <a:lnSpc>
                <a:spcPct val="103299"/>
              </a:lnSpc>
              <a:spcBef>
                <a:spcPts val="5"/>
              </a:spcBef>
            </a:pPr>
            <a:r>
              <a:rPr sz="2400" i="1" spc="-85" dirty="0">
                <a:solidFill>
                  <a:srgbClr val="006FC0"/>
                </a:solidFill>
                <a:latin typeface="Verdana"/>
                <a:cs typeface="Verdana"/>
              </a:rPr>
              <a:t>EXTRACELLULAR </a:t>
            </a:r>
            <a:r>
              <a:rPr sz="2400" i="1" spc="-40" dirty="0">
                <a:solidFill>
                  <a:srgbClr val="006FC0"/>
                </a:solidFill>
                <a:latin typeface="Verdana"/>
                <a:cs typeface="Verdana"/>
              </a:rPr>
              <a:t>ACCUMULATION</a:t>
            </a:r>
            <a:endParaRPr sz="2400" dirty="0">
              <a:latin typeface="Verdana"/>
              <a:cs typeface="Verdana"/>
            </a:endParaRPr>
          </a:p>
          <a:p>
            <a:pPr marL="106680">
              <a:lnSpc>
                <a:spcPct val="100000"/>
              </a:lnSpc>
              <a:spcBef>
                <a:spcPts val="45"/>
              </a:spcBef>
            </a:pPr>
            <a:r>
              <a:rPr sz="2400" spc="-10" dirty="0">
                <a:latin typeface="Verdana"/>
                <a:cs typeface="Verdana"/>
              </a:rPr>
              <a:t>Protein</a:t>
            </a:r>
            <a:endParaRPr sz="2400" dirty="0">
              <a:latin typeface="Verdana"/>
              <a:cs typeface="Verdana"/>
            </a:endParaRPr>
          </a:p>
          <a:p>
            <a:pPr marL="48260" marR="5080" indent="50800" algn="just">
              <a:lnSpc>
                <a:spcPct val="100000"/>
              </a:lnSpc>
            </a:pPr>
            <a:r>
              <a:rPr sz="2400" spc="-105" dirty="0">
                <a:latin typeface="Verdana"/>
                <a:cs typeface="Verdana"/>
              </a:rPr>
              <a:t>Fibrinoid</a:t>
            </a:r>
            <a:r>
              <a:rPr sz="2400" spc="-6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Degeneration </a:t>
            </a:r>
            <a:r>
              <a:rPr sz="2400" spc="-55" dirty="0">
                <a:latin typeface="Verdana"/>
                <a:cs typeface="Verdana"/>
              </a:rPr>
              <a:t>Amyloid</a:t>
            </a:r>
            <a:r>
              <a:rPr sz="2400" spc="-105" dirty="0">
                <a:latin typeface="Verdana"/>
                <a:cs typeface="Verdana"/>
              </a:rPr>
              <a:t> </a:t>
            </a:r>
            <a:r>
              <a:rPr sz="2400" spc="-10" dirty="0">
                <a:latin typeface="Verdana"/>
                <a:cs typeface="Verdana"/>
              </a:rPr>
              <a:t>Degeneration </a:t>
            </a:r>
            <a:r>
              <a:rPr sz="2400" spc="-20" dirty="0">
                <a:latin typeface="Verdana"/>
                <a:cs typeface="Verdana"/>
              </a:rPr>
              <a:t>Gout</a:t>
            </a:r>
            <a:endParaRPr sz="240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10" dirty="0">
                <a:latin typeface="Verdana"/>
                <a:cs typeface="Verdana"/>
              </a:rPr>
              <a:t>Calcification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8F264-C417-4F4A-BBFC-6810D01A6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3" t="22303" r="17978" b="9920"/>
          <a:stretch/>
        </p:blipFill>
        <p:spPr>
          <a:xfrm>
            <a:off x="8839200" y="4654368"/>
            <a:ext cx="1295400" cy="8302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2" y="318338"/>
            <a:ext cx="593267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i="1" u="sng" spc="-1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Verdana"/>
                <a:cs typeface="Verdana"/>
              </a:rPr>
              <a:t>Intracellular</a:t>
            </a:r>
            <a:r>
              <a:rPr sz="2400" i="1" u="sng" spc="-13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Verdana"/>
                <a:cs typeface="Verdana"/>
              </a:rPr>
              <a:t>Accumulation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12798" y="795654"/>
            <a:ext cx="1325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0" dirty="0">
                <a:solidFill>
                  <a:srgbClr val="00AF50"/>
                </a:solidFill>
                <a:latin typeface="Verdana"/>
                <a:cs typeface="Verdana"/>
              </a:rPr>
              <a:t>1)Protein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67532" y="795654"/>
            <a:ext cx="7011670" cy="1923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spc="-3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dirty="0">
                <a:solidFill>
                  <a:srgbClr val="C00000"/>
                </a:solidFill>
                <a:latin typeface="Verdana"/>
                <a:cs typeface="Verdana"/>
              </a:rPr>
              <a:t>Cloudy</a:t>
            </a:r>
            <a:r>
              <a:rPr sz="2400" spc="-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swelling</a:t>
            </a:r>
            <a:endParaRPr sz="2400" dirty="0">
              <a:latin typeface="Verdana"/>
              <a:cs typeface="Verdana"/>
            </a:endParaRPr>
          </a:p>
          <a:p>
            <a:pPr marL="18415">
              <a:lnSpc>
                <a:spcPct val="100000"/>
              </a:lnSpc>
              <a:spcBef>
                <a:spcPts val="95"/>
              </a:spcBef>
            </a:pPr>
            <a:r>
              <a:rPr sz="2400" spc="-3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spc="-3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C00000"/>
                </a:solidFill>
                <a:latin typeface="Verdana"/>
                <a:cs typeface="Verdana"/>
              </a:rPr>
              <a:t>Hydropic</a:t>
            </a:r>
            <a:r>
              <a:rPr sz="2400" spc="-1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  <a:p>
            <a:pPr marL="18415">
              <a:lnSpc>
                <a:spcPct val="100000"/>
              </a:lnSpc>
            </a:pPr>
            <a:r>
              <a:rPr sz="2400" spc="-295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sz="2400" spc="-15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70" dirty="0">
                <a:solidFill>
                  <a:srgbClr val="C00000"/>
                </a:solidFill>
                <a:latin typeface="Verdana"/>
                <a:cs typeface="Verdana"/>
              </a:rPr>
              <a:t>Hyaline</a:t>
            </a:r>
            <a:r>
              <a:rPr sz="2400" spc="-18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  <a:p>
            <a:pPr marL="18415">
              <a:lnSpc>
                <a:spcPct val="100000"/>
              </a:lnSpc>
            </a:pPr>
            <a:r>
              <a:rPr sz="2400" i="1" spc="-3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i="1" spc="-3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C00000"/>
                </a:solidFill>
                <a:latin typeface="Verdana"/>
                <a:cs typeface="Verdana"/>
              </a:rPr>
              <a:t>Mucinous</a:t>
            </a:r>
            <a:r>
              <a:rPr sz="2400" spc="-1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  <a:p>
            <a:pPr marL="32384">
              <a:lnSpc>
                <a:spcPct val="100000"/>
              </a:lnSpc>
              <a:spcBef>
                <a:spcPts val="385"/>
              </a:spcBef>
            </a:pPr>
            <a:r>
              <a:rPr sz="2400" spc="-3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spc="-3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C00000"/>
                </a:solidFill>
                <a:latin typeface="Verdana"/>
                <a:cs typeface="Verdana"/>
              </a:rPr>
              <a:t>Mucoid</a:t>
            </a:r>
            <a:r>
              <a:rPr sz="2400" spc="-1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C00000"/>
                </a:solidFill>
                <a:latin typeface="Verdana"/>
                <a:cs typeface="Verdana"/>
              </a:rPr>
              <a:t>or</a:t>
            </a:r>
            <a:r>
              <a:rPr sz="2400" spc="-1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C00000"/>
                </a:solidFill>
                <a:latin typeface="Verdana"/>
                <a:cs typeface="Verdana"/>
              </a:rPr>
              <a:t>Myxomatous</a:t>
            </a:r>
            <a:r>
              <a:rPr sz="2400" spc="-1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81377" y="3064002"/>
            <a:ext cx="7948423" cy="2972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925" indent="-282575">
              <a:lnSpc>
                <a:spcPct val="100000"/>
              </a:lnSpc>
              <a:spcBef>
                <a:spcPts val="100"/>
              </a:spcBef>
              <a:buSzPct val="81250"/>
              <a:buAutoNum type="arabicParenR" startAt="2"/>
              <a:tabLst>
                <a:tab pos="288925" algn="l"/>
              </a:tabLst>
            </a:pPr>
            <a:r>
              <a:rPr sz="2400" spc="-95" dirty="0">
                <a:solidFill>
                  <a:srgbClr val="00AF50"/>
                </a:solidFill>
                <a:latin typeface="Verdana"/>
                <a:cs typeface="Verdana"/>
              </a:rPr>
              <a:t>Fatty</a:t>
            </a:r>
            <a:r>
              <a:rPr sz="2400" spc="-1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2400" spc="90" dirty="0">
                <a:solidFill>
                  <a:srgbClr val="00AF50"/>
                </a:solidFill>
                <a:latin typeface="Verdana"/>
                <a:cs typeface="Verdana"/>
              </a:rPr>
              <a:t>Change</a:t>
            </a:r>
            <a:r>
              <a:rPr sz="2400" spc="1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2400" spc="-295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sz="2400" spc="-16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C00000"/>
                </a:solidFill>
                <a:latin typeface="Verdana"/>
                <a:cs typeface="Verdana"/>
              </a:rPr>
              <a:t>Fatty</a:t>
            </a:r>
            <a:r>
              <a:rPr sz="2400" spc="-19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  <a:p>
            <a:pPr marL="2455545">
              <a:lnSpc>
                <a:spcPct val="100000"/>
              </a:lnSpc>
            </a:pPr>
            <a:r>
              <a:rPr sz="2400" spc="-295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sz="2400" spc="-17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90" dirty="0">
                <a:solidFill>
                  <a:srgbClr val="C00000"/>
                </a:solidFill>
                <a:latin typeface="Verdana"/>
                <a:cs typeface="Verdana"/>
              </a:rPr>
              <a:t>Fatty</a:t>
            </a:r>
            <a:r>
              <a:rPr sz="2400" spc="-19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C00000"/>
                </a:solidFill>
                <a:latin typeface="Verdana"/>
                <a:cs typeface="Verdana"/>
              </a:rPr>
              <a:t>Infiltration</a:t>
            </a:r>
            <a:endParaRPr sz="2400" dirty="0">
              <a:latin typeface="Verdana"/>
              <a:cs typeface="Verdana"/>
            </a:endParaRPr>
          </a:p>
          <a:p>
            <a:pPr marL="2455545">
              <a:lnSpc>
                <a:spcPct val="100000"/>
              </a:lnSpc>
            </a:pPr>
            <a:r>
              <a:rPr sz="2400" spc="-3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spc="-3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Obesity</a:t>
            </a:r>
            <a:endParaRPr sz="2400" dirty="0">
              <a:latin typeface="Verdana"/>
              <a:cs typeface="Verdana"/>
            </a:endParaRPr>
          </a:p>
          <a:p>
            <a:pPr marL="288925" indent="-282575">
              <a:lnSpc>
                <a:spcPct val="100000"/>
              </a:lnSpc>
              <a:spcBef>
                <a:spcPts val="2880"/>
              </a:spcBef>
              <a:buSzPct val="81250"/>
              <a:buAutoNum type="arabicParenR" startAt="3"/>
              <a:tabLst>
                <a:tab pos="288925" algn="l"/>
              </a:tabLst>
            </a:pPr>
            <a:r>
              <a:rPr sz="2400" spc="50" dirty="0">
                <a:solidFill>
                  <a:srgbClr val="00AF50"/>
                </a:solidFill>
                <a:latin typeface="Verdana"/>
                <a:cs typeface="Verdana"/>
              </a:rPr>
              <a:t>Glycogen</a:t>
            </a:r>
            <a:r>
              <a:rPr sz="2400" spc="-1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2400" spc="-50" dirty="0">
                <a:solidFill>
                  <a:srgbClr val="00AF50"/>
                </a:solidFill>
                <a:latin typeface="Verdana"/>
                <a:cs typeface="Verdana"/>
              </a:rPr>
              <a:t>Infiltration</a:t>
            </a:r>
            <a:endParaRPr sz="2400" dirty="0">
              <a:latin typeface="Verdana"/>
              <a:cs typeface="Verdana"/>
            </a:endParaRPr>
          </a:p>
          <a:p>
            <a:pPr marL="325120" indent="-282575">
              <a:lnSpc>
                <a:spcPct val="100000"/>
              </a:lnSpc>
              <a:spcBef>
                <a:spcPts val="2880"/>
              </a:spcBef>
              <a:buSzPct val="81250"/>
              <a:buAutoNum type="arabicParenR" startAt="3"/>
              <a:tabLst>
                <a:tab pos="325120" algn="l"/>
              </a:tabLst>
            </a:pPr>
            <a:r>
              <a:rPr sz="2400" spc="-45" dirty="0">
                <a:solidFill>
                  <a:srgbClr val="00AF50"/>
                </a:solidFill>
                <a:latin typeface="Verdana"/>
                <a:cs typeface="Verdana"/>
              </a:rPr>
              <a:t>Pigmentation</a:t>
            </a:r>
            <a:r>
              <a:rPr sz="2400" spc="-1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2400" spc="-305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spc="-30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C00000"/>
                </a:solidFill>
                <a:latin typeface="Verdana"/>
                <a:cs typeface="Verdana"/>
              </a:rPr>
              <a:t>Endogenous</a:t>
            </a:r>
            <a:r>
              <a:rPr sz="2400" spc="-9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Pigmentation</a:t>
            </a:r>
            <a:endParaRPr sz="2400" dirty="0">
              <a:latin typeface="Verdana"/>
              <a:cs typeface="Verdana"/>
            </a:endParaRPr>
          </a:p>
          <a:p>
            <a:pPr marL="2368550">
              <a:lnSpc>
                <a:spcPct val="100000"/>
              </a:lnSpc>
              <a:spcBef>
                <a:spcPts val="5"/>
              </a:spcBef>
              <a:tabLst>
                <a:tab pos="4241800" algn="l"/>
              </a:tabLst>
            </a:pPr>
            <a:r>
              <a:rPr sz="2400" spc="-300" dirty="0">
                <a:solidFill>
                  <a:srgbClr val="C00000"/>
                </a:solidFill>
                <a:latin typeface="Verdana"/>
                <a:cs typeface="Verdana"/>
              </a:rPr>
              <a:t>-</a:t>
            </a:r>
            <a:r>
              <a:rPr lang="en-US" sz="2400" spc="-30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Exogenous</a:t>
            </a:r>
            <a:r>
              <a:rPr sz="2400" dirty="0">
                <a:solidFill>
                  <a:srgbClr val="C00000"/>
                </a:solidFill>
                <a:latin typeface="Verdana"/>
                <a:cs typeface="Verdana"/>
              </a:rPr>
              <a:t>	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Pigmentation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3501" y="1003172"/>
            <a:ext cx="0" cy="1562735"/>
          </a:xfrm>
          <a:custGeom>
            <a:avLst/>
            <a:gdLst/>
            <a:ahLst/>
            <a:cxnLst/>
            <a:rect l="l" t="t" r="r" b="b"/>
            <a:pathLst>
              <a:path h="1562735">
                <a:moveTo>
                  <a:pt x="0" y="0"/>
                </a:moveTo>
                <a:lnTo>
                  <a:pt x="0" y="1562480"/>
                </a:lnTo>
              </a:path>
            </a:pathLst>
          </a:custGeom>
          <a:ln w="9525">
            <a:solidFill>
              <a:srgbClr val="9D2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41240" y="3275838"/>
            <a:ext cx="0" cy="763905"/>
          </a:xfrm>
          <a:custGeom>
            <a:avLst/>
            <a:gdLst/>
            <a:ahLst/>
            <a:cxnLst/>
            <a:rect l="l" t="t" r="r" b="b"/>
            <a:pathLst>
              <a:path h="763904">
                <a:moveTo>
                  <a:pt x="0" y="0"/>
                </a:moveTo>
                <a:lnTo>
                  <a:pt x="0" y="763524"/>
                </a:lnTo>
              </a:path>
            </a:pathLst>
          </a:custGeom>
          <a:ln w="9525">
            <a:solidFill>
              <a:srgbClr val="9D2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79010" y="5486400"/>
            <a:ext cx="0" cy="364490"/>
          </a:xfrm>
          <a:custGeom>
            <a:avLst/>
            <a:gdLst/>
            <a:ahLst/>
            <a:cxnLst/>
            <a:rect l="l" t="t" r="r" b="b"/>
            <a:pathLst>
              <a:path h="364489">
                <a:moveTo>
                  <a:pt x="0" y="0"/>
                </a:moveTo>
                <a:lnTo>
                  <a:pt x="0" y="363981"/>
                </a:lnTo>
              </a:path>
            </a:pathLst>
          </a:custGeom>
          <a:ln w="9525">
            <a:solidFill>
              <a:srgbClr val="9D2C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8732" y="522859"/>
            <a:ext cx="7025513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u="sng" spc="-10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Verdana"/>
                <a:cs typeface="Verdana"/>
              </a:rPr>
              <a:t>Extracellular</a:t>
            </a:r>
            <a:r>
              <a:rPr sz="2800" i="1" u="sng" spc="-15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Verdana"/>
                <a:cs typeface="Verdana"/>
              </a:rPr>
              <a:t> </a:t>
            </a:r>
            <a:r>
              <a:rPr sz="2800" i="1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Verdana"/>
                <a:cs typeface="Verdana"/>
              </a:rPr>
              <a:t>Accumulation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38732" y="999871"/>
            <a:ext cx="1416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20" dirty="0">
                <a:solidFill>
                  <a:srgbClr val="00AF50"/>
                </a:solidFill>
                <a:latin typeface="Verdana"/>
                <a:cs typeface="Verdana"/>
              </a:rPr>
              <a:t>1)Protrein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37890" y="999871"/>
            <a:ext cx="3258185" cy="7302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50800" marR="5080" indent="-38100">
              <a:lnSpc>
                <a:spcPct val="103299"/>
              </a:lnSpc>
              <a:spcBef>
                <a:spcPts val="5"/>
              </a:spcBef>
            </a:pPr>
            <a:r>
              <a:rPr sz="2400" spc="-70" dirty="0">
                <a:solidFill>
                  <a:srgbClr val="C00000"/>
                </a:solidFill>
                <a:latin typeface="Verdana"/>
                <a:cs typeface="Verdana"/>
              </a:rPr>
              <a:t>Hyaline</a:t>
            </a:r>
            <a:r>
              <a:rPr sz="2400" spc="-15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Degeneration </a:t>
            </a:r>
            <a:r>
              <a:rPr sz="2400" spc="-25" dirty="0">
                <a:solidFill>
                  <a:srgbClr val="C00000"/>
                </a:solidFill>
                <a:latin typeface="Verdana"/>
                <a:cs typeface="Verdana"/>
              </a:rPr>
              <a:t>Fibrosis</a:t>
            </a:r>
            <a:r>
              <a:rPr lang="en-US" sz="2400" spc="-2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25" dirty="0">
                <a:solidFill>
                  <a:srgbClr val="C00000"/>
                </a:solidFill>
                <a:latin typeface="Verdana"/>
                <a:cs typeface="Verdana"/>
              </a:rPr>
              <a:t>(collagen)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3680" y="2109596"/>
            <a:ext cx="7060565" cy="4078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8925" indent="-282575">
              <a:lnSpc>
                <a:spcPct val="100000"/>
              </a:lnSpc>
              <a:spcBef>
                <a:spcPts val="100"/>
              </a:spcBef>
              <a:buSzPct val="81250"/>
              <a:buAutoNum type="arabicParenR" startAt="2"/>
              <a:tabLst>
                <a:tab pos="288925" algn="l"/>
              </a:tabLst>
            </a:pPr>
            <a:r>
              <a:rPr sz="2400" spc="-90" dirty="0">
                <a:solidFill>
                  <a:srgbClr val="00AF50"/>
                </a:solidFill>
                <a:latin typeface="Verdana"/>
                <a:cs typeface="Verdana"/>
              </a:rPr>
              <a:t>Fibrinoid</a:t>
            </a:r>
            <a:r>
              <a:rPr sz="2400" spc="-1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0AF5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  <a:p>
            <a:pPr marL="377825" indent="-365125">
              <a:lnSpc>
                <a:spcPct val="100000"/>
              </a:lnSpc>
              <a:spcBef>
                <a:spcPts val="2880"/>
              </a:spcBef>
              <a:buSzPct val="81250"/>
              <a:buAutoNum type="arabicParenR" startAt="2"/>
              <a:tabLst>
                <a:tab pos="377825" algn="l"/>
              </a:tabLst>
            </a:pPr>
            <a:r>
              <a:rPr sz="2400" spc="-50" dirty="0">
                <a:solidFill>
                  <a:srgbClr val="00AF50"/>
                </a:solidFill>
                <a:latin typeface="Verdana"/>
                <a:cs typeface="Verdana"/>
              </a:rPr>
              <a:t>Amyloid</a:t>
            </a:r>
            <a:r>
              <a:rPr sz="2400" spc="-1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00AF50"/>
                </a:solidFill>
                <a:latin typeface="Verdana"/>
                <a:cs typeface="Verdana"/>
              </a:rPr>
              <a:t>Degeneration</a:t>
            </a:r>
            <a:endParaRPr sz="2400" dirty="0">
              <a:latin typeface="Verdana"/>
              <a:cs typeface="Verdana"/>
            </a:endParaRPr>
          </a:p>
          <a:p>
            <a:pPr marL="2162810">
              <a:lnSpc>
                <a:spcPct val="100000"/>
              </a:lnSpc>
            </a:pPr>
            <a:r>
              <a:rPr sz="2400" spc="-70" dirty="0">
                <a:solidFill>
                  <a:srgbClr val="C00000"/>
                </a:solidFill>
                <a:latin typeface="Verdana"/>
                <a:cs typeface="Verdana"/>
              </a:rPr>
              <a:t>Articular</a:t>
            </a:r>
            <a:r>
              <a:rPr sz="2400" spc="-1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C00000"/>
                </a:solidFill>
                <a:latin typeface="Verdana"/>
                <a:cs typeface="Verdana"/>
              </a:rPr>
              <a:t>gout</a:t>
            </a:r>
            <a:endParaRPr sz="2400" dirty="0">
              <a:latin typeface="Verdana"/>
              <a:cs typeface="Verdana"/>
            </a:endParaRPr>
          </a:p>
          <a:p>
            <a:pPr marL="288925" indent="-282575">
              <a:lnSpc>
                <a:spcPct val="100000"/>
              </a:lnSpc>
              <a:buSzPct val="81250"/>
              <a:buAutoNum type="arabicParenR" startAt="4"/>
              <a:tabLst>
                <a:tab pos="288925" algn="l"/>
              </a:tabLst>
            </a:pPr>
            <a:r>
              <a:rPr sz="2400" spc="-20" dirty="0">
                <a:solidFill>
                  <a:srgbClr val="00AF50"/>
                </a:solidFill>
                <a:latin typeface="Verdana"/>
                <a:cs typeface="Verdana"/>
              </a:rPr>
              <a:t>Gout</a:t>
            </a:r>
            <a:endParaRPr sz="2400" dirty="0">
              <a:latin typeface="Verdana"/>
              <a:cs typeface="Verdana"/>
            </a:endParaRPr>
          </a:p>
          <a:p>
            <a:pPr marL="2178050">
              <a:lnSpc>
                <a:spcPct val="100000"/>
              </a:lnSpc>
            </a:pPr>
            <a:r>
              <a:rPr sz="2400" spc="-55" dirty="0">
                <a:solidFill>
                  <a:srgbClr val="C00000"/>
                </a:solidFill>
                <a:latin typeface="Verdana"/>
                <a:cs typeface="Verdana"/>
              </a:rPr>
              <a:t>Visceral</a:t>
            </a:r>
            <a:r>
              <a:rPr sz="2400" spc="-13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20" dirty="0">
                <a:solidFill>
                  <a:srgbClr val="C00000"/>
                </a:solidFill>
                <a:latin typeface="Verdana"/>
                <a:cs typeface="Verdana"/>
              </a:rPr>
              <a:t>gout</a:t>
            </a:r>
            <a:endParaRPr lang="en-US" sz="2400" spc="-20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2178050">
              <a:lnSpc>
                <a:spcPct val="100000"/>
              </a:lnSpc>
            </a:pPr>
            <a:endParaRPr lang="en-US" sz="2400" spc="-20" dirty="0">
              <a:solidFill>
                <a:srgbClr val="C00000"/>
              </a:solidFill>
              <a:latin typeface="Verdana"/>
              <a:cs typeface="Verdana"/>
            </a:endParaRPr>
          </a:p>
          <a:p>
            <a:pPr marL="2178050">
              <a:lnSpc>
                <a:spcPct val="100000"/>
              </a:lnSpc>
            </a:pPr>
            <a:endParaRPr sz="2400" dirty="0">
              <a:latin typeface="Verdana"/>
              <a:cs typeface="Verdana"/>
            </a:endParaRPr>
          </a:p>
          <a:p>
            <a:pPr marL="3466465">
              <a:lnSpc>
                <a:spcPct val="100000"/>
              </a:lnSpc>
              <a:spcBef>
                <a:spcPts val="5"/>
              </a:spcBef>
            </a:pPr>
            <a:r>
              <a:rPr sz="2400" spc="-80" dirty="0">
                <a:solidFill>
                  <a:srgbClr val="C00000"/>
                </a:solidFill>
                <a:latin typeface="Verdana"/>
                <a:cs typeface="Verdana"/>
              </a:rPr>
              <a:t>Dystrophic</a:t>
            </a:r>
            <a:r>
              <a:rPr sz="2400" spc="-16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calcification</a:t>
            </a:r>
            <a:endParaRPr sz="2400" dirty="0">
              <a:latin typeface="Verdana"/>
              <a:cs typeface="Verdana"/>
            </a:endParaRPr>
          </a:p>
          <a:p>
            <a:pPr marL="288925" indent="-282575">
              <a:lnSpc>
                <a:spcPct val="100000"/>
              </a:lnSpc>
              <a:buSzPct val="81250"/>
              <a:buAutoNum type="arabicParenR" startAt="5"/>
              <a:tabLst>
                <a:tab pos="288925" algn="l"/>
              </a:tabLst>
            </a:pPr>
            <a:r>
              <a:rPr sz="2400" spc="-10" dirty="0">
                <a:solidFill>
                  <a:srgbClr val="00AF50"/>
                </a:solidFill>
                <a:latin typeface="Verdana"/>
                <a:cs typeface="Verdana"/>
              </a:rPr>
              <a:t>Calcification</a:t>
            </a:r>
            <a:endParaRPr sz="2400" dirty="0">
              <a:latin typeface="Verdana"/>
              <a:cs typeface="Verdana"/>
            </a:endParaRPr>
          </a:p>
          <a:p>
            <a:pPr marL="3550285">
              <a:lnSpc>
                <a:spcPct val="100000"/>
              </a:lnSpc>
            </a:pPr>
            <a:r>
              <a:rPr sz="2400" dirty="0">
                <a:solidFill>
                  <a:srgbClr val="C00000"/>
                </a:solidFill>
                <a:latin typeface="Verdana"/>
                <a:cs typeface="Verdana"/>
              </a:rPr>
              <a:t>Metastatic</a:t>
            </a:r>
            <a:r>
              <a:rPr sz="2400" spc="-17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Verdana"/>
                <a:cs typeface="Verdana"/>
              </a:rPr>
              <a:t>calcification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4054" y="1097407"/>
            <a:ext cx="77470" cy="83820"/>
          </a:xfrm>
          <a:custGeom>
            <a:avLst/>
            <a:gdLst/>
            <a:ahLst/>
            <a:cxnLst/>
            <a:rect l="l" t="t" r="r" b="b"/>
            <a:pathLst>
              <a:path w="77470" h="83819">
                <a:moveTo>
                  <a:pt x="59435" y="0"/>
                </a:moveTo>
                <a:lnTo>
                  <a:pt x="0" y="47625"/>
                </a:lnTo>
                <a:lnTo>
                  <a:pt x="77343" y="83312"/>
                </a:lnTo>
                <a:lnTo>
                  <a:pt x="59435" y="0"/>
                </a:lnTo>
                <a:close/>
              </a:path>
            </a:pathLst>
          </a:custGeom>
          <a:solidFill>
            <a:srgbClr val="9D2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18181" y="3445509"/>
            <a:ext cx="922019" cy="774700"/>
          </a:xfrm>
          <a:custGeom>
            <a:avLst/>
            <a:gdLst/>
            <a:ahLst/>
            <a:cxnLst/>
            <a:rect l="l" t="t" r="r" b="b"/>
            <a:pathLst>
              <a:path w="922020" h="774700">
                <a:moveTo>
                  <a:pt x="921639" y="7874"/>
                </a:moveTo>
                <a:lnTo>
                  <a:pt x="836803" y="0"/>
                </a:lnTo>
                <a:lnTo>
                  <a:pt x="848296" y="29641"/>
                </a:lnTo>
                <a:lnTo>
                  <a:pt x="7518" y="356120"/>
                </a:lnTo>
                <a:lnTo>
                  <a:pt x="6731" y="355727"/>
                </a:lnTo>
                <a:lnTo>
                  <a:pt x="2921" y="357124"/>
                </a:lnTo>
                <a:lnTo>
                  <a:pt x="2501" y="358063"/>
                </a:lnTo>
                <a:lnTo>
                  <a:pt x="1651" y="358394"/>
                </a:lnTo>
                <a:lnTo>
                  <a:pt x="127" y="362077"/>
                </a:lnTo>
                <a:lnTo>
                  <a:pt x="393" y="362750"/>
                </a:lnTo>
                <a:lnTo>
                  <a:pt x="0" y="363601"/>
                </a:lnTo>
                <a:lnTo>
                  <a:pt x="1397" y="367284"/>
                </a:lnTo>
                <a:lnTo>
                  <a:pt x="2349" y="367753"/>
                </a:lnTo>
                <a:lnTo>
                  <a:pt x="2667" y="368554"/>
                </a:lnTo>
                <a:lnTo>
                  <a:pt x="6350" y="370205"/>
                </a:lnTo>
                <a:lnTo>
                  <a:pt x="7023" y="369938"/>
                </a:lnTo>
                <a:lnTo>
                  <a:pt x="823175" y="745312"/>
                </a:lnTo>
                <a:lnTo>
                  <a:pt x="809879" y="774192"/>
                </a:lnTo>
                <a:lnTo>
                  <a:pt x="894969" y="771398"/>
                </a:lnTo>
                <a:lnTo>
                  <a:pt x="879500" y="752094"/>
                </a:lnTo>
                <a:lnTo>
                  <a:pt x="841756" y="704977"/>
                </a:lnTo>
                <a:lnTo>
                  <a:pt x="828497" y="733742"/>
                </a:lnTo>
                <a:lnTo>
                  <a:pt x="23495" y="363512"/>
                </a:lnTo>
                <a:lnTo>
                  <a:pt x="852881" y="41452"/>
                </a:lnTo>
                <a:lnTo>
                  <a:pt x="864362" y="70993"/>
                </a:lnTo>
                <a:lnTo>
                  <a:pt x="907224" y="23749"/>
                </a:lnTo>
                <a:lnTo>
                  <a:pt x="921639" y="7874"/>
                </a:lnTo>
                <a:close/>
              </a:path>
            </a:pathLst>
          </a:custGeom>
          <a:solidFill>
            <a:srgbClr val="9D2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0200" y="5257800"/>
            <a:ext cx="1321435" cy="833119"/>
          </a:xfrm>
          <a:custGeom>
            <a:avLst/>
            <a:gdLst/>
            <a:ahLst/>
            <a:cxnLst/>
            <a:rect l="l" t="t" r="r" b="b"/>
            <a:pathLst>
              <a:path w="1321435" h="833120">
                <a:moveTo>
                  <a:pt x="1223391" y="11938"/>
                </a:moveTo>
                <a:lnTo>
                  <a:pt x="1139063" y="0"/>
                </a:lnTo>
                <a:lnTo>
                  <a:pt x="1149184" y="30187"/>
                </a:lnTo>
                <a:lnTo>
                  <a:pt x="5080" y="414274"/>
                </a:lnTo>
                <a:lnTo>
                  <a:pt x="1778" y="415417"/>
                </a:lnTo>
                <a:lnTo>
                  <a:pt x="0" y="418973"/>
                </a:lnTo>
                <a:lnTo>
                  <a:pt x="1143" y="422275"/>
                </a:lnTo>
                <a:lnTo>
                  <a:pt x="2286" y="425704"/>
                </a:lnTo>
                <a:lnTo>
                  <a:pt x="5842" y="427482"/>
                </a:lnTo>
                <a:lnTo>
                  <a:pt x="9144" y="426339"/>
                </a:lnTo>
                <a:lnTo>
                  <a:pt x="1153198" y="42138"/>
                </a:lnTo>
                <a:lnTo>
                  <a:pt x="1163320" y="72263"/>
                </a:lnTo>
                <a:lnTo>
                  <a:pt x="1210360" y="25019"/>
                </a:lnTo>
                <a:lnTo>
                  <a:pt x="1223391" y="11938"/>
                </a:lnTo>
                <a:close/>
              </a:path>
              <a:path w="1321435" h="833120">
                <a:moveTo>
                  <a:pt x="1321054" y="819785"/>
                </a:moveTo>
                <a:lnTo>
                  <a:pt x="1308366" y="807339"/>
                </a:lnTo>
                <a:lnTo>
                  <a:pt x="1267714" y="767448"/>
                </a:lnTo>
                <a:lnTo>
                  <a:pt x="1267714" y="798830"/>
                </a:lnTo>
                <a:lnTo>
                  <a:pt x="1266698" y="802132"/>
                </a:lnTo>
                <a:lnTo>
                  <a:pt x="1266596" y="802411"/>
                </a:lnTo>
                <a:lnTo>
                  <a:pt x="1267714" y="798830"/>
                </a:lnTo>
                <a:lnTo>
                  <a:pt x="1267714" y="767448"/>
                </a:lnTo>
                <a:lnTo>
                  <a:pt x="1260221" y="760095"/>
                </a:lnTo>
                <a:lnTo>
                  <a:pt x="1250492" y="790257"/>
                </a:lnTo>
                <a:lnTo>
                  <a:pt x="85598" y="413131"/>
                </a:lnTo>
                <a:lnTo>
                  <a:pt x="82042" y="415036"/>
                </a:lnTo>
                <a:lnTo>
                  <a:pt x="81026" y="418338"/>
                </a:lnTo>
                <a:lnTo>
                  <a:pt x="79883" y="421640"/>
                </a:lnTo>
                <a:lnTo>
                  <a:pt x="81788" y="425196"/>
                </a:lnTo>
                <a:lnTo>
                  <a:pt x="85090" y="426339"/>
                </a:lnTo>
                <a:lnTo>
                  <a:pt x="1246581" y="802411"/>
                </a:lnTo>
                <a:lnTo>
                  <a:pt x="1236853" y="832612"/>
                </a:lnTo>
                <a:lnTo>
                  <a:pt x="1321054" y="819785"/>
                </a:lnTo>
                <a:close/>
              </a:path>
            </a:pathLst>
          </a:custGeom>
          <a:solidFill>
            <a:srgbClr val="9D2C0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C7E1A-BFCF-4564-AC32-746239A624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9" t="12318" b="13775"/>
          <a:stretch/>
        </p:blipFill>
        <p:spPr>
          <a:xfrm>
            <a:off x="5943600" y="3822630"/>
            <a:ext cx="2438400" cy="1186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324252-E9D6-483F-B3B1-B32202C11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448636"/>
            <a:ext cx="2438400" cy="131757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609600"/>
            <a:ext cx="1112520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278765" indent="-457200">
              <a:lnSpc>
                <a:spcPct val="100299"/>
              </a:lnSpc>
              <a:spcBef>
                <a:spcPts val="95"/>
              </a:spcBef>
              <a:buFont typeface="Wingdings"/>
              <a:buChar char=""/>
              <a:tabLst>
                <a:tab pos="469265" algn="l"/>
              </a:tabLst>
            </a:pPr>
            <a:r>
              <a:rPr sz="3200" spc="-120" dirty="0">
                <a:solidFill>
                  <a:srgbClr val="006FC0"/>
                </a:solidFill>
                <a:latin typeface="Verdana"/>
                <a:cs typeface="Verdana"/>
              </a:rPr>
              <a:t>Intracellular</a:t>
            </a:r>
            <a:r>
              <a:rPr sz="3200" spc="-18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3200" spc="-35" dirty="0">
                <a:solidFill>
                  <a:srgbClr val="006FC0"/>
                </a:solidFill>
                <a:latin typeface="Verdana"/>
                <a:cs typeface="Verdana"/>
              </a:rPr>
              <a:t>Accumulation</a:t>
            </a:r>
            <a:r>
              <a:rPr sz="2400" spc="-35" dirty="0">
                <a:solidFill>
                  <a:srgbClr val="006FC0"/>
                </a:solidFill>
                <a:latin typeface="Verdana"/>
                <a:cs typeface="Verdana"/>
              </a:rPr>
              <a:t>:-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6FB9F-1079-474B-9551-1747C6F855D0}"/>
              </a:ext>
            </a:extLst>
          </p:cNvPr>
          <p:cNvSpPr txBox="1"/>
          <p:nvPr/>
        </p:nvSpPr>
        <p:spPr>
          <a:xfrm>
            <a:off x="457200" y="1676400"/>
            <a:ext cx="11277600" cy="3082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4945" marR="1305560" indent="-182880">
              <a:lnSpc>
                <a:spcPct val="110000"/>
              </a:lnSpc>
              <a:spcBef>
                <a:spcPts val="100"/>
              </a:spcBef>
              <a:buClr>
                <a:srgbClr val="252525"/>
              </a:buClr>
              <a:buFont typeface="Microsoft Sans Serif"/>
              <a:buChar char="◦"/>
              <a:tabLst>
                <a:tab pos="194945" algn="l"/>
              </a:tabLst>
            </a:pPr>
            <a:r>
              <a:rPr lang="en-US"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Under</a:t>
            </a:r>
            <a:r>
              <a:rPr lang="en-US" sz="2400" spc="-4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some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0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circumstances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accumulate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abnormal </a:t>
            </a:r>
            <a:r>
              <a:rPr lang="en-US" sz="2400" spc="-20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amounts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1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various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substances,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which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lang="en-US" sz="2400" spc="-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lang="en-US" sz="2400" spc="-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harmless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associated</a:t>
            </a:r>
            <a:r>
              <a:rPr lang="en-US" sz="2400" spc="-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with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varying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degrees</a:t>
            </a:r>
            <a:r>
              <a:rPr lang="en-US" sz="2400" spc="-7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9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of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3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injury.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2280"/>
              </a:spcBef>
              <a:buClr>
                <a:srgbClr val="252525"/>
              </a:buClr>
              <a:buFont typeface="Microsoft Sans Serif"/>
              <a:buChar char="◦"/>
            </a:pPr>
            <a:r>
              <a:rPr lang="en-US" sz="2400" spc="-145" dirty="0">
                <a:latin typeface="Verdana"/>
                <a:cs typeface="Verdana"/>
              </a:rPr>
              <a:t>The</a:t>
            </a:r>
            <a:r>
              <a:rPr lang="en-US" sz="2400" spc="-130" dirty="0">
                <a:latin typeface="Verdana"/>
                <a:cs typeface="Verdana"/>
              </a:rPr>
              <a:t> </a:t>
            </a:r>
            <a:r>
              <a:rPr lang="en-US" sz="2400" dirty="0">
                <a:latin typeface="Verdana"/>
                <a:cs typeface="Verdana"/>
              </a:rPr>
              <a:t>location</a:t>
            </a:r>
            <a:r>
              <a:rPr lang="en-US" sz="2400" spc="-170" dirty="0">
                <a:latin typeface="Verdana"/>
                <a:cs typeface="Verdana"/>
              </a:rPr>
              <a:t> </a:t>
            </a:r>
            <a:r>
              <a:rPr lang="en-US" sz="2400" dirty="0">
                <a:latin typeface="Verdana"/>
                <a:cs typeface="Verdana"/>
              </a:rPr>
              <a:t>of</a:t>
            </a:r>
            <a:r>
              <a:rPr lang="en-US" sz="2400" spc="-135" dirty="0">
                <a:latin typeface="Verdana"/>
                <a:cs typeface="Verdana"/>
              </a:rPr>
              <a:t> </a:t>
            </a:r>
            <a:r>
              <a:rPr lang="en-US" sz="2400" spc="45" dirty="0">
                <a:latin typeface="Verdana"/>
                <a:cs typeface="Verdana"/>
              </a:rPr>
              <a:t>accumulated </a:t>
            </a:r>
            <a:r>
              <a:rPr lang="en-US" sz="2400" spc="-55" dirty="0">
                <a:latin typeface="Verdana"/>
                <a:cs typeface="Verdana"/>
              </a:rPr>
              <a:t>substances</a:t>
            </a:r>
            <a:r>
              <a:rPr lang="en-US" sz="2400" spc="-155" dirty="0">
                <a:latin typeface="Verdana"/>
                <a:cs typeface="Verdana"/>
              </a:rPr>
              <a:t> </a:t>
            </a:r>
            <a:r>
              <a:rPr lang="en-US" sz="2400" spc="-20" dirty="0">
                <a:latin typeface="Verdana"/>
                <a:cs typeface="Verdana"/>
              </a:rPr>
              <a:t>may</a:t>
            </a:r>
            <a:r>
              <a:rPr lang="en-US" sz="2400" spc="-150" dirty="0">
                <a:latin typeface="Verdana"/>
                <a:cs typeface="Verdana"/>
              </a:rPr>
              <a:t> </a:t>
            </a:r>
            <a:r>
              <a:rPr lang="en-US" sz="2400" spc="-80" dirty="0">
                <a:latin typeface="Verdana"/>
                <a:cs typeface="Verdana"/>
              </a:rPr>
              <a:t>either</a:t>
            </a:r>
            <a:r>
              <a:rPr lang="en-US" sz="2400" spc="-180" dirty="0">
                <a:latin typeface="Verdana"/>
                <a:cs typeface="Verdana"/>
              </a:rPr>
              <a:t> </a:t>
            </a:r>
            <a:r>
              <a:rPr lang="en-US" sz="2400" spc="-125" dirty="0">
                <a:latin typeface="Verdana"/>
                <a:cs typeface="Verdana"/>
              </a:rPr>
              <a:t>in</a:t>
            </a:r>
            <a:r>
              <a:rPr lang="en-US" sz="2400" spc="-185" dirty="0">
                <a:latin typeface="Verdana"/>
                <a:cs typeface="Verdana"/>
              </a:rPr>
              <a:t> </a:t>
            </a:r>
            <a:r>
              <a:rPr lang="en-US" sz="2400" spc="-20" dirty="0">
                <a:latin typeface="Verdana"/>
                <a:cs typeface="Verdana"/>
              </a:rPr>
              <a:t>the</a:t>
            </a:r>
            <a:r>
              <a:rPr lang="en-US" sz="2400" spc="-135" dirty="0">
                <a:latin typeface="Verdana"/>
                <a:cs typeface="Verdana"/>
              </a:rPr>
              <a:t> </a:t>
            </a:r>
            <a:r>
              <a:rPr lang="en-US" sz="2400" spc="-70" dirty="0">
                <a:solidFill>
                  <a:srgbClr val="0070C0"/>
                </a:solidFill>
                <a:latin typeface="Verdana"/>
                <a:cs typeface="Verdana"/>
              </a:rPr>
              <a:t>cytoplasm</a:t>
            </a:r>
            <a:r>
              <a:rPr lang="en-US" sz="2400" spc="-70" dirty="0">
                <a:latin typeface="Verdana"/>
                <a:cs typeface="Verdana"/>
              </a:rPr>
              <a:t>, </a:t>
            </a:r>
            <a:r>
              <a:rPr lang="en-US" sz="2400" spc="-70" dirty="0">
                <a:solidFill>
                  <a:srgbClr val="0070C0"/>
                </a:solidFill>
                <a:latin typeface="Verdana"/>
                <a:cs typeface="Verdana"/>
              </a:rPr>
              <a:t>within</a:t>
            </a:r>
            <a:r>
              <a:rPr lang="en-US" sz="2400" spc="-180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en-US" sz="2400" spc="-10" dirty="0">
                <a:solidFill>
                  <a:srgbClr val="0070C0"/>
                </a:solidFill>
                <a:latin typeface="Verdana"/>
                <a:cs typeface="Verdana"/>
              </a:rPr>
              <a:t>organelles </a:t>
            </a:r>
            <a:r>
              <a:rPr lang="en-US" sz="2400" spc="-140" dirty="0">
                <a:solidFill>
                  <a:srgbClr val="0070C0"/>
                </a:solidFill>
                <a:latin typeface="Verdana"/>
                <a:cs typeface="Verdana"/>
              </a:rPr>
              <a:t>(lysosomes)</a:t>
            </a:r>
            <a:r>
              <a:rPr lang="en-US" sz="2400" spc="-165" dirty="0">
                <a:solidFill>
                  <a:srgbClr val="0070C0"/>
                </a:solidFill>
                <a:latin typeface="Verdana"/>
                <a:cs typeface="Verdana"/>
              </a:rPr>
              <a:t> </a:t>
            </a:r>
            <a:r>
              <a:rPr lang="en-US" sz="2400" spc="-105" dirty="0">
                <a:latin typeface="Verdana"/>
                <a:cs typeface="Verdana"/>
              </a:rPr>
              <a:t>or</a:t>
            </a:r>
            <a:r>
              <a:rPr lang="en-US" sz="2400" spc="-175" dirty="0">
                <a:latin typeface="Verdana"/>
                <a:cs typeface="Verdana"/>
              </a:rPr>
              <a:t> </a:t>
            </a:r>
            <a:r>
              <a:rPr lang="en-US" sz="2400" spc="-125" dirty="0">
                <a:latin typeface="Verdana"/>
                <a:cs typeface="Verdana"/>
              </a:rPr>
              <a:t>in</a:t>
            </a:r>
            <a:r>
              <a:rPr lang="en-US" sz="2400" spc="-195" dirty="0">
                <a:latin typeface="Verdana"/>
                <a:cs typeface="Verdana"/>
              </a:rPr>
              <a:t> </a:t>
            </a:r>
            <a:r>
              <a:rPr lang="en-US" sz="2400" spc="-25" dirty="0">
                <a:latin typeface="Verdana"/>
                <a:cs typeface="Verdana"/>
              </a:rPr>
              <a:t>the</a:t>
            </a:r>
            <a:r>
              <a:rPr lang="en-US" sz="2400" spc="-170" dirty="0">
                <a:latin typeface="Verdana"/>
                <a:cs typeface="Verdana"/>
              </a:rPr>
              <a:t> </a:t>
            </a:r>
            <a:r>
              <a:rPr lang="en-US" sz="2400" spc="-10" dirty="0">
                <a:solidFill>
                  <a:srgbClr val="0070C0"/>
                </a:solidFill>
                <a:latin typeface="Verdana"/>
                <a:cs typeface="Verdana"/>
              </a:rPr>
              <a:t>nucleus</a:t>
            </a:r>
            <a:r>
              <a:rPr lang="en-US" sz="2400" spc="-10" dirty="0">
                <a:latin typeface="Verdana"/>
                <a:cs typeface="Verdana"/>
              </a:rPr>
              <a:t>, </a:t>
            </a:r>
            <a:r>
              <a:rPr lang="en-US" sz="2400" spc="-1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and</a:t>
            </a:r>
            <a:r>
              <a:rPr lang="en-US"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it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lang="en-US" sz="2400" spc="-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lang="en-US" sz="2400" spc="-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1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synthesized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36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by </a:t>
            </a:r>
            <a:r>
              <a:rPr lang="en-US" sz="2400" spc="-13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the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4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affected</a:t>
            </a:r>
            <a:r>
              <a:rPr lang="en-US" sz="2400" spc="-8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cells</a:t>
            </a:r>
            <a:r>
              <a:rPr lang="en-US" sz="2400" spc="-9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9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or</a:t>
            </a:r>
            <a:r>
              <a:rPr lang="en-US" sz="2400" spc="-5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54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may</a:t>
            </a:r>
            <a:r>
              <a:rPr lang="en-US" sz="2400" spc="-7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16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be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22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produced</a:t>
            </a:r>
            <a:r>
              <a:rPr lang="en-US" sz="2400" spc="-85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lang="en-US" sz="2400" spc="-50" dirty="0"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elsewhere.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  <a:p>
            <a:pPr marL="12065" marR="5080">
              <a:lnSpc>
                <a:spcPct val="110000"/>
              </a:lnSpc>
              <a:tabLst>
                <a:tab pos="194945" algn="l"/>
                <a:tab pos="283845" algn="l"/>
              </a:tabLst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A6BB8D-4783-40D2-9820-EA177B9528C7}"/>
              </a:ext>
            </a:extLst>
          </p:cNvPr>
          <p:cNvSpPr txBox="1"/>
          <p:nvPr/>
        </p:nvSpPr>
        <p:spPr>
          <a:xfrm>
            <a:off x="-9525" y="762000"/>
            <a:ext cx="11887200" cy="4306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9265" marR="1386840" algn="l">
              <a:lnSpc>
                <a:spcPct val="100000"/>
              </a:lnSpc>
              <a:tabLst>
                <a:tab pos="4420235" algn="l"/>
                <a:tab pos="6644005" algn="l"/>
              </a:tabLst>
            </a:pPr>
            <a:r>
              <a:rPr lang="en-US" sz="2000" spc="-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There</a:t>
            </a:r>
            <a:r>
              <a:rPr lang="en-US" sz="2000" spc="-1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are</a:t>
            </a:r>
            <a:r>
              <a:rPr lang="en-US" sz="2000" spc="-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b="1" u="sng" spc="-6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three</a:t>
            </a:r>
            <a:r>
              <a:rPr lang="en-US" sz="2000" b="1" u="sng" spc="-15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b="1" u="sng" spc="-10" dirty="0">
                <a:highlight>
                  <a:srgbClr val="FFFF00"/>
                </a:highlight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pathways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by</a:t>
            </a:r>
            <a:r>
              <a:rPr lang="en-US" sz="2000" spc="-17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which</a:t>
            </a:r>
            <a:r>
              <a:rPr lang="en-US" sz="2000" spc="-204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cells </a:t>
            </a:r>
            <a:r>
              <a:rPr lang="en-US" sz="2000" spc="14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can</a:t>
            </a:r>
            <a:r>
              <a:rPr lang="en-US" sz="200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4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accumulate 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abnormal  substances-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69265" marR="409575" algn="l">
              <a:lnSpc>
                <a:spcPct val="100000"/>
              </a:lnSpc>
            </a:pPr>
            <a:endParaRPr lang="en-US" sz="2000" spc="-370" dirty="0">
              <a:solidFill>
                <a:srgbClr val="00AF5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69265" marR="409575" algn="l">
              <a:lnSpc>
                <a:spcPct val="100000"/>
              </a:lnSpc>
            </a:pPr>
            <a:r>
              <a:rPr lang="en-US" sz="2000" spc="-370" dirty="0">
                <a:solidFill>
                  <a:srgbClr val="00AF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1- </a:t>
            </a:r>
            <a:r>
              <a:rPr lang="en-US" sz="2000" spc="13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lang="en-US" sz="2000" spc="-1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normal</a:t>
            </a:r>
            <a:r>
              <a:rPr lang="en-US" sz="2000" spc="-17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substances</a:t>
            </a:r>
            <a:r>
              <a:rPr lang="en-US" sz="2000" spc="-16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may</a:t>
            </a:r>
            <a:r>
              <a:rPr lang="en-US" sz="2000" spc="-1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13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be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produced</a:t>
            </a:r>
            <a:r>
              <a:rPr lang="en-US" sz="2000" spc="-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at</a:t>
            </a:r>
            <a:r>
              <a:rPr lang="en-US" sz="2000" spc="-1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2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normal</a:t>
            </a:r>
            <a:r>
              <a:rPr lang="en-US" sz="2000" spc="-1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or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an 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increased</a:t>
            </a:r>
            <a:r>
              <a:rPr lang="en-US" sz="2000" spc="-10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rate</a:t>
            </a:r>
            <a:r>
              <a:rPr lang="en-US" sz="2000" spc="-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 but</a:t>
            </a:r>
            <a:r>
              <a:rPr lang="en-US" sz="2000" spc="-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</a:t>
            </a:r>
            <a:r>
              <a:rPr lang="en-US" sz="2000" spc="-9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metabolic</a:t>
            </a:r>
            <a:r>
              <a:rPr lang="en-US" sz="2000" spc="-14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4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rate</a:t>
            </a:r>
            <a:r>
              <a:rPr lang="en-US" sz="2000" spc="-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is</a:t>
            </a:r>
            <a:r>
              <a:rPr lang="en-US" sz="2000" spc="-12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inadequate</a:t>
            </a:r>
            <a:r>
              <a:rPr lang="en-US" sz="2000" spc="-12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to</a:t>
            </a:r>
            <a:r>
              <a:rPr lang="en-US" sz="2000" spc="-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3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remove</a:t>
            </a:r>
            <a:r>
              <a:rPr lang="en-US" sz="2000" spc="-1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it</a:t>
            </a:r>
            <a:r>
              <a:rPr lang="en-US" sz="2000" spc="-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 </a:t>
            </a:r>
            <a:r>
              <a:rPr lang="en-US" sz="2000" spc="-3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Ex:-</a:t>
            </a:r>
            <a:r>
              <a:rPr lang="en-US" sz="2000" spc="-1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fatty</a:t>
            </a:r>
            <a:r>
              <a:rPr lang="en-US" sz="2000" spc="-19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9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change</a:t>
            </a:r>
            <a:r>
              <a:rPr lang="en-US" sz="2000" spc="-18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2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</a:t>
            </a:r>
            <a:r>
              <a:rPr lang="en-US" sz="2000" spc="-19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liver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69265" marR="889000">
              <a:spcBef>
                <a:spcPts val="2885"/>
              </a:spcBef>
            </a:pPr>
            <a:r>
              <a:rPr lang="en-US" sz="2000" spc="-370" dirty="0">
                <a:solidFill>
                  <a:srgbClr val="00AF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2- </a:t>
            </a:r>
            <a:r>
              <a:rPr lang="en-US" sz="20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Endogenous</a:t>
            </a:r>
            <a:r>
              <a:rPr lang="en-US" sz="200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substances</a:t>
            </a:r>
            <a:r>
              <a:rPr lang="en-US" sz="2000" spc="-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accumulates</a:t>
            </a:r>
            <a:r>
              <a:rPr lang="en-US" sz="200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because</a:t>
            </a:r>
            <a:r>
              <a:rPr lang="en-US" sz="2000" spc="-7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of</a:t>
            </a:r>
            <a:r>
              <a:rPr lang="en-US" sz="2000" spc="-8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genetic</a:t>
            </a:r>
            <a:r>
              <a:rPr lang="en-US" sz="2000" spc="-13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or </a:t>
            </a:r>
            <a:r>
              <a:rPr lang="en-US" sz="2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acquired</a:t>
            </a:r>
            <a:r>
              <a:rPr lang="en-US" sz="2000" spc="-135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defect</a:t>
            </a:r>
            <a:r>
              <a:rPr lang="en-US" sz="2000" spc="-11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3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</a:t>
            </a:r>
            <a:r>
              <a:rPr lang="en-US" sz="2000" spc="-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its</a:t>
            </a:r>
            <a:r>
              <a:rPr lang="en-US" sz="2000" spc="-13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metabolism</a:t>
            </a:r>
            <a:r>
              <a:rPr lang="en-US" sz="200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, transport</a:t>
            </a:r>
            <a:r>
              <a:rPr lang="en-US" sz="2000" spc="-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or</a:t>
            </a:r>
            <a:r>
              <a:rPr lang="en-US" sz="2000" spc="-1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secretion.</a:t>
            </a:r>
            <a:r>
              <a:rPr lang="en-US" sz="2000" spc="-13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3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Ex:- </a:t>
            </a:r>
            <a:r>
              <a:rPr lang="en-US" sz="2000" spc="-1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‟</a:t>
            </a:r>
            <a:r>
              <a:rPr lang="en-US" sz="2000" spc="-12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lysosomal</a:t>
            </a:r>
            <a:r>
              <a:rPr lang="en-US" sz="2000" spc="-14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3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storage</a:t>
            </a:r>
            <a:r>
              <a:rPr lang="en-US" sz="2000" spc="-13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disease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‟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568960">
              <a:lnSpc>
                <a:spcPts val="3350"/>
              </a:lnSpc>
            </a:pPr>
            <a:endParaRPr lang="en-US" sz="2400" spc="-450" dirty="0">
              <a:solidFill>
                <a:srgbClr val="00AF5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568960">
              <a:lnSpc>
                <a:spcPts val="3350"/>
              </a:lnSpc>
            </a:pPr>
            <a:r>
              <a:rPr lang="en-US" sz="2000" spc="-450" dirty="0">
                <a:solidFill>
                  <a:srgbClr val="00AF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3-  </a:t>
            </a:r>
            <a:r>
              <a:rPr lang="en-US" sz="2000" spc="13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</a:t>
            </a:r>
            <a:r>
              <a:rPr lang="en-US" sz="2000" spc="-1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abnormal</a:t>
            </a:r>
            <a:r>
              <a:rPr lang="en-US" sz="2000" spc="-16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outside</a:t>
            </a:r>
            <a:r>
              <a:rPr lang="en-US" sz="2000" spc="-185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3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substance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may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5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accumulate</a:t>
            </a:r>
            <a:r>
              <a:rPr lang="en-US" sz="2000" spc="-18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6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because</a:t>
            </a:r>
            <a:r>
              <a:rPr lang="en-US" sz="2000" u="sng" spc="-14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</a:t>
            </a:r>
            <a:r>
              <a:rPr lang="en-US" sz="2000" u="sng" spc="-15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cell </a:t>
            </a:r>
            <a:r>
              <a:rPr lang="en-US" sz="2000" u="sng" spc="-8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has</a:t>
            </a:r>
            <a:r>
              <a:rPr lang="en-US" sz="2000" u="sng" spc="-14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8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neither</a:t>
            </a:r>
            <a:r>
              <a:rPr lang="en-US" sz="2000" u="sng" spc="-18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</a:t>
            </a:r>
            <a:r>
              <a:rPr lang="en-US" sz="2000" u="sng" spc="-15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5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enzyme</a:t>
            </a:r>
            <a:r>
              <a:rPr lang="en-US" sz="2000" u="sng" spc="-14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1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to</a:t>
            </a:r>
            <a:r>
              <a:rPr lang="en-US" sz="2000" u="sng" spc="-13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degrade</a:t>
            </a:r>
            <a:r>
              <a:rPr lang="en-US" sz="2000" u="sng" spc="-15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16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it</a:t>
            </a:r>
            <a:r>
              <a:rPr lang="en-US" sz="2000" u="sng" spc="-19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1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nor</a:t>
            </a:r>
            <a:r>
              <a:rPr lang="en-US" sz="2000" u="sng" spc="-14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</a:t>
            </a:r>
            <a:r>
              <a:rPr lang="en-US" sz="2000" u="sng" spc="-15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8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ability</a:t>
            </a:r>
            <a:r>
              <a:rPr lang="en-US" sz="2000" u="sng" spc="-19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to</a:t>
            </a:r>
            <a:r>
              <a:rPr lang="en-US" sz="2000" u="sng" spc="-15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10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transport</a:t>
            </a:r>
            <a:r>
              <a:rPr lang="en-US" sz="2000" u="sng" spc="-14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16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it</a:t>
            </a:r>
            <a:r>
              <a:rPr lang="en-US" sz="2000" u="sng" spc="-19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5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to </a:t>
            </a:r>
            <a:r>
              <a:rPr lang="en-US" sz="2000" u="sng" spc="-6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other</a:t>
            </a:r>
            <a:r>
              <a:rPr lang="en-US" sz="2000" u="sng" spc="-14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u="sng" spc="-20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site</a:t>
            </a:r>
            <a:r>
              <a:rPr lang="en-US" sz="2000" spc="-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. </a:t>
            </a:r>
            <a:r>
              <a:rPr lang="en-US" sz="2000" spc="-31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Ex:-</a:t>
            </a:r>
            <a:r>
              <a:rPr lang="en-US" sz="2000" spc="-10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6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Carbon (anthracosis),silica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particles</a:t>
            </a:r>
            <a:r>
              <a:rPr lang="en-US" sz="2000" spc="-1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6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(silicosis)</a:t>
            </a:r>
            <a:r>
              <a:rPr lang="en-US" sz="2000" spc="-14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12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</a:t>
            </a:r>
            <a:r>
              <a:rPr lang="en-US" sz="2000" spc="-15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lang="en-US" sz="2000" spc="-25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the </a:t>
            </a:r>
            <a:r>
              <a:rPr lang="en-US" sz="2000" spc="-10" dirty="0"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lungs.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43975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0" y="457200"/>
            <a:ext cx="6096000" cy="5714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</TotalTime>
  <Words>1736</Words>
  <Application>Microsoft Office PowerPoint</Application>
  <PresentationFormat>Widescreen</PresentationFormat>
  <Paragraphs>191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Arial MT</vt:lpstr>
      <vt:lpstr>Calibri</vt:lpstr>
      <vt:lpstr>Cambria</vt:lpstr>
      <vt:lpstr>Microsoft Sans Serif</vt:lpstr>
      <vt:lpstr>Palatino Linotype</vt:lpstr>
      <vt:lpstr>Times New Roman</vt:lpstr>
      <vt:lpstr>Verdana</vt:lpstr>
      <vt:lpstr>Wingdings</vt:lpstr>
      <vt:lpstr>Office Theme</vt:lpstr>
      <vt:lpstr>Intracellular Accumulations</vt:lpstr>
      <vt:lpstr>PowerPoint Presentation</vt:lpstr>
      <vt:lpstr>Objectives:</vt:lpstr>
      <vt:lpstr>ACCUMULATION Deposition of abnormal amount of various substances (like-protein, fat, carbohydrate, pigment etc.).</vt:lpstr>
      <vt:lpstr>Intracellular Accumulation</vt:lpstr>
      <vt:lpstr>Extracellular Accumulation</vt:lpstr>
      <vt:lpstr>PowerPoint Presentation</vt:lpstr>
      <vt:lpstr>PowerPoint Presentation</vt:lpstr>
      <vt:lpstr>PowerPoint Presentation</vt:lpstr>
      <vt:lpstr>1)Fatty Change:-  </vt:lpstr>
      <vt:lpstr>PowerPoint Presentation</vt:lpstr>
      <vt:lpstr>PowerPoint Presentation</vt:lpstr>
      <vt:lpstr>Morphology</vt:lpstr>
      <vt:lpstr>PowerPoint Presentation</vt:lpstr>
      <vt:lpstr>PowerPoint Presentation</vt:lpstr>
      <vt:lpstr>PowerPoint Presentation</vt:lpstr>
      <vt:lpstr>Proteins:</vt:lpstr>
      <vt:lpstr>Glycogen:</vt:lpstr>
      <vt:lpstr>Pigments:</vt:lpstr>
      <vt:lpstr>PowerPoint Presentation</vt:lpstr>
      <vt:lpstr>PowerPoint Presentation</vt:lpstr>
      <vt:lpstr>4)Pigmentation:- Endogenous -Melanin</vt:lpstr>
      <vt:lpstr>PowerPoint Presentation</vt:lpstr>
      <vt:lpstr>PowerPoint Presentation</vt:lpstr>
      <vt:lpstr>PowerPoint Presentation</vt:lpstr>
      <vt:lpstr>PowerPoint Presentation</vt:lpstr>
      <vt:lpstr>Melanin :</vt:lpstr>
      <vt:lpstr>PowerPoint Presentation</vt:lpstr>
      <vt:lpstr>PowerPoint Presentation</vt:lpstr>
      <vt:lpstr>PowerPoint Presentation</vt:lpstr>
      <vt:lpstr>PowerPoint Presentation</vt:lpstr>
      <vt:lpstr>Hemosiderin</vt:lpstr>
      <vt:lpstr>PATHOLOGIC CALCIFICATION</vt:lpstr>
      <vt:lpstr>CALCIFICATION</vt:lpstr>
      <vt:lpstr>PowerPoint Presentation</vt:lpstr>
      <vt:lpstr>Dystrophic calcification:</vt:lpstr>
      <vt:lpstr>Metastatic Calcification: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title</dc:title>
  <dc:creator>Samira Saeed</dc:creator>
  <cp:lastModifiedBy>Suhayla Shareef</cp:lastModifiedBy>
  <cp:revision>10</cp:revision>
  <dcterms:created xsi:type="dcterms:W3CDTF">2025-09-02T05:55:35Z</dcterms:created>
  <dcterms:modified xsi:type="dcterms:W3CDTF">2026-05-03T18:49:21Z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2025-02-14T00:00:00Z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2025-09-02T00:00:00Z</vt:filetime>
  </property>
  <property fmtid="{D5CDD505-2E9C-101B-9397-08002B2CF9AE}" pid="5" name="Producer">
    <vt:lpwstr>Microsoft® PowerPoint® 2016</vt:lpwstr>
  </property>
</Properties>
</file>