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87" r:id="rId9"/>
    <p:sldId id="263" r:id="rId10"/>
    <p:sldId id="264" r:id="rId11"/>
    <p:sldId id="265" r:id="rId12"/>
    <p:sldId id="286" r:id="rId13"/>
    <p:sldId id="266" r:id="rId14"/>
    <p:sldId id="267" r:id="rId15"/>
    <p:sldId id="288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523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288" y="403859"/>
            <a:ext cx="11384280" cy="604570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104" y="455675"/>
            <a:ext cx="11283696" cy="59436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17220" y="621791"/>
            <a:ext cx="10954385" cy="5614670"/>
          </a:xfrm>
          <a:custGeom>
            <a:avLst/>
            <a:gdLst/>
            <a:ahLst/>
            <a:cxnLst/>
            <a:rect l="l" t="t" r="r" b="b"/>
            <a:pathLst>
              <a:path w="10954385" h="5614670">
                <a:moveTo>
                  <a:pt x="10954004" y="0"/>
                </a:moveTo>
                <a:lnTo>
                  <a:pt x="0" y="0"/>
                </a:lnTo>
                <a:lnTo>
                  <a:pt x="0" y="5614162"/>
                </a:lnTo>
                <a:lnTo>
                  <a:pt x="10954004" y="5614162"/>
                </a:lnTo>
                <a:lnTo>
                  <a:pt x="10954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17220" y="621791"/>
            <a:ext cx="10954385" cy="5614670"/>
          </a:xfrm>
          <a:custGeom>
            <a:avLst/>
            <a:gdLst/>
            <a:ahLst/>
            <a:cxnLst/>
            <a:rect l="l" t="t" r="r" b="b"/>
            <a:pathLst>
              <a:path w="10954385" h="5614670">
                <a:moveTo>
                  <a:pt x="0" y="5614162"/>
                </a:moveTo>
                <a:lnTo>
                  <a:pt x="10954004" y="5614162"/>
                </a:lnTo>
                <a:lnTo>
                  <a:pt x="10954004" y="0"/>
                </a:lnTo>
                <a:lnTo>
                  <a:pt x="0" y="0"/>
                </a:lnTo>
                <a:lnTo>
                  <a:pt x="0" y="5614162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251192" y="446531"/>
            <a:ext cx="1920239" cy="731520"/>
          </a:xfrm>
          <a:custGeom>
            <a:avLst/>
            <a:gdLst/>
            <a:ahLst/>
            <a:cxnLst/>
            <a:rect l="l" t="t" r="r" b="b"/>
            <a:pathLst>
              <a:path w="1920240" h="731519">
                <a:moveTo>
                  <a:pt x="1920240" y="0"/>
                </a:moveTo>
                <a:lnTo>
                  <a:pt x="0" y="0"/>
                </a:lnTo>
                <a:lnTo>
                  <a:pt x="0" y="731520"/>
                </a:lnTo>
                <a:lnTo>
                  <a:pt x="1920240" y="731520"/>
                </a:lnTo>
                <a:lnTo>
                  <a:pt x="1920240" y="0"/>
                </a:lnTo>
                <a:close/>
              </a:path>
            </a:pathLst>
          </a:custGeom>
          <a:solidFill>
            <a:srgbClr val="94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365492" y="446531"/>
            <a:ext cx="1691639" cy="646430"/>
          </a:xfrm>
          <a:custGeom>
            <a:avLst/>
            <a:gdLst/>
            <a:ahLst/>
            <a:cxnLst/>
            <a:rect l="l" t="t" r="r" b="b"/>
            <a:pathLst>
              <a:path w="1691640" h="646430">
                <a:moveTo>
                  <a:pt x="0" y="0"/>
                </a:moveTo>
                <a:lnTo>
                  <a:pt x="0" y="639826"/>
                </a:lnTo>
              </a:path>
              <a:path w="1691640" h="646430">
                <a:moveTo>
                  <a:pt x="1691639" y="0"/>
                </a:moveTo>
                <a:lnTo>
                  <a:pt x="1691639" y="639826"/>
                </a:lnTo>
              </a:path>
              <a:path w="1691640" h="646430">
                <a:moveTo>
                  <a:pt x="0" y="645921"/>
                </a:moveTo>
                <a:lnTo>
                  <a:pt x="1691639" y="645921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7428" y="762000"/>
            <a:ext cx="3474720" cy="32720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3172" y="236220"/>
            <a:ext cx="11724132" cy="638403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71856" y="374904"/>
            <a:ext cx="11448415" cy="6108065"/>
          </a:xfrm>
          <a:custGeom>
            <a:avLst/>
            <a:gdLst/>
            <a:ahLst/>
            <a:cxnLst/>
            <a:rect l="l" t="t" r="r" b="b"/>
            <a:pathLst>
              <a:path w="11448415" h="6108065">
                <a:moveTo>
                  <a:pt x="0" y="6107684"/>
                </a:moveTo>
                <a:lnTo>
                  <a:pt x="11448161" y="6107684"/>
                </a:lnTo>
                <a:lnTo>
                  <a:pt x="11448161" y="0"/>
                </a:lnTo>
                <a:lnTo>
                  <a:pt x="0" y="0"/>
                </a:lnTo>
                <a:lnTo>
                  <a:pt x="0" y="6107684"/>
                </a:lnTo>
                <a:close/>
              </a:path>
            </a:pathLst>
          </a:custGeom>
          <a:ln w="6096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4182" y="512825"/>
            <a:ext cx="10824971" cy="1090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0298" y="1475993"/>
            <a:ext cx="10228580" cy="4331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0173" y="1931285"/>
            <a:ext cx="4752975" cy="1840230"/>
          </a:xfrm>
          <a:prstGeom prst="rect">
            <a:avLst/>
          </a:prstGeom>
        </p:spPr>
        <p:txBody>
          <a:bodyPr vert="horz" wrap="square" lIns="0" tIns="335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40"/>
              </a:spcBef>
            </a:pPr>
            <a:r>
              <a:rPr sz="6000" spc="-10" dirty="0">
                <a:solidFill>
                  <a:srgbClr val="000000"/>
                </a:solidFill>
              </a:rPr>
              <a:t>Inflammation</a:t>
            </a:r>
            <a:endParaRPr sz="6000"/>
          </a:p>
          <a:p>
            <a:pPr marL="5080" algn="ctr">
              <a:lnSpc>
                <a:spcPct val="100000"/>
              </a:lnSpc>
              <a:spcBef>
                <a:spcPts val="1185"/>
              </a:spcBef>
            </a:pPr>
            <a:r>
              <a:rPr sz="2800" spc="-10" dirty="0">
                <a:solidFill>
                  <a:srgbClr val="993300"/>
                </a:solidFill>
                <a:latin typeface="Trebuchet MS"/>
                <a:cs typeface="Trebuchet MS"/>
              </a:rPr>
              <a:t>Lecture:</a:t>
            </a:r>
            <a:r>
              <a:rPr sz="2800" spc="-160" dirty="0">
                <a:solidFill>
                  <a:srgbClr val="993300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993300"/>
                </a:solidFill>
                <a:latin typeface="Trebuchet MS"/>
                <a:cs typeface="Trebuchet MS"/>
              </a:rPr>
              <a:t>7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82715" y="4226966"/>
            <a:ext cx="4422140" cy="1098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900"/>
              </a:lnSpc>
              <a:spcBef>
                <a:spcPts val="100"/>
              </a:spcBef>
            </a:pPr>
            <a:r>
              <a:rPr sz="2800" b="1" spc="-70" dirty="0">
                <a:solidFill>
                  <a:srgbClr val="006EC0"/>
                </a:solidFill>
                <a:latin typeface="Trebuchet MS"/>
                <a:cs typeface="Trebuchet MS"/>
              </a:rPr>
              <a:t>Dr.</a:t>
            </a:r>
            <a:r>
              <a:rPr sz="2800" b="1" spc="-204" dirty="0">
                <a:solidFill>
                  <a:srgbClr val="006EC0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006EC0"/>
                </a:solidFill>
                <a:latin typeface="Trebuchet MS"/>
                <a:cs typeface="Trebuchet MS"/>
              </a:rPr>
              <a:t>Suhayla</a:t>
            </a:r>
            <a:r>
              <a:rPr sz="2800" b="1" spc="-155" dirty="0">
                <a:solidFill>
                  <a:srgbClr val="006EC0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006EC0"/>
                </a:solidFill>
                <a:latin typeface="Trebuchet MS"/>
                <a:cs typeface="Trebuchet MS"/>
              </a:rPr>
              <a:t>Hamad</a:t>
            </a:r>
            <a:r>
              <a:rPr sz="2800" b="1" spc="-120" dirty="0">
                <a:solidFill>
                  <a:srgbClr val="006EC0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006EC0"/>
                </a:solidFill>
                <a:latin typeface="Trebuchet MS"/>
                <a:cs typeface="Trebuchet MS"/>
              </a:rPr>
              <a:t>Shareef </a:t>
            </a:r>
            <a:r>
              <a:rPr lang="en-US" sz="2800" b="1" spc="-10" dirty="0">
                <a:solidFill>
                  <a:srgbClr val="C00000"/>
                </a:solidFill>
                <a:latin typeface="Trebuchet MS"/>
                <a:cs typeface="Trebuchet MS"/>
              </a:rPr>
              <a:t>11</a:t>
            </a:r>
            <a:r>
              <a:rPr sz="2800" b="1" spc="-10" dirty="0">
                <a:solidFill>
                  <a:srgbClr val="C00000"/>
                </a:solidFill>
                <a:latin typeface="Trebuchet MS"/>
                <a:cs typeface="Trebuchet MS"/>
              </a:rPr>
              <a:t>/</a:t>
            </a:r>
            <a:r>
              <a:rPr lang="en-US" sz="2800" b="1" spc="-10" dirty="0">
                <a:solidFill>
                  <a:srgbClr val="C00000"/>
                </a:solidFill>
                <a:latin typeface="Trebuchet MS"/>
                <a:cs typeface="Trebuchet MS"/>
              </a:rPr>
              <a:t>5</a:t>
            </a:r>
            <a:r>
              <a:rPr sz="2800" b="1" spc="-10" dirty="0">
                <a:solidFill>
                  <a:srgbClr val="C00000"/>
                </a:solidFill>
                <a:latin typeface="Trebuchet MS"/>
                <a:cs typeface="Trebuchet MS"/>
              </a:rPr>
              <a:t>/202</a:t>
            </a:r>
            <a:r>
              <a:rPr lang="en-US" sz="2800" b="1" spc="-10" dirty="0">
                <a:solidFill>
                  <a:srgbClr val="C00000"/>
                </a:solidFill>
                <a:latin typeface="Trebuchet MS"/>
                <a:cs typeface="Trebuchet MS"/>
              </a:rPr>
              <a:t>6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8509" y="4182871"/>
            <a:ext cx="31718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Faculty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of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Applied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Science Medical</a:t>
            </a:r>
            <a:r>
              <a:rPr sz="1800" b="1" spc="-11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Analysis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Department </a:t>
            </a:r>
            <a:r>
              <a:rPr sz="1800" b="1" dirty="0">
                <a:latin typeface="Arial"/>
                <a:cs typeface="Arial"/>
              </a:rPr>
              <a:t>Summer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Semester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General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Pathology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Grade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2653" y="1546986"/>
            <a:ext cx="8682355" cy="419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The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nomenclature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used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to</a:t>
            </a:r>
            <a:r>
              <a:rPr sz="2800" b="1" spc="-1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describe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inflammation</a:t>
            </a:r>
            <a:r>
              <a:rPr sz="2800" b="1" spc="-14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in </a:t>
            </a:r>
            <a:r>
              <a:rPr sz="2800" b="1" dirty="0">
                <a:latin typeface="Arial"/>
                <a:cs typeface="Arial"/>
              </a:rPr>
              <a:t>different</a:t>
            </a:r>
            <a:r>
              <a:rPr sz="2800" b="1" spc="-1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tissues</a:t>
            </a:r>
            <a:r>
              <a:rPr sz="2800" b="1" spc="-17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employs</a:t>
            </a:r>
            <a:endParaRPr sz="280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  <a:spcBef>
                <a:spcPts val="1495"/>
              </a:spcBef>
            </a:pPr>
            <a:r>
              <a:rPr sz="2800" b="1" dirty="0">
                <a:latin typeface="Arial"/>
                <a:cs typeface="Arial"/>
              </a:rPr>
              <a:t>the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3300"/>
                </a:solidFill>
                <a:latin typeface="Arial"/>
                <a:cs typeface="Arial"/>
              </a:rPr>
              <a:t>tissue</a:t>
            </a:r>
            <a:r>
              <a:rPr sz="2800" b="1" spc="-9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3300"/>
                </a:solidFill>
                <a:latin typeface="Arial"/>
                <a:cs typeface="Arial"/>
              </a:rPr>
              <a:t>name</a:t>
            </a:r>
            <a:r>
              <a:rPr sz="2800" b="1" spc="-9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and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the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suffix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FF3300"/>
                </a:solidFill>
                <a:latin typeface="Arial"/>
                <a:cs typeface="Arial"/>
              </a:rPr>
              <a:t>“-</a:t>
            </a:r>
            <a:r>
              <a:rPr sz="2950" b="1" i="1" spc="-10" dirty="0">
                <a:solidFill>
                  <a:srgbClr val="FF3300"/>
                </a:solidFill>
                <a:latin typeface="Arial"/>
                <a:cs typeface="Arial"/>
              </a:rPr>
              <a:t>itis</a:t>
            </a:r>
            <a:r>
              <a:rPr sz="2800" b="1" spc="-10" dirty="0">
                <a:solidFill>
                  <a:srgbClr val="FF3300"/>
                </a:solidFill>
                <a:latin typeface="Arial"/>
                <a:cs typeface="Arial"/>
              </a:rPr>
              <a:t>”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2400" b="1" spc="-20" dirty="0">
                <a:latin typeface="Arial"/>
                <a:cs typeface="Arial"/>
              </a:rPr>
              <a:t>e.g.</a:t>
            </a:r>
            <a:endParaRPr sz="2400">
              <a:latin typeface="Arial"/>
              <a:cs typeface="Arial"/>
            </a:endParaRPr>
          </a:p>
          <a:p>
            <a:pPr marL="181610">
              <a:lnSpc>
                <a:spcPct val="100000"/>
              </a:lnSpc>
              <a:spcBef>
                <a:spcPts val="910"/>
              </a:spcBef>
            </a:pPr>
            <a:r>
              <a:rPr sz="2400" b="1" spc="-10" dirty="0">
                <a:latin typeface="Arial"/>
                <a:cs typeface="Arial"/>
              </a:rPr>
              <a:t>pancreatitis</a:t>
            </a:r>
            <a:endParaRPr sz="2400">
              <a:latin typeface="Arial"/>
              <a:cs typeface="Arial"/>
            </a:endParaRPr>
          </a:p>
          <a:p>
            <a:pPr marL="181610" marR="6864350">
              <a:lnSpc>
                <a:spcPct val="150000"/>
              </a:lnSpc>
              <a:spcBef>
                <a:spcPts val="5"/>
              </a:spcBef>
            </a:pPr>
            <a:r>
              <a:rPr sz="2400" b="1" spc="-10" dirty="0">
                <a:latin typeface="Arial"/>
                <a:cs typeface="Arial"/>
              </a:rPr>
              <a:t>meningitis </a:t>
            </a:r>
            <a:r>
              <a:rPr sz="2400" b="1" spc="-20" dirty="0">
                <a:latin typeface="Arial"/>
                <a:cs typeface="Arial"/>
              </a:rPr>
              <a:t>pericarditis </a:t>
            </a:r>
            <a:r>
              <a:rPr sz="2400" b="1" spc="-10" dirty="0">
                <a:latin typeface="Arial"/>
                <a:cs typeface="Arial"/>
              </a:rPr>
              <a:t>arthritis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5739" y="798068"/>
            <a:ext cx="397382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Tahoma"/>
                <a:cs typeface="Tahoma"/>
              </a:rPr>
              <a:t>Nomenclature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01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05"/>
              </a:spcBef>
            </a:pPr>
            <a:r>
              <a:rPr sz="3200" spc="-240" dirty="0">
                <a:solidFill>
                  <a:srgbClr val="465656"/>
                </a:solidFill>
              </a:rPr>
              <a:t>Acute</a:t>
            </a:r>
            <a:r>
              <a:rPr sz="3200" spc="-290" dirty="0">
                <a:solidFill>
                  <a:srgbClr val="465656"/>
                </a:solidFill>
              </a:rPr>
              <a:t> </a:t>
            </a:r>
            <a:r>
              <a:rPr sz="3200" spc="-185" dirty="0">
                <a:solidFill>
                  <a:srgbClr val="465656"/>
                </a:solidFill>
              </a:rPr>
              <a:t>inflammation</a:t>
            </a:r>
            <a:r>
              <a:rPr sz="3200" spc="-180" dirty="0">
                <a:solidFill>
                  <a:srgbClr val="465656"/>
                </a:solidFill>
              </a:rPr>
              <a:t> </a:t>
            </a:r>
            <a:r>
              <a:rPr sz="3200" spc="-265" dirty="0">
                <a:solidFill>
                  <a:srgbClr val="465656"/>
                </a:solidFill>
              </a:rPr>
              <a:t>involves: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91108" y="1704797"/>
            <a:ext cx="9411970" cy="3897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b="1" spc="-190" dirty="0">
                <a:solidFill>
                  <a:srgbClr val="FF3300"/>
                </a:solidFill>
                <a:latin typeface="Arial"/>
                <a:cs typeface="Arial"/>
              </a:rPr>
              <a:t>Alteration</a:t>
            </a:r>
            <a:r>
              <a:rPr sz="2800" b="1" spc="-24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20" dirty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2800" b="1" spc="-195" dirty="0">
                <a:solidFill>
                  <a:srgbClr val="FF3300"/>
                </a:solidFill>
                <a:latin typeface="Arial"/>
                <a:cs typeface="Arial"/>
              </a:rPr>
              <a:t> vascular</a:t>
            </a:r>
            <a:r>
              <a:rPr sz="2800" b="1" spc="-18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3300"/>
                </a:solidFill>
                <a:latin typeface="Arial"/>
                <a:cs typeface="Arial"/>
              </a:rPr>
              <a:t>caliber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b="1" spc="-195" dirty="0">
                <a:latin typeface="Arial"/>
                <a:cs typeface="Arial"/>
              </a:rPr>
              <a:t>(vasodilation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spc="-160" dirty="0">
                <a:latin typeface="Arial"/>
                <a:cs typeface="Arial"/>
              </a:rPr>
              <a:t>leads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to</a:t>
            </a:r>
            <a:r>
              <a:rPr sz="2800" b="1" spc="-170" dirty="0">
                <a:latin typeface="Arial"/>
                <a:cs typeface="Arial"/>
              </a:rPr>
              <a:t> </a:t>
            </a:r>
            <a:r>
              <a:rPr sz="2800" b="1" spc="-180" dirty="0">
                <a:latin typeface="Arial"/>
                <a:cs typeface="Arial"/>
              </a:rPr>
              <a:t>increased</a:t>
            </a:r>
            <a:r>
              <a:rPr sz="2800" b="1" spc="-170" dirty="0">
                <a:latin typeface="Arial"/>
                <a:cs typeface="Arial"/>
              </a:rPr>
              <a:t> </a:t>
            </a:r>
            <a:r>
              <a:rPr sz="2800" b="1" spc="-210" dirty="0">
                <a:latin typeface="Arial"/>
                <a:cs typeface="Arial"/>
              </a:rPr>
              <a:t>blood </a:t>
            </a:r>
            <a:r>
              <a:rPr sz="2800" b="1" spc="-10" dirty="0">
                <a:latin typeface="Arial"/>
                <a:cs typeface="Arial"/>
              </a:rPr>
              <a:t>flow)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39"/>
              </a:spcBef>
            </a:pP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800" b="1" spc="-235" dirty="0">
                <a:solidFill>
                  <a:srgbClr val="FF3300"/>
                </a:solidFill>
                <a:latin typeface="Arial"/>
                <a:cs typeface="Arial"/>
              </a:rPr>
              <a:t>Changes</a:t>
            </a:r>
            <a:r>
              <a:rPr sz="2800" b="1" spc="-229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20" dirty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2800" b="1" spc="-2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70" dirty="0">
                <a:solidFill>
                  <a:srgbClr val="FF3300"/>
                </a:solidFill>
                <a:latin typeface="Arial"/>
                <a:cs typeface="Arial"/>
              </a:rPr>
              <a:t>microvasculature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b="1" spc="-180" dirty="0">
                <a:latin typeface="Arial"/>
                <a:cs typeface="Arial"/>
              </a:rPr>
              <a:t>(increased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spc="-170" dirty="0">
                <a:latin typeface="Arial"/>
                <a:cs typeface="Arial"/>
              </a:rPr>
              <a:t>permeability</a:t>
            </a:r>
            <a:r>
              <a:rPr sz="2800" b="1" spc="-229" dirty="0">
                <a:latin typeface="Arial"/>
                <a:cs typeface="Arial"/>
              </a:rPr>
              <a:t> </a:t>
            </a:r>
            <a:r>
              <a:rPr sz="2800" b="1" spc="-155" dirty="0">
                <a:latin typeface="Arial"/>
                <a:cs typeface="Arial"/>
              </a:rPr>
              <a:t>for</a:t>
            </a:r>
            <a:r>
              <a:rPr sz="2800" b="1" spc="-220" dirty="0">
                <a:latin typeface="Arial"/>
                <a:cs typeface="Arial"/>
              </a:rPr>
              <a:t> </a:t>
            </a:r>
            <a:r>
              <a:rPr sz="2800" b="1" spc="-170" dirty="0">
                <a:latin typeface="Arial"/>
                <a:cs typeface="Arial"/>
              </a:rPr>
              <a:t>plasma</a:t>
            </a:r>
            <a:r>
              <a:rPr sz="2800" b="1" spc="-145" dirty="0">
                <a:latin typeface="Arial"/>
                <a:cs typeface="Arial"/>
              </a:rPr>
              <a:t> </a:t>
            </a:r>
            <a:r>
              <a:rPr sz="2800" b="1" spc="-200" dirty="0">
                <a:latin typeface="Arial"/>
                <a:cs typeface="Arial"/>
              </a:rPr>
              <a:t>proteins</a:t>
            </a:r>
            <a:r>
              <a:rPr sz="2800" b="1" spc="-145" dirty="0">
                <a:latin typeface="Arial"/>
                <a:cs typeface="Arial"/>
              </a:rPr>
              <a:t> and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cells)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39"/>
              </a:spcBef>
            </a:pP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800" b="1" spc="-200" dirty="0">
                <a:solidFill>
                  <a:srgbClr val="FF3300"/>
                </a:solidFill>
                <a:latin typeface="Arial"/>
                <a:cs typeface="Arial"/>
              </a:rPr>
              <a:t>Emigration</a:t>
            </a:r>
            <a:r>
              <a:rPr sz="2800" b="1" spc="-2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20" dirty="0">
                <a:solidFill>
                  <a:srgbClr val="FF3300"/>
                </a:solidFill>
                <a:latin typeface="Arial"/>
                <a:cs typeface="Arial"/>
              </a:rPr>
              <a:t>of</a:t>
            </a:r>
            <a:r>
              <a:rPr sz="2800" b="1" spc="-19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20" dirty="0">
                <a:solidFill>
                  <a:srgbClr val="FF3300"/>
                </a:solidFill>
                <a:latin typeface="Arial"/>
                <a:cs typeface="Arial"/>
              </a:rPr>
              <a:t>leukocytes</a:t>
            </a:r>
            <a:r>
              <a:rPr sz="2800" b="1" spc="-17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170" dirty="0">
                <a:solidFill>
                  <a:srgbClr val="FF3300"/>
                </a:solidFill>
                <a:latin typeface="Arial"/>
                <a:cs typeface="Arial"/>
              </a:rPr>
              <a:t>from</a:t>
            </a:r>
            <a:r>
              <a:rPr sz="2800" b="1" spc="-2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FF3300"/>
                </a:solidFill>
                <a:latin typeface="Arial"/>
                <a:cs typeface="Arial"/>
              </a:rPr>
              <a:t>microcirculation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b="1" spc="-204" dirty="0">
                <a:latin typeface="Arial"/>
                <a:cs typeface="Arial"/>
              </a:rPr>
              <a:t>(leukocyte</a:t>
            </a:r>
            <a:r>
              <a:rPr sz="2800" b="1" spc="-145" dirty="0">
                <a:latin typeface="Arial"/>
                <a:cs typeface="Arial"/>
              </a:rPr>
              <a:t> </a:t>
            </a:r>
            <a:r>
              <a:rPr sz="2800" b="1" spc="-180" dirty="0">
                <a:latin typeface="Arial"/>
                <a:cs typeface="Arial"/>
              </a:rPr>
              <a:t>activation</a:t>
            </a:r>
            <a:r>
              <a:rPr sz="2800" b="1" spc="-150" dirty="0">
                <a:latin typeface="Arial"/>
                <a:cs typeface="Arial"/>
              </a:rPr>
              <a:t> </a:t>
            </a:r>
            <a:r>
              <a:rPr sz="2800" b="1" spc="-160" dirty="0">
                <a:latin typeface="Arial"/>
                <a:cs typeface="Arial"/>
              </a:rPr>
              <a:t>leads</a:t>
            </a:r>
            <a:r>
              <a:rPr sz="2800" b="1" spc="-120" dirty="0">
                <a:latin typeface="Arial"/>
                <a:cs typeface="Arial"/>
              </a:rPr>
              <a:t> to</a:t>
            </a:r>
            <a:r>
              <a:rPr sz="2800" b="1" spc="-200" dirty="0">
                <a:latin typeface="Arial"/>
                <a:cs typeface="Arial"/>
              </a:rPr>
              <a:t> </a:t>
            </a:r>
            <a:r>
              <a:rPr sz="2800" b="1" spc="-170" dirty="0">
                <a:latin typeface="Arial"/>
                <a:cs typeface="Arial"/>
              </a:rPr>
              <a:t>elimination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of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spc="-195" dirty="0">
                <a:latin typeface="Arial"/>
                <a:cs typeface="Arial"/>
              </a:rPr>
              <a:t>offending </a:t>
            </a:r>
            <a:r>
              <a:rPr sz="2800" b="1" spc="-10" dirty="0">
                <a:latin typeface="Arial"/>
                <a:cs typeface="Arial"/>
              </a:rPr>
              <a:t>agent)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82F7-4F17-41D4-8372-87B4001A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83712-B080-4043-9BA5-0B9462D8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3" y="321468"/>
            <a:ext cx="11049000" cy="6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474217"/>
            <a:ext cx="7723632" cy="53629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57145" y="5856223"/>
            <a:ext cx="9175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components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acute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chronic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inflammatory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responses: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circulating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cells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and </a:t>
            </a:r>
            <a:r>
              <a:rPr sz="1800" b="1" dirty="0">
                <a:latin typeface="Arial"/>
                <a:cs typeface="Arial"/>
              </a:rPr>
              <a:t>proteins,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cells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blood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vessels,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cells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proteins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extracellular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matrix.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805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Vascular</a:t>
            </a:r>
            <a:r>
              <a:rPr sz="2800" spc="-16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changes</a:t>
            </a:r>
            <a:r>
              <a:rPr sz="2800" spc="-10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and</a:t>
            </a:r>
            <a:r>
              <a:rPr sz="2800" spc="-16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fluid</a:t>
            </a:r>
            <a:r>
              <a:rPr sz="2800" spc="-17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leakage</a:t>
            </a:r>
            <a:r>
              <a:rPr sz="2800" spc="-15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during</a:t>
            </a:r>
            <a:r>
              <a:rPr sz="2800" spc="-15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acute</a:t>
            </a:r>
            <a:r>
              <a:rPr sz="2800" spc="-14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inflammation </a:t>
            </a:r>
            <a:r>
              <a:rPr sz="2800" dirty="0">
                <a:solidFill>
                  <a:srgbClr val="000000"/>
                </a:solidFill>
              </a:rPr>
              <a:t>lead</a:t>
            </a:r>
            <a:r>
              <a:rPr sz="2800" spc="-12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to</a:t>
            </a:r>
            <a:r>
              <a:rPr sz="2800" spc="-10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FF3300"/>
                </a:solidFill>
              </a:rPr>
              <a:t>Edema</a:t>
            </a:r>
            <a:r>
              <a:rPr sz="2800" spc="-80" dirty="0">
                <a:solidFill>
                  <a:srgbClr val="FF33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in</a:t>
            </a:r>
            <a:r>
              <a:rPr sz="2800" spc="-13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</a:t>
            </a:r>
            <a:r>
              <a:rPr sz="2800" spc="-10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process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called</a:t>
            </a:r>
            <a:r>
              <a:rPr sz="2800" spc="-10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FF3300"/>
                </a:solidFill>
              </a:rPr>
              <a:t>Exudation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13232" y="1475260"/>
            <a:ext cx="9610725" cy="3661259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b="1" u="sng" spc="-18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Edema</a:t>
            </a:r>
            <a:r>
              <a:rPr sz="2800" b="1" u="sng" spc="-20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3300"/>
                </a:solidFill>
                <a:latin typeface="Arial"/>
                <a:cs typeface="Arial"/>
              </a:rPr>
              <a:t>:</a:t>
            </a:r>
            <a:r>
              <a:rPr sz="2800" b="1" spc="-254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b="1" spc="-229" dirty="0">
                <a:latin typeface="Arial"/>
                <a:cs typeface="Arial"/>
              </a:rPr>
              <a:t>excess</a:t>
            </a:r>
            <a:r>
              <a:rPr sz="2800" b="1" spc="-295" dirty="0">
                <a:latin typeface="Arial"/>
                <a:cs typeface="Arial"/>
              </a:rPr>
              <a:t> </a:t>
            </a:r>
            <a:r>
              <a:rPr sz="2800" b="1" spc="-140" dirty="0">
                <a:latin typeface="Arial"/>
                <a:cs typeface="Arial"/>
              </a:rPr>
              <a:t>fluid</a:t>
            </a:r>
            <a:r>
              <a:rPr sz="2800" b="1" spc="-215" dirty="0">
                <a:latin typeface="Arial"/>
                <a:cs typeface="Arial"/>
              </a:rPr>
              <a:t> </a:t>
            </a:r>
            <a:r>
              <a:rPr sz="2800" b="1" spc="-110" dirty="0">
                <a:latin typeface="Arial"/>
                <a:cs typeface="Arial"/>
              </a:rPr>
              <a:t>in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spc="-150" dirty="0">
                <a:latin typeface="Arial"/>
                <a:cs typeface="Arial"/>
              </a:rPr>
              <a:t>interstitial</a:t>
            </a:r>
            <a:r>
              <a:rPr sz="2800" b="1" spc="-204" dirty="0">
                <a:latin typeface="Arial"/>
                <a:cs typeface="Arial"/>
              </a:rPr>
              <a:t> </a:t>
            </a:r>
            <a:r>
              <a:rPr sz="2800" b="1" spc="-170" dirty="0">
                <a:latin typeface="Arial"/>
                <a:cs typeface="Arial"/>
              </a:rPr>
              <a:t>tissue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spc="-140" dirty="0">
                <a:latin typeface="Arial"/>
                <a:cs typeface="Arial"/>
              </a:rPr>
              <a:t>or</a:t>
            </a:r>
            <a:r>
              <a:rPr sz="2800" b="1" spc="-275" dirty="0">
                <a:latin typeface="Arial"/>
                <a:cs typeface="Arial"/>
              </a:rPr>
              <a:t> </a:t>
            </a:r>
            <a:r>
              <a:rPr sz="2800" b="1" spc="-240" dirty="0">
                <a:latin typeface="Arial"/>
                <a:cs typeface="Arial"/>
              </a:rPr>
              <a:t>body</a:t>
            </a:r>
            <a:r>
              <a:rPr sz="2800" b="1" spc="-305" dirty="0">
                <a:latin typeface="Arial"/>
                <a:cs typeface="Arial"/>
              </a:rPr>
              <a:t> </a:t>
            </a:r>
            <a:r>
              <a:rPr sz="2800" b="1" spc="-165" dirty="0">
                <a:latin typeface="Arial"/>
                <a:cs typeface="Arial"/>
              </a:rPr>
              <a:t>cavities,</a:t>
            </a:r>
            <a:r>
              <a:rPr sz="2800" b="1" spc="-2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either</a:t>
            </a:r>
            <a:r>
              <a:rPr sz="2800" b="1" spc="-10" dirty="0">
                <a:solidFill>
                  <a:srgbClr val="FF3300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  <a:tabLst>
                <a:tab pos="469900" algn="l"/>
              </a:tabLst>
            </a:pPr>
            <a:r>
              <a:rPr sz="2400" b="1" spc="-25" dirty="0">
                <a:solidFill>
                  <a:srgbClr val="FF3300"/>
                </a:solidFill>
                <a:latin typeface="Arial"/>
                <a:cs typeface="Arial"/>
              </a:rPr>
              <a:t>1.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3300"/>
                </a:solidFill>
                <a:latin typeface="Arial"/>
                <a:cs typeface="Arial"/>
              </a:rPr>
              <a:t>Exudate:</a:t>
            </a:r>
            <a:endParaRPr sz="2400" dirty="0">
              <a:latin typeface="Arial"/>
              <a:cs typeface="Arial"/>
            </a:endParaRPr>
          </a:p>
          <a:p>
            <a:pPr marL="632460" indent="-174625">
              <a:lnSpc>
                <a:spcPct val="100000"/>
              </a:lnSpc>
              <a:spcBef>
                <a:spcPts val="1689"/>
              </a:spcBef>
              <a:buFont typeface="Arial MT"/>
              <a:buChar char="-"/>
              <a:tabLst>
                <a:tab pos="632460" algn="l"/>
              </a:tabLst>
            </a:pPr>
            <a:r>
              <a:rPr sz="2400" b="1" spc="-155" dirty="0">
                <a:latin typeface="Arial"/>
                <a:cs typeface="Arial"/>
              </a:rPr>
              <a:t>result</a:t>
            </a:r>
            <a:r>
              <a:rPr sz="2400" b="1" spc="-215" dirty="0">
                <a:latin typeface="Arial"/>
                <a:cs typeface="Arial"/>
              </a:rPr>
              <a:t> </a:t>
            </a:r>
            <a:r>
              <a:rPr sz="2400" b="1" spc="-120" dirty="0">
                <a:latin typeface="Arial"/>
                <a:cs typeface="Arial"/>
              </a:rPr>
              <a:t>of</a:t>
            </a:r>
            <a:r>
              <a:rPr sz="2400" b="1" spc="-2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inflammation</a:t>
            </a:r>
            <a:endParaRPr sz="2400" dirty="0">
              <a:latin typeface="Arial"/>
              <a:cs typeface="Arial"/>
            </a:endParaRPr>
          </a:p>
          <a:p>
            <a:pPr marL="632460" indent="-174625">
              <a:lnSpc>
                <a:spcPct val="100000"/>
              </a:lnSpc>
              <a:spcBef>
                <a:spcPts val="1710"/>
              </a:spcBef>
              <a:buFont typeface="Arial MT"/>
              <a:buChar char="-"/>
              <a:tabLst>
                <a:tab pos="632460" algn="l"/>
              </a:tabLst>
            </a:pPr>
            <a:r>
              <a:rPr sz="2400" b="1" spc="-195" dirty="0">
                <a:latin typeface="Arial"/>
                <a:cs typeface="Arial"/>
              </a:rPr>
              <a:t>high</a:t>
            </a:r>
            <a:r>
              <a:rPr sz="2400" b="1" spc="-24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protein</a:t>
            </a:r>
            <a:r>
              <a:rPr sz="2400" b="1" spc="-475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and</a:t>
            </a:r>
            <a:r>
              <a:rPr sz="2400" b="1" spc="-195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cell</a:t>
            </a:r>
            <a:r>
              <a:rPr sz="2400" b="1" spc="-20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debris</a:t>
            </a:r>
            <a:endParaRPr sz="2400" dirty="0">
              <a:latin typeface="Arial"/>
              <a:cs typeface="Arial"/>
            </a:endParaRPr>
          </a:p>
          <a:p>
            <a:pPr marL="632460" indent="-174625">
              <a:lnSpc>
                <a:spcPct val="100000"/>
              </a:lnSpc>
              <a:spcBef>
                <a:spcPts val="1705"/>
              </a:spcBef>
              <a:buClr>
                <a:srgbClr val="000000"/>
              </a:buClr>
              <a:buFont typeface="Arial MT"/>
              <a:buChar char="-"/>
              <a:tabLst>
                <a:tab pos="632460" algn="l"/>
              </a:tabLst>
            </a:pPr>
            <a:r>
              <a:rPr sz="2400" b="1" spc="-185" dirty="0">
                <a:solidFill>
                  <a:srgbClr val="465656"/>
                </a:solidFill>
                <a:latin typeface="Arial"/>
                <a:cs typeface="Arial"/>
              </a:rPr>
              <a:t>specific</a:t>
            </a:r>
            <a:r>
              <a:rPr sz="2400" b="1" spc="-165" dirty="0">
                <a:solidFill>
                  <a:srgbClr val="465656"/>
                </a:solidFill>
                <a:latin typeface="Arial"/>
                <a:cs typeface="Arial"/>
              </a:rPr>
              <a:t> </a:t>
            </a:r>
            <a:r>
              <a:rPr sz="2400" b="1" spc="-220" dirty="0">
                <a:solidFill>
                  <a:srgbClr val="465656"/>
                </a:solidFill>
                <a:latin typeface="Arial"/>
                <a:cs typeface="Arial"/>
              </a:rPr>
              <a:t>gravity</a:t>
            </a:r>
            <a:r>
              <a:rPr sz="2400" b="1" spc="-204" dirty="0">
                <a:solidFill>
                  <a:srgbClr val="46565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65656"/>
                </a:solidFill>
                <a:latin typeface="Arial"/>
                <a:cs typeface="Arial"/>
              </a:rPr>
              <a:t>&gt;1.0</a:t>
            </a:r>
            <a:r>
              <a:rPr lang="en-US" sz="2400" b="1" spc="-10" dirty="0">
                <a:solidFill>
                  <a:srgbClr val="465656"/>
                </a:solidFill>
                <a:latin typeface="Arial"/>
                <a:cs typeface="Arial"/>
              </a:rPr>
              <a:t>18</a:t>
            </a:r>
          </a:p>
          <a:p>
            <a:pPr marL="632460" indent="-174625">
              <a:lnSpc>
                <a:spcPct val="100000"/>
              </a:lnSpc>
              <a:spcBef>
                <a:spcPts val="1705"/>
              </a:spcBef>
              <a:buClr>
                <a:srgbClr val="000000"/>
              </a:buClr>
              <a:buFont typeface="Arial MT"/>
              <a:buChar char="-"/>
              <a:tabLst>
                <a:tab pos="632460" algn="l"/>
              </a:tabLst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944D0-4754-4BCC-9235-B089797E3436}"/>
              </a:ext>
            </a:extLst>
          </p:cNvPr>
          <p:cNvSpPr txBox="1"/>
          <p:nvPr/>
        </p:nvSpPr>
        <p:spPr>
          <a:xfrm>
            <a:off x="5486400" y="2209800"/>
            <a:ext cx="6324600" cy="3398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810"/>
              </a:spcBef>
              <a:buAutoNum type="arabicPeriod" startAt="2"/>
              <a:tabLst>
                <a:tab pos="527685" algn="l"/>
              </a:tabLst>
            </a:pPr>
            <a:r>
              <a:rPr lang="en-US" sz="2400" b="1" spc="-40" dirty="0">
                <a:solidFill>
                  <a:srgbClr val="FF3300"/>
                </a:solidFill>
                <a:latin typeface="Arial"/>
                <a:cs typeface="Arial"/>
              </a:rPr>
              <a:t>Transudate:</a:t>
            </a:r>
            <a:endParaRPr lang="en-US" sz="2400" dirty="0">
              <a:latin typeface="Arial"/>
              <a:cs typeface="Arial"/>
            </a:endParaRPr>
          </a:p>
          <a:p>
            <a:pPr marL="190500" lvl="1" indent="-177800">
              <a:lnSpc>
                <a:spcPct val="100000"/>
              </a:lnSpc>
              <a:spcBef>
                <a:spcPts val="1705"/>
              </a:spcBef>
              <a:buFont typeface="Arial MT"/>
              <a:buChar char="-"/>
              <a:tabLst>
                <a:tab pos="190500" algn="l"/>
              </a:tabLst>
            </a:pPr>
            <a:r>
              <a:rPr lang="en-US" sz="2400" b="1" spc="-155" dirty="0">
                <a:latin typeface="Arial"/>
                <a:cs typeface="Arial"/>
              </a:rPr>
              <a:t>result</a:t>
            </a:r>
            <a:r>
              <a:rPr lang="en-US" sz="2400" b="1" spc="-204" dirty="0">
                <a:latin typeface="Arial"/>
                <a:cs typeface="Arial"/>
              </a:rPr>
              <a:t> </a:t>
            </a:r>
            <a:r>
              <a:rPr lang="en-US" sz="2400" b="1" spc="-120" dirty="0">
                <a:latin typeface="Arial"/>
                <a:cs typeface="Arial"/>
              </a:rPr>
              <a:t>of</a:t>
            </a:r>
            <a:r>
              <a:rPr lang="en-US" sz="2400" b="1" spc="-240" dirty="0">
                <a:latin typeface="Arial"/>
                <a:cs typeface="Arial"/>
              </a:rPr>
              <a:t> </a:t>
            </a:r>
            <a:r>
              <a:rPr lang="en-US" sz="2400" b="1" spc="-204" dirty="0">
                <a:latin typeface="Arial"/>
                <a:cs typeface="Arial"/>
              </a:rPr>
              <a:t>hydrostatic</a:t>
            </a:r>
            <a:r>
              <a:rPr lang="en-US" sz="2400" b="1" spc="-200" dirty="0">
                <a:latin typeface="Arial"/>
                <a:cs typeface="Arial"/>
              </a:rPr>
              <a:t> </a:t>
            </a:r>
            <a:r>
              <a:rPr lang="en-US" sz="2400" b="1" spc="-140" dirty="0">
                <a:latin typeface="Arial"/>
                <a:cs typeface="Arial"/>
              </a:rPr>
              <a:t>or</a:t>
            </a:r>
            <a:r>
              <a:rPr lang="en-US" sz="2400" b="1" spc="-265" dirty="0">
                <a:latin typeface="Arial"/>
                <a:cs typeface="Arial"/>
              </a:rPr>
              <a:t> </a:t>
            </a:r>
            <a:r>
              <a:rPr lang="en-US" sz="2400" b="1" spc="-65" dirty="0" err="1">
                <a:latin typeface="Arial"/>
                <a:cs typeface="Arial"/>
              </a:rPr>
              <a:t>osmoticimbalance</a:t>
            </a:r>
            <a:endParaRPr lang="en-US" sz="2400" dirty="0">
              <a:latin typeface="Arial"/>
              <a:cs typeface="Arial"/>
            </a:endParaRPr>
          </a:p>
          <a:p>
            <a:pPr marL="189865" lvl="1" indent="-177165">
              <a:lnSpc>
                <a:spcPct val="100000"/>
              </a:lnSpc>
              <a:spcBef>
                <a:spcPts val="1695"/>
              </a:spcBef>
              <a:buFont typeface="Arial MT"/>
              <a:buChar char="-"/>
              <a:tabLst>
                <a:tab pos="189865" algn="l"/>
              </a:tabLst>
            </a:pPr>
            <a:r>
              <a:rPr lang="en-US" sz="2400" b="1" spc="-125" dirty="0">
                <a:latin typeface="Arial"/>
                <a:cs typeface="Arial"/>
              </a:rPr>
              <a:t>ultrafiltrate</a:t>
            </a:r>
            <a:r>
              <a:rPr lang="en-US" sz="2400" b="1" spc="-225" dirty="0">
                <a:latin typeface="Arial"/>
                <a:cs typeface="Arial"/>
              </a:rPr>
              <a:t> </a:t>
            </a:r>
            <a:r>
              <a:rPr lang="en-US" sz="2400" b="1" spc="-120" dirty="0">
                <a:latin typeface="Arial"/>
                <a:cs typeface="Arial"/>
              </a:rPr>
              <a:t>of</a:t>
            </a:r>
            <a:r>
              <a:rPr lang="en-US" sz="2400" b="1" spc="-225" dirty="0">
                <a:latin typeface="Arial"/>
                <a:cs typeface="Arial"/>
              </a:rPr>
              <a:t> </a:t>
            </a:r>
            <a:r>
              <a:rPr lang="en-US" sz="2400" b="1" spc="-10" dirty="0">
                <a:latin typeface="Arial"/>
                <a:cs typeface="Arial"/>
              </a:rPr>
              <a:t>plasma,</a:t>
            </a:r>
            <a:endParaRPr lang="en-US" sz="2400" dirty="0">
              <a:latin typeface="Arial"/>
              <a:cs typeface="Arial"/>
            </a:endParaRPr>
          </a:p>
          <a:p>
            <a:pPr marL="190500" lvl="1" indent="-177800">
              <a:lnSpc>
                <a:spcPct val="100000"/>
              </a:lnSpc>
              <a:spcBef>
                <a:spcPts val="1705"/>
              </a:spcBef>
              <a:buFont typeface="Arial MT"/>
              <a:buChar char="-"/>
              <a:tabLst>
                <a:tab pos="190500" algn="l"/>
              </a:tabLst>
            </a:pPr>
            <a:r>
              <a:rPr lang="en-US" sz="2400" b="1" spc="-145" dirty="0">
                <a:latin typeface="Arial"/>
                <a:cs typeface="Arial"/>
              </a:rPr>
              <a:t>no</a:t>
            </a:r>
            <a:r>
              <a:rPr lang="en-US" sz="2400" b="1" spc="-225" dirty="0">
                <a:latin typeface="Arial"/>
                <a:cs typeface="Arial"/>
              </a:rPr>
              <a:t> </a:t>
            </a:r>
            <a:r>
              <a:rPr lang="en-US" sz="2400" b="1" spc="-180" dirty="0">
                <a:latin typeface="Arial"/>
                <a:cs typeface="Arial"/>
              </a:rPr>
              <a:t>increased</a:t>
            </a:r>
            <a:r>
              <a:rPr lang="en-US" sz="2400" b="1" spc="-200" dirty="0">
                <a:latin typeface="Arial"/>
                <a:cs typeface="Arial"/>
              </a:rPr>
              <a:t> </a:t>
            </a:r>
            <a:r>
              <a:rPr lang="en-US" sz="2400" b="1" spc="-195" dirty="0">
                <a:latin typeface="Arial"/>
                <a:cs typeface="Arial"/>
              </a:rPr>
              <a:t>vascular </a:t>
            </a:r>
            <a:r>
              <a:rPr lang="en-US" sz="2400" b="1" spc="-10" dirty="0">
                <a:latin typeface="Arial"/>
                <a:cs typeface="Arial"/>
              </a:rPr>
              <a:t>permeability</a:t>
            </a:r>
            <a:endParaRPr lang="en-US" sz="2400" dirty="0">
              <a:latin typeface="Arial"/>
              <a:cs typeface="Arial"/>
            </a:endParaRPr>
          </a:p>
          <a:p>
            <a:pPr marL="190500" lvl="1" indent="-177800">
              <a:lnSpc>
                <a:spcPct val="100000"/>
              </a:lnSpc>
              <a:spcBef>
                <a:spcPts val="1705"/>
              </a:spcBef>
              <a:buFont typeface="Arial MT"/>
              <a:buChar char="-"/>
              <a:tabLst>
                <a:tab pos="190500" algn="l"/>
              </a:tabLst>
            </a:pPr>
            <a:r>
              <a:rPr lang="en-US" sz="2400" b="1" spc="-190" dirty="0">
                <a:latin typeface="Arial"/>
                <a:cs typeface="Arial"/>
              </a:rPr>
              <a:t>low</a:t>
            </a:r>
            <a:r>
              <a:rPr lang="en-US" sz="2400" b="1" spc="-315" dirty="0">
                <a:latin typeface="Arial"/>
                <a:cs typeface="Arial"/>
              </a:rPr>
              <a:t> </a:t>
            </a:r>
            <a:r>
              <a:rPr lang="en-US" sz="2400" b="1" spc="-185" dirty="0">
                <a:latin typeface="Arial"/>
                <a:cs typeface="Arial"/>
              </a:rPr>
              <a:t>protein</a:t>
            </a:r>
            <a:r>
              <a:rPr lang="en-US" sz="2400" b="1" spc="-220" dirty="0">
                <a:latin typeface="Arial"/>
                <a:cs typeface="Arial"/>
              </a:rPr>
              <a:t> </a:t>
            </a:r>
            <a:r>
              <a:rPr lang="en-US" sz="2400" b="1" spc="-10" dirty="0">
                <a:latin typeface="Arial"/>
                <a:cs typeface="Arial"/>
              </a:rPr>
              <a:t>content</a:t>
            </a:r>
            <a:endParaRPr lang="en-US" sz="2400" dirty="0">
              <a:latin typeface="Arial"/>
              <a:cs typeface="Arial"/>
            </a:endParaRPr>
          </a:p>
          <a:p>
            <a:pPr marL="190500" lvl="1" indent="-177800">
              <a:lnSpc>
                <a:spcPct val="100000"/>
              </a:lnSpc>
              <a:spcBef>
                <a:spcPts val="1695"/>
              </a:spcBef>
              <a:buFont typeface="Arial MT"/>
              <a:buChar char="-"/>
              <a:tabLst>
                <a:tab pos="190500" algn="l"/>
              </a:tabLst>
            </a:pPr>
            <a:r>
              <a:rPr lang="en-US" sz="2400" b="1" spc="-185" dirty="0">
                <a:solidFill>
                  <a:srgbClr val="465656"/>
                </a:solidFill>
                <a:latin typeface="Arial"/>
                <a:cs typeface="Arial"/>
              </a:rPr>
              <a:t>specific</a:t>
            </a:r>
            <a:r>
              <a:rPr lang="en-US" sz="2400" b="1" spc="-215" dirty="0">
                <a:solidFill>
                  <a:srgbClr val="465656"/>
                </a:solidFill>
                <a:latin typeface="Arial"/>
                <a:cs typeface="Arial"/>
              </a:rPr>
              <a:t> gravity</a:t>
            </a:r>
            <a:r>
              <a:rPr lang="en-US" sz="2400" b="1" spc="-265" dirty="0">
                <a:solidFill>
                  <a:srgbClr val="465656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465656"/>
                </a:solidFill>
                <a:latin typeface="Arial"/>
                <a:cs typeface="Arial"/>
              </a:rPr>
              <a:t>&lt;</a:t>
            </a:r>
            <a:r>
              <a:rPr lang="en-US" sz="2400" b="1" spc="10" dirty="0">
                <a:solidFill>
                  <a:srgbClr val="465656"/>
                </a:solidFill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465656"/>
                </a:solidFill>
                <a:latin typeface="Arial"/>
                <a:cs typeface="Arial"/>
              </a:rPr>
              <a:t>1.018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FA0C5-AE39-4455-9112-23906039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F8911-EC10-4882-9EB5-B0F31F5B4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5800" cy="68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90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5908" y="1996567"/>
            <a:ext cx="103676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u="sng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Pus</a:t>
            </a:r>
            <a:r>
              <a:rPr sz="2800" dirty="0">
                <a:solidFill>
                  <a:srgbClr val="FF3300"/>
                </a:solidFill>
              </a:rPr>
              <a:t>:</a:t>
            </a:r>
            <a:r>
              <a:rPr sz="2800" spc="140" dirty="0">
                <a:solidFill>
                  <a:srgbClr val="FF33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inflammatory</a:t>
            </a:r>
            <a:r>
              <a:rPr sz="2800" spc="-10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exudate</a:t>
            </a:r>
            <a:r>
              <a:rPr sz="2800" spc="-1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rich</a:t>
            </a:r>
            <a:r>
              <a:rPr sz="2800" spc="-16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in</a:t>
            </a:r>
            <a:r>
              <a:rPr sz="2800" spc="-16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neutrophils,</a:t>
            </a:r>
            <a:r>
              <a:rPr sz="2800" spc="-10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debris</a:t>
            </a:r>
            <a:r>
              <a:rPr sz="2800" spc="-1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of</a:t>
            </a:r>
            <a:r>
              <a:rPr sz="2800" spc="-14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dead </a:t>
            </a:r>
            <a:r>
              <a:rPr sz="2800" dirty="0">
                <a:solidFill>
                  <a:srgbClr val="000000"/>
                </a:solidFill>
              </a:rPr>
              <a:t>cells</a:t>
            </a:r>
            <a:r>
              <a:rPr sz="2800" spc="-1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and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microbes.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655" y="678306"/>
            <a:ext cx="10929620" cy="48288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95"/>
              </a:spcBef>
            </a:pPr>
            <a:r>
              <a:rPr sz="2800" b="1" spc="-280" dirty="0">
                <a:solidFill>
                  <a:srgbClr val="465656"/>
                </a:solidFill>
                <a:latin typeface="Arial"/>
                <a:cs typeface="Arial"/>
              </a:rPr>
              <a:t>Two</a:t>
            </a:r>
            <a:r>
              <a:rPr sz="2800" b="1" spc="-450" dirty="0">
                <a:solidFill>
                  <a:srgbClr val="465656"/>
                </a:solidFill>
                <a:latin typeface="Arial"/>
                <a:cs typeface="Arial"/>
              </a:rPr>
              <a:t> </a:t>
            </a:r>
            <a:r>
              <a:rPr lang="en-US" sz="2800" b="1" spc="-450" dirty="0">
                <a:solidFill>
                  <a:srgbClr val="465656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465656"/>
                </a:solidFill>
                <a:latin typeface="Arial"/>
                <a:cs typeface="Arial"/>
              </a:rPr>
              <a:t>Major</a:t>
            </a:r>
            <a:r>
              <a:rPr sz="2800" b="1" spc="-180" dirty="0">
                <a:solidFill>
                  <a:srgbClr val="465656"/>
                </a:solidFill>
                <a:latin typeface="Arial"/>
                <a:cs typeface="Arial"/>
              </a:rPr>
              <a:t> </a:t>
            </a:r>
            <a:r>
              <a:rPr sz="2800" b="1" spc="-235" dirty="0">
                <a:solidFill>
                  <a:srgbClr val="465656"/>
                </a:solidFill>
                <a:latin typeface="Arial"/>
                <a:cs typeface="Arial"/>
              </a:rPr>
              <a:t>Changes</a:t>
            </a:r>
            <a:r>
              <a:rPr sz="2800" b="1" spc="-254" dirty="0">
                <a:solidFill>
                  <a:srgbClr val="465656"/>
                </a:solidFill>
                <a:latin typeface="Arial"/>
                <a:cs typeface="Arial"/>
              </a:rPr>
              <a:t> </a:t>
            </a:r>
            <a:r>
              <a:rPr sz="2800" b="1" spc="-110" dirty="0">
                <a:solidFill>
                  <a:srgbClr val="465656"/>
                </a:solidFill>
                <a:latin typeface="Arial"/>
                <a:cs typeface="Arial"/>
              </a:rPr>
              <a:t>in</a:t>
            </a:r>
            <a:r>
              <a:rPr sz="2800" b="1" spc="-170" dirty="0">
                <a:solidFill>
                  <a:srgbClr val="465656"/>
                </a:solidFill>
                <a:latin typeface="Arial"/>
                <a:cs typeface="Arial"/>
              </a:rPr>
              <a:t> </a:t>
            </a:r>
            <a:r>
              <a:rPr sz="2800" b="1" spc="-225" dirty="0">
                <a:solidFill>
                  <a:srgbClr val="465656"/>
                </a:solidFill>
                <a:latin typeface="Arial"/>
                <a:cs typeface="Arial"/>
              </a:rPr>
              <a:t>Acute</a:t>
            </a:r>
            <a:r>
              <a:rPr sz="2800" b="1" spc="-290" dirty="0">
                <a:solidFill>
                  <a:srgbClr val="46565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465656"/>
                </a:solidFill>
                <a:latin typeface="Arial"/>
                <a:cs typeface="Arial"/>
              </a:rPr>
              <a:t>Inflammation:</a:t>
            </a:r>
            <a:endParaRPr sz="2800" dirty="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sz="2800" b="1" spc="-210" dirty="0">
                <a:solidFill>
                  <a:srgbClr val="C00000"/>
                </a:solidFill>
                <a:latin typeface="Arial"/>
                <a:cs typeface="Arial"/>
              </a:rPr>
              <a:t>Vascular</a:t>
            </a:r>
            <a:r>
              <a:rPr sz="2800" b="1" spc="-2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changes.</a:t>
            </a:r>
            <a:endParaRPr sz="2800" dirty="0">
              <a:latin typeface="Arial"/>
              <a:cs typeface="Arial"/>
            </a:endParaRPr>
          </a:p>
          <a:p>
            <a:pPr marL="395605" indent="-382905">
              <a:lnSpc>
                <a:spcPct val="100000"/>
              </a:lnSpc>
              <a:buAutoNum type="arabicPeriod"/>
              <a:tabLst>
                <a:tab pos="395605" algn="l"/>
              </a:tabLst>
            </a:pPr>
            <a:r>
              <a:rPr sz="2800" b="1" spc="-175" dirty="0">
                <a:solidFill>
                  <a:srgbClr val="C00000"/>
                </a:solidFill>
                <a:latin typeface="Arial"/>
                <a:cs typeface="Arial"/>
              </a:rPr>
              <a:t>Cellular</a:t>
            </a:r>
            <a:r>
              <a:rPr sz="2800" b="1" spc="-1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changes.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b="1" spc="-190" dirty="0">
                <a:latin typeface="Arial"/>
                <a:cs typeface="Arial"/>
              </a:rPr>
              <a:t>These</a:t>
            </a:r>
            <a:r>
              <a:rPr sz="2800" b="1" spc="-254" dirty="0">
                <a:latin typeface="Arial"/>
                <a:cs typeface="Arial"/>
              </a:rPr>
              <a:t> </a:t>
            </a:r>
            <a:r>
              <a:rPr sz="2800" b="1" spc="-185" dirty="0">
                <a:latin typeface="Arial"/>
                <a:cs typeface="Arial"/>
              </a:rPr>
              <a:t>two</a:t>
            </a:r>
            <a:r>
              <a:rPr sz="2800" b="1" spc="-275" dirty="0">
                <a:latin typeface="Arial"/>
                <a:cs typeface="Arial"/>
              </a:rPr>
              <a:t> </a:t>
            </a:r>
            <a:r>
              <a:rPr sz="2800" b="1" spc="-210" dirty="0">
                <a:latin typeface="Arial"/>
                <a:cs typeface="Arial"/>
              </a:rPr>
              <a:t>changes</a:t>
            </a:r>
            <a:r>
              <a:rPr sz="2800" b="1" spc="-215" dirty="0">
                <a:latin typeface="Arial"/>
                <a:cs typeface="Arial"/>
              </a:rPr>
              <a:t> </a:t>
            </a:r>
            <a:r>
              <a:rPr sz="2800" b="1" spc="-155" dirty="0">
                <a:latin typeface="Arial"/>
                <a:cs typeface="Arial"/>
              </a:rPr>
              <a:t>result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spc="-110" dirty="0">
                <a:latin typeface="Arial"/>
                <a:cs typeface="Arial"/>
              </a:rPr>
              <a:t>in</a:t>
            </a:r>
            <a:r>
              <a:rPr sz="2800" b="1" spc="-190" dirty="0">
                <a:latin typeface="Arial"/>
                <a:cs typeface="Arial"/>
              </a:rPr>
              <a:t> </a:t>
            </a:r>
            <a:r>
              <a:rPr sz="2800" b="1" spc="-130" dirty="0">
                <a:latin typeface="Arial"/>
                <a:cs typeface="Arial"/>
              </a:rPr>
              <a:t>three</a:t>
            </a:r>
            <a:r>
              <a:rPr sz="2800" b="1" spc="-145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of</a:t>
            </a:r>
            <a:r>
              <a:rPr sz="2800" b="1" spc="-229" dirty="0">
                <a:latin typeface="Arial"/>
                <a:cs typeface="Arial"/>
              </a:rPr>
              <a:t> </a:t>
            </a:r>
            <a:r>
              <a:rPr sz="2800" b="1" spc="-150" dirty="0">
                <a:latin typeface="Arial"/>
                <a:cs typeface="Arial"/>
              </a:rPr>
              <a:t>five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spc="-190" dirty="0">
                <a:latin typeface="Arial"/>
                <a:cs typeface="Arial"/>
              </a:rPr>
              <a:t>classic</a:t>
            </a:r>
            <a:r>
              <a:rPr sz="2800" b="1" spc="-265" dirty="0">
                <a:latin typeface="Arial"/>
                <a:cs typeface="Arial"/>
              </a:rPr>
              <a:t> </a:t>
            </a:r>
            <a:r>
              <a:rPr sz="2800" b="1" spc="-160" dirty="0">
                <a:latin typeface="Arial"/>
                <a:cs typeface="Arial"/>
              </a:rPr>
              <a:t>local</a:t>
            </a:r>
            <a:r>
              <a:rPr sz="2800" b="1" spc="-250" dirty="0">
                <a:latin typeface="Arial"/>
                <a:cs typeface="Arial"/>
              </a:rPr>
              <a:t> </a:t>
            </a:r>
            <a:r>
              <a:rPr sz="2800" b="1" spc="-200" dirty="0">
                <a:latin typeface="Arial"/>
                <a:cs typeface="Arial"/>
              </a:rPr>
              <a:t>sign</a:t>
            </a:r>
            <a:r>
              <a:rPr sz="2800" b="1" spc="-250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(heat,</a:t>
            </a:r>
            <a:r>
              <a:rPr sz="2800" b="1" spc="-19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redness &amp;</a:t>
            </a:r>
            <a:r>
              <a:rPr sz="2800" b="1" spc="-2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swelling)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800" dirty="0">
              <a:latin typeface="Arial"/>
              <a:cs typeface="Arial"/>
            </a:endParaRPr>
          </a:p>
          <a:p>
            <a:pPr marL="12700" marR="662305">
              <a:lnSpc>
                <a:spcPct val="100000"/>
              </a:lnSpc>
            </a:pPr>
            <a:r>
              <a:rPr sz="2800" b="1" spc="-180" dirty="0">
                <a:latin typeface="Arial"/>
                <a:cs typeface="Arial"/>
              </a:rPr>
              <a:t>The</a:t>
            </a:r>
            <a:r>
              <a:rPr sz="2800" b="1" spc="-215" dirty="0">
                <a:latin typeface="Arial"/>
                <a:cs typeface="Arial"/>
              </a:rPr>
              <a:t> </a:t>
            </a:r>
            <a:r>
              <a:rPr sz="2800" b="1" spc="-165" dirty="0">
                <a:latin typeface="Arial"/>
                <a:cs typeface="Arial"/>
              </a:rPr>
              <a:t>other</a:t>
            </a:r>
            <a:r>
              <a:rPr sz="2800" b="1" spc="-215" dirty="0">
                <a:latin typeface="Arial"/>
                <a:cs typeface="Arial"/>
              </a:rPr>
              <a:t> </a:t>
            </a:r>
            <a:r>
              <a:rPr sz="2800" b="1" spc="-180" dirty="0">
                <a:latin typeface="Arial"/>
                <a:cs typeface="Arial"/>
              </a:rPr>
              <a:t>two</a:t>
            </a:r>
            <a:r>
              <a:rPr sz="2800" b="1" spc="-280" dirty="0">
                <a:latin typeface="Arial"/>
                <a:cs typeface="Arial"/>
              </a:rPr>
              <a:t> </a:t>
            </a:r>
            <a:r>
              <a:rPr sz="2800" b="1" spc="-175" dirty="0">
                <a:latin typeface="Arial"/>
                <a:cs typeface="Arial"/>
              </a:rPr>
              <a:t>cardinal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features</a:t>
            </a:r>
            <a:r>
              <a:rPr sz="2800" b="1" spc="-220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of</a:t>
            </a:r>
            <a:r>
              <a:rPr sz="2800" b="1" spc="-220" dirty="0">
                <a:latin typeface="Arial"/>
                <a:cs typeface="Arial"/>
              </a:rPr>
              <a:t> </a:t>
            </a:r>
            <a:r>
              <a:rPr sz="2800" b="1" spc="-160" dirty="0">
                <a:latin typeface="Arial"/>
                <a:cs typeface="Arial"/>
              </a:rPr>
              <a:t>acute </a:t>
            </a:r>
            <a:r>
              <a:rPr sz="2800" b="1" spc="-170" dirty="0">
                <a:latin typeface="Arial"/>
                <a:cs typeface="Arial"/>
              </a:rPr>
              <a:t>inflammation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spc="-150" dirty="0">
                <a:latin typeface="Arial"/>
                <a:cs typeface="Arial"/>
              </a:rPr>
              <a:t>(pain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&amp;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spc="-200" dirty="0">
                <a:latin typeface="Arial"/>
                <a:cs typeface="Arial"/>
              </a:rPr>
              <a:t>loss</a:t>
            </a:r>
            <a:r>
              <a:rPr sz="2800" b="1" spc="-28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of </a:t>
            </a:r>
            <a:r>
              <a:rPr sz="2800" b="1" spc="-180" dirty="0">
                <a:latin typeface="Arial"/>
                <a:cs typeface="Arial"/>
              </a:rPr>
              <a:t>function)</a:t>
            </a:r>
            <a:r>
              <a:rPr sz="2800" b="1" spc="-240" dirty="0">
                <a:latin typeface="Arial"/>
                <a:cs typeface="Arial"/>
              </a:rPr>
              <a:t> </a:t>
            </a:r>
            <a:r>
              <a:rPr sz="2800" b="1" spc="-215" dirty="0">
                <a:latin typeface="Arial"/>
                <a:cs typeface="Arial"/>
              </a:rPr>
              <a:t>occur</a:t>
            </a:r>
            <a:r>
              <a:rPr sz="2800" b="1" spc="-305" dirty="0">
                <a:latin typeface="Arial"/>
                <a:cs typeface="Arial"/>
              </a:rPr>
              <a:t> </a:t>
            </a:r>
            <a:r>
              <a:rPr sz="2800" b="1" spc="-114" dirty="0">
                <a:latin typeface="Arial"/>
                <a:cs typeface="Arial"/>
              </a:rPr>
              <a:t>as</a:t>
            </a:r>
            <a:r>
              <a:rPr sz="2800" b="1" spc="-19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 </a:t>
            </a:r>
            <a:r>
              <a:rPr sz="2800" b="1" spc="-220" dirty="0">
                <a:latin typeface="Arial"/>
                <a:cs typeface="Arial"/>
              </a:rPr>
              <a:t>consequence</a:t>
            </a:r>
            <a:r>
              <a:rPr sz="2800" b="1" spc="-200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of</a:t>
            </a:r>
            <a:r>
              <a:rPr sz="2800" b="1" spc="-229" dirty="0">
                <a:latin typeface="Arial"/>
                <a:cs typeface="Arial"/>
              </a:rPr>
              <a:t> </a:t>
            </a:r>
            <a:r>
              <a:rPr sz="2800" b="1" spc="-180" dirty="0">
                <a:latin typeface="Arial"/>
                <a:cs typeface="Arial"/>
              </a:rPr>
              <a:t>mediator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elaboration.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28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</a:pPr>
            <a:r>
              <a:rPr sz="2800" b="1" spc="-5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298" y="622249"/>
            <a:ext cx="2806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10" dirty="0"/>
              <a:t>Vascular</a:t>
            </a:r>
            <a:r>
              <a:rPr sz="2800" spc="-195" dirty="0"/>
              <a:t> </a:t>
            </a:r>
            <a:r>
              <a:rPr sz="2800" spc="-185" dirty="0"/>
              <a:t>Changes: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330" algn="l"/>
              </a:tabLst>
            </a:pPr>
            <a:r>
              <a:rPr spc="-200" dirty="0"/>
              <a:t>Transient </a:t>
            </a:r>
            <a:r>
              <a:rPr spc="-185" dirty="0"/>
              <a:t>momentary</a:t>
            </a:r>
            <a:r>
              <a:rPr spc="-254" dirty="0"/>
              <a:t> </a:t>
            </a:r>
            <a:r>
              <a:rPr spc="-210" dirty="0"/>
              <a:t>vasoconstriction</a:t>
            </a:r>
            <a:r>
              <a:rPr spc="-290" dirty="0"/>
              <a:t> </a:t>
            </a:r>
            <a:r>
              <a:rPr dirty="0"/>
              <a:t>(5</a:t>
            </a:r>
            <a:r>
              <a:rPr spc="10" dirty="0"/>
              <a:t> </a:t>
            </a:r>
            <a:r>
              <a:rPr spc="-10" dirty="0"/>
              <a:t>sec.)</a:t>
            </a:r>
          </a:p>
          <a:p>
            <a:pPr>
              <a:lnSpc>
                <a:spcPct val="100000"/>
              </a:lnSpc>
              <a:spcBef>
                <a:spcPts val="235"/>
              </a:spcBef>
              <a:buFont typeface="Arial"/>
              <a:buAutoNum type="arabicPeriod"/>
            </a:pPr>
            <a:endParaRPr spc="-10" dirty="0"/>
          </a:p>
          <a:p>
            <a:pPr marL="12700" marR="1312545" indent="3829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95605" algn="l"/>
              </a:tabLst>
            </a:pPr>
            <a:r>
              <a:rPr spc="-235" dirty="0"/>
              <a:t>Followed</a:t>
            </a:r>
            <a:r>
              <a:rPr spc="-250" dirty="0"/>
              <a:t> </a:t>
            </a:r>
            <a:r>
              <a:rPr spc="-195" dirty="0"/>
              <a:t>by</a:t>
            </a:r>
            <a:r>
              <a:rPr spc="-355" dirty="0"/>
              <a:t> </a:t>
            </a:r>
            <a:r>
              <a:rPr spc="-175" dirty="0"/>
              <a:t>vasodilatation</a:t>
            </a:r>
            <a:r>
              <a:rPr spc="-185" dirty="0"/>
              <a:t> </a:t>
            </a:r>
            <a:r>
              <a:rPr spc="-155" dirty="0"/>
              <a:t>result</a:t>
            </a:r>
            <a:r>
              <a:rPr spc="-165" dirty="0"/>
              <a:t> </a:t>
            </a:r>
            <a:r>
              <a:rPr spc="-110" dirty="0"/>
              <a:t>in</a:t>
            </a:r>
            <a:r>
              <a:rPr spc="-165" dirty="0"/>
              <a:t> increase</a:t>
            </a:r>
            <a:r>
              <a:rPr spc="-204" dirty="0"/>
              <a:t> </a:t>
            </a:r>
            <a:r>
              <a:rPr spc="-210" dirty="0"/>
              <a:t>blood</a:t>
            </a:r>
            <a:r>
              <a:rPr spc="-225" dirty="0"/>
              <a:t> </a:t>
            </a:r>
            <a:r>
              <a:rPr spc="-180" dirty="0"/>
              <a:t>flow</a:t>
            </a:r>
            <a:r>
              <a:rPr spc="-270" dirty="0"/>
              <a:t> </a:t>
            </a:r>
            <a:r>
              <a:rPr spc="-50" dirty="0"/>
              <a:t>&amp; </a:t>
            </a:r>
            <a:r>
              <a:rPr spc="-210" dirty="0"/>
              <a:t>engorgement</a:t>
            </a:r>
            <a:r>
              <a:rPr spc="-150" dirty="0"/>
              <a:t> </a:t>
            </a:r>
            <a:r>
              <a:rPr spc="-120" dirty="0"/>
              <a:t>of</a:t>
            </a:r>
            <a:r>
              <a:rPr spc="-190" dirty="0"/>
              <a:t> </a:t>
            </a:r>
            <a:r>
              <a:rPr spc="-210" dirty="0"/>
              <a:t>blood</a:t>
            </a:r>
            <a:r>
              <a:rPr spc="-225" dirty="0"/>
              <a:t> </a:t>
            </a:r>
            <a:r>
              <a:rPr spc="-10" dirty="0"/>
              <a:t>vessels.</a:t>
            </a:r>
          </a:p>
          <a:p>
            <a:pPr>
              <a:lnSpc>
                <a:spcPct val="100000"/>
              </a:lnSpc>
              <a:spcBef>
                <a:spcPts val="245"/>
              </a:spcBef>
              <a:buFont typeface="Arial"/>
              <a:buAutoNum type="arabicPeriod"/>
            </a:pPr>
            <a:endParaRPr spc="-10" dirty="0"/>
          </a:p>
          <a:p>
            <a:pPr marL="12700" marR="267970" indent="382905">
              <a:lnSpc>
                <a:spcPct val="100000"/>
              </a:lnSpc>
              <a:buAutoNum type="arabicPeriod"/>
              <a:tabLst>
                <a:tab pos="395605" algn="l"/>
              </a:tabLst>
            </a:pPr>
            <a:r>
              <a:rPr spc="-170" dirty="0"/>
              <a:t>Increase</a:t>
            </a:r>
            <a:r>
              <a:rPr spc="-165" dirty="0"/>
              <a:t> </a:t>
            </a:r>
            <a:r>
              <a:rPr spc="-210" dirty="0"/>
              <a:t>Vessel</a:t>
            </a:r>
            <a:r>
              <a:rPr spc="-235" dirty="0"/>
              <a:t> </a:t>
            </a:r>
            <a:r>
              <a:rPr spc="-170" dirty="0"/>
              <a:t>permeability</a:t>
            </a:r>
            <a:r>
              <a:rPr spc="-190" dirty="0"/>
              <a:t> </a:t>
            </a:r>
            <a:r>
              <a:rPr spc="-30" dirty="0"/>
              <a:t>&amp;</a:t>
            </a:r>
            <a:r>
              <a:rPr spc="-170" dirty="0"/>
              <a:t> </a:t>
            </a:r>
            <a:r>
              <a:rPr spc="-200" dirty="0"/>
              <a:t>movement</a:t>
            </a:r>
            <a:r>
              <a:rPr spc="-195" dirty="0"/>
              <a:t> </a:t>
            </a:r>
            <a:r>
              <a:rPr spc="-120" dirty="0"/>
              <a:t>of</a:t>
            </a:r>
            <a:r>
              <a:rPr spc="-215" dirty="0"/>
              <a:t> </a:t>
            </a:r>
            <a:r>
              <a:rPr spc="-185" dirty="0"/>
              <a:t>protein</a:t>
            </a:r>
            <a:r>
              <a:rPr spc="-175" dirty="0"/>
              <a:t> </a:t>
            </a:r>
            <a:r>
              <a:rPr spc="-160" dirty="0"/>
              <a:t>rich</a:t>
            </a:r>
            <a:r>
              <a:rPr spc="-225" dirty="0"/>
              <a:t> </a:t>
            </a:r>
            <a:r>
              <a:rPr spc="-140" dirty="0"/>
              <a:t>fluid</a:t>
            </a:r>
            <a:r>
              <a:rPr spc="-210" dirty="0"/>
              <a:t> </a:t>
            </a:r>
            <a:r>
              <a:rPr spc="-25" dirty="0"/>
              <a:t>to </a:t>
            </a:r>
            <a:r>
              <a:rPr spc="-200" dirty="0"/>
              <a:t>extravascular</a:t>
            </a:r>
            <a:r>
              <a:rPr spc="-105" dirty="0"/>
              <a:t> </a:t>
            </a:r>
            <a:r>
              <a:rPr spc="-10" dirty="0"/>
              <a:t>system.</a:t>
            </a: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pc="-10" dirty="0"/>
          </a:p>
          <a:p>
            <a:pPr marL="469900" marR="5080">
              <a:lnSpc>
                <a:spcPct val="100000"/>
              </a:lnSpc>
            </a:pPr>
            <a:r>
              <a:rPr spc="-170" dirty="0"/>
              <a:t>Increased</a:t>
            </a:r>
            <a:r>
              <a:rPr spc="-150" dirty="0"/>
              <a:t> </a:t>
            </a:r>
            <a:r>
              <a:rPr spc="-200" dirty="0"/>
              <a:t>vessel</a:t>
            </a:r>
            <a:r>
              <a:rPr spc="-204" dirty="0"/>
              <a:t> </a:t>
            </a:r>
            <a:r>
              <a:rPr spc="-175" dirty="0"/>
              <a:t>permeability</a:t>
            </a:r>
            <a:r>
              <a:rPr spc="-210" dirty="0"/>
              <a:t> </a:t>
            </a:r>
            <a:r>
              <a:rPr spc="-165" dirty="0"/>
              <a:t>manifest</a:t>
            </a:r>
            <a:r>
              <a:rPr spc="-140" dirty="0"/>
              <a:t> </a:t>
            </a:r>
            <a:r>
              <a:rPr spc="-180" dirty="0"/>
              <a:t>clinically</a:t>
            </a:r>
            <a:r>
              <a:rPr spc="-245" dirty="0"/>
              <a:t> </a:t>
            </a:r>
            <a:r>
              <a:rPr spc="-114" dirty="0"/>
              <a:t>as</a:t>
            </a:r>
            <a:r>
              <a:rPr spc="-180" dirty="0"/>
              <a:t> </a:t>
            </a:r>
            <a:r>
              <a:rPr spc="-150" dirty="0"/>
              <a:t>edema</a:t>
            </a:r>
            <a:r>
              <a:rPr spc="-125" dirty="0"/>
              <a:t> </a:t>
            </a:r>
            <a:r>
              <a:rPr spc="-20" dirty="0"/>
              <a:t>which </a:t>
            </a:r>
            <a:r>
              <a:rPr spc="-215" dirty="0"/>
              <a:t>occur</a:t>
            </a:r>
            <a:r>
              <a:rPr spc="-270" dirty="0"/>
              <a:t> </a:t>
            </a:r>
            <a:r>
              <a:rPr spc="-110" dirty="0"/>
              <a:t>in</a:t>
            </a:r>
            <a:r>
              <a:rPr spc="-160" dirty="0"/>
              <a:t> </a:t>
            </a:r>
            <a:r>
              <a:rPr spc="-195" dirty="0"/>
              <a:t>microcirculation</a:t>
            </a:r>
            <a:r>
              <a:rPr spc="-265" dirty="0"/>
              <a:t> </a:t>
            </a:r>
            <a:r>
              <a:rPr spc="-155" dirty="0"/>
              <a:t>(small</a:t>
            </a:r>
            <a:r>
              <a:rPr spc="-170" dirty="0"/>
              <a:t> </a:t>
            </a:r>
            <a:r>
              <a:rPr spc="-150" dirty="0"/>
              <a:t>arterioles,</a:t>
            </a:r>
            <a:r>
              <a:rPr spc="-215" dirty="0"/>
              <a:t> </a:t>
            </a:r>
            <a:r>
              <a:rPr spc="-175" dirty="0"/>
              <a:t>capillary</a:t>
            </a:r>
            <a:r>
              <a:rPr spc="-215" dirty="0"/>
              <a:t> </a:t>
            </a:r>
            <a:r>
              <a:rPr spc="-30" dirty="0"/>
              <a:t>&amp;</a:t>
            </a:r>
            <a:r>
              <a:rPr spc="-160" dirty="0"/>
              <a:t> </a:t>
            </a:r>
            <a:r>
              <a:rPr spc="-10" dirty="0"/>
              <a:t>venules)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435" y="542925"/>
            <a:ext cx="428053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81225" algn="l"/>
              </a:tabLst>
            </a:pPr>
            <a:r>
              <a:rPr sz="3800" spc="215" dirty="0">
                <a:latin typeface="Cambria"/>
                <a:cs typeface="Cambria"/>
              </a:rPr>
              <a:t>Cellular</a:t>
            </a:r>
            <a:r>
              <a:rPr sz="3800" dirty="0">
                <a:latin typeface="Cambria"/>
                <a:cs typeface="Cambria"/>
              </a:rPr>
              <a:t>	</a:t>
            </a:r>
            <a:r>
              <a:rPr sz="3800" spc="250" dirty="0">
                <a:latin typeface="Cambria"/>
                <a:cs typeface="Cambria"/>
              </a:rPr>
              <a:t>Changes</a:t>
            </a:r>
            <a:endParaRPr sz="3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035" y="1311935"/>
            <a:ext cx="9780905" cy="422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10000"/>
              </a:lnSpc>
              <a:spcBef>
                <a:spcPts val="100"/>
              </a:spcBef>
              <a:buClr>
                <a:srgbClr val="242424"/>
              </a:buClr>
              <a:buFont typeface="Microsoft Sans Serif"/>
              <a:buChar char="◦"/>
              <a:tabLst>
                <a:tab pos="194945" algn="l"/>
              </a:tabLst>
            </a:pPr>
            <a:r>
              <a:rPr sz="2800" b="1" spc="-240" dirty="0">
                <a:latin typeface="Arial"/>
                <a:cs typeface="Arial"/>
              </a:rPr>
              <a:t>Leukocytes</a:t>
            </a:r>
            <a:r>
              <a:rPr sz="2800" b="1" spc="-200" dirty="0">
                <a:latin typeface="Arial"/>
                <a:cs typeface="Arial"/>
              </a:rPr>
              <a:t> </a:t>
            </a:r>
            <a:r>
              <a:rPr sz="2800" b="1" spc="-160" dirty="0">
                <a:latin typeface="Arial"/>
                <a:cs typeface="Arial"/>
              </a:rPr>
              <a:t>leave</a:t>
            </a:r>
            <a:r>
              <a:rPr sz="2800" b="1" spc="-190" dirty="0">
                <a:latin typeface="Arial"/>
                <a:cs typeface="Arial"/>
              </a:rPr>
              <a:t> </a:t>
            </a:r>
            <a:r>
              <a:rPr sz="2800" b="1" spc="-110" dirty="0">
                <a:latin typeface="Arial"/>
                <a:cs typeface="Arial"/>
              </a:rPr>
              <a:t>the</a:t>
            </a:r>
            <a:r>
              <a:rPr sz="2800" b="1" spc="-140" dirty="0">
                <a:latin typeface="Arial"/>
                <a:cs typeface="Arial"/>
              </a:rPr>
              <a:t> </a:t>
            </a:r>
            <a:r>
              <a:rPr sz="2800" b="1" spc="-180" dirty="0">
                <a:latin typeface="Arial"/>
                <a:cs typeface="Arial"/>
              </a:rPr>
              <a:t>vasculature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spc="-200" dirty="0">
                <a:latin typeface="Arial"/>
                <a:cs typeface="Arial"/>
              </a:rPr>
              <a:t>routinely</a:t>
            </a:r>
            <a:r>
              <a:rPr sz="2800" b="1" spc="-204" dirty="0">
                <a:latin typeface="Arial"/>
                <a:cs typeface="Arial"/>
              </a:rPr>
              <a:t> </a:t>
            </a:r>
            <a:r>
              <a:rPr sz="2800" b="1" spc="-220" dirty="0">
                <a:latin typeface="Arial"/>
                <a:cs typeface="Arial"/>
              </a:rPr>
              <a:t>through</a:t>
            </a:r>
            <a:r>
              <a:rPr sz="2800" b="1" spc="-210" dirty="0">
                <a:latin typeface="Arial"/>
                <a:cs typeface="Arial"/>
              </a:rPr>
              <a:t> </a:t>
            </a:r>
            <a:r>
              <a:rPr sz="2800" b="1" spc="-110" dirty="0">
                <a:latin typeface="Arial"/>
                <a:cs typeface="Arial"/>
              </a:rPr>
              <a:t>the</a:t>
            </a:r>
            <a:r>
              <a:rPr sz="2800" b="1" spc="-140" dirty="0">
                <a:latin typeface="Arial"/>
                <a:cs typeface="Arial"/>
              </a:rPr>
              <a:t> </a:t>
            </a:r>
            <a:r>
              <a:rPr sz="2800" b="1" spc="-105" dirty="0">
                <a:latin typeface="Arial"/>
                <a:cs typeface="Arial"/>
              </a:rPr>
              <a:t>following </a:t>
            </a:r>
            <a:r>
              <a:rPr sz="2800" b="1" spc="-195" dirty="0">
                <a:latin typeface="Arial"/>
                <a:cs typeface="Arial"/>
              </a:rPr>
              <a:t>sequence</a:t>
            </a:r>
            <a:r>
              <a:rPr sz="2800" b="1" spc="-220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of</a:t>
            </a:r>
            <a:r>
              <a:rPr sz="2800" b="1" spc="-19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events:</a:t>
            </a:r>
            <a:endParaRPr sz="2800" dirty="0">
              <a:latin typeface="Arial"/>
              <a:cs typeface="Arial"/>
            </a:endParaRPr>
          </a:p>
          <a:p>
            <a:pPr marL="469265" lvl="1" indent="-182880">
              <a:lnSpc>
                <a:spcPct val="100000"/>
              </a:lnSpc>
              <a:spcBef>
                <a:spcPts val="1090"/>
              </a:spcBef>
              <a:buClr>
                <a:srgbClr val="242424"/>
              </a:buClr>
              <a:buFont typeface="Microsoft Sans Serif"/>
              <a:buChar char="◦"/>
              <a:tabLst>
                <a:tab pos="469265" algn="l"/>
              </a:tabLst>
            </a:pPr>
            <a:r>
              <a:rPr sz="2800" b="1" spc="-175" dirty="0">
                <a:latin typeface="Arial"/>
                <a:cs typeface="Arial"/>
              </a:rPr>
              <a:t>Margination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and</a:t>
            </a:r>
            <a:r>
              <a:rPr sz="2800" b="1" spc="-1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rolling</a:t>
            </a:r>
            <a:endParaRPr sz="2800" dirty="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795"/>
              </a:spcBef>
              <a:buClr>
                <a:srgbClr val="242424"/>
              </a:buClr>
              <a:buFont typeface="Microsoft Sans Serif"/>
              <a:buChar char="◦"/>
              <a:tabLst>
                <a:tab pos="469900" algn="l"/>
              </a:tabLst>
            </a:pPr>
            <a:r>
              <a:rPr sz="2800" b="1" spc="-235" dirty="0">
                <a:latin typeface="Arial"/>
                <a:cs typeface="Arial"/>
              </a:rPr>
              <a:t>Adhesion</a:t>
            </a:r>
            <a:r>
              <a:rPr sz="2800" b="1" spc="-290" dirty="0">
                <a:latin typeface="Arial"/>
                <a:cs typeface="Arial"/>
              </a:rPr>
              <a:t> </a:t>
            </a:r>
            <a:r>
              <a:rPr sz="2800" b="1" spc="-135" dirty="0">
                <a:latin typeface="Arial"/>
                <a:cs typeface="Arial"/>
              </a:rPr>
              <a:t>and </a:t>
            </a:r>
            <a:r>
              <a:rPr sz="2800" b="1" spc="-35" dirty="0">
                <a:latin typeface="Arial"/>
                <a:cs typeface="Arial"/>
              </a:rPr>
              <a:t>transmigration</a:t>
            </a:r>
            <a:endParaRPr sz="2800" dirty="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805"/>
              </a:spcBef>
              <a:buClr>
                <a:srgbClr val="242424"/>
              </a:buClr>
              <a:buFont typeface="Microsoft Sans Serif"/>
              <a:buChar char="◦"/>
              <a:tabLst>
                <a:tab pos="469900" algn="l"/>
              </a:tabLst>
            </a:pPr>
            <a:r>
              <a:rPr sz="2800" b="1" spc="-229" dirty="0">
                <a:latin typeface="Arial"/>
                <a:cs typeface="Arial"/>
              </a:rPr>
              <a:t>Chemotaxis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and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activation</a:t>
            </a:r>
            <a:endParaRPr sz="2800" dirty="0">
              <a:latin typeface="Arial"/>
              <a:cs typeface="Arial"/>
            </a:endParaRPr>
          </a:p>
          <a:p>
            <a:pPr marL="196215" indent="-183515">
              <a:lnSpc>
                <a:spcPct val="100000"/>
              </a:lnSpc>
              <a:spcBef>
                <a:spcPts val="1200"/>
              </a:spcBef>
              <a:buClr>
                <a:srgbClr val="242424"/>
              </a:buClr>
              <a:buFont typeface="Microsoft Sans Serif"/>
              <a:buChar char="◦"/>
              <a:tabLst>
                <a:tab pos="196215" algn="l"/>
              </a:tabLst>
            </a:pPr>
            <a:r>
              <a:rPr sz="2800" b="1" spc="-235" dirty="0">
                <a:solidFill>
                  <a:srgbClr val="0070C0"/>
                </a:solidFill>
                <a:latin typeface="Arial"/>
                <a:cs typeface="Arial"/>
              </a:rPr>
              <a:t>They</a:t>
            </a:r>
            <a:r>
              <a:rPr sz="2800" b="1" spc="-3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100" dirty="0">
                <a:solidFill>
                  <a:srgbClr val="0070C0"/>
                </a:solidFill>
                <a:latin typeface="Arial"/>
                <a:cs typeface="Arial"/>
              </a:rPr>
              <a:t>are</a:t>
            </a:r>
            <a:r>
              <a:rPr sz="2800" b="1" spc="-140" dirty="0">
                <a:solidFill>
                  <a:srgbClr val="0070C0"/>
                </a:solidFill>
                <a:latin typeface="Arial"/>
                <a:cs typeface="Arial"/>
              </a:rPr>
              <a:t> then</a:t>
            </a:r>
            <a:r>
              <a:rPr sz="2800" b="1" spc="-1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114" dirty="0">
                <a:solidFill>
                  <a:srgbClr val="0070C0"/>
                </a:solidFill>
                <a:latin typeface="Arial"/>
                <a:cs typeface="Arial"/>
              </a:rPr>
              <a:t>free</a:t>
            </a:r>
            <a:r>
              <a:rPr sz="2800" b="1" spc="-15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120" dirty="0">
                <a:solidFill>
                  <a:srgbClr val="0070C0"/>
                </a:solidFill>
                <a:latin typeface="Arial"/>
                <a:cs typeface="Arial"/>
              </a:rPr>
              <a:t>to</a:t>
            </a:r>
            <a:r>
              <a:rPr sz="2800" b="1" spc="-2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150" dirty="0">
                <a:solidFill>
                  <a:srgbClr val="0070C0"/>
                </a:solidFill>
                <a:latin typeface="Arial"/>
                <a:cs typeface="Arial"/>
              </a:rPr>
              <a:t>participate</a:t>
            </a:r>
            <a:r>
              <a:rPr sz="2800" b="1" spc="-22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70C0"/>
                </a:solidFill>
                <a:latin typeface="Arial"/>
                <a:cs typeface="Arial"/>
              </a:rPr>
              <a:t>in:</a:t>
            </a:r>
            <a:endParaRPr sz="28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805"/>
              </a:spcBef>
              <a:buClr>
                <a:srgbClr val="242424"/>
              </a:buClr>
              <a:buFont typeface="Microsoft Sans Serif"/>
              <a:buChar char="◦"/>
              <a:tabLst>
                <a:tab pos="469900" algn="l"/>
              </a:tabLst>
            </a:pPr>
            <a:r>
              <a:rPr sz="2800" b="1" spc="-254" dirty="0">
                <a:latin typeface="Arial"/>
                <a:cs typeface="Arial"/>
              </a:rPr>
              <a:t>Phagocytosis</a:t>
            </a:r>
            <a:r>
              <a:rPr sz="2800" b="1" spc="-225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and </a:t>
            </a:r>
            <a:r>
              <a:rPr sz="2800" b="1" spc="-10" dirty="0">
                <a:latin typeface="Arial"/>
                <a:cs typeface="Arial"/>
              </a:rPr>
              <a:t>degranulation</a:t>
            </a:r>
            <a:endParaRPr sz="2800" dirty="0">
              <a:latin typeface="Arial"/>
              <a:cs typeface="Arial"/>
            </a:endParaRPr>
          </a:p>
          <a:p>
            <a:pPr marL="469900" lvl="1" indent="-183515">
              <a:lnSpc>
                <a:spcPct val="100000"/>
              </a:lnSpc>
              <a:spcBef>
                <a:spcPts val="795"/>
              </a:spcBef>
              <a:buClr>
                <a:srgbClr val="242424"/>
              </a:buClr>
              <a:buFont typeface="Microsoft Sans Serif"/>
              <a:buChar char="◦"/>
              <a:tabLst>
                <a:tab pos="469900" algn="l"/>
              </a:tabLst>
            </a:pPr>
            <a:r>
              <a:rPr sz="2800" b="1" spc="-260" dirty="0">
                <a:latin typeface="Arial"/>
                <a:cs typeface="Arial"/>
              </a:rPr>
              <a:t>Leukocyte-</a:t>
            </a:r>
            <a:r>
              <a:rPr sz="2800" b="1" spc="-185" dirty="0">
                <a:latin typeface="Arial"/>
                <a:cs typeface="Arial"/>
              </a:rPr>
              <a:t>induced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170" dirty="0">
                <a:latin typeface="Arial"/>
                <a:cs typeface="Arial"/>
              </a:rPr>
              <a:t>tissue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injury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4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8788" y="225552"/>
            <a:ext cx="11724640" cy="6384290"/>
            <a:chOff x="208788" y="225552"/>
            <a:chExt cx="11724640" cy="6384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788" y="225552"/>
              <a:ext cx="11724132" cy="6384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43259" y="227076"/>
              <a:ext cx="1048511" cy="10287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40435" y="674877"/>
            <a:ext cx="6652259" cy="3622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C00000"/>
                </a:solidFill>
                <a:latin typeface="Arial"/>
                <a:cs typeface="Arial"/>
              </a:rPr>
              <a:t>Outline:</a:t>
            </a:r>
            <a:endParaRPr sz="3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404"/>
              </a:spcBef>
              <a:buFont typeface="Franklin Gothic Medium"/>
              <a:buChar char="-"/>
              <a:tabLst>
                <a:tab pos="299085" algn="l"/>
              </a:tabLst>
            </a:pPr>
            <a:r>
              <a:rPr sz="3200" b="1" spc="-160" dirty="0">
                <a:latin typeface="Arial"/>
                <a:cs typeface="Arial"/>
              </a:rPr>
              <a:t>Inflammation,</a:t>
            </a:r>
            <a:r>
              <a:rPr sz="3200" b="1" spc="-254" dirty="0">
                <a:latin typeface="Arial"/>
                <a:cs typeface="Arial"/>
              </a:rPr>
              <a:t> </a:t>
            </a:r>
            <a:r>
              <a:rPr sz="3200" b="1" spc="-204" dirty="0">
                <a:latin typeface="Arial"/>
                <a:cs typeface="Arial"/>
              </a:rPr>
              <a:t>types</a:t>
            </a:r>
            <a:r>
              <a:rPr sz="3200" b="1" spc="-335" dirty="0">
                <a:latin typeface="Arial"/>
                <a:cs typeface="Arial"/>
              </a:rPr>
              <a:t> </a:t>
            </a:r>
            <a:r>
              <a:rPr sz="3200" b="1" spc="-125" dirty="0">
                <a:latin typeface="Arial"/>
                <a:cs typeface="Arial"/>
              </a:rPr>
              <a:t>and</a:t>
            </a:r>
            <a:r>
              <a:rPr sz="3200" b="1" spc="-229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causes</a:t>
            </a:r>
            <a:endParaRPr sz="3200">
              <a:latin typeface="Arial"/>
              <a:cs typeface="Arial"/>
            </a:endParaRPr>
          </a:p>
          <a:p>
            <a:pPr marL="400685" indent="-387985">
              <a:lnSpc>
                <a:spcPct val="100000"/>
              </a:lnSpc>
              <a:spcBef>
                <a:spcPts val="1900"/>
              </a:spcBef>
              <a:buFont typeface="Franklin Gothic Medium"/>
              <a:buChar char="-"/>
              <a:tabLst>
                <a:tab pos="400685" algn="l"/>
              </a:tabLst>
            </a:pPr>
            <a:r>
              <a:rPr sz="3200" b="1" spc="-185" dirty="0">
                <a:latin typeface="Arial"/>
                <a:cs typeface="Arial"/>
              </a:rPr>
              <a:t>Nomenclature</a:t>
            </a:r>
            <a:r>
              <a:rPr sz="3200" b="1" spc="-265" dirty="0">
                <a:latin typeface="Arial"/>
                <a:cs typeface="Arial"/>
              </a:rPr>
              <a:t> </a:t>
            </a:r>
            <a:r>
              <a:rPr sz="3200" b="1" spc="-105" dirty="0">
                <a:latin typeface="Arial"/>
                <a:cs typeface="Arial"/>
              </a:rPr>
              <a:t>of</a:t>
            </a:r>
            <a:r>
              <a:rPr sz="3200" b="1" spc="-26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inflammation.</a:t>
            </a:r>
            <a:endParaRPr sz="3200">
              <a:latin typeface="Arial"/>
              <a:cs typeface="Arial"/>
            </a:endParaRPr>
          </a:p>
          <a:p>
            <a:pPr marL="400685" indent="-387985">
              <a:lnSpc>
                <a:spcPct val="100000"/>
              </a:lnSpc>
              <a:spcBef>
                <a:spcPts val="1895"/>
              </a:spcBef>
              <a:buFont typeface="Franklin Gothic Medium"/>
              <a:buChar char="-"/>
              <a:tabLst>
                <a:tab pos="400685" algn="l"/>
              </a:tabLst>
            </a:pPr>
            <a:r>
              <a:rPr sz="3200" b="1" spc="-195" dirty="0">
                <a:latin typeface="Arial"/>
                <a:cs typeface="Arial"/>
              </a:rPr>
              <a:t>Mechanism</a:t>
            </a:r>
            <a:r>
              <a:rPr sz="3200" b="1" spc="-250" dirty="0">
                <a:latin typeface="Arial"/>
                <a:cs typeface="Arial"/>
              </a:rPr>
              <a:t> </a:t>
            </a:r>
            <a:r>
              <a:rPr sz="3200" b="1" spc="-105" dirty="0">
                <a:latin typeface="Arial"/>
                <a:cs typeface="Arial"/>
              </a:rPr>
              <a:t>of</a:t>
            </a:r>
            <a:r>
              <a:rPr sz="3200" b="1" spc="-24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inflammation</a:t>
            </a:r>
            <a:endParaRPr sz="3200">
              <a:latin typeface="Arial"/>
              <a:cs typeface="Arial"/>
            </a:endParaRPr>
          </a:p>
          <a:p>
            <a:pPr marL="400685" indent="-387985">
              <a:lnSpc>
                <a:spcPct val="100000"/>
              </a:lnSpc>
              <a:spcBef>
                <a:spcPts val="1910"/>
              </a:spcBef>
              <a:buFont typeface="Franklin Gothic Medium"/>
              <a:buChar char="-"/>
              <a:tabLst>
                <a:tab pos="400685" algn="l"/>
              </a:tabLst>
            </a:pPr>
            <a:r>
              <a:rPr sz="3200" b="1" spc="-215" dirty="0">
                <a:latin typeface="Arial"/>
                <a:cs typeface="Arial"/>
              </a:rPr>
              <a:t>Chemical</a:t>
            </a:r>
            <a:r>
              <a:rPr sz="3200" b="1" spc="-260" dirty="0">
                <a:latin typeface="Arial"/>
                <a:cs typeface="Arial"/>
              </a:rPr>
              <a:t> </a:t>
            </a:r>
            <a:r>
              <a:rPr sz="3200" b="1" spc="-195" dirty="0">
                <a:latin typeface="Arial"/>
                <a:cs typeface="Arial"/>
              </a:rPr>
              <a:t>mediators</a:t>
            </a:r>
            <a:r>
              <a:rPr sz="3200" b="1" spc="-225" dirty="0">
                <a:latin typeface="Arial"/>
                <a:cs typeface="Arial"/>
              </a:rPr>
              <a:t> </a:t>
            </a:r>
            <a:r>
              <a:rPr sz="3200" b="1" spc="-105" dirty="0">
                <a:latin typeface="Arial"/>
                <a:cs typeface="Arial"/>
              </a:rPr>
              <a:t>in</a:t>
            </a:r>
            <a:r>
              <a:rPr sz="3200" b="1" spc="-210" dirty="0">
                <a:latin typeface="Arial"/>
                <a:cs typeface="Arial"/>
              </a:rPr>
              <a:t> </a:t>
            </a:r>
            <a:r>
              <a:rPr sz="3200" b="1" spc="-120" dirty="0">
                <a:latin typeface="Arial"/>
                <a:cs typeface="Arial"/>
              </a:rPr>
              <a:t>Inflammation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152400"/>
            <a:ext cx="11120755" cy="6384290"/>
            <a:chOff x="381000" y="152400"/>
            <a:chExt cx="11120755" cy="6384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52400"/>
              <a:ext cx="11120628" cy="63840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79" y="288036"/>
              <a:ext cx="10887456" cy="61142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7895" rIns="0" bIns="0" rtlCol="0">
            <a:spAutoFit/>
          </a:bodyPr>
          <a:lstStyle/>
          <a:p>
            <a:pPr marL="662940">
              <a:lnSpc>
                <a:spcPct val="100000"/>
              </a:lnSpc>
              <a:spcBef>
                <a:spcPts val="100"/>
              </a:spcBef>
            </a:pPr>
            <a:r>
              <a:rPr sz="4200" spc="229" dirty="0">
                <a:solidFill>
                  <a:srgbClr val="242424"/>
                </a:solidFill>
                <a:latin typeface="Cambria"/>
                <a:cs typeface="Cambria"/>
              </a:rPr>
              <a:t>Chemotaxis</a:t>
            </a:r>
            <a:endParaRPr sz="4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776" y="1885467"/>
            <a:ext cx="9959340" cy="33426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08915" indent="-183515">
              <a:lnSpc>
                <a:spcPct val="100000"/>
              </a:lnSpc>
              <a:spcBef>
                <a:spcPts val="1300"/>
              </a:spcBef>
              <a:buClr>
                <a:srgbClr val="242424"/>
              </a:buClr>
              <a:buFont typeface="Microsoft Sans Serif"/>
              <a:buChar char="◦"/>
              <a:tabLst>
                <a:tab pos="208915" algn="l"/>
              </a:tabLst>
            </a:pPr>
            <a:r>
              <a:rPr sz="2800" b="1" spc="-240" dirty="0">
                <a:latin typeface="Arial"/>
                <a:cs typeface="Arial"/>
              </a:rPr>
              <a:t>Leukocytes</a:t>
            </a:r>
            <a:r>
              <a:rPr sz="2800" b="1" spc="-215" dirty="0">
                <a:latin typeface="Arial"/>
                <a:cs typeface="Arial"/>
              </a:rPr>
              <a:t> </a:t>
            </a:r>
            <a:r>
              <a:rPr sz="2800" b="1" spc="-210" dirty="0">
                <a:latin typeface="Arial"/>
                <a:cs typeface="Arial"/>
              </a:rPr>
              <a:t>follow</a:t>
            </a:r>
            <a:r>
              <a:rPr sz="2800" b="1" spc="-280" dirty="0">
                <a:latin typeface="Arial"/>
                <a:cs typeface="Arial"/>
              </a:rPr>
              <a:t> </a:t>
            </a:r>
            <a:r>
              <a:rPr sz="2800" b="1" spc="-190" dirty="0">
                <a:latin typeface="Arial"/>
                <a:cs typeface="Arial"/>
              </a:rPr>
              <a:t>chemical </a:t>
            </a:r>
            <a:r>
              <a:rPr sz="2800" b="1" spc="-175" dirty="0">
                <a:latin typeface="Arial"/>
                <a:cs typeface="Arial"/>
              </a:rPr>
              <a:t>gradient</a:t>
            </a:r>
            <a:r>
              <a:rPr sz="2800" b="1" spc="-145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to</a:t>
            </a:r>
            <a:r>
              <a:rPr sz="2800" b="1" spc="-210" dirty="0">
                <a:latin typeface="Arial"/>
                <a:cs typeface="Arial"/>
              </a:rPr>
              <a:t> </a:t>
            </a:r>
            <a:r>
              <a:rPr sz="2800" b="1" spc="-130" dirty="0">
                <a:latin typeface="Arial"/>
                <a:cs typeface="Arial"/>
              </a:rPr>
              <a:t>site</a:t>
            </a:r>
            <a:r>
              <a:rPr sz="2800" b="1" spc="-195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of</a:t>
            </a:r>
            <a:r>
              <a:rPr sz="2800" b="1" spc="-210" dirty="0">
                <a:latin typeface="Arial"/>
                <a:cs typeface="Arial"/>
              </a:rPr>
              <a:t> </a:t>
            </a:r>
            <a:r>
              <a:rPr sz="2800" b="1" spc="-180" dirty="0">
                <a:latin typeface="Arial"/>
                <a:cs typeface="Arial"/>
              </a:rPr>
              <a:t>injury</a:t>
            </a:r>
            <a:r>
              <a:rPr sz="2800" b="1" spc="-210" dirty="0">
                <a:latin typeface="Arial"/>
                <a:cs typeface="Arial"/>
              </a:rPr>
              <a:t> </a:t>
            </a:r>
            <a:r>
              <a:rPr sz="2800" b="1" spc="-75" dirty="0">
                <a:latin typeface="Arial"/>
                <a:cs typeface="Arial"/>
              </a:rPr>
              <a:t>(chemotaxis)</a:t>
            </a:r>
            <a:endParaRPr sz="2800" dirty="0">
              <a:latin typeface="Arial"/>
              <a:cs typeface="Arial"/>
            </a:endParaRPr>
          </a:p>
          <a:p>
            <a:pPr marL="208915" indent="-183515">
              <a:lnSpc>
                <a:spcPct val="100000"/>
              </a:lnSpc>
              <a:spcBef>
                <a:spcPts val="1205"/>
              </a:spcBef>
              <a:buClr>
                <a:srgbClr val="242424"/>
              </a:buClr>
              <a:buFont typeface="Microsoft Sans Serif"/>
              <a:buChar char="◦"/>
              <a:tabLst>
                <a:tab pos="208915" algn="l"/>
              </a:tabLst>
            </a:pPr>
            <a:r>
              <a:rPr sz="2800" b="1" spc="-204" dirty="0">
                <a:solidFill>
                  <a:srgbClr val="0070C0"/>
                </a:solidFill>
                <a:latin typeface="Arial"/>
                <a:cs typeface="Arial"/>
              </a:rPr>
              <a:t>Chemotactic</a:t>
            </a:r>
            <a:r>
              <a:rPr sz="2800" b="1" spc="-1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70C0"/>
                </a:solidFill>
                <a:latin typeface="Arial"/>
                <a:cs typeface="Arial"/>
              </a:rPr>
              <a:t>agents:</a:t>
            </a:r>
            <a:endParaRPr sz="28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83234" lvl="1" indent="-183515">
              <a:lnSpc>
                <a:spcPct val="100000"/>
              </a:lnSpc>
              <a:spcBef>
                <a:spcPts val="805"/>
              </a:spcBef>
              <a:buClr>
                <a:srgbClr val="242424"/>
              </a:buClr>
              <a:buFont typeface="Microsoft Sans Serif"/>
              <a:buChar char="◦"/>
              <a:tabLst>
                <a:tab pos="483234" algn="l"/>
              </a:tabLst>
            </a:pPr>
            <a:r>
              <a:rPr sz="2800" b="1" spc="-185" dirty="0">
                <a:latin typeface="Arial"/>
                <a:cs typeface="Arial"/>
              </a:rPr>
              <a:t>Soluble</a:t>
            </a:r>
            <a:r>
              <a:rPr sz="2800" b="1" spc="-195" dirty="0">
                <a:latin typeface="Arial"/>
                <a:cs typeface="Arial"/>
              </a:rPr>
              <a:t> </a:t>
            </a:r>
            <a:r>
              <a:rPr sz="2800" b="1" spc="-155" dirty="0">
                <a:latin typeface="Arial"/>
                <a:cs typeface="Arial"/>
              </a:rPr>
              <a:t>bacterial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products</a:t>
            </a:r>
            <a:endParaRPr sz="2800" dirty="0">
              <a:latin typeface="Arial"/>
              <a:cs typeface="Arial"/>
            </a:endParaRPr>
          </a:p>
          <a:p>
            <a:pPr marL="482600" lvl="1" indent="-182880">
              <a:lnSpc>
                <a:spcPct val="100000"/>
              </a:lnSpc>
              <a:spcBef>
                <a:spcPts val="790"/>
              </a:spcBef>
              <a:buClr>
                <a:srgbClr val="242424"/>
              </a:buClr>
              <a:buFont typeface="Microsoft Sans Serif"/>
              <a:buChar char="◦"/>
              <a:tabLst>
                <a:tab pos="482600" algn="l"/>
              </a:tabLst>
            </a:pPr>
            <a:r>
              <a:rPr sz="2800" b="1" spc="-204" dirty="0">
                <a:latin typeface="Arial"/>
                <a:cs typeface="Arial"/>
              </a:rPr>
              <a:t>Complement</a:t>
            </a:r>
            <a:r>
              <a:rPr sz="2800" b="1" spc="-200" dirty="0">
                <a:latin typeface="Arial"/>
                <a:cs typeface="Arial"/>
              </a:rPr>
              <a:t> </a:t>
            </a:r>
            <a:r>
              <a:rPr sz="2800" b="1" spc="-225" dirty="0">
                <a:latin typeface="Arial"/>
                <a:cs typeface="Arial"/>
              </a:rPr>
              <a:t>components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(C5a)</a:t>
            </a:r>
            <a:endParaRPr sz="2800" dirty="0">
              <a:latin typeface="Arial"/>
              <a:cs typeface="Arial"/>
            </a:endParaRPr>
          </a:p>
          <a:p>
            <a:pPr marL="483234" lvl="1" indent="-183515">
              <a:lnSpc>
                <a:spcPct val="100000"/>
              </a:lnSpc>
              <a:spcBef>
                <a:spcPts val="805"/>
              </a:spcBef>
              <a:buClr>
                <a:srgbClr val="242424"/>
              </a:buClr>
              <a:buFont typeface="Microsoft Sans Serif"/>
              <a:buChar char="◦"/>
              <a:tabLst>
                <a:tab pos="483234" algn="l"/>
              </a:tabLst>
            </a:pPr>
            <a:r>
              <a:rPr sz="2800" b="1" spc="-240" dirty="0">
                <a:latin typeface="Arial"/>
                <a:cs typeface="Arial"/>
              </a:rPr>
              <a:t>Cytokines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spc="-130" dirty="0">
                <a:latin typeface="Arial"/>
                <a:cs typeface="Arial"/>
              </a:rPr>
              <a:t>(e.g.,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300" dirty="0">
                <a:latin typeface="Arial"/>
                <a:cs typeface="Arial"/>
              </a:rPr>
              <a:t>IL-</a:t>
            </a:r>
            <a:r>
              <a:rPr sz="2800" b="1" spc="-25" dirty="0">
                <a:latin typeface="Arial"/>
                <a:cs typeface="Arial"/>
              </a:rPr>
              <a:t>8)</a:t>
            </a:r>
            <a:endParaRPr sz="2800" dirty="0">
              <a:latin typeface="Arial"/>
              <a:cs typeface="Arial"/>
            </a:endParaRPr>
          </a:p>
          <a:p>
            <a:pPr marL="481965" lvl="1" indent="-182245">
              <a:lnSpc>
                <a:spcPct val="100000"/>
              </a:lnSpc>
              <a:spcBef>
                <a:spcPts val="670"/>
              </a:spcBef>
              <a:buClr>
                <a:srgbClr val="242424"/>
              </a:buClr>
              <a:buFont typeface="Microsoft Sans Serif"/>
              <a:buChar char="◦"/>
              <a:tabLst>
                <a:tab pos="481965" algn="l"/>
              </a:tabLst>
            </a:pPr>
            <a:r>
              <a:rPr sz="3200" b="1" dirty="0">
                <a:solidFill>
                  <a:srgbClr val="001D35"/>
                </a:solidFill>
                <a:latin typeface="Calibri"/>
                <a:cs typeface="Calibri"/>
              </a:rPr>
              <a:t>Leukotriene</a:t>
            </a:r>
            <a:r>
              <a:rPr sz="3200" b="1" spc="-70" dirty="0">
                <a:solidFill>
                  <a:srgbClr val="001D35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D35"/>
                </a:solidFill>
                <a:latin typeface="Calibri"/>
                <a:cs typeface="Calibri"/>
              </a:rPr>
              <a:t>B4</a:t>
            </a:r>
            <a:r>
              <a:rPr sz="3200" b="1" spc="-40" dirty="0">
                <a:solidFill>
                  <a:srgbClr val="001D35"/>
                </a:solidFill>
                <a:latin typeface="Calibri"/>
                <a:cs typeface="Calibri"/>
              </a:rPr>
              <a:t> </a:t>
            </a:r>
            <a:r>
              <a:rPr sz="3200" b="1" spc="65" dirty="0">
                <a:solidFill>
                  <a:srgbClr val="001D35"/>
                </a:solidFill>
                <a:latin typeface="Calibri"/>
                <a:cs typeface="Calibri"/>
              </a:rPr>
              <a:t>(</a:t>
            </a:r>
            <a:r>
              <a:rPr sz="3200" b="1" spc="-245" dirty="0">
                <a:latin typeface="Calibri"/>
                <a:cs typeface="Calibri"/>
              </a:rPr>
              <a:t>L</a:t>
            </a:r>
            <a:r>
              <a:rPr sz="3200" b="1" spc="-254" dirty="0">
                <a:latin typeface="Calibri"/>
                <a:cs typeface="Calibri"/>
              </a:rPr>
              <a:t>T</a:t>
            </a:r>
            <a:r>
              <a:rPr sz="3200" b="1" spc="-240" dirty="0">
                <a:latin typeface="Calibri"/>
                <a:cs typeface="Calibri"/>
              </a:rPr>
              <a:t>B</a:t>
            </a:r>
            <a:r>
              <a:rPr sz="3150" b="1" spc="-67" baseline="-17195" dirty="0">
                <a:latin typeface="Calibri"/>
                <a:cs typeface="Calibri"/>
              </a:rPr>
              <a:t>4</a:t>
            </a:r>
            <a:r>
              <a:rPr sz="3200" b="1" spc="185" dirty="0">
                <a:latin typeface="Calibri"/>
                <a:cs typeface="Calibri"/>
              </a:rPr>
              <a:t>)</a:t>
            </a:r>
            <a:r>
              <a:rPr sz="3200" b="1" spc="-370" dirty="0">
                <a:latin typeface="Calibri"/>
                <a:cs typeface="Calibri"/>
              </a:rPr>
              <a:t>(</a:t>
            </a:r>
            <a:r>
              <a:rPr sz="3200" b="1" spc="-365" dirty="0">
                <a:latin typeface="Calibri"/>
                <a:cs typeface="Calibri"/>
              </a:rPr>
              <a:t>A</a:t>
            </a:r>
            <a:r>
              <a:rPr sz="3200" b="1" spc="285" dirty="0">
                <a:latin typeface="Calibri"/>
                <a:cs typeface="Calibri"/>
              </a:rPr>
              <a:t>A</a:t>
            </a:r>
            <a:r>
              <a:rPr sz="3200" b="1" spc="-20" dirty="0">
                <a:latin typeface="Calibri"/>
                <a:cs typeface="Calibri"/>
              </a:rPr>
              <a:t>m</a:t>
            </a:r>
            <a:r>
              <a:rPr sz="3200" b="1" spc="-25" dirty="0">
                <a:latin typeface="Calibri"/>
                <a:cs typeface="Calibri"/>
              </a:rPr>
              <a:t>e</a:t>
            </a:r>
            <a:r>
              <a:rPr sz="3200" b="1" spc="-15" dirty="0">
                <a:latin typeface="Calibri"/>
                <a:cs typeface="Calibri"/>
              </a:rPr>
              <a:t>ta</a:t>
            </a:r>
            <a:r>
              <a:rPr sz="3200" b="1" spc="-20" dirty="0">
                <a:latin typeface="Calibri"/>
                <a:cs typeface="Calibri"/>
              </a:rPr>
              <a:t>b</a:t>
            </a:r>
            <a:r>
              <a:rPr sz="3200" b="1" spc="-15" dirty="0">
                <a:latin typeface="Calibri"/>
                <a:cs typeface="Calibri"/>
              </a:rPr>
              <a:t>o</a:t>
            </a:r>
            <a:r>
              <a:rPr sz="3200" b="1" spc="-20" dirty="0">
                <a:latin typeface="Calibri"/>
                <a:cs typeface="Calibri"/>
              </a:rPr>
              <a:t>li</a:t>
            </a:r>
            <a:r>
              <a:rPr sz="3200" b="1" spc="-15" dirty="0">
                <a:latin typeface="Calibri"/>
                <a:cs typeface="Calibri"/>
              </a:rPr>
              <a:t>t</a:t>
            </a:r>
            <a:r>
              <a:rPr sz="3200" b="1" spc="-25" dirty="0">
                <a:latin typeface="Calibri"/>
                <a:cs typeface="Calibri"/>
              </a:rPr>
              <a:t>e</a:t>
            </a:r>
            <a:r>
              <a:rPr sz="3200" b="1" spc="45" dirty="0"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4014" y="880109"/>
            <a:ext cx="89598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99840" algn="l"/>
                <a:tab pos="4987290" algn="l"/>
              </a:tabLst>
            </a:pPr>
            <a:r>
              <a:rPr sz="4200" spc="240" dirty="0">
                <a:latin typeface="Cambria"/>
                <a:cs typeface="Cambria"/>
              </a:rPr>
              <a:t>Phagocytosis</a:t>
            </a:r>
            <a:r>
              <a:rPr sz="4200" dirty="0">
                <a:latin typeface="Cambria"/>
                <a:cs typeface="Cambria"/>
              </a:rPr>
              <a:t>	</a:t>
            </a:r>
            <a:r>
              <a:rPr sz="4200" spc="135" dirty="0">
                <a:latin typeface="Cambria"/>
                <a:cs typeface="Cambria"/>
              </a:rPr>
              <a:t>and</a:t>
            </a:r>
            <a:r>
              <a:rPr sz="4200" dirty="0">
                <a:latin typeface="Cambria"/>
                <a:cs typeface="Cambria"/>
              </a:rPr>
              <a:t>	</a:t>
            </a:r>
            <a:r>
              <a:rPr sz="4200" spc="220" dirty="0">
                <a:latin typeface="Cambria"/>
                <a:cs typeface="Cambria"/>
              </a:rPr>
              <a:t>Degranulation</a:t>
            </a:r>
            <a:endParaRPr sz="42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100" y="1905000"/>
            <a:ext cx="6685915" cy="213995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96215" indent="-183515">
              <a:lnSpc>
                <a:spcPct val="100000"/>
              </a:lnSpc>
              <a:spcBef>
                <a:spcPts val="905"/>
              </a:spcBef>
              <a:buClr>
                <a:srgbClr val="242424"/>
              </a:buClr>
              <a:buFont typeface="Microsoft Sans Serif"/>
              <a:buChar char="◦"/>
              <a:tabLst>
                <a:tab pos="196215" algn="l"/>
              </a:tabLst>
            </a:pPr>
            <a:r>
              <a:rPr sz="2800" b="1" spc="-200" dirty="0">
                <a:latin typeface="Arial"/>
                <a:cs typeface="Arial"/>
              </a:rPr>
              <a:t>Once</a:t>
            </a:r>
            <a:r>
              <a:rPr sz="2800" b="1" spc="-3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at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-140" dirty="0">
                <a:latin typeface="Arial"/>
                <a:cs typeface="Arial"/>
              </a:rPr>
              <a:t>site</a:t>
            </a:r>
            <a:r>
              <a:rPr sz="2800" b="1" spc="-235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of</a:t>
            </a:r>
            <a:r>
              <a:rPr sz="2800" b="1" spc="-275" dirty="0">
                <a:latin typeface="Arial"/>
                <a:cs typeface="Arial"/>
              </a:rPr>
              <a:t> </a:t>
            </a:r>
            <a:r>
              <a:rPr sz="2800" b="1" spc="-195" dirty="0">
                <a:latin typeface="Arial"/>
                <a:cs typeface="Arial"/>
              </a:rPr>
              <a:t>injury,</a:t>
            </a:r>
            <a:r>
              <a:rPr sz="2800" b="1" spc="-254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leukocytes:</a:t>
            </a:r>
            <a:endParaRPr sz="2800" dirty="0">
              <a:latin typeface="Arial"/>
              <a:cs typeface="Arial"/>
            </a:endParaRPr>
          </a:p>
          <a:p>
            <a:pPr marL="470534" lvl="1" indent="-183515">
              <a:lnSpc>
                <a:spcPct val="100000"/>
              </a:lnSpc>
              <a:spcBef>
                <a:spcPts val="800"/>
              </a:spcBef>
              <a:buClr>
                <a:srgbClr val="242424"/>
              </a:buClr>
              <a:buFont typeface="Microsoft Sans Serif"/>
              <a:buChar char="◦"/>
              <a:tabLst>
                <a:tab pos="470534" algn="l"/>
              </a:tabLst>
            </a:pPr>
            <a:r>
              <a:rPr sz="2800" b="1" spc="-225" dirty="0">
                <a:latin typeface="Arial"/>
                <a:cs typeface="Arial"/>
              </a:rPr>
              <a:t>Recognize</a:t>
            </a:r>
            <a:r>
              <a:rPr sz="2800" b="1" spc="-254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and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spc="-140" dirty="0">
                <a:latin typeface="Arial"/>
                <a:cs typeface="Arial"/>
              </a:rPr>
              <a:t>attach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to</a:t>
            </a:r>
            <a:r>
              <a:rPr sz="2800" b="1" spc="-225" dirty="0">
                <a:latin typeface="Arial"/>
                <a:cs typeface="Arial"/>
              </a:rPr>
              <a:t> </a:t>
            </a:r>
            <a:r>
              <a:rPr sz="2800" b="1" spc="-110" dirty="0">
                <a:latin typeface="Arial"/>
                <a:cs typeface="Arial"/>
              </a:rPr>
              <a:t>the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particle.</a:t>
            </a:r>
            <a:endParaRPr sz="2800" dirty="0">
              <a:latin typeface="Arial"/>
              <a:cs typeface="Arial"/>
            </a:endParaRPr>
          </a:p>
          <a:p>
            <a:pPr marL="469900" lvl="1" indent="-182880">
              <a:lnSpc>
                <a:spcPct val="100000"/>
              </a:lnSpc>
              <a:spcBef>
                <a:spcPts val="795"/>
              </a:spcBef>
              <a:buClr>
                <a:srgbClr val="242424"/>
              </a:buClr>
              <a:buFont typeface="Microsoft Sans Serif"/>
              <a:buChar char="◦"/>
              <a:tabLst>
                <a:tab pos="469900" algn="l"/>
              </a:tabLst>
            </a:pPr>
            <a:r>
              <a:rPr sz="2800" b="1" spc="-200" dirty="0">
                <a:latin typeface="Arial"/>
                <a:cs typeface="Arial"/>
              </a:rPr>
              <a:t>Engulfment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170" dirty="0">
                <a:latin typeface="Arial"/>
                <a:cs typeface="Arial"/>
              </a:rPr>
              <a:t>(form</a:t>
            </a:r>
            <a:r>
              <a:rPr sz="2800" b="1" spc="-190" dirty="0">
                <a:latin typeface="Arial"/>
                <a:cs typeface="Arial"/>
              </a:rPr>
              <a:t> </a:t>
            </a:r>
            <a:r>
              <a:rPr sz="2800" b="1" spc="-245" dirty="0">
                <a:latin typeface="Arial"/>
                <a:cs typeface="Arial"/>
              </a:rPr>
              <a:t>phagocytic</a:t>
            </a:r>
            <a:r>
              <a:rPr sz="2800" b="1" spc="-1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vacuole)</a:t>
            </a:r>
            <a:endParaRPr sz="2800" dirty="0">
              <a:latin typeface="Arial"/>
              <a:cs typeface="Arial"/>
            </a:endParaRPr>
          </a:p>
          <a:p>
            <a:pPr marL="470534" lvl="1" indent="-183515">
              <a:lnSpc>
                <a:spcPct val="100000"/>
              </a:lnSpc>
              <a:spcBef>
                <a:spcPts val="805"/>
              </a:spcBef>
              <a:buClr>
                <a:srgbClr val="242424"/>
              </a:buClr>
              <a:buFont typeface="Microsoft Sans Serif"/>
              <a:buChar char="◦"/>
              <a:tabLst>
                <a:tab pos="470534" algn="l"/>
              </a:tabLst>
            </a:pPr>
            <a:r>
              <a:rPr sz="2800" b="1" spc="-190" dirty="0">
                <a:latin typeface="Arial"/>
                <a:cs typeface="Arial"/>
              </a:rPr>
              <a:t>Killing</a:t>
            </a:r>
            <a:r>
              <a:rPr sz="2800" b="1" spc="-175" dirty="0">
                <a:latin typeface="Arial"/>
                <a:cs typeface="Arial"/>
              </a:rPr>
              <a:t> (degradation)</a:t>
            </a:r>
            <a:r>
              <a:rPr sz="2800" b="1" spc="-170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of</a:t>
            </a:r>
            <a:r>
              <a:rPr sz="2800" b="1" spc="-190" dirty="0">
                <a:latin typeface="Arial"/>
                <a:cs typeface="Arial"/>
              </a:rPr>
              <a:t> ingested</a:t>
            </a:r>
            <a:r>
              <a:rPr sz="2800" b="1" spc="-200" dirty="0">
                <a:latin typeface="Arial"/>
                <a:cs typeface="Arial"/>
              </a:rPr>
              <a:t> </a:t>
            </a:r>
            <a:r>
              <a:rPr sz="2800" b="1" spc="-40" dirty="0">
                <a:latin typeface="Arial"/>
                <a:cs typeface="Arial"/>
              </a:rPr>
              <a:t>material.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ED584-4DD8-40BD-964B-F68A36737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62"/>
          <a:stretch/>
        </p:blipFill>
        <p:spPr>
          <a:xfrm>
            <a:off x="7143115" y="1748942"/>
            <a:ext cx="4667885" cy="30003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5139" y="280796"/>
            <a:ext cx="77127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Chemical</a:t>
            </a:r>
            <a:r>
              <a:rPr spc="-20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mediators</a:t>
            </a:r>
            <a:r>
              <a:rPr spc="-17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in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-10" dirty="0">
                <a:latin typeface="Trebuchet MS"/>
                <a:cs typeface="Trebuchet MS"/>
              </a:rPr>
              <a:t>Inflammation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8172" y="1167183"/>
            <a:ext cx="9791700" cy="391477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250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250" spc="285" dirty="0">
                <a:solidFill>
                  <a:srgbClr val="94A9A9"/>
                </a:solidFill>
                <a:latin typeface="Lucida Sans Unicode"/>
                <a:cs typeface="Lucida Sans Unicode"/>
              </a:rPr>
              <a:t> </a:t>
            </a:r>
            <a:r>
              <a:rPr sz="2800" b="1" spc="-220" dirty="0">
                <a:latin typeface="Arial"/>
                <a:cs typeface="Arial"/>
              </a:rPr>
              <a:t>Plasma-</a:t>
            </a:r>
            <a:r>
              <a:rPr sz="2800" b="1" spc="-10" dirty="0">
                <a:latin typeface="Arial"/>
                <a:cs typeface="Arial"/>
              </a:rPr>
              <a:t>derived: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sz="2250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250" spc="-200" dirty="0">
                <a:solidFill>
                  <a:srgbClr val="94A9A9"/>
                </a:solidFill>
                <a:latin typeface="Lucida Sans Unicode"/>
                <a:cs typeface="Lucida Sans Unicode"/>
              </a:rPr>
              <a:t> </a:t>
            </a:r>
            <a:r>
              <a:rPr sz="2800" b="1" spc="-210" dirty="0">
                <a:solidFill>
                  <a:srgbClr val="C00000"/>
                </a:solidFill>
                <a:latin typeface="Arial"/>
                <a:cs typeface="Arial"/>
              </a:rPr>
              <a:t>Complement</a:t>
            </a:r>
            <a:r>
              <a:rPr sz="2800" b="1" spc="-21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800" b="1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b="1" spc="-170" dirty="0">
                <a:solidFill>
                  <a:srgbClr val="C00000"/>
                </a:solidFill>
                <a:latin typeface="Arial"/>
                <a:cs typeface="Arial"/>
              </a:rPr>
              <a:t>kinins</a:t>
            </a:r>
            <a:r>
              <a:rPr sz="2800" b="1" spc="-17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800" b="1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b="1" spc="-195" dirty="0">
                <a:solidFill>
                  <a:srgbClr val="C00000"/>
                </a:solidFill>
                <a:latin typeface="Arial"/>
                <a:cs typeface="Arial"/>
              </a:rPr>
              <a:t>coagulation</a:t>
            </a:r>
            <a:r>
              <a:rPr sz="2800" b="1" spc="-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factors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</a:pPr>
            <a:r>
              <a:rPr sz="2250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250" spc="-215" dirty="0">
                <a:solidFill>
                  <a:srgbClr val="94A9A9"/>
                </a:solidFill>
                <a:latin typeface="Lucida Sans Unicode"/>
                <a:cs typeface="Lucida Sans Unicode"/>
              </a:rPr>
              <a:t> </a:t>
            </a:r>
            <a:r>
              <a:rPr sz="2800" b="1" spc="-185" dirty="0">
                <a:latin typeface="Arial"/>
                <a:cs typeface="Arial"/>
              </a:rPr>
              <a:t>Many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spc="-105" dirty="0">
                <a:latin typeface="Arial"/>
                <a:cs typeface="Arial"/>
              </a:rPr>
              <a:t>in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265" dirty="0">
                <a:latin typeface="Arial"/>
                <a:cs typeface="Arial"/>
              </a:rPr>
              <a:t>“pro-</a:t>
            </a:r>
            <a:r>
              <a:rPr sz="2800" b="1" spc="-215" dirty="0">
                <a:latin typeface="Arial"/>
                <a:cs typeface="Arial"/>
              </a:rPr>
              <a:t>form”</a:t>
            </a:r>
            <a:r>
              <a:rPr sz="2800" b="1" spc="-210" dirty="0">
                <a:latin typeface="Arial"/>
                <a:cs typeface="Arial"/>
              </a:rPr>
              <a:t> </a:t>
            </a:r>
            <a:r>
              <a:rPr sz="2800" b="1" spc="-180" dirty="0">
                <a:latin typeface="Arial"/>
                <a:cs typeface="Arial"/>
              </a:rPr>
              <a:t>requiring</a:t>
            </a:r>
            <a:r>
              <a:rPr sz="2800" b="1" spc="-250" dirty="0">
                <a:latin typeface="Arial"/>
                <a:cs typeface="Arial"/>
              </a:rPr>
              <a:t> </a:t>
            </a:r>
            <a:r>
              <a:rPr sz="2800" b="1" spc="-180" dirty="0">
                <a:latin typeface="Arial"/>
                <a:cs typeface="Arial"/>
              </a:rPr>
              <a:t>activation</a:t>
            </a:r>
            <a:r>
              <a:rPr sz="2800" b="1" spc="-150" dirty="0">
                <a:latin typeface="Arial"/>
                <a:cs typeface="Arial"/>
              </a:rPr>
              <a:t> </a:t>
            </a:r>
            <a:r>
              <a:rPr sz="2800" b="1" spc="-195" dirty="0">
                <a:latin typeface="Arial"/>
                <a:cs typeface="Arial"/>
              </a:rPr>
              <a:t>(enzymatic</a:t>
            </a:r>
            <a:r>
              <a:rPr sz="2800" b="1" spc="-204" dirty="0">
                <a:latin typeface="Arial"/>
                <a:cs typeface="Arial"/>
              </a:rPr>
              <a:t> </a:t>
            </a:r>
            <a:r>
              <a:rPr sz="2800" b="1" spc="-55" dirty="0">
                <a:latin typeface="Arial"/>
                <a:cs typeface="Arial"/>
              </a:rPr>
              <a:t>cleavage)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45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50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250" spc="240" dirty="0">
                <a:solidFill>
                  <a:srgbClr val="94A9A9"/>
                </a:solidFill>
                <a:latin typeface="Lucida Sans Unicode"/>
                <a:cs typeface="Lucida Sans Unicode"/>
              </a:rPr>
              <a:t> </a:t>
            </a:r>
            <a:r>
              <a:rPr sz="2800" b="1" spc="-220" dirty="0">
                <a:latin typeface="Arial"/>
                <a:cs typeface="Arial"/>
              </a:rPr>
              <a:t>Cell-</a:t>
            </a:r>
            <a:r>
              <a:rPr sz="2800" b="1" spc="-10" dirty="0">
                <a:latin typeface="Arial"/>
                <a:cs typeface="Arial"/>
              </a:rPr>
              <a:t>derived: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2250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250" spc="-225" dirty="0">
                <a:solidFill>
                  <a:srgbClr val="94A9A9"/>
                </a:solidFill>
                <a:latin typeface="Lucida Sans Unicode"/>
                <a:cs typeface="Lucida Sans Unicode"/>
              </a:rPr>
              <a:t> </a:t>
            </a:r>
            <a:r>
              <a:rPr sz="2800" b="1" spc="-180" dirty="0">
                <a:latin typeface="Arial"/>
                <a:cs typeface="Arial"/>
              </a:rPr>
              <a:t>Preformed,</a:t>
            </a:r>
            <a:r>
              <a:rPr sz="2800" b="1" spc="-254" dirty="0">
                <a:latin typeface="Arial"/>
                <a:cs typeface="Arial"/>
              </a:rPr>
              <a:t> </a:t>
            </a:r>
            <a:r>
              <a:rPr sz="2800" b="1" spc="-185" dirty="0">
                <a:latin typeface="Arial"/>
                <a:cs typeface="Arial"/>
              </a:rPr>
              <a:t>sequestered</a:t>
            </a:r>
            <a:r>
              <a:rPr sz="2800" b="1" spc="-190" dirty="0">
                <a:latin typeface="Arial"/>
                <a:cs typeface="Arial"/>
              </a:rPr>
              <a:t> </a:t>
            </a:r>
            <a:r>
              <a:rPr sz="2800" b="1" spc="-130" dirty="0">
                <a:latin typeface="Arial"/>
                <a:cs typeface="Arial"/>
              </a:rPr>
              <a:t>and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spc="-155" dirty="0">
                <a:latin typeface="Arial"/>
                <a:cs typeface="Arial"/>
              </a:rPr>
              <a:t>released</a:t>
            </a:r>
            <a:r>
              <a:rPr sz="2800" b="1" spc="-204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(mast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spc="-125" dirty="0">
                <a:latin typeface="Arial"/>
                <a:cs typeface="Arial"/>
              </a:rPr>
              <a:t>cell</a:t>
            </a:r>
            <a:r>
              <a:rPr sz="2800" b="1" spc="-140" dirty="0"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histamine</a:t>
            </a:r>
            <a:r>
              <a:rPr sz="2800" b="1" spc="-1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sz="2250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250" spc="-215" dirty="0">
                <a:solidFill>
                  <a:srgbClr val="94A9A9"/>
                </a:solidFill>
                <a:latin typeface="Lucida Sans Unicode"/>
                <a:cs typeface="Lucida Sans Unicode"/>
              </a:rPr>
              <a:t> </a:t>
            </a:r>
            <a:r>
              <a:rPr sz="2800" b="1" spc="-210" dirty="0">
                <a:latin typeface="Arial"/>
                <a:cs typeface="Arial"/>
              </a:rPr>
              <a:t>Synthesized</a:t>
            </a:r>
            <a:r>
              <a:rPr sz="2800" b="1" spc="-250" dirty="0">
                <a:latin typeface="Arial"/>
                <a:cs typeface="Arial"/>
              </a:rPr>
              <a:t> </a:t>
            </a:r>
            <a:r>
              <a:rPr sz="2800" b="1" spc="-114" dirty="0">
                <a:latin typeface="Arial"/>
                <a:cs typeface="Arial"/>
              </a:rPr>
              <a:t>as</a:t>
            </a:r>
            <a:r>
              <a:rPr sz="2800" b="1" spc="-195" dirty="0">
                <a:latin typeface="Arial"/>
                <a:cs typeface="Arial"/>
              </a:rPr>
              <a:t> </a:t>
            </a:r>
            <a:r>
              <a:rPr sz="2800" b="1" spc="-155" dirty="0">
                <a:latin typeface="Arial"/>
                <a:cs typeface="Arial"/>
              </a:rPr>
              <a:t>needed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2800" b="1" spc="-40" dirty="0">
                <a:solidFill>
                  <a:srgbClr val="C00000"/>
                </a:solidFill>
                <a:latin typeface="Arial"/>
                <a:cs typeface="Arial"/>
              </a:rPr>
              <a:t>prostaglandin</a:t>
            </a:r>
            <a:r>
              <a:rPr sz="2800" b="1" spc="-4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8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Cell</a:t>
            </a:r>
            <a:r>
              <a:rPr spc="-320" dirty="0"/>
              <a:t> </a:t>
            </a:r>
            <a:r>
              <a:rPr spc="-220" dirty="0"/>
              <a:t>derived</a:t>
            </a:r>
            <a:r>
              <a:rPr spc="-295" dirty="0"/>
              <a:t> </a:t>
            </a:r>
            <a:r>
              <a:rPr spc="-175" dirty="0"/>
              <a:t>mediators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4182" y="1704830"/>
            <a:ext cx="9957435" cy="222059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250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250" spc="215" dirty="0">
                <a:solidFill>
                  <a:srgbClr val="94A9A9"/>
                </a:solidFill>
                <a:latin typeface="Lucida Sans Unicode"/>
                <a:cs typeface="Lucida Sans Unicode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1.</a:t>
            </a:r>
            <a:r>
              <a:rPr sz="2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215" dirty="0">
                <a:solidFill>
                  <a:srgbClr val="964217"/>
                </a:solidFill>
                <a:latin typeface="Arial"/>
                <a:cs typeface="Arial"/>
              </a:rPr>
              <a:t>Vasoactive</a:t>
            </a:r>
            <a:r>
              <a:rPr sz="2800" b="1" spc="-320" dirty="0">
                <a:solidFill>
                  <a:srgbClr val="964217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964217"/>
                </a:solidFill>
                <a:latin typeface="Arial"/>
                <a:cs typeface="Arial"/>
              </a:rPr>
              <a:t>amines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00"/>
              </a:spcBef>
            </a:pPr>
            <a:r>
              <a:rPr sz="2250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250" spc="-265" dirty="0">
                <a:solidFill>
                  <a:srgbClr val="94A9A9"/>
                </a:solidFill>
                <a:latin typeface="Lucida Sans Unicode"/>
                <a:cs typeface="Lucida Sans Unicode"/>
              </a:rPr>
              <a:t> </a:t>
            </a:r>
            <a:r>
              <a:rPr sz="2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Histamine:</a:t>
            </a:r>
            <a:endParaRPr sz="2800">
              <a:latin typeface="Arial"/>
              <a:cs typeface="Arial"/>
            </a:endParaRPr>
          </a:p>
          <a:p>
            <a:pPr marL="469900" marR="5080">
              <a:lnSpc>
                <a:spcPts val="5040"/>
              </a:lnSpc>
              <a:spcBef>
                <a:spcPts val="135"/>
              </a:spcBef>
            </a:pPr>
            <a:r>
              <a:rPr sz="2800" b="1" spc="-195" dirty="0">
                <a:latin typeface="Arial"/>
                <a:cs typeface="Arial"/>
              </a:rPr>
              <a:t>vasodilation</a:t>
            </a:r>
            <a:r>
              <a:rPr sz="2800" b="1" spc="-229" dirty="0">
                <a:latin typeface="Arial"/>
                <a:cs typeface="Arial"/>
              </a:rPr>
              <a:t> </a:t>
            </a:r>
            <a:r>
              <a:rPr sz="2800" b="1" spc="-130" dirty="0">
                <a:latin typeface="Arial"/>
                <a:cs typeface="Arial"/>
              </a:rPr>
              <a:t>and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185" dirty="0">
                <a:latin typeface="Arial"/>
                <a:cs typeface="Arial"/>
              </a:rPr>
              <a:t>venular</a:t>
            </a:r>
            <a:r>
              <a:rPr sz="2800" b="1" spc="-170" dirty="0">
                <a:latin typeface="Arial"/>
                <a:cs typeface="Arial"/>
              </a:rPr>
              <a:t> </a:t>
            </a:r>
            <a:r>
              <a:rPr sz="2800" b="1" spc="-160" dirty="0">
                <a:latin typeface="Arial"/>
                <a:cs typeface="Arial"/>
              </a:rPr>
              <a:t>endothelial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-140" dirty="0">
                <a:latin typeface="Arial"/>
                <a:cs typeface="Arial"/>
              </a:rPr>
              <a:t>cell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spc="-185" dirty="0">
                <a:latin typeface="Arial"/>
                <a:cs typeface="Arial"/>
              </a:rPr>
              <a:t>contraction,</a:t>
            </a:r>
            <a:r>
              <a:rPr sz="2800" b="1" spc="-180" dirty="0">
                <a:latin typeface="Arial"/>
                <a:cs typeface="Arial"/>
              </a:rPr>
              <a:t> </a:t>
            </a:r>
            <a:r>
              <a:rPr sz="2800" b="1" spc="-70" dirty="0">
                <a:latin typeface="Arial"/>
                <a:cs typeface="Arial"/>
              </a:rPr>
              <a:t>junctional </a:t>
            </a:r>
            <a:r>
              <a:rPr sz="2800" b="1" spc="-215" dirty="0">
                <a:latin typeface="Arial"/>
                <a:cs typeface="Arial"/>
              </a:rPr>
              <a:t>widening; </a:t>
            </a:r>
            <a:r>
              <a:rPr sz="2800" b="1" spc="-155" dirty="0">
                <a:latin typeface="Arial"/>
                <a:cs typeface="Arial"/>
              </a:rPr>
              <a:t>released </a:t>
            </a:r>
            <a:r>
              <a:rPr sz="2800" b="1" spc="-195" dirty="0">
                <a:latin typeface="Arial"/>
                <a:cs typeface="Arial"/>
              </a:rPr>
              <a:t>by</a:t>
            </a:r>
            <a:r>
              <a:rPr sz="2800" b="1" spc="-320" dirty="0">
                <a:latin typeface="Arial"/>
                <a:cs typeface="Arial"/>
              </a:rPr>
              <a:t> </a:t>
            </a:r>
            <a:r>
              <a:rPr sz="2800" b="1" spc="-150" dirty="0">
                <a:latin typeface="Arial"/>
                <a:cs typeface="Arial"/>
              </a:rPr>
              <a:t>mast</a:t>
            </a:r>
            <a:r>
              <a:rPr sz="2800" b="1" spc="-185" dirty="0">
                <a:latin typeface="Arial"/>
                <a:cs typeface="Arial"/>
              </a:rPr>
              <a:t> </a:t>
            </a:r>
            <a:r>
              <a:rPr sz="2800" b="1" spc="-155" dirty="0">
                <a:latin typeface="Arial"/>
                <a:cs typeface="Arial"/>
              </a:rPr>
              <a:t>cells,</a:t>
            </a:r>
            <a:r>
              <a:rPr sz="2800" b="1" spc="-220" dirty="0">
                <a:latin typeface="Arial"/>
                <a:cs typeface="Arial"/>
              </a:rPr>
              <a:t> </a:t>
            </a:r>
            <a:r>
              <a:rPr sz="2800" b="1" spc="-204" dirty="0">
                <a:latin typeface="Arial"/>
                <a:cs typeface="Arial"/>
              </a:rPr>
              <a:t>basophils</a:t>
            </a:r>
            <a:r>
              <a:rPr sz="2800" b="1" spc="-235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and</a:t>
            </a:r>
            <a:r>
              <a:rPr sz="2800" b="1" spc="-1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platelets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6182" y="616356"/>
            <a:ext cx="10291445" cy="3720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 marR="3995420" indent="-213360">
              <a:lnSpc>
                <a:spcPct val="130000"/>
              </a:lnSpc>
              <a:spcBef>
                <a:spcPts val="100"/>
              </a:spcBef>
            </a:pPr>
            <a:r>
              <a:rPr sz="2250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250" spc="-265" dirty="0">
                <a:solidFill>
                  <a:srgbClr val="94A9A9"/>
                </a:solidFill>
                <a:latin typeface="Lucida Sans Unicode"/>
                <a:cs typeface="Lucida Sans Unicode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2.</a:t>
            </a:r>
            <a:r>
              <a:rPr sz="2800" b="1" u="sng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Leukotrienes</a:t>
            </a:r>
            <a:r>
              <a:rPr sz="2800" b="1" u="sng" spc="-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(LT)</a:t>
            </a:r>
            <a:r>
              <a:rPr sz="2800" b="1" u="sng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&amp;</a:t>
            </a:r>
            <a:r>
              <a:rPr sz="2800" b="1" u="sng" spc="-1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lipoxins</a:t>
            </a:r>
            <a:r>
              <a:rPr sz="2800" b="1" u="sng" spc="-1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(LX):</a:t>
            </a:r>
            <a:r>
              <a:rPr sz="2800" b="1" spc="-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via</a:t>
            </a:r>
            <a:r>
              <a:rPr sz="2800" b="1" spc="-16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lipoxygenase</a:t>
            </a:r>
            <a:r>
              <a:rPr sz="2800" b="1" spc="-14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pathway.</a:t>
            </a:r>
            <a:endParaRPr sz="2800" dirty="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spcBef>
                <a:spcPts val="1455"/>
              </a:spcBef>
              <a:tabLst>
                <a:tab pos="606425" algn="l"/>
              </a:tabLst>
            </a:pPr>
            <a:r>
              <a:rPr sz="2800" b="1" spc="-25" dirty="0">
                <a:latin typeface="Trebuchet MS"/>
                <a:cs typeface="Trebuchet MS"/>
              </a:rPr>
              <a:t>LT</a:t>
            </a:r>
            <a:r>
              <a:rPr sz="2800" b="1" dirty="0">
                <a:latin typeface="Trebuchet MS"/>
                <a:cs typeface="Trebuchet MS"/>
              </a:rPr>
              <a:t>	are</a:t>
            </a:r>
            <a:r>
              <a:rPr sz="2800" b="1" spc="-21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chemotaxins</a:t>
            </a:r>
            <a:r>
              <a:rPr sz="2800" b="1" spc="-130" dirty="0">
                <a:latin typeface="Trebuchet MS"/>
                <a:cs typeface="Trebuchet MS"/>
              </a:rPr>
              <a:t> </a:t>
            </a:r>
            <a:r>
              <a:rPr sz="2800" b="1" spc="-20" dirty="0">
                <a:latin typeface="Trebuchet MS"/>
                <a:cs typeface="Trebuchet MS"/>
              </a:rPr>
              <a:t>(LTB4),</a:t>
            </a:r>
            <a:r>
              <a:rPr sz="2800" b="1" spc="-185" dirty="0">
                <a:latin typeface="Trebuchet MS"/>
                <a:cs typeface="Trebuchet MS"/>
              </a:rPr>
              <a:t> </a:t>
            </a:r>
            <a:r>
              <a:rPr sz="2800" b="1" spc="-20" dirty="0">
                <a:latin typeface="Trebuchet MS"/>
                <a:cs typeface="Trebuchet MS"/>
              </a:rPr>
              <a:t>vasoconstrictors,</a:t>
            </a:r>
            <a:r>
              <a:rPr sz="2800" b="1" spc="-12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cause</a:t>
            </a:r>
            <a:r>
              <a:rPr sz="2800" b="1" spc="-18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increased vascular</a:t>
            </a:r>
            <a:r>
              <a:rPr sz="2800" b="1" spc="-95" dirty="0">
                <a:latin typeface="Trebuchet MS"/>
                <a:cs typeface="Trebuchet MS"/>
              </a:rPr>
              <a:t> </a:t>
            </a:r>
            <a:r>
              <a:rPr sz="2800" b="1" spc="-35" dirty="0">
                <a:latin typeface="Trebuchet MS"/>
                <a:cs typeface="Trebuchet MS"/>
              </a:rPr>
              <a:t>permeability,</a:t>
            </a:r>
            <a:r>
              <a:rPr sz="2800" b="1" spc="-15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and</a:t>
            </a:r>
            <a:r>
              <a:rPr sz="2800" b="1" spc="-12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bronchospasm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210"/>
              </a:spcBef>
            </a:pPr>
            <a:endParaRPr sz="2800" dirty="0">
              <a:latin typeface="Trebuchet MS"/>
              <a:cs typeface="Trebuchet MS"/>
            </a:endParaRPr>
          </a:p>
          <a:p>
            <a:pPr marL="299085" marR="892810" indent="-287020">
              <a:lnSpc>
                <a:spcPct val="100000"/>
              </a:lnSpc>
              <a:tabLst>
                <a:tab pos="635635" algn="l"/>
              </a:tabLst>
            </a:pPr>
            <a:r>
              <a:rPr sz="2800" b="1" spc="-25" dirty="0">
                <a:latin typeface="Trebuchet MS"/>
                <a:cs typeface="Trebuchet MS"/>
              </a:rPr>
              <a:t>LX</a:t>
            </a:r>
            <a:r>
              <a:rPr sz="2800" b="1" dirty="0">
                <a:latin typeface="Trebuchet MS"/>
                <a:cs typeface="Trebuchet MS"/>
              </a:rPr>
              <a:t>	act</a:t>
            </a:r>
            <a:r>
              <a:rPr sz="2800" b="1" spc="-14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mainly</a:t>
            </a:r>
            <a:r>
              <a:rPr sz="2800" b="1" spc="-14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as</a:t>
            </a:r>
            <a:r>
              <a:rPr sz="2800" b="1" spc="-170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inhibitors</a:t>
            </a:r>
            <a:r>
              <a:rPr sz="2800" b="1" spc="-15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of</a:t>
            </a:r>
            <a:r>
              <a:rPr sz="2800" b="1" spc="-140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inflammation</a:t>
            </a:r>
            <a:r>
              <a:rPr sz="2800" b="1" spc="-8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(endogenous antagonists</a:t>
            </a:r>
            <a:r>
              <a:rPr sz="2800" b="1" spc="-13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of</a:t>
            </a:r>
            <a:r>
              <a:rPr sz="2800" b="1" spc="-114" dirty="0">
                <a:latin typeface="Trebuchet MS"/>
                <a:cs typeface="Trebuchet MS"/>
              </a:rPr>
              <a:t> </a:t>
            </a:r>
            <a:r>
              <a:rPr sz="2800" b="1" spc="-20" dirty="0">
                <a:latin typeface="Trebuchet MS"/>
                <a:cs typeface="Trebuchet MS"/>
              </a:rPr>
              <a:t>LT).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898" y="728624"/>
            <a:ext cx="10071100" cy="2555875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250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250" spc="50" dirty="0">
                <a:solidFill>
                  <a:srgbClr val="94A9A9"/>
                </a:solidFill>
                <a:latin typeface="Lucida Sans Unicode"/>
                <a:cs typeface="Lucida Sans Unicode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3.</a:t>
            </a:r>
            <a:r>
              <a:rPr sz="2800" b="1" u="sng" spc="-1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b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PAF</a:t>
            </a:r>
            <a:r>
              <a:rPr sz="2800" b="1" u="sng" spc="-1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rebuchet MS"/>
                <a:cs typeface="Trebuchet MS"/>
              </a:rPr>
              <a:t>(</a:t>
            </a:r>
            <a:r>
              <a:rPr sz="2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platelet</a:t>
            </a:r>
            <a:r>
              <a:rPr sz="2800" b="1" u="sng" spc="-1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activating</a:t>
            </a:r>
            <a:r>
              <a:rPr sz="2800" b="1" u="sng" spc="-1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factor)</a:t>
            </a:r>
            <a:endParaRPr sz="2800" dirty="0">
              <a:latin typeface="Trebuchet MS"/>
              <a:cs typeface="Trebuchet MS"/>
            </a:endParaRPr>
          </a:p>
          <a:p>
            <a:pPr marL="756285" marR="5080" indent="-287020">
              <a:lnSpc>
                <a:spcPts val="5040"/>
              </a:lnSpc>
              <a:spcBef>
                <a:spcPts val="325"/>
              </a:spcBef>
            </a:pPr>
            <a:r>
              <a:rPr sz="2250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250" spc="10" dirty="0">
                <a:solidFill>
                  <a:srgbClr val="94A9A9"/>
                </a:solidFill>
                <a:latin typeface="Lucida Sans Unicode"/>
                <a:cs typeface="Lucida Sans Unicode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Derived</a:t>
            </a:r>
            <a:r>
              <a:rPr sz="2800" b="1" spc="-4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also</a:t>
            </a:r>
            <a:r>
              <a:rPr sz="2800" b="1" spc="-2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from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cell</a:t>
            </a:r>
            <a:r>
              <a:rPr sz="2800" b="1" spc="-3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membrane</a:t>
            </a:r>
            <a:r>
              <a:rPr sz="2800" b="1" spc="-4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phospholipids,</a:t>
            </a:r>
            <a:r>
              <a:rPr sz="2800" b="1" spc="-2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causes </a:t>
            </a:r>
            <a:r>
              <a:rPr sz="2800" b="1" dirty="0">
                <a:latin typeface="Trebuchet MS"/>
                <a:cs typeface="Trebuchet MS"/>
              </a:rPr>
              <a:t>vasodilation,</a:t>
            </a:r>
            <a:r>
              <a:rPr sz="2800" b="1" spc="-4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increased</a:t>
            </a:r>
            <a:r>
              <a:rPr sz="2800" b="1" spc="-5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vascular</a:t>
            </a:r>
            <a:r>
              <a:rPr sz="2800" b="1" spc="-35" dirty="0">
                <a:latin typeface="Trebuchet MS"/>
                <a:cs typeface="Trebuchet MS"/>
              </a:rPr>
              <a:t> </a:t>
            </a:r>
            <a:r>
              <a:rPr sz="2800" b="1" spc="-25" dirty="0">
                <a:latin typeface="Trebuchet MS"/>
                <a:cs typeface="Trebuchet MS"/>
              </a:rPr>
              <a:t>permeability,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increases</a:t>
            </a:r>
            <a:endParaRPr sz="2800" dirty="0">
              <a:latin typeface="Trebuchet MS"/>
              <a:cs typeface="Trebuchet MS"/>
            </a:endParaRPr>
          </a:p>
          <a:p>
            <a:pPr marL="756285">
              <a:lnSpc>
                <a:spcPct val="100000"/>
              </a:lnSpc>
              <a:spcBef>
                <a:spcPts val="1235"/>
              </a:spcBef>
            </a:pPr>
            <a:r>
              <a:rPr sz="2800" b="1" spc="-10" dirty="0">
                <a:latin typeface="Trebuchet MS"/>
                <a:cs typeface="Trebuchet MS"/>
              </a:rPr>
              <a:t>leukocyte</a:t>
            </a:r>
            <a:r>
              <a:rPr sz="2800" b="1" spc="-16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adhesion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182" y="455209"/>
            <a:ext cx="10713720" cy="3643629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4.</a:t>
            </a:r>
            <a:r>
              <a:rPr sz="2800" b="1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Cytokines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105"/>
              </a:spcBef>
            </a:pPr>
            <a:r>
              <a:rPr sz="2800" b="1" dirty="0">
                <a:latin typeface="Arial"/>
                <a:cs typeface="Arial"/>
              </a:rPr>
              <a:t>Protein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cell</a:t>
            </a:r>
            <a:r>
              <a:rPr sz="2800" b="1" spc="-1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products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that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act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as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mediators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inflammation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&amp;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689"/>
              </a:spcBef>
            </a:pPr>
            <a:r>
              <a:rPr sz="2800" b="1" dirty="0">
                <a:latin typeface="Arial"/>
                <a:cs typeface="Arial"/>
              </a:rPr>
              <a:t>immune</a:t>
            </a:r>
            <a:r>
              <a:rPr sz="2800" b="1" spc="-1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responses.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60"/>
              </a:spcBef>
            </a:pPr>
            <a:r>
              <a:rPr sz="2800" b="1" spc="-45" dirty="0">
                <a:solidFill>
                  <a:srgbClr val="C00000"/>
                </a:solidFill>
                <a:latin typeface="Arial"/>
                <a:cs typeface="Arial"/>
              </a:rPr>
              <a:t>IL-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800" b="1" dirty="0">
                <a:latin typeface="Arial"/>
                <a:cs typeface="Arial"/>
              </a:rPr>
              <a:t>,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TNF</a:t>
            </a:r>
            <a:r>
              <a:rPr sz="28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are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especially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important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inflammation.</a:t>
            </a:r>
            <a:endParaRPr sz="2800">
              <a:latin typeface="Arial"/>
              <a:cs typeface="Arial"/>
            </a:endParaRPr>
          </a:p>
          <a:p>
            <a:pPr marL="469900" marR="812165">
              <a:lnSpc>
                <a:spcPct val="150000"/>
              </a:lnSpc>
            </a:pPr>
            <a:r>
              <a:rPr sz="2800" b="1" spc="-10" dirty="0">
                <a:latin typeface="Arial"/>
                <a:cs typeface="Arial"/>
              </a:rPr>
              <a:t>Increase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endothelial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cell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adhesion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molecule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expression, </a:t>
            </a:r>
            <a:r>
              <a:rPr sz="2800" b="1" dirty="0">
                <a:latin typeface="Arial"/>
                <a:cs typeface="Arial"/>
              </a:rPr>
              <a:t>activation</a:t>
            </a:r>
            <a:r>
              <a:rPr sz="2800" b="1" spc="-1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and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aggregation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17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PMNs.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772" y="608533"/>
            <a:ext cx="9326245" cy="3455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250" spc="204" dirty="0">
                <a:solidFill>
                  <a:srgbClr val="94A9A9"/>
                </a:solidFill>
                <a:latin typeface="Lucida Sans Unicode"/>
                <a:cs typeface="Lucida Sans Unicode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5.</a:t>
            </a:r>
            <a:r>
              <a:rPr sz="2800" b="1" u="sng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25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ROS</a:t>
            </a:r>
            <a:r>
              <a:rPr sz="2800" b="1" u="sng" spc="-4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800" b="1" u="sng" spc="-4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800" b="1" u="sng" spc="-1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</a:t>
            </a:r>
            <a:r>
              <a:rPr sz="2800" b="1" u="sng" spc="-1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Nitric</a:t>
            </a:r>
            <a:r>
              <a:rPr sz="2800" b="1" u="sng" spc="-2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Oxide):</a:t>
            </a:r>
            <a:endParaRPr sz="2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105"/>
              </a:spcBef>
            </a:pPr>
            <a:r>
              <a:rPr sz="2250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250" spc="-215" dirty="0">
                <a:solidFill>
                  <a:srgbClr val="94A9A9"/>
                </a:solidFill>
                <a:latin typeface="Lucida Sans Unicode"/>
                <a:cs typeface="Lucida Sans Unicode"/>
              </a:rPr>
              <a:t> </a:t>
            </a:r>
            <a:r>
              <a:rPr sz="2800" b="1" spc="-210" dirty="0">
                <a:latin typeface="Arial"/>
                <a:cs typeface="Arial"/>
              </a:rPr>
              <a:t>short-</a:t>
            </a:r>
            <a:r>
              <a:rPr sz="2800" b="1" spc="-180" dirty="0">
                <a:latin typeface="Arial"/>
                <a:cs typeface="Arial"/>
              </a:rPr>
              <a:t>acting</a:t>
            </a:r>
            <a:r>
              <a:rPr sz="2800" b="1" spc="-204" dirty="0">
                <a:latin typeface="Arial"/>
                <a:cs typeface="Arial"/>
              </a:rPr>
              <a:t> </a:t>
            </a:r>
            <a:r>
              <a:rPr sz="2800" b="1" spc="-195" dirty="0">
                <a:latin typeface="Arial"/>
                <a:cs typeface="Arial"/>
              </a:rPr>
              <a:t>soluble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spc="-160" dirty="0">
                <a:latin typeface="Arial"/>
                <a:cs typeface="Arial"/>
              </a:rPr>
              <a:t>free-radical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spc="-185" dirty="0">
                <a:latin typeface="Arial"/>
                <a:cs typeface="Arial"/>
              </a:rPr>
              <a:t>gas</a:t>
            </a:r>
            <a:r>
              <a:rPr sz="2800" b="1" spc="-190" dirty="0">
                <a:latin typeface="Arial"/>
                <a:cs typeface="Arial"/>
              </a:rPr>
              <a:t> </a:t>
            </a:r>
            <a:r>
              <a:rPr sz="2800" b="1" spc="-160" dirty="0">
                <a:latin typeface="Arial"/>
                <a:cs typeface="Arial"/>
              </a:rPr>
              <a:t>with</a:t>
            </a:r>
            <a:r>
              <a:rPr sz="2800" b="1" spc="-215" dirty="0">
                <a:latin typeface="Arial"/>
                <a:cs typeface="Arial"/>
              </a:rPr>
              <a:t> </a:t>
            </a:r>
            <a:r>
              <a:rPr sz="2800" b="1" spc="-210" dirty="0">
                <a:latin typeface="Arial"/>
                <a:cs typeface="Arial"/>
              </a:rPr>
              <a:t>many</a:t>
            </a:r>
            <a:r>
              <a:rPr sz="2800" b="1" spc="-229" dirty="0">
                <a:latin typeface="Arial"/>
                <a:cs typeface="Arial"/>
              </a:rPr>
              <a:t> </a:t>
            </a:r>
            <a:r>
              <a:rPr sz="2800" b="1" spc="-80" dirty="0">
                <a:latin typeface="Arial"/>
                <a:cs typeface="Arial"/>
              </a:rPr>
              <a:t>functions.</a:t>
            </a:r>
            <a:endParaRPr sz="2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700"/>
              </a:spcBef>
            </a:pPr>
            <a:r>
              <a:rPr sz="2250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250" spc="-225" dirty="0">
                <a:solidFill>
                  <a:srgbClr val="94A9A9"/>
                </a:solidFill>
                <a:latin typeface="Lucida Sans Unicode"/>
                <a:cs typeface="Lucida Sans Unicode"/>
              </a:rPr>
              <a:t> </a:t>
            </a:r>
            <a:r>
              <a:rPr sz="2800" b="1" spc="-215" dirty="0">
                <a:latin typeface="Arial"/>
                <a:cs typeface="Arial"/>
              </a:rPr>
              <a:t>Produced</a:t>
            </a:r>
            <a:r>
              <a:rPr sz="2800" b="1" spc="-235" dirty="0">
                <a:latin typeface="Arial"/>
                <a:cs typeface="Arial"/>
              </a:rPr>
              <a:t> </a:t>
            </a:r>
            <a:r>
              <a:rPr sz="2800" b="1" spc="-195" dirty="0">
                <a:latin typeface="Arial"/>
                <a:cs typeface="Arial"/>
              </a:rPr>
              <a:t>by</a:t>
            </a:r>
            <a:r>
              <a:rPr sz="2800" b="1" spc="-360" dirty="0">
                <a:latin typeface="Arial"/>
                <a:cs typeface="Arial"/>
              </a:rPr>
              <a:t> </a:t>
            </a:r>
            <a:r>
              <a:rPr sz="2800" b="1" spc="-165" dirty="0">
                <a:solidFill>
                  <a:srgbClr val="0070C0"/>
                </a:solidFill>
                <a:latin typeface="Arial"/>
                <a:cs typeface="Arial"/>
              </a:rPr>
              <a:t>endothelial</a:t>
            </a:r>
            <a:r>
              <a:rPr sz="2800" b="1" spc="-1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170" dirty="0">
                <a:solidFill>
                  <a:srgbClr val="0070C0"/>
                </a:solidFill>
                <a:latin typeface="Arial"/>
                <a:cs typeface="Arial"/>
              </a:rPr>
              <a:t>cells</a:t>
            </a:r>
            <a:r>
              <a:rPr sz="2800" b="1" spc="-23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0070C0"/>
                </a:solidFill>
                <a:latin typeface="Arial"/>
                <a:cs typeface="Arial"/>
              </a:rPr>
              <a:t>and</a:t>
            </a:r>
            <a:r>
              <a:rPr sz="2800" b="1" spc="-18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204" dirty="0">
                <a:solidFill>
                  <a:srgbClr val="0070C0"/>
                </a:solidFill>
                <a:latin typeface="Arial"/>
                <a:cs typeface="Arial"/>
              </a:rPr>
              <a:t>macrophages</a:t>
            </a:r>
            <a:r>
              <a:rPr sz="2800" b="1" spc="-204" dirty="0">
                <a:latin typeface="Arial"/>
                <a:cs typeface="Arial"/>
              </a:rPr>
              <a:t>,</a:t>
            </a:r>
            <a:r>
              <a:rPr sz="2800" b="1" spc="-200" dirty="0"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causes</a:t>
            </a:r>
            <a:r>
              <a:rPr sz="2800" b="1" spc="-10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2700"/>
              </a:spcBef>
            </a:pPr>
            <a:r>
              <a:rPr sz="2250" spc="-175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800" b="1" spc="-175" dirty="0">
                <a:latin typeface="Arial"/>
                <a:cs typeface="Arial"/>
              </a:rPr>
              <a:t>Vascular</a:t>
            </a:r>
            <a:r>
              <a:rPr sz="2800" b="1" spc="-140" dirty="0">
                <a:latin typeface="Arial"/>
                <a:cs typeface="Arial"/>
              </a:rPr>
              <a:t> </a:t>
            </a:r>
            <a:r>
              <a:rPr sz="2800" b="1" spc="-215" dirty="0">
                <a:latin typeface="Arial"/>
                <a:cs typeface="Arial"/>
              </a:rPr>
              <a:t>smooth</a:t>
            </a:r>
            <a:r>
              <a:rPr sz="2800" b="1" spc="-235" dirty="0">
                <a:latin typeface="Arial"/>
                <a:cs typeface="Arial"/>
              </a:rPr>
              <a:t> </a:t>
            </a:r>
            <a:r>
              <a:rPr sz="2800" b="1" spc="-195" dirty="0">
                <a:latin typeface="Arial"/>
                <a:cs typeface="Arial"/>
              </a:rPr>
              <a:t>muscle</a:t>
            </a:r>
            <a:r>
              <a:rPr sz="2800" b="1" spc="-229" dirty="0">
                <a:latin typeface="Arial"/>
                <a:cs typeface="Arial"/>
              </a:rPr>
              <a:t> </a:t>
            </a:r>
            <a:r>
              <a:rPr sz="2800" b="1" spc="-170" dirty="0">
                <a:latin typeface="Arial"/>
                <a:cs typeface="Arial"/>
              </a:rPr>
              <a:t>relaxation</a:t>
            </a:r>
            <a:r>
              <a:rPr sz="2800" b="1" spc="-185" dirty="0">
                <a:latin typeface="Arial"/>
                <a:cs typeface="Arial"/>
              </a:rPr>
              <a:t> </a:t>
            </a:r>
            <a:r>
              <a:rPr sz="2800" b="1" spc="-135" dirty="0">
                <a:latin typeface="Arial"/>
                <a:cs typeface="Arial"/>
              </a:rPr>
              <a:t>and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vasodilation</a:t>
            </a:r>
            <a:endParaRPr sz="28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2700"/>
              </a:spcBef>
            </a:pPr>
            <a:r>
              <a:rPr sz="2250" spc="-125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800" b="1" spc="-125" dirty="0">
                <a:latin typeface="Arial"/>
                <a:cs typeface="Arial"/>
              </a:rPr>
              <a:t>Kills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spc="-210" dirty="0">
                <a:latin typeface="Arial"/>
                <a:cs typeface="Arial"/>
              </a:rPr>
              <a:t>microbes</a:t>
            </a:r>
            <a:r>
              <a:rPr sz="2800" b="1" spc="-229" dirty="0">
                <a:latin typeface="Arial"/>
                <a:cs typeface="Arial"/>
              </a:rPr>
              <a:t> </a:t>
            </a:r>
            <a:r>
              <a:rPr sz="2800" b="1" spc="-110" dirty="0">
                <a:latin typeface="Arial"/>
                <a:cs typeface="Arial"/>
              </a:rPr>
              <a:t>in</a:t>
            </a:r>
            <a:r>
              <a:rPr sz="2800" b="1" spc="-160" dirty="0">
                <a:latin typeface="Arial"/>
                <a:cs typeface="Arial"/>
              </a:rPr>
              <a:t> </a:t>
            </a:r>
            <a:r>
              <a:rPr sz="2800" b="1" spc="-170" dirty="0">
                <a:latin typeface="Arial"/>
                <a:cs typeface="Arial"/>
              </a:rPr>
              <a:t>activated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macrophages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3969" y="789559"/>
            <a:ext cx="5078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>
                <a:solidFill>
                  <a:srgbClr val="964217"/>
                </a:solidFill>
              </a:rPr>
              <a:t>Plasma</a:t>
            </a:r>
            <a:r>
              <a:rPr spc="-295" dirty="0">
                <a:solidFill>
                  <a:srgbClr val="964217"/>
                </a:solidFill>
              </a:rPr>
              <a:t> </a:t>
            </a:r>
            <a:r>
              <a:rPr spc="-220" dirty="0">
                <a:solidFill>
                  <a:srgbClr val="964217"/>
                </a:solidFill>
              </a:rPr>
              <a:t>derived</a:t>
            </a:r>
            <a:r>
              <a:rPr spc="-280" dirty="0">
                <a:solidFill>
                  <a:srgbClr val="964217"/>
                </a:solidFill>
              </a:rPr>
              <a:t> </a:t>
            </a:r>
            <a:r>
              <a:rPr spc="-160" dirty="0">
                <a:solidFill>
                  <a:srgbClr val="964217"/>
                </a:solidFill>
              </a:rPr>
              <a:t>mediators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3969" y="1329996"/>
            <a:ext cx="3833495" cy="168783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250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250" spc="225" dirty="0">
                <a:solidFill>
                  <a:srgbClr val="94A9A9"/>
                </a:solidFill>
                <a:latin typeface="Lucida Sans Unicode"/>
                <a:cs typeface="Lucida Sans Unicode"/>
              </a:rPr>
              <a:t> </a:t>
            </a:r>
            <a:r>
              <a:rPr sz="2800" b="1" dirty="0">
                <a:latin typeface="Arial"/>
                <a:cs typeface="Arial"/>
              </a:rPr>
              <a:t>1.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204" dirty="0">
                <a:latin typeface="Arial"/>
                <a:cs typeface="Arial"/>
              </a:rPr>
              <a:t>Complement</a:t>
            </a:r>
            <a:r>
              <a:rPr sz="2800" b="1" spc="-315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250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250" spc="210" dirty="0">
                <a:solidFill>
                  <a:srgbClr val="94A9A9"/>
                </a:solidFill>
                <a:latin typeface="Lucida Sans Unicode"/>
                <a:cs typeface="Lucida Sans Unicode"/>
              </a:rPr>
              <a:t> </a:t>
            </a:r>
            <a:r>
              <a:rPr sz="2800" b="1" dirty="0">
                <a:latin typeface="Arial"/>
                <a:cs typeface="Arial"/>
              </a:rPr>
              <a:t>2.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-210" dirty="0">
                <a:latin typeface="Arial"/>
                <a:cs typeface="Arial"/>
              </a:rPr>
              <a:t>Clotting</a:t>
            </a:r>
            <a:r>
              <a:rPr sz="2800" b="1" spc="-254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250" dirty="0">
                <a:solidFill>
                  <a:srgbClr val="94A9A9"/>
                </a:solidFill>
                <a:latin typeface="Lucida Sans Unicode"/>
                <a:cs typeface="Lucida Sans Unicode"/>
              </a:rPr>
              <a:t>▶</a:t>
            </a:r>
            <a:r>
              <a:rPr sz="2250" spc="200" dirty="0">
                <a:solidFill>
                  <a:srgbClr val="94A9A9"/>
                </a:solidFill>
                <a:latin typeface="Lucida Sans Unicode"/>
                <a:cs typeface="Lucida Sans Unicode"/>
              </a:rPr>
              <a:t> </a:t>
            </a:r>
            <a:r>
              <a:rPr sz="2800" b="1" dirty="0">
                <a:latin typeface="Arial"/>
                <a:cs typeface="Arial"/>
              </a:rPr>
              <a:t>3.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185" dirty="0">
                <a:latin typeface="Arial"/>
                <a:cs typeface="Arial"/>
              </a:rPr>
              <a:t>Kinin</a:t>
            </a:r>
            <a:r>
              <a:rPr sz="2800" b="1" spc="-2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4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8788" y="225552"/>
            <a:ext cx="11724640" cy="6384290"/>
            <a:chOff x="208788" y="225552"/>
            <a:chExt cx="11724640" cy="6384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788" y="225552"/>
              <a:ext cx="11724132" cy="6384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43259" y="227076"/>
              <a:ext cx="1048511" cy="10287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6300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95"/>
              </a:spcBef>
            </a:pPr>
            <a:r>
              <a:rPr sz="4000" spc="-320" dirty="0"/>
              <a:t>Objectives: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708761" y="2105355"/>
            <a:ext cx="10847705" cy="30796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5605" indent="-38290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95605" algn="l"/>
              </a:tabLst>
            </a:pPr>
            <a:r>
              <a:rPr sz="2800" b="1" spc="-229" dirty="0">
                <a:latin typeface="Arial"/>
                <a:cs typeface="Arial"/>
              </a:rPr>
              <a:t>To</a:t>
            </a:r>
            <a:r>
              <a:rPr sz="2800" b="1" spc="-415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define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spc="-170" dirty="0">
                <a:latin typeface="Arial"/>
                <a:cs typeface="Arial"/>
              </a:rPr>
              <a:t>inflammation</a:t>
            </a:r>
            <a:r>
              <a:rPr sz="2800" b="1" spc="-150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and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spc="-185" dirty="0">
                <a:latin typeface="Arial"/>
                <a:cs typeface="Arial"/>
              </a:rPr>
              <a:t>explain</a:t>
            </a:r>
            <a:r>
              <a:rPr sz="2800" b="1" spc="-204" dirty="0">
                <a:latin typeface="Arial"/>
                <a:cs typeface="Arial"/>
              </a:rPr>
              <a:t> types</a:t>
            </a:r>
            <a:r>
              <a:rPr sz="2800" b="1" spc="-220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and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spc="-190" dirty="0">
                <a:latin typeface="Arial"/>
                <a:cs typeface="Arial"/>
              </a:rPr>
              <a:t>causes</a:t>
            </a:r>
            <a:r>
              <a:rPr sz="2800" b="1" spc="-220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of</a:t>
            </a:r>
            <a:r>
              <a:rPr sz="2800" b="1" spc="-210" dirty="0">
                <a:latin typeface="Arial"/>
                <a:cs typeface="Arial"/>
              </a:rPr>
              <a:t> </a:t>
            </a:r>
            <a:r>
              <a:rPr sz="2800" b="1" spc="-55" dirty="0">
                <a:latin typeface="Arial"/>
                <a:cs typeface="Arial"/>
              </a:rPr>
              <a:t>inflammation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0"/>
              </a:spcBef>
              <a:buFont typeface="Arial"/>
              <a:buAutoNum type="arabicPeriod"/>
            </a:pPr>
            <a:endParaRPr sz="2800" dirty="0">
              <a:latin typeface="Arial"/>
              <a:cs typeface="Arial"/>
            </a:endParaRPr>
          </a:p>
          <a:p>
            <a:pPr marL="395605" indent="-382905">
              <a:lnSpc>
                <a:spcPct val="100000"/>
              </a:lnSpc>
              <a:buAutoNum type="arabicPeriod"/>
              <a:tabLst>
                <a:tab pos="395605" algn="l"/>
              </a:tabLst>
            </a:pPr>
            <a:r>
              <a:rPr sz="2800" b="1" spc="-229" dirty="0">
                <a:latin typeface="Arial"/>
                <a:cs typeface="Arial"/>
              </a:rPr>
              <a:t>To</a:t>
            </a:r>
            <a:r>
              <a:rPr sz="2800" b="1" spc="-430" dirty="0">
                <a:latin typeface="Arial"/>
                <a:cs typeface="Arial"/>
              </a:rPr>
              <a:t> </a:t>
            </a:r>
            <a:r>
              <a:rPr sz="2800" b="1" spc="-185" dirty="0">
                <a:latin typeface="Arial"/>
                <a:cs typeface="Arial"/>
              </a:rPr>
              <a:t>explain</a:t>
            </a:r>
            <a:r>
              <a:rPr sz="2800" b="1" spc="-195" dirty="0">
                <a:latin typeface="Arial"/>
                <a:cs typeface="Arial"/>
              </a:rPr>
              <a:t> </a:t>
            </a:r>
            <a:r>
              <a:rPr sz="2800" b="1" spc="-185" dirty="0">
                <a:latin typeface="Arial"/>
                <a:cs typeface="Arial"/>
              </a:rPr>
              <a:t>nomenclature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of</a:t>
            </a:r>
            <a:r>
              <a:rPr sz="2800" b="1" spc="-20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inflammation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Font typeface="Arial"/>
              <a:buAutoNum type="arabicPeriod"/>
            </a:pPr>
            <a:endParaRPr sz="2800" dirty="0">
              <a:latin typeface="Arial"/>
              <a:cs typeface="Arial"/>
            </a:endParaRPr>
          </a:p>
          <a:p>
            <a:pPr marL="395605" indent="-3829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95605" algn="l"/>
              </a:tabLst>
            </a:pPr>
            <a:r>
              <a:rPr sz="2800" b="1" spc="-229" dirty="0">
                <a:latin typeface="Arial"/>
                <a:cs typeface="Arial"/>
              </a:rPr>
              <a:t>To</a:t>
            </a:r>
            <a:r>
              <a:rPr sz="2800" b="1" spc="-430" dirty="0">
                <a:latin typeface="Arial"/>
                <a:cs typeface="Arial"/>
              </a:rPr>
              <a:t> </a:t>
            </a:r>
            <a:r>
              <a:rPr sz="2800" b="1" spc="-220" dirty="0">
                <a:latin typeface="Arial"/>
                <a:cs typeface="Arial"/>
              </a:rPr>
              <a:t>study</a:t>
            </a:r>
            <a:r>
              <a:rPr sz="2800" b="1" spc="-235" dirty="0">
                <a:latin typeface="Arial"/>
                <a:cs typeface="Arial"/>
              </a:rPr>
              <a:t> </a:t>
            </a:r>
            <a:r>
              <a:rPr sz="2800" b="1" spc="-190" dirty="0">
                <a:latin typeface="Arial"/>
                <a:cs typeface="Arial"/>
              </a:rPr>
              <a:t>mechanism</a:t>
            </a:r>
            <a:r>
              <a:rPr sz="2800" b="1" spc="-235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of</a:t>
            </a:r>
            <a:r>
              <a:rPr sz="2800" b="1" spc="-2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inflammation</a:t>
            </a:r>
            <a:endParaRPr sz="2800" dirty="0">
              <a:latin typeface="Arial"/>
              <a:cs typeface="Arial"/>
            </a:endParaRPr>
          </a:p>
          <a:p>
            <a:pPr marL="395605" indent="-3829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95605" algn="l"/>
              </a:tabLst>
            </a:pPr>
            <a:endParaRPr lang="en-US" sz="2800" b="1" spc="-229" dirty="0">
              <a:latin typeface="Arial"/>
              <a:cs typeface="Arial"/>
            </a:endParaRPr>
          </a:p>
          <a:p>
            <a:pPr marL="395605" indent="-3829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95605" algn="l"/>
              </a:tabLst>
            </a:pPr>
            <a:r>
              <a:rPr sz="2800" b="1" spc="-229" dirty="0">
                <a:latin typeface="Arial"/>
                <a:cs typeface="Arial"/>
              </a:rPr>
              <a:t>To</a:t>
            </a:r>
            <a:r>
              <a:rPr sz="2800" b="1" spc="-430" dirty="0">
                <a:latin typeface="Arial"/>
                <a:cs typeface="Arial"/>
              </a:rPr>
              <a:t> </a:t>
            </a:r>
            <a:r>
              <a:rPr sz="2800" b="1" spc="-175" dirty="0">
                <a:latin typeface="Arial"/>
                <a:cs typeface="Arial"/>
              </a:rPr>
              <a:t>identify</a:t>
            </a:r>
            <a:r>
              <a:rPr sz="2800" b="1" spc="-195" dirty="0">
                <a:latin typeface="Arial"/>
                <a:cs typeface="Arial"/>
              </a:rPr>
              <a:t> </a:t>
            </a:r>
            <a:r>
              <a:rPr sz="2800" b="1" spc="-175" dirty="0">
                <a:latin typeface="Arial"/>
                <a:cs typeface="Arial"/>
              </a:rPr>
              <a:t>chemical</a:t>
            </a:r>
            <a:r>
              <a:rPr sz="2800" b="1" spc="-229" dirty="0">
                <a:latin typeface="Arial"/>
                <a:cs typeface="Arial"/>
              </a:rPr>
              <a:t> </a:t>
            </a:r>
            <a:r>
              <a:rPr sz="2800" b="1" spc="-180" dirty="0">
                <a:latin typeface="Arial"/>
                <a:cs typeface="Arial"/>
              </a:rPr>
              <a:t>mediators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spc="-110" dirty="0">
                <a:latin typeface="Arial"/>
                <a:cs typeface="Arial"/>
              </a:rPr>
              <a:t>in</a:t>
            </a:r>
            <a:r>
              <a:rPr sz="2800" b="1" spc="-18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Inflammation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2235" y="2189175"/>
            <a:ext cx="673163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0" spc="200" dirty="0">
                <a:latin typeface="Cambria"/>
                <a:cs typeface="Cambria"/>
              </a:rPr>
              <a:t>THANK</a:t>
            </a:r>
            <a:r>
              <a:rPr sz="9600" b="0" spc="680" dirty="0">
                <a:latin typeface="Cambria"/>
                <a:cs typeface="Cambria"/>
              </a:rPr>
              <a:t> </a:t>
            </a:r>
            <a:r>
              <a:rPr sz="9600" b="0" spc="-25" dirty="0">
                <a:latin typeface="Cambria"/>
                <a:cs typeface="Cambria"/>
              </a:rPr>
              <a:t>YOU</a:t>
            </a:r>
            <a:endParaRPr sz="9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4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8788" y="225552"/>
            <a:ext cx="11724640" cy="6384290"/>
            <a:chOff x="208788" y="225552"/>
            <a:chExt cx="11724640" cy="6384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788" y="225552"/>
              <a:ext cx="11724132" cy="6384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43259" y="227076"/>
              <a:ext cx="1048511" cy="10287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6045" y="1270254"/>
            <a:ext cx="3023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4" dirty="0"/>
              <a:t>Inflammation: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1076045" y="1907946"/>
            <a:ext cx="8178800" cy="273939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1300"/>
              </a:spcBef>
            </a:pPr>
            <a:r>
              <a:rPr sz="2800" b="1" spc="-110" dirty="0">
                <a:latin typeface="Arial"/>
                <a:cs typeface="Arial"/>
              </a:rPr>
              <a:t>Is</a:t>
            </a:r>
            <a:r>
              <a:rPr sz="2800" b="1" spc="-190" dirty="0">
                <a:latin typeface="Arial"/>
                <a:cs typeface="Arial"/>
              </a:rPr>
              <a:t> </a:t>
            </a:r>
            <a:r>
              <a:rPr sz="2800" b="1" spc="-110" dirty="0">
                <a:latin typeface="Arial"/>
                <a:cs typeface="Arial"/>
              </a:rPr>
              <a:t>the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spc="-200" dirty="0">
                <a:latin typeface="Arial"/>
                <a:cs typeface="Arial"/>
              </a:rPr>
              <a:t>response</a:t>
            </a:r>
            <a:r>
              <a:rPr sz="2800" b="1" spc="-210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of</a:t>
            </a:r>
            <a:r>
              <a:rPr sz="2800" b="1" spc="-215" dirty="0">
                <a:latin typeface="Arial"/>
                <a:cs typeface="Arial"/>
              </a:rPr>
              <a:t> </a:t>
            </a:r>
            <a:r>
              <a:rPr sz="2800" b="1" spc="-195" dirty="0">
                <a:latin typeface="Arial"/>
                <a:cs typeface="Arial"/>
              </a:rPr>
              <a:t>vascularized</a:t>
            </a:r>
            <a:r>
              <a:rPr sz="2800" b="1" spc="-265" dirty="0">
                <a:latin typeface="Arial"/>
                <a:cs typeface="Arial"/>
              </a:rPr>
              <a:t> </a:t>
            </a:r>
            <a:r>
              <a:rPr sz="2800" b="1" spc="-195" dirty="0">
                <a:latin typeface="Arial"/>
                <a:cs typeface="Arial"/>
              </a:rPr>
              <a:t>living</a:t>
            </a:r>
            <a:r>
              <a:rPr sz="2800" b="1" spc="-235" dirty="0">
                <a:latin typeface="Arial"/>
                <a:cs typeface="Arial"/>
              </a:rPr>
              <a:t> </a:t>
            </a:r>
            <a:r>
              <a:rPr sz="2800" b="1" spc="-165" dirty="0">
                <a:latin typeface="Arial"/>
                <a:cs typeface="Arial"/>
              </a:rPr>
              <a:t>tissue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to</a:t>
            </a:r>
            <a:r>
              <a:rPr sz="2800" b="1" spc="-240" dirty="0">
                <a:latin typeface="Arial"/>
                <a:cs typeface="Arial"/>
              </a:rPr>
              <a:t> </a:t>
            </a:r>
            <a:r>
              <a:rPr sz="2800" b="1" spc="-45" dirty="0">
                <a:latin typeface="Arial"/>
                <a:cs typeface="Arial"/>
              </a:rPr>
              <a:t>injury.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800" b="1" spc="-235" dirty="0">
                <a:solidFill>
                  <a:srgbClr val="465656"/>
                </a:solidFill>
                <a:latin typeface="Arial"/>
                <a:cs typeface="Arial"/>
              </a:rPr>
              <a:t>Functions</a:t>
            </a:r>
            <a:r>
              <a:rPr sz="2800" b="1" spc="-140" dirty="0">
                <a:solidFill>
                  <a:srgbClr val="465656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465656"/>
                </a:solidFill>
                <a:latin typeface="Arial"/>
                <a:cs typeface="Arial"/>
              </a:rPr>
              <a:t>to</a:t>
            </a:r>
            <a:r>
              <a:rPr sz="2800" b="1" spc="-25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560"/>
              </a:spcBef>
            </a:pPr>
            <a:r>
              <a:rPr sz="2800" spc="-110" dirty="0">
                <a:solidFill>
                  <a:srgbClr val="242424"/>
                </a:solidFill>
                <a:latin typeface="Lucida Sans Unicode"/>
                <a:cs typeface="Lucida Sans Unicode"/>
              </a:rPr>
              <a:t>▶</a:t>
            </a:r>
            <a:r>
              <a:rPr sz="2800" b="1" spc="-110" dirty="0">
                <a:latin typeface="Arial"/>
                <a:cs typeface="Arial"/>
              </a:rPr>
              <a:t>Dilute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toxins</a:t>
            </a:r>
            <a:endParaRPr sz="2800" dirty="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795"/>
              </a:spcBef>
            </a:pPr>
            <a:r>
              <a:rPr sz="2800" spc="-180" dirty="0">
                <a:solidFill>
                  <a:srgbClr val="242424"/>
                </a:solidFill>
                <a:latin typeface="Lucida Sans Unicode"/>
                <a:cs typeface="Lucida Sans Unicode"/>
              </a:rPr>
              <a:t>▶</a:t>
            </a:r>
            <a:r>
              <a:rPr sz="2800" b="1" spc="-180" dirty="0">
                <a:latin typeface="Arial"/>
                <a:cs typeface="Arial"/>
              </a:rPr>
              <a:t>Destroy</a:t>
            </a:r>
            <a:r>
              <a:rPr sz="2800" b="1" spc="-195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and</a:t>
            </a:r>
            <a:r>
              <a:rPr sz="2800" b="1" spc="-160" dirty="0">
                <a:latin typeface="Arial"/>
                <a:cs typeface="Arial"/>
              </a:rPr>
              <a:t> </a:t>
            </a:r>
            <a:r>
              <a:rPr sz="2800" b="1" spc="-150" dirty="0">
                <a:latin typeface="Arial"/>
                <a:cs typeface="Arial"/>
              </a:rPr>
              <a:t>Isolate</a:t>
            </a:r>
            <a:r>
              <a:rPr sz="2800" b="1" spc="-204" dirty="0">
                <a:latin typeface="Arial"/>
                <a:cs typeface="Arial"/>
              </a:rPr>
              <a:t> </a:t>
            </a:r>
            <a:r>
              <a:rPr sz="2800" b="1" spc="-175" dirty="0">
                <a:latin typeface="Arial"/>
                <a:cs typeface="Arial"/>
              </a:rPr>
              <a:t>offending</a:t>
            </a:r>
            <a:r>
              <a:rPr sz="2800" b="1" spc="-2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agent.</a:t>
            </a:r>
            <a:endParaRPr sz="2800" dirty="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805"/>
              </a:spcBef>
            </a:pPr>
            <a:r>
              <a:rPr sz="2800" spc="-90" dirty="0">
                <a:solidFill>
                  <a:srgbClr val="242424"/>
                </a:solidFill>
                <a:latin typeface="Lucida Sans Unicode"/>
                <a:cs typeface="Lucida Sans Unicode"/>
              </a:rPr>
              <a:t>▶</a:t>
            </a:r>
            <a:r>
              <a:rPr sz="2800" b="1" spc="-90" dirty="0">
                <a:latin typeface="Arial"/>
                <a:cs typeface="Arial"/>
              </a:rPr>
              <a:t>Initiate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repair</a:t>
            </a:r>
            <a:r>
              <a:rPr sz="2800" b="1" spc="-170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of</a:t>
            </a:r>
            <a:r>
              <a:rPr sz="2800" b="1" spc="-2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tissue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4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8788" y="225552"/>
            <a:ext cx="11724640" cy="6384290"/>
            <a:chOff x="208788" y="225552"/>
            <a:chExt cx="11724640" cy="6384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788" y="225552"/>
              <a:ext cx="11724132" cy="6384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43259" y="227076"/>
              <a:ext cx="1048511" cy="10287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766" rIns="0" bIns="0" rtlCol="0">
            <a:spAutoFit/>
          </a:bodyPr>
          <a:lstStyle/>
          <a:p>
            <a:pPr marL="51054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65656"/>
                </a:solidFill>
                <a:latin typeface="Times New Roman"/>
                <a:cs typeface="Times New Roman"/>
              </a:rPr>
              <a:t>Inflammation</a:t>
            </a:r>
            <a:r>
              <a:rPr sz="3200" spc="-105" dirty="0">
                <a:solidFill>
                  <a:srgbClr val="4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5656"/>
                </a:solidFill>
                <a:latin typeface="Times New Roman"/>
                <a:cs typeface="Times New Roman"/>
              </a:rPr>
              <a:t>is divided</a:t>
            </a:r>
            <a:r>
              <a:rPr sz="3200" spc="-55" dirty="0">
                <a:solidFill>
                  <a:srgbClr val="4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5656"/>
                </a:solidFill>
                <a:latin typeface="Times New Roman"/>
                <a:cs typeface="Times New Roman"/>
              </a:rPr>
              <a:t>into</a:t>
            </a:r>
            <a:r>
              <a:rPr sz="3200" spc="-50" dirty="0">
                <a:solidFill>
                  <a:srgbClr val="46565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5656"/>
                </a:solidFill>
                <a:latin typeface="Times New Roman"/>
                <a:cs typeface="Times New Roman"/>
              </a:rPr>
              <a:t>two</a:t>
            </a:r>
            <a:r>
              <a:rPr sz="3200" spc="-35" dirty="0">
                <a:solidFill>
                  <a:srgbClr val="465656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65656"/>
                </a:solidFill>
                <a:latin typeface="Times New Roman"/>
                <a:cs typeface="Times New Roman"/>
              </a:rPr>
              <a:t>patterns: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660298" y="1475993"/>
            <a:ext cx="10228580" cy="3167944"/>
          </a:xfrm>
          <a:prstGeom prst="rect">
            <a:avLst/>
          </a:prstGeom>
        </p:spPr>
        <p:txBody>
          <a:bodyPr vert="horz" wrap="square" lIns="0" tIns="374294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1205"/>
              </a:spcBef>
            </a:pPr>
            <a:r>
              <a:rPr dirty="0">
                <a:solidFill>
                  <a:srgbClr val="C00000"/>
                </a:solidFill>
                <a:latin typeface="Times New Roman"/>
                <a:cs typeface="Times New Roman"/>
              </a:rPr>
              <a:t>1.</a:t>
            </a:r>
            <a:r>
              <a:rPr spc="-1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Acute</a:t>
            </a:r>
            <a:r>
              <a:rPr u="sng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inflammation</a:t>
            </a:r>
          </a:p>
          <a:p>
            <a:pPr marL="789305">
              <a:lnSpc>
                <a:spcPct val="100000"/>
              </a:lnSpc>
              <a:spcBef>
                <a:spcPts val="1100"/>
              </a:spcBef>
            </a:pPr>
            <a:r>
              <a:rPr dirty="0">
                <a:latin typeface="Times New Roman"/>
                <a:cs typeface="Times New Roman"/>
              </a:rPr>
              <a:t>(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immediate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response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injury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Times New Roman"/>
                <a:cs typeface="Times New Roman"/>
              </a:rPr>
              <a:t>)</a:t>
            </a:r>
          </a:p>
          <a:p>
            <a:pPr marL="801370">
              <a:lnSpc>
                <a:spcPct val="100000"/>
              </a:lnSpc>
              <a:spcBef>
                <a:spcPts val="1080"/>
              </a:spcBef>
            </a:pPr>
            <a:r>
              <a:rPr dirty="0">
                <a:latin typeface="Times New Roman"/>
                <a:cs typeface="Times New Roman"/>
              </a:rPr>
              <a:t>Short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duration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minutes,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hours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2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days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characterized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by</a:t>
            </a:r>
          </a:p>
          <a:p>
            <a:pPr marL="801370" marR="5080">
              <a:lnSpc>
                <a:spcPct val="150000"/>
              </a:lnSpc>
              <a:spcBef>
                <a:spcPts val="5"/>
              </a:spcBef>
            </a:pPr>
            <a:r>
              <a:rPr spc="-10" dirty="0">
                <a:latin typeface="Times New Roman"/>
                <a:cs typeface="Times New Roman"/>
              </a:rPr>
              <a:t>exudation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fluid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&amp;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plasma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protein,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edema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emigration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leukocytes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lang="en-US" spc="-20" dirty="0">
                <a:latin typeface="Times New Roman"/>
                <a:cs typeface="Times New Roman"/>
              </a:rPr>
              <a:t>predominantly neutrophils.</a:t>
            </a:r>
            <a:endParaRPr spc="-1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4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8788" y="225552"/>
            <a:ext cx="11724640" cy="6384290"/>
            <a:chOff x="208788" y="225552"/>
            <a:chExt cx="11724640" cy="6384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788" y="225552"/>
              <a:ext cx="11724132" cy="6384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43259" y="227076"/>
              <a:ext cx="1048511" cy="10287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01090" y="1619926"/>
            <a:ext cx="9658985" cy="180403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800" b="1" dirty="0">
                <a:latin typeface="Times New Roman"/>
                <a:cs typeface="Times New Roman"/>
              </a:rPr>
              <a:t>2.</a:t>
            </a:r>
            <a:r>
              <a:rPr sz="2800" b="1" spc="-150" dirty="0"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Chronic</a:t>
            </a:r>
            <a:r>
              <a:rPr sz="2800" b="1" u="sng" spc="-1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inflammation</a:t>
            </a:r>
            <a:endParaRPr sz="2800" dirty="0">
              <a:latin typeface="Times New Roman"/>
              <a:cs typeface="Times New Roman"/>
            </a:endParaRPr>
          </a:p>
          <a:p>
            <a:pPr marL="381000">
              <a:lnSpc>
                <a:spcPct val="100000"/>
              </a:lnSpc>
              <a:spcBef>
                <a:spcPts val="1105"/>
              </a:spcBef>
            </a:pPr>
            <a:r>
              <a:rPr sz="2800" b="1" spc="-10" dirty="0">
                <a:latin typeface="Times New Roman"/>
                <a:cs typeface="Times New Roman"/>
              </a:rPr>
              <a:t>Longer</a:t>
            </a:r>
            <a:r>
              <a:rPr sz="2800" b="1" spc="-1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duration</a:t>
            </a:r>
            <a:r>
              <a:rPr sz="2800" b="1" spc="-1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with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presence</a:t>
            </a:r>
            <a:r>
              <a:rPr sz="2800" b="1" spc="-1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lymphocytes</a:t>
            </a:r>
            <a:r>
              <a:rPr sz="2800" b="1" dirty="0">
                <a:latin typeface="Times New Roman"/>
                <a:cs typeface="Times New Roman"/>
              </a:rPr>
              <a:t>,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macrophages</a:t>
            </a:r>
            <a:r>
              <a:rPr sz="2800" b="1" spc="-10" dirty="0">
                <a:latin typeface="Times New Roman"/>
                <a:cs typeface="Times New Roman"/>
              </a:rPr>
              <a:t>,</a:t>
            </a:r>
            <a:endParaRPr sz="2800" dirty="0">
              <a:latin typeface="Times New Roman"/>
              <a:cs typeface="Times New Roman"/>
            </a:endParaRPr>
          </a:p>
          <a:p>
            <a:pPr marL="381000">
              <a:lnSpc>
                <a:spcPct val="100000"/>
              </a:lnSpc>
              <a:spcBef>
                <a:spcPts val="1705"/>
              </a:spcBef>
            </a:pPr>
            <a:r>
              <a:rPr sz="2800" b="1" spc="-20" dirty="0">
                <a:latin typeface="Times New Roman"/>
                <a:cs typeface="Times New Roman"/>
              </a:rPr>
              <a:t>proliferation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blood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vessels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and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connective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tissue.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DB01-6771-443E-A101-F80C859C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6154D-84D6-4B2A-BE84-AC38B0769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8586"/>
            <a:ext cx="11963400" cy="67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3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40F044-45EB-4230-B50E-3BB7FB329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1811000" cy="6646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4E02F8-E1AE-4161-8CC1-6C04E06B38EE}"/>
              </a:ext>
            </a:extLst>
          </p:cNvPr>
          <p:cNvSpPr txBox="1"/>
          <p:nvPr/>
        </p:nvSpPr>
        <p:spPr>
          <a:xfrm>
            <a:off x="9448800" y="5181600"/>
            <a:ext cx="24384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spc="55" dirty="0">
                <a:latin typeface="Cambria"/>
                <a:cs typeface="Cambria"/>
              </a:rPr>
              <a:t>(also</a:t>
            </a:r>
            <a:r>
              <a:rPr lang="en-US" sz="1100" b="1" spc="300" dirty="0">
                <a:latin typeface="Cambria"/>
                <a:cs typeface="Cambria"/>
              </a:rPr>
              <a:t> </a:t>
            </a:r>
            <a:r>
              <a:rPr lang="en-US" sz="1100" b="1" spc="130" dirty="0">
                <a:latin typeface="Cambria"/>
                <a:cs typeface="Cambria"/>
              </a:rPr>
              <a:t>called</a:t>
            </a:r>
            <a:r>
              <a:rPr lang="en-US" sz="1100" b="1" spc="400" dirty="0">
                <a:latin typeface="Cambria"/>
                <a:cs typeface="Cambria"/>
              </a:rPr>
              <a:t> </a:t>
            </a:r>
            <a:r>
              <a:rPr lang="en-US" sz="1100" b="1" spc="145" dirty="0">
                <a:latin typeface="Cambria"/>
                <a:cs typeface="Cambria"/>
              </a:rPr>
              <a:t>hypersensitivity</a:t>
            </a:r>
            <a:r>
              <a:rPr lang="en-US" sz="1100" b="1" spc="375" dirty="0">
                <a:latin typeface="Cambria"/>
                <a:cs typeface="Cambria"/>
              </a:rPr>
              <a:t> </a:t>
            </a:r>
            <a:r>
              <a:rPr lang="en-US" sz="1100" b="1" spc="100" dirty="0">
                <a:latin typeface="Cambria"/>
                <a:cs typeface="Cambria"/>
              </a:rPr>
              <a:t>reactions)</a:t>
            </a:r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C1D9D-CEA4-4E38-AE2D-6175A06A878A}"/>
              </a:ext>
            </a:extLst>
          </p:cNvPr>
          <p:cNvSpPr txBox="1"/>
          <p:nvPr/>
        </p:nvSpPr>
        <p:spPr>
          <a:xfrm>
            <a:off x="7467600" y="4038600"/>
            <a:ext cx="2209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1705"/>
              </a:spcBef>
              <a:spcAft>
                <a:spcPts val="0"/>
              </a:spcAft>
              <a:buClrTx/>
              <a:buSzTx/>
              <a:tabLst>
                <a:tab pos="329565" algn="l"/>
              </a:tabLst>
              <a:defRPr/>
            </a:pPr>
            <a:r>
              <a:rPr kumimoji="0" lang="en-US" sz="12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(splinter,</a:t>
            </a:r>
            <a:r>
              <a:rPr kumimoji="0" lang="en-US" sz="1200" b="1" i="0" u="none" strike="noStrike" kern="0" cap="none" spc="3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200" b="1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dirt,</a:t>
            </a:r>
            <a:r>
              <a:rPr kumimoji="0" lang="en-US" sz="1200" b="1" i="0" u="none" strike="noStrike" kern="0" cap="none" spc="3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200" b="1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sutures)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7056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77551" y="1110930"/>
            <a:ext cx="1906575" cy="4478246"/>
            <a:chOff x="533400" y="448055"/>
            <a:chExt cx="2881883" cy="610870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448055"/>
              <a:ext cx="2881883" cy="2950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2" y="3398517"/>
              <a:ext cx="2881881" cy="315824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10931" y="974877"/>
            <a:ext cx="2844165" cy="118364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96215" indent="-183515">
              <a:lnSpc>
                <a:spcPct val="100000"/>
              </a:lnSpc>
              <a:spcBef>
                <a:spcPts val="1295"/>
              </a:spcBef>
              <a:buClr>
                <a:srgbClr val="242424"/>
              </a:buClr>
              <a:buFont typeface="Microsoft Sans Serif"/>
              <a:buChar char="◦"/>
              <a:tabLst>
                <a:tab pos="196215" algn="l"/>
              </a:tabLst>
            </a:pPr>
            <a:r>
              <a:rPr sz="2800" b="1" dirty="0">
                <a:latin typeface="Arial"/>
                <a:cs typeface="Arial"/>
              </a:rPr>
              <a:t>Rubor=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105" dirty="0">
                <a:solidFill>
                  <a:srgbClr val="C00000"/>
                </a:solidFill>
                <a:latin typeface="Arial"/>
                <a:cs typeface="Arial"/>
              </a:rPr>
              <a:t>redness</a:t>
            </a:r>
            <a:endParaRPr sz="28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200"/>
              </a:spcBef>
              <a:buClr>
                <a:srgbClr val="242424"/>
              </a:buClr>
              <a:buFont typeface="Microsoft Sans Serif"/>
              <a:buChar char="◦"/>
              <a:tabLst>
                <a:tab pos="195580" algn="l"/>
                <a:tab pos="1303020" algn="l"/>
              </a:tabLst>
            </a:pPr>
            <a:r>
              <a:rPr sz="2800" b="1" spc="-270" dirty="0">
                <a:latin typeface="Arial"/>
                <a:cs typeface="Arial"/>
              </a:rPr>
              <a:t>Tumor</a:t>
            </a:r>
            <a:r>
              <a:rPr sz="2800" b="1" dirty="0">
                <a:latin typeface="Arial"/>
                <a:cs typeface="Arial"/>
              </a:rPr>
              <a:t>	=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165" dirty="0">
                <a:solidFill>
                  <a:srgbClr val="964217"/>
                </a:solidFill>
                <a:latin typeface="Arial"/>
                <a:cs typeface="Arial"/>
              </a:rPr>
              <a:t>swelling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930" y="2121845"/>
            <a:ext cx="1036955" cy="11836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96215" indent="-183515">
              <a:lnSpc>
                <a:spcPct val="100000"/>
              </a:lnSpc>
              <a:spcBef>
                <a:spcPts val="1300"/>
              </a:spcBef>
              <a:buClr>
                <a:srgbClr val="242424"/>
              </a:buClr>
              <a:buFont typeface="Microsoft Sans Serif"/>
              <a:buChar char="◦"/>
              <a:tabLst>
                <a:tab pos="196215" algn="l"/>
              </a:tabLst>
            </a:pPr>
            <a:r>
              <a:rPr sz="2800" b="1" spc="-125" dirty="0">
                <a:latin typeface="Arial"/>
                <a:cs typeface="Arial"/>
              </a:rPr>
              <a:t>Calor</a:t>
            </a:r>
            <a:endParaRPr sz="2800" dirty="0">
              <a:latin typeface="Arial"/>
              <a:cs typeface="Arial"/>
            </a:endParaRPr>
          </a:p>
          <a:p>
            <a:pPr marL="196215" indent="-183515">
              <a:lnSpc>
                <a:spcPct val="100000"/>
              </a:lnSpc>
              <a:spcBef>
                <a:spcPts val="1200"/>
              </a:spcBef>
              <a:buClr>
                <a:srgbClr val="242424"/>
              </a:buClr>
              <a:buFont typeface="Microsoft Sans Serif"/>
              <a:buChar char="◦"/>
              <a:tabLst>
                <a:tab pos="196215" algn="l"/>
              </a:tabLst>
            </a:pPr>
            <a:r>
              <a:rPr sz="2800" b="1" spc="-155" dirty="0">
                <a:latin typeface="Arial"/>
                <a:cs typeface="Arial"/>
              </a:rPr>
              <a:t>Dolor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6807" y="2090253"/>
            <a:ext cx="1019810" cy="11836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C00000"/>
                </a:solidFill>
                <a:latin typeface="Arial"/>
                <a:cs typeface="Arial"/>
              </a:rPr>
              <a:t>heat</a:t>
            </a:r>
            <a:endParaRPr sz="2800" dirty="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1200"/>
              </a:spcBef>
            </a:pPr>
            <a:r>
              <a:rPr sz="2800" b="1" dirty="0">
                <a:latin typeface="Arial"/>
                <a:cs typeface="Arial"/>
              </a:rPr>
              <a:t>=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90" dirty="0">
                <a:solidFill>
                  <a:srgbClr val="006EC0"/>
                </a:solidFill>
                <a:latin typeface="Arial"/>
                <a:cs typeface="Arial"/>
              </a:rPr>
              <a:t>pain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249" y="3358048"/>
            <a:ext cx="4984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215" indent="-183515">
              <a:lnSpc>
                <a:spcPct val="100000"/>
              </a:lnSpc>
              <a:spcBef>
                <a:spcPts val="95"/>
              </a:spcBef>
              <a:buClr>
                <a:srgbClr val="242424"/>
              </a:buClr>
              <a:buFont typeface="Microsoft Sans Serif"/>
              <a:buChar char="◦"/>
              <a:tabLst>
                <a:tab pos="196215" algn="l"/>
              </a:tabLst>
            </a:pPr>
            <a:r>
              <a:rPr sz="2800" b="1" spc="-220" dirty="0">
                <a:latin typeface="Arial"/>
                <a:cs typeface="Arial"/>
              </a:rPr>
              <a:t>Functio</a:t>
            </a:r>
            <a:r>
              <a:rPr sz="2800" b="1" spc="-2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laesa</a:t>
            </a:r>
            <a:r>
              <a:rPr sz="2800" b="1" spc="1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=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200" dirty="0">
                <a:solidFill>
                  <a:srgbClr val="482F28"/>
                </a:solidFill>
                <a:latin typeface="Arial"/>
                <a:cs typeface="Arial"/>
              </a:rPr>
              <a:t>loss</a:t>
            </a:r>
            <a:r>
              <a:rPr sz="2800" b="1" spc="-310" dirty="0">
                <a:solidFill>
                  <a:srgbClr val="482F28"/>
                </a:solidFill>
                <a:latin typeface="Arial"/>
                <a:cs typeface="Arial"/>
              </a:rPr>
              <a:t> </a:t>
            </a:r>
            <a:r>
              <a:rPr sz="2800" b="1" spc="-120" dirty="0">
                <a:solidFill>
                  <a:srgbClr val="482F28"/>
                </a:solidFill>
                <a:latin typeface="Arial"/>
                <a:cs typeface="Arial"/>
              </a:rPr>
              <a:t>of</a:t>
            </a:r>
            <a:r>
              <a:rPr sz="2800" b="1" spc="-285" dirty="0">
                <a:solidFill>
                  <a:srgbClr val="482F28"/>
                </a:solidFill>
                <a:latin typeface="Arial"/>
                <a:cs typeface="Arial"/>
              </a:rPr>
              <a:t> </a:t>
            </a:r>
            <a:r>
              <a:rPr sz="2800" b="1" spc="-125" dirty="0">
                <a:solidFill>
                  <a:srgbClr val="482F28"/>
                </a:solidFill>
                <a:latin typeface="Arial"/>
                <a:cs typeface="Arial"/>
              </a:rPr>
              <a:t>function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3400" y="382176"/>
            <a:ext cx="77520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73580" algn="l"/>
                <a:tab pos="3164205" algn="l"/>
                <a:tab pos="4942840" algn="l"/>
              </a:tabLst>
            </a:pPr>
            <a:r>
              <a:rPr sz="3200" spc="185" dirty="0">
                <a:solidFill>
                  <a:srgbClr val="964217"/>
                </a:solidFill>
                <a:latin typeface="Cambria"/>
                <a:cs typeface="Cambria"/>
              </a:rPr>
              <a:t>Cardinal</a:t>
            </a:r>
            <a:r>
              <a:rPr sz="3200" dirty="0">
                <a:solidFill>
                  <a:srgbClr val="964217"/>
                </a:solidFill>
                <a:latin typeface="Cambria"/>
                <a:cs typeface="Cambria"/>
              </a:rPr>
              <a:t>	</a:t>
            </a:r>
            <a:r>
              <a:rPr sz="3200" spc="120" dirty="0">
                <a:solidFill>
                  <a:srgbClr val="964217"/>
                </a:solidFill>
                <a:latin typeface="Cambria"/>
                <a:cs typeface="Cambria"/>
              </a:rPr>
              <a:t>signs</a:t>
            </a:r>
            <a:r>
              <a:rPr sz="3200" dirty="0">
                <a:solidFill>
                  <a:srgbClr val="964217"/>
                </a:solidFill>
                <a:latin typeface="Cambria"/>
                <a:cs typeface="Cambria"/>
              </a:rPr>
              <a:t>	</a:t>
            </a:r>
            <a:r>
              <a:rPr sz="3200" spc="60" dirty="0">
                <a:solidFill>
                  <a:srgbClr val="964217"/>
                </a:solidFill>
                <a:latin typeface="Cambria"/>
                <a:cs typeface="Cambria"/>
              </a:rPr>
              <a:t>of</a:t>
            </a:r>
            <a:r>
              <a:rPr sz="3200" spc="315" dirty="0">
                <a:solidFill>
                  <a:srgbClr val="964217"/>
                </a:solidFill>
                <a:latin typeface="Cambria"/>
                <a:cs typeface="Cambria"/>
              </a:rPr>
              <a:t> </a:t>
            </a:r>
            <a:r>
              <a:rPr sz="3200" spc="145" dirty="0">
                <a:solidFill>
                  <a:srgbClr val="964217"/>
                </a:solidFill>
                <a:latin typeface="Cambria"/>
                <a:cs typeface="Cambria"/>
              </a:rPr>
              <a:t>acute</a:t>
            </a:r>
            <a:r>
              <a:rPr sz="3200" dirty="0">
                <a:solidFill>
                  <a:srgbClr val="964217"/>
                </a:solidFill>
                <a:latin typeface="Cambria"/>
                <a:cs typeface="Cambria"/>
              </a:rPr>
              <a:t>	</a:t>
            </a:r>
            <a:r>
              <a:rPr sz="3200" spc="140" dirty="0">
                <a:solidFill>
                  <a:srgbClr val="964217"/>
                </a:solidFill>
                <a:latin typeface="Cambria"/>
                <a:cs typeface="Cambria"/>
              </a:rPr>
              <a:t>inflammation</a:t>
            </a:r>
            <a:endParaRPr sz="3200" dirty="0">
              <a:latin typeface="Cambria"/>
              <a:cs typeface="Cambri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DBC751-DB28-4C32-BF4A-5BD954A14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732" y="1110928"/>
            <a:ext cx="4416818" cy="42992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859</Words>
  <Application>Microsoft Office PowerPoint</Application>
  <PresentationFormat>Widescreen</PresentationFormat>
  <Paragraphs>143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 MT</vt:lpstr>
      <vt:lpstr>Calibri</vt:lpstr>
      <vt:lpstr>Cambria</vt:lpstr>
      <vt:lpstr>Franklin Gothic Medium</vt:lpstr>
      <vt:lpstr>Lucida Sans Unicode</vt:lpstr>
      <vt:lpstr>Microsoft Sans Serif</vt:lpstr>
      <vt:lpstr>Tahoma</vt:lpstr>
      <vt:lpstr>Times New Roman</vt:lpstr>
      <vt:lpstr>Trebuchet MS</vt:lpstr>
      <vt:lpstr>Office Theme</vt:lpstr>
      <vt:lpstr>Inflammation Lecture: 7</vt:lpstr>
      <vt:lpstr>PowerPoint Presentation</vt:lpstr>
      <vt:lpstr>Objectives:</vt:lpstr>
      <vt:lpstr>Inflammation:</vt:lpstr>
      <vt:lpstr>Inflammation is divided into two patterns:</vt:lpstr>
      <vt:lpstr>PowerPoint Presentation</vt:lpstr>
      <vt:lpstr>PowerPoint Presentation</vt:lpstr>
      <vt:lpstr>PowerPoint Presentation</vt:lpstr>
      <vt:lpstr>Cardinal signs of acute inflammation</vt:lpstr>
      <vt:lpstr>Nomenclature</vt:lpstr>
      <vt:lpstr>Acute inflammation involves:</vt:lpstr>
      <vt:lpstr>PowerPoint Presentation</vt:lpstr>
      <vt:lpstr>PowerPoint Presentation</vt:lpstr>
      <vt:lpstr>Vascular changes and fluid leakage during acute inflammation lead to Edema in a process called Exudation</vt:lpstr>
      <vt:lpstr>PowerPoint Presentation</vt:lpstr>
      <vt:lpstr>Pus: inflammatory exudate rich in neutrophils, debris of dead cells and microbes.</vt:lpstr>
      <vt:lpstr>PowerPoint Presentation</vt:lpstr>
      <vt:lpstr>Vascular Changes:</vt:lpstr>
      <vt:lpstr>Cellular Changes</vt:lpstr>
      <vt:lpstr>PowerPoint Presentation</vt:lpstr>
      <vt:lpstr>Chemotaxis</vt:lpstr>
      <vt:lpstr>Phagocytosis and Degranulation</vt:lpstr>
      <vt:lpstr>Chemical mediators in Inflammation</vt:lpstr>
      <vt:lpstr>Cell derived mediators</vt:lpstr>
      <vt:lpstr>PowerPoint Presentation</vt:lpstr>
      <vt:lpstr>PowerPoint Presentation</vt:lpstr>
      <vt:lpstr>PowerPoint Presentation</vt:lpstr>
      <vt:lpstr>PowerPoint Presentation</vt:lpstr>
      <vt:lpstr>Plasma derived mediators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title</dc:title>
  <dc:creator>Samira Saeed</dc:creator>
  <cp:lastModifiedBy>Suhayla Shareef</cp:lastModifiedBy>
  <cp:revision>2</cp:revision>
  <dcterms:created xsi:type="dcterms:W3CDTF">2025-09-11T17:12:31Z</dcterms:created>
  <dcterms:modified xsi:type="dcterms:W3CDTF">2026-05-11T04:08:34Z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2025-09-04T00:00:00Z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2025-09-11T00:00:00Z</vt:filetime>
  </property>
  <property fmtid="{D5CDD505-2E9C-101B-9397-08002B2CF9AE}" pid="5" name="Producer">
    <vt:lpwstr>Microsoft® PowerPoint® LTSC</vt:lpwstr>
  </property>
</Properties>
</file>