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6" r:id="rId2"/>
    <p:sldId id="287" r:id="rId3"/>
    <p:sldId id="291" r:id="rId4"/>
    <p:sldId id="292" r:id="rId5"/>
    <p:sldId id="293" r:id="rId6"/>
    <p:sldId id="294" r:id="rId7"/>
    <p:sldId id="295" r:id="rId8"/>
    <p:sldId id="296" r:id="rId9"/>
    <p:sldId id="297" r:id="rId10"/>
    <p:sldId id="302" r:id="rId11"/>
    <p:sldId id="298" r:id="rId12"/>
    <p:sldId id="299" r:id="rId13"/>
    <p:sldId id="300" r:id="rId14"/>
    <p:sldId id="303" r:id="rId15"/>
    <p:sldId id="304" r:id="rId16"/>
    <p:sldId id="301" r:id="rId17"/>
    <p:sldId id="305" r:id="rId18"/>
    <p:sldId id="306" r:id="rId19"/>
    <p:sldId id="315" r:id="rId20"/>
    <p:sldId id="307" r:id="rId21"/>
    <p:sldId id="308" r:id="rId22"/>
    <p:sldId id="309" r:id="rId23"/>
    <p:sldId id="316" r:id="rId24"/>
    <p:sldId id="310" r:id="rId25"/>
    <p:sldId id="311" r:id="rId26"/>
    <p:sldId id="312" r:id="rId27"/>
    <p:sldId id="313" r:id="rId28"/>
    <p:sldId id="314" r:id="rId29"/>
    <p:sldId id="317" r:id="rId30"/>
    <p:sldId id="321" r:id="rId31"/>
    <p:sldId id="31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16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5"/>
    <p:restoredTop sz="94268"/>
  </p:normalViewPr>
  <p:slideViewPr>
    <p:cSldViewPr snapToGrid="0" snapToObjects="1">
      <p:cViewPr varScale="1">
        <p:scale>
          <a:sx n="117" d="100"/>
          <a:sy n="117" d="100"/>
        </p:scale>
        <p:origin x="2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0023-5EDE-6D4D-BB25-77BB63A322EE}" type="datetimeFigureOut">
              <a:rPr lang="en-US" smtClean="0"/>
              <a:t>5/6/26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60138-BC4B-3D47-BFC5-2245F45E228D}" type="slidenum">
              <a:rPr lang="en-US" smtClean="0"/>
              <a:t>‹#›</a:t>
            </a:fld>
            <a:endParaRPr lang="en-US"/>
          </a:p>
        </p:txBody>
      </p:sp>
    </p:spTree>
    <p:extLst>
      <p:ext uri="{BB962C8B-B14F-4D97-AF65-F5344CB8AC3E}">
        <p14:creationId xmlns:p14="http://schemas.microsoft.com/office/powerpoint/2010/main" val="286041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D142-EB5B-434A-9636-B4AEF85E9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BCA26-DD77-D549-A7A9-C4CAE6D72A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BB8E49-8602-A647-9D0B-EBF4390F725C}"/>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5" name="Footer Placeholder 4">
            <a:extLst>
              <a:ext uri="{FF2B5EF4-FFF2-40B4-BE49-F238E27FC236}">
                <a16:creationId xmlns:a16="http://schemas.microsoft.com/office/drawing/2014/main" id="{5A1DF77A-B596-C041-A1CC-6C6DF143F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523F5-4B61-B34C-ADE3-8B2E665AB392}"/>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83309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CCE3-ABC4-9143-8060-EA54FD7E17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B86743-9D7C-EC4D-B167-57695F3BF2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8F695E-8EC6-DE4A-AB20-E16CAE918517}"/>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5" name="Footer Placeholder 4">
            <a:extLst>
              <a:ext uri="{FF2B5EF4-FFF2-40B4-BE49-F238E27FC236}">
                <a16:creationId xmlns:a16="http://schemas.microsoft.com/office/drawing/2014/main" id="{DD6501BB-B880-094D-ADBD-847C7D049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C46B6-BC82-9B46-B079-38A747665BD3}"/>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24607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9BAAB-A040-8845-AB93-5C4253B99F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BE1D0-AB6B-7F4E-B48A-4B484F593D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5A358-D4A8-FC4F-85FF-59DE8F838003}"/>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5" name="Footer Placeholder 4">
            <a:extLst>
              <a:ext uri="{FF2B5EF4-FFF2-40B4-BE49-F238E27FC236}">
                <a16:creationId xmlns:a16="http://schemas.microsoft.com/office/drawing/2014/main" id="{5C8F595E-7260-364A-B503-0BB3639F9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2D4AB-1682-5245-A5A2-7F3C3BDA73A1}"/>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112343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D384-C3CA-4648-89E3-1905F3F7F9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EE284-8558-E34E-AAE9-A2C1EBE37C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F54BB-AAB6-D943-9EFA-0800DDDE21BD}"/>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5" name="Footer Placeholder 4">
            <a:extLst>
              <a:ext uri="{FF2B5EF4-FFF2-40B4-BE49-F238E27FC236}">
                <a16:creationId xmlns:a16="http://schemas.microsoft.com/office/drawing/2014/main" id="{323D0DB8-16B8-884F-B01E-C1022CB70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C85D6-A020-9949-9C6B-9B378688EDAA}"/>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254809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AE5AD-610D-F74B-9B62-79A8FA982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954AC4-B159-674B-ABBE-1810F2841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4F01BF-5EE6-1B4B-B4BE-54CCB9B79546}"/>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5" name="Footer Placeholder 4">
            <a:extLst>
              <a:ext uri="{FF2B5EF4-FFF2-40B4-BE49-F238E27FC236}">
                <a16:creationId xmlns:a16="http://schemas.microsoft.com/office/drawing/2014/main" id="{B9925C6D-9589-3B47-AFDB-F1152FFE6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C22A7-94B9-4D4C-A9EB-860A066A567C}"/>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253455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69AA-8487-BE47-AB9B-2CAD556CB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AB31A2-BE42-9243-BB6D-B2111EE6D1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52B0E8-F77A-1943-B699-24FA1C0273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13E21-6C45-3647-90E0-EFCFD8ACA170}"/>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6" name="Footer Placeholder 5">
            <a:extLst>
              <a:ext uri="{FF2B5EF4-FFF2-40B4-BE49-F238E27FC236}">
                <a16:creationId xmlns:a16="http://schemas.microsoft.com/office/drawing/2014/main" id="{767E39C9-E82D-E648-BED2-6CF9D2F5D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85ADE-BFC2-254E-B75A-ACCA673BB686}"/>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64571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32BEF-BAD6-D644-9082-5B3409AE42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9F7304-0900-4842-B687-5463B6C4B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894431-24B2-BC40-993E-EC1D51B7E4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945E8A-D971-044C-8F96-8543A20DB8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0EFA36-3468-1041-9E12-38227496B0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9AEA4-7B5B-2947-B642-FC967DF03C28}"/>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8" name="Footer Placeholder 7">
            <a:extLst>
              <a:ext uri="{FF2B5EF4-FFF2-40B4-BE49-F238E27FC236}">
                <a16:creationId xmlns:a16="http://schemas.microsoft.com/office/drawing/2014/main" id="{5B5E66E0-1227-FF40-9397-988A0C4775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1D35F7-9905-DF42-A1B7-E1C237D4EA6D}"/>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26343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4690C-7143-F046-9141-C1EAA6FBA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BDB305-7D2A-BF41-83D6-80BDB22492C5}"/>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4" name="Footer Placeholder 3">
            <a:extLst>
              <a:ext uri="{FF2B5EF4-FFF2-40B4-BE49-F238E27FC236}">
                <a16:creationId xmlns:a16="http://schemas.microsoft.com/office/drawing/2014/main" id="{87D802A6-2C82-5C48-AB4B-12597BC9BB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F5B589-79ED-7E48-8168-D984459648E2}"/>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124298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C3E08-7F6B-2B42-9542-C62C76BEA93D}"/>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3" name="Footer Placeholder 2">
            <a:extLst>
              <a:ext uri="{FF2B5EF4-FFF2-40B4-BE49-F238E27FC236}">
                <a16:creationId xmlns:a16="http://schemas.microsoft.com/office/drawing/2014/main" id="{9A6E4AE6-AEA3-404F-AE41-6DE45F1847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D16A45-BA0A-2F44-B499-2624C4F83F5A}"/>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223324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EE83-74D7-CB4B-A567-27414D509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740534-7F7A-A045-8A88-F02AFC7D2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652AC1-C100-344E-AF50-A2A9C28B5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6C9453-B65D-1E4B-962F-F1084D6061EC}"/>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6" name="Footer Placeholder 5">
            <a:extLst>
              <a:ext uri="{FF2B5EF4-FFF2-40B4-BE49-F238E27FC236}">
                <a16:creationId xmlns:a16="http://schemas.microsoft.com/office/drawing/2014/main" id="{62C9151B-AAF3-8243-9200-BA752E78C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8BA2E-EE38-9A4B-A296-795DCD18BF54}"/>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118473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5AB1-5C33-6D4C-B779-614BB500C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4851B-CF7C-5C4E-AB73-C25752DB2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F799E2-F1AD-D74E-AEED-108B3118A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DBDFB4-A7CB-D140-A3DA-70B19FBEA0E8}"/>
              </a:ext>
            </a:extLst>
          </p:cNvPr>
          <p:cNvSpPr>
            <a:spLocks noGrp="1"/>
          </p:cNvSpPr>
          <p:nvPr>
            <p:ph type="dt" sz="half" idx="10"/>
          </p:nvPr>
        </p:nvSpPr>
        <p:spPr/>
        <p:txBody>
          <a:bodyPr/>
          <a:lstStyle/>
          <a:p>
            <a:fld id="{ADB7463B-28DF-8646-9C34-B8BB37862D0C}" type="datetimeFigureOut">
              <a:rPr lang="en-US" smtClean="0"/>
              <a:t>5/6/26</a:t>
            </a:fld>
            <a:endParaRPr lang="en-US"/>
          </a:p>
        </p:txBody>
      </p:sp>
      <p:sp>
        <p:nvSpPr>
          <p:cNvPr id="6" name="Footer Placeholder 5">
            <a:extLst>
              <a:ext uri="{FF2B5EF4-FFF2-40B4-BE49-F238E27FC236}">
                <a16:creationId xmlns:a16="http://schemas.microsoft.com/office/drawing/2014/main" id="{4C5C9353-CA3B-8544-BFCC-9E55794B2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D54E3-D91F-3B44-8E17-5BB0FCAD65BF}"/>
              </a:ext>
            </a:extLst>
          </p:cNvPr>
          <p:cNvSpPr>
            <a:spLocks noGrp="1"/>
          </p:cNvSpPr>
          <p:nvPr>
            <p:ph type="sldNum" sz="quarter" idx="12"/>
          </p:nvPr>
        </p:nvSpPr>
        <p:spPr/>
        <p:txBody>
          <a:bodyPr/>
          <a:lstStyle/>
          <a:p>
            <a:fld id="{59F0AD10-6246-094A-B596-49C150D8CC9B}" type="slidenum">
              <a:rPr lang="en-US" smtClean="0"/>
              <a:t>‹#›</a:t>
            </a:fld>
            <a:endParaRPr lang="en-US"/>
          </a:p>
        </p:txBody>
      </p:sp>
    </p:spTree>
    <p:extLst>
      <p:ext uri="{BB962C8B-B14F-4D97-AF65-F5344CB8AC3E}">
        <p14:creationId xmlns:p14="http://schemas.microsoft.com/office/powerpoint/2010/main" val="407092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64AEF-AE5C-DD4D-B685-1A8676EF2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B29D99-D01A-6C4D-9D4B-C43B89048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0C658-C031-C945-8F7E-33B4E86FF9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7463B-28DF-8646-9C34-B8BB37862D0C}" type="datetimeFigureOut">
              <a:rPr lang="en-US" smtClean="0"/>
              <a:t>5/6/26</a:t>
            </a:fld>
            <a:endParaRPr lang="en-US"/>
          </a:p>
        </p:txBody>
      </p:sp>
      <p:sp>
        <p:nvSpPr>
          <p:cNvPr id="5" name="Footer Placeholder 4">
            <a:extLst>
              <a:ext uri="{FF2B5EF4-FFF2-40B4-BE49-F238E27FC236}">
                <a16:creationId xmlns:a16="http://schemas.microsoft.com/office/drawing/2014/main" id="{2875C6A7-3D42-8241-87C7-EC13597E53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DDFDA6-7C25-F64B-8BA0-B3D801755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0AD10-6246-094A-B596-49C150D8CC9B}" type="slidenum">
              <a:rPr lang="en-US" smtClean="0"/>
              <a:t>‹#›</a:t>
            </a:fld>
            <a:endParaRPr lang="en-US"/>
          </a:p>
        </p:txBody>
      </p:sp>
    </p:spTree>
    <p:extLst>
      <p:ext uri="{BB962C8B-B14F-4D97-AF65-F5344CB8AC3E}">
        <p14:creationId xmlns:p14="http://schemas.microsoft.com/office/powerpoint/2010/main" val="1449236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adam.jalal@tiu.edu.iq"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26180" y="225770"/>
            <a:ext cx="2479466" cy="2044472"/>
            <a:chOff x="0" y="0"/>
            <a:chExt cx="5791200" cy="4775200"/>
          </a:xfrm>
        </p:grpSpPr>
        <p:sp>
          <p:nvSpPr>
            <p:cNvPr id="3" name="Freeform 3"/>
            <p:cNvSpPr/>
            <p:nvPr/>
          </p:nvSpPr>
          <p:spPr>
            <a:xfrm>
              <a:off x="0" y="0"/>
              <a:ext cx="5791200" cy="4775200"/>
            </a:xfrm>
            <a:custGeom>
              <a:avLst/>
              <a:gdLst/>
              <a:ahLst/>
              <a:cxnLst/>
              <a:rect l="l" t="t" r="r" b="b"/>
              <a:pathLst>
                <a:path w="5791200" h="4775200">
                  <a:moveTo>
                    <a:pt x="0" y="0"/>
                  </a:moveTo>
                  <a:lnTo>
                    <a:pt x="5791200" y="0"/>
                  </a:lnTo>
                  <a:lnTo>
                    <a:pt x="5791200" y="4775200"/>
                  </a:lnTo>
                  <a:lnTo>
                    <a:pt x="0" y="4775200"/>
                  </a:lnTo>
                  <a:lnTo>
                    <a:pt x="0" y="0"/>
                  </a:lnTo>
                  <a:close/>
                </a:path>
              </a:pathLst>
            </a:custGeom>
            <a:blipFill>
              <a:blip r:embed="rId2"/>
              <a:stretch>
                <a:fillRect t="-4579" b="-4579"/>
              </a:stretch>
            </a:blipFill>
          </p:spPr>
          <p:txBody>
            <a:bodyPr/>
            <a:lstStyle/>
            <a:p>
              <a:endParaRPr lang="en-GB" sz="1200"/>
            </a:p>
          </p:txBody>
        </p:sp>
      </p:grpSp>
      <p:sp>
        <p:nvSpPr>
          <p:cNvPr id="4" name="AutoShape 4"/>
          <p:cNvSpPr/>
          <p:nvPr/>
        </p:nvSpPr>
        <p:spPr>
          <a:xfrm>
            <a:off x="2594613" y="3441023"/>
            <a:ext cx="7002771" cy="0"/>
          </a:xfrm>
          <a:prstGeom prst="line">
            <a:avLst/>
          </a:prstGeom>
          <a:ln w="28575" cap="rnd">
            <a:solidFill>
              <a:srgbClr val="7D1544"/>
            </a:solidFill>
            <a:prstDash val="solid"/>
            <a:headEnd type="none" w="sm" len="sm"/>
            <a:tailEnd type="none" w="sm" len="sm"/>
          </a:ln>
        </p:spPr>
        <p:txBody>
          <a:bodyPr/>
          <a:lstStyle/>
          <a:p>
            <a:endParaRPr lang="en-GB" sz="1200"/>
          </a:p>
        </p:txBody>
      </p:sp>
      <p:grpSp>
        <p:nvGrpSpPr>
          <p:cNvPr id="6" name="Group 6"/>
          <p:cNvGrpSpPr/>
          <p:nvPr/>
        </p:nvGrpSpPr>
        <p:grpSpPr>
          <a:xfrm>
            <a:off x="1" y="6346697"/>
            <a:ext cx="12192000" cy="511303"/>
            <a:chOff x="0" y="0"/>
            <a:chExt cx="5145142" cy="201996"/>
          </a:xfrm>
        </p:grpSpPr>
        <p:sp>
          <p:nvSpPr>
            <p:cNvPr id="7" name="Freeform 7"/>
            <p:cNvSpPr/>
            <p:nvPr/>
          </p:nvSpPr>
          <p:spPr>
            <a:xfrm>
              <a:off x="0" y="0"/>
              <a:ext cx="5145143" cy="201996"/>
            </a:xfrm>
            <a:custGeom>
              <a:avLst/>
              <a:gdLst/>
              <a:ahLst/>
              <a:cxnLst/>
              <a:rect l="l" t="t" r="r" b="b"/>
              <a:pathLst>
                <a:path w="5145143" h="201996">
                  <a:moveTo>
                    <a:pt x="0" y="0"/>
                  </a:moveTo>
                  <a:lnTo>
                    <a:pt x="5145143" y="0"/>
                  </a:lnTo>
                  <a:lnTo>
                    <a:pt x="5145143" y="201996"/>
                  </a:lnTo>
                  <a:lnTo>
                    <a:pt x="0" y="201996"/>
                  </a:lnTo>
                  <a:close/>
                </a:path>
              </a:pathLst>
            </a:custGeom>
            <a:solidFill>
              <a:srgbClr val="821546"/>
            </a:solidFill>
          </p:spPr>
          <p:txBody>
            <a:bodyPr/>
            <a:lstStyle/>
            <a:p>
              <a:endParaRPr lang="en-GB" sz="1200"/>
            </a:p>
          </p:txBody>
        </p:sp>
        <p:sp>
          <p:nvSpPr>
            <p:cNvPr id="8" name="TextBox 8"/>
            <p:cNvSpPr txBox="1"/>
            <p:nvPr/>
          </p:nvSpPr>
          <p:spPr>
            <a:xfrm>
              <a:off x="0" y="-66675"/>
              <a:ext cx="5145142" cy="268671"/>
            </a:xfrm>
            <a:prstGeom prst="rect">
              <a:avLst/>
            </a:prstGeom>
          </p:spPr>
          <p:txBody>
            <a:bodyPr lIns="33867" tIns="33867" rIns="33867" bIns="33867" rtlCol="0" anchor="ctr"/>
            <a:lstStyle/>
            <a:p>
              <a:pPr algn="ctr">
                <a:lnSpc>
                  <a:spcPts val="2018"/>
                </a:lnSpc>
              </a:pPr>
              <a:endParaRPr sz="1200"/>
            </a:p>
          </p:txBody>
        </p:sp>
      </p:grpSp>
      <p:sp>
        <p:nvSpPr>
          <p:cNvPr id="9" name="Freeform 9"/>
          <p:cNvSpPr/>
          <p:nvPr/>
        </p:nvSpPr>
        <p:spPr>
          <a:xfrm>
            <a:off x="10086806" y="6430598"/>
            <a:ext cx="1908344" cy="343502"/>
          </a:xfrm>
          <a:custGeom>
            <a:avLst/>
            <a:gdLst/>
            <a:ahLst/>
            <a:cxnLst/>
            <a:rect l="l" t="t" r="r" b="b"/>
            <a:pathLst>
              <a:path w="2862516" h="515253">
                <a:moveTo>
                  <a:pt x="0" y="0"/>
                </a:moveTo>
                <a:lnTo>
                  <a:pt x="2862516" y="0"/>
                </a:lnTo>
                <a:lnTo>
                  <a:pt x="2862516" y="515253"/>
                </a:lnTo>
                <a:lnTo>
                  <a:pt x="0" y="515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10" name="Freeform 10"/>
          <p:cNvSpPr/>
          <p:nvPr/>
        </p:nvSpPr>
        <p:spPr>
          <a:xfrm rot="5400000">
            <a:off x="-7391" y="6360438"/>
            <a:ext cx="511303" cy="483821"/>
          </a:xfrm>
          <a:custGeom>
            <a:avLst/>
            <a:gdLst/>
            <a:ahLst/>
            <a:cxnLst/>
            <a:rect l="l" t="t" r="r" b="b"/>
            <a:pathLst>
              <a:path w="766955" h="725731">
                <a:moveTo>
                  <a:pt x="0" y="0"/>
                </a:moveTo>
                <a:lnTo>
                  <a:pt x="766955" y="0"/>
                </a:lnTo>
                <a:lnTo>
                  <a:pt x="766955" y="725731"/>
                </a:lnTo>
                <a:lnTo>
                  <a:pt x="0" y="725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11" name="TextBox 11"/>
          <p:cNvSpPr txBox="1"/>
          <p:nvPr/>
        </p:nvSpPr>
        <p:spPr>
          <a:xfrm>
            <a:off x="431796" y="2648453"/>
            <a:ext cx="11328400" cy="716415"/>
          </a:xfrm>
          <a:prstGeom prst="rect">
            <a:avLst/>
          </a:prstGeom>
        </p:spPr>
        <p:txBody>
          <a:bodyPr wrap="square" lIns="0" tIns="0" rIns="0" bIns="0" rtlCol="0" anchor="t">
            <a:spAutoFit/>
          </a:bodyPr>
          <a:lstStyle/>
          <a:p>
            <a:pPr algn="ctr">
              <a:lnSpc>
                <a:spcPts val="5890"/>
              </a:lnSpc>
            </a:pPr>
            <a:r>
              <a:rPr lang="en-US" sz="4400" b="1" dirty="0">
                <a:solidFill>
                  <a:srgbClr val="821645"/>
                </a:solidFill>
              </a:rPr>
              <a:t>Circulatory system</a:t>
            </a:r>
            <a:endParaRPr lang="en-US" sz="4400" b="1" spc="-96" dirty="0">
              <a:solidFill>
                <a:srgbClr val="821645"/>
              </a:solidFill>
              <a:latin typeface="Open Sauce Bold"/>
              <a:ea typeface="Open Sauce Bold"/>
              <a:cs typeface="Open Sauce Bold"/>
              <a:sym typeface="Open Sauce Bold"/>
            </a:endParaRPr>
          </a:p>
        </p:txBody>
      </p:sp>
      <p:sp>
        <p:nvSpPr>
          <p:cNvPr id="12" name="TextBox 12"/>
          <p:cNvSpPr txBox="1"/>
          <p:nvPr/>
        </p:nvSpPr>
        <p:spPr>
          <a:xfrm>
            <a:off x="3582636" y="4923367"/>
            <a:ext cx="5026723" cy="752129"/>
          </a:xfrm>
          <a:prstGeom prst="rect">
            <a:avLst/>
          </a:prstGeom>
        </p:spPr>
        <p:txBody>
          <a:bodyPr lIns="0" tIns="0" rIns="0" bIns="0" rtlCol="0" anchor="t">
            <a:spAutoFit/>
          </a:bodyPr>
          <a:lstStyle/>
          <a:p>
            <a:pPr algn="ctr">
              <a:lnSpc>
                <a:spcPts val="3066"/>
              </a:lnSpc>
            </a:pPr>
            <a:r>
              <a:rPr lang="en-US" sz="1666" b="1" spc="166" dirty="0">
                <a:solidFill>
                  <a:srgbClr val="372A28"/>
                </a:solidFill>
                <a:latin typeface="Open Sauce Bold"/>
                <a:ea typeface="Open Sauce Bold"/>
                <a:cs typeface="Open Sauce Bold"/>
                <a:sym typeface="Open Sauce Bold"/>
              </a:rPr>
              <a:t>Instructor: Adam Jalal Mohammed</a:t>
            </a:r>
          </a:p>
          <a:p>
            <a:pPr algn="ctr">
              <a:lnSpc>
                <a:spcPts val="3066"/>
              </a:lnSpc>
            </a:pPr>
            <a:r>
              <a:rPr lang="en-US" sz="1666" b="1" spc="166" dirty="0">
                <a:solidFill>
                  <a:srgbClr val="211614"/>
                </a:solidFill>
                <a:latin typeface="Open Sauce Bold"/>
                <a:ea typeface="Open Sauce Bold"/>
                <a:cs typeface="Open Sauce Bold"/>
                <a:sym typeface="Open Sauce Bold"/>
              </a:rPr>
              <a:t>Email: </a:t>
            </a:r>
            <a:r>
              <a:rPr lang="en-US" sz="1666" b="1" u="sng" spc="166" dirty="0">
                <a:solidFill>
                  <a:srgbClr val="211614"/>
                </a:solidFill>
                <a:latin typeface="Open Sauce Bold"/>
                <a:ea typeface="Open Sauce Bold"/>
                <a:cs typeface="Open Sauce Bold"/>
                <a:sym typeface="Open Sauce Bold"/>
                <a:hlinkClick r:id="rId7" tooltip="mailto:adam.jalal@tiu.edu.iq"/>
              </a:rPr>
              <a:t>adam.jalal@tiu.edu.iq</a:t>
            </a:r>
          </a:p>
        </p:txBody>
      </p:sp>
      <p:sp>
        <p:nvSpPr>
          <p:cNvPr id="13" name="TextBox 13"/>
          <p:cNvSpPr txBox="1"/>
          <p:nvPr/>
        </p:nvSpPr>
        <p:spPr>
          <a:xfrm>
            <a:off x="224355" y="852047"/>
            <a:ext cx="4526939" cy="799258"/>
          </a:xfrm>
          <a:prstGeom prst="rect">
            <a:avLst/>
          </a:prstGeom>
        </p:spPr>
        <p:txBody>
          <a:bodyPr wrap="square" lIns="0" tIns="0" rIns="0" bIns="0" rtlCol="0" anchor="t">
            <a:spAutoFit/>
          </a:bodyPr>
          <a:lstStyle/>
          <a:p>
            <a:pPr algn="ctr">
              <a:lnSpc>
                <a:spcPts val="2094"/>
              </a:lnSpc>
              <a:spcBef>
                <a:spcPct val="0"/>
              </a:spcBef>
            </a:pPr>
            <a:r>
              <a:rPr lang="en-US" sz="1733" b="1" dirty="0">
                <a:solidFill>
                  <a:srgbClr val="112B3C"/>
                </a:solidFill>
                <a:latin typeface="Open Sauce Bold"/>
                <a:ea typeface="Open Sauce Bold"/>
                <a:cs typeface="Open Sauce Bold"/>
                <a:sym typeface="Open Sauce Bold"/>
              </a:rPr>
              <a:t>Tishk International University</a:t>
            </a:r>
          </a:p>
          <a:p>
            <a:pPr algn="ctr">
              <a:lnSpc>
                <a:spcPts val="2094"/>
              </a:lnSpc>
              <a:spcBef>
                <a:spcPct val="0"/>
              </a:spcBef>
            </a:pPr>
            <a:r>
              <a:rPr lang="en-US" sz="1733" b="1" dirty="0">
                <a:solidFill>
                  <a:srgbClr val="112B3C"/>
                </a:solidFill>
                <a:latin typeface="Open Sauce Bold"/>
                <a:ea typeface="Open Sauce Bold"/>
                <a:cs typeface="Open Sauce Bold"/>
                <a:sym typeface="Open Sauce Bold"/>
              </a:rPr>
              <a:t>Faculty of Applied Science</a:t>
            </a:r>
          </a:p>
          <a:p>
            <a:pPr algn="ctr">
              <a:lnSpc>
                <a:spcPts val="2094"/>
              </a:lnSpc>
              <a:spcBef>
                <a:spcPct val="0"/>
              </a:spcBef>
            </a:pPr>
            <a:r>
              <a:rPr lang="en-US" sz="1733" b="1" dirty="0">
                <a:solidFill>
                  <a:srgbClr val="112B3C"/>
                </a:solidFill>
                <a:latin typeface="Open Sauce Bold"/>
                <a:ea typeface="Open Sauce Bold"/>
                <a:cs typeface="Open Sauce Bold"/>
                <a:sym typeface="Open Sauce Bold"/>
              </a:rPr>
              <a:t>Nutrition and Dietetics Department</a:t>
            </a:r>
          </a:p>
        </p:txBody>
      </p:sp>
      <p:sp>
        <p:nvSpPr>
          <p:cNvPr id="14" name="TextBox 14"/>
          <p:cNvSpPr txBox="1"/>
          <p:nvPr/>
        </p:nvSpPr>
        <p:spPr>
          <a:xfrm>
            <a:off x="2044447" y="3651787"/>
            <a:ext cx="8103103" cy="572593"/>
          </a:xfrm>
          <a:prstGeom prst="rect">
            <a:avLst/>
          </a:prstGeom>
        </p:spPr>
        <p:txBody>
          <a:bodyPr lIns="0" tIns="0" rIns="0" bIns="0" rtlCol="0" anchor="t">
            <a:spAutoFit/>
          </a:bodyPr>
          <a:lstStyle/>
          <a:p>
            <a:pPr algn="ctr">
              <a:lnSpc>
                <a:spcPts val="2333"/>
              </a:lnSpc>
            </a:pPr>
            <a:r>
              <a:rPr lang="en-US" sz="1666" b="1" spc="166" dirty="0">
                <a:solidFill>
                  <a:srgbClr val="372A28"/>
                </a:solidFill>
                <a:latin typeface="Open Sauce Bold"/>
                <a:ea typeface="Open Sauce Bold"/>
                <a:cs typeface="Open Sauce Bold"/>
                <a:sym typeface="Open Sauce Bold"/>
              </a:rPr>
              <a:t>Human Anatomy / 2</a:t>
            </a:r>
            <a:r>
              <a:rPr lang="en-US" sz="1666" b="1" spc="166" baseline="30000" dirty="0">
                <a:solidFill>
                  <a:srgbClr val="372A28"/>
                </a:solidFill>
                <a:latin typeface="Open Sauce Bold"/>
                <a:ea typeface="Open Sauce Bold"/>
                <a:cs typeface="Open Sauce Bold"/>
                <a:sym typeface="Open Sauce Bold"/>
              </a:rPr>
              <a:t>nd</a:t>
            </a:r>
            <a:r>
              <a:rPr lang="en-US" sz="1666" b="1" spc="166" dirty="0">
                <a:solidFill>
                  <a:srgbClr val="372A28"/>
                </a:solidFill>
                <a:latin typeface="Open Sauce Bold"/>
                <a:ea typeface="Open Sauce Bold"/>
                <a:cs typeface="Open Sauce Bold"/>
                <a:sym typeface="Open Sauce Bold"/>
              </a:rPr>
              <a:t> Lecture</a:t>
            </a:r>
          </a:p>
          <a:p>
            <a:pPr algn="ctr">
              <a:lnSpc>
                <a:spcPts val="2333"/>
              </a:lnSpc>
            </a:pPr>
            <a:r>
              <a:rPr lang="en-US" sz="1666" b="1" spc="166" dirty="0">
                <a:solidFill>
                  <a:srgbClr val="372A28"/>
                </a:solidFill>
                <a:latin typeface="Open Sauce Bold"/>
                <a:ea typeface="Open Sauce Bold"/>
                <a:cs typeface="Open Sauce Bold"/>
                <a:sym typeface="Open Sauce Bold"/>
              </a:rPr>
              <a:t>1</a:t>
            </a:r>
            <a:r>
              <a:rPr lang="en-US" sz="1666" b="1" spc="166" baseline="30000" dirty="0">
                <a:solidFill>
                  <a:srgbClr val="372A28"/>
                </a:solidFill>
                <a:latin typeface="Open Sauce Bold"/>
                <a:ea typeface="Open Sauce Bold"/>
                <a:cs typeface="Open Sauce Bold"/>
                <a:sym typeface="Open Sauce Bold"/>
              </a:rPr>
              <a:t>st</a:t>
            </a:r>
            <a:r>
              <a:rPr lang="en-US" sz="1666" b="1" spc="166" dirty="0">
                <a:solidFill>
                  <a:srgbClr val="372A28"/>
                </a:solidFill>
                <a:latin typeface="Open Sauce Bold"/>
                <a:ea typeface="Open Sauce Bold"/>
                <a:cs typeface="Open Sauce Bold"/>
                <a:sym typeface="Open Sauce Bold"/>
              </a:rPr>
              <a:t> Grade / Spring Semester</a:t>
            </a:r>
          </a:p>
        </p:txBody>
      </p:sp>
      <p:sp>
        <p:nvSpPr>
          <p:cNvPr id="15" name="TextBox 15"/>
          <p:cNvSpPr txBox="1"/>
          <p:nvPr/>
        </p:nvSpPr>
        <p:spPr>
          <a:xfrm>
            <a:off x="695846" y="6437566"/>
            <a:ext cx="2199754" cy="300531"/>
          </a:xfrm>
          <a:prstGeom prst="rect">
            <a:avLst/>
          </a:prstGeom>
        </p:spPr>
        <p:txBody>
          <a:bodyPr wrap="square" lIns="0" tIns="0" rIns="0" bIns="0" rtlCol="0" anchor="t">
            <a:spAutoFit/>
          </a:bodyPr>
          <a:lstStyle/>
          <a:p>
            <a:pPr algn="ctr">
              <a:lnSpc>
                <a:spcPts val="2485"/>
              </a:lnSpc>
              <a:spcBef>
                <a:spcPct val="0"/>
              </a:spcBef>
            </a:pPr>
            <a:r>
              <a:rPr lang="en-US" sz="1775" dirty="0">
                <a:solidFill>
                  <a:srgbClr val="FFFFFF"/>
                </a:solidFill>
                <a:latin typeface="Open Sauce"/>
                <a:ea typeface="Open Sauce"/>
                <a:cs typeface="Open Sauce"/>
                <a:sym typeface="Open Sauce"/>
              </a:rPr>
              <a:t>Human Anatomy</a:t>
            </a:r>
          </a:p>
        </p:txBody>
      </p:sp>
      <p:sp>
        <p:nvSpPr>
          <p:cNvPr id="16" name="TextBox 15">
            <a:extLst>
              <a:ext uri="{FF2B5EF4-FFF2-40B4-BE49-F238E27FC236}">
                <a16:creationId xmlns:a16="http://schemas.microsoft.com/office/drawing/2014/main" id="{9D167E80-DED9-A66D-7D34-4CB85E1715AD}"/>
              </a:ext>
            </a:extLst>
          </p:cNvPr>
          <p:cNvSpPr txBox="1"/>
          <p:nvPr/>
        </p:nvSpPr>
        <p:spPr>
          <a:xfrm>
            <a:off x="5239496" y="6441690"/>
            <a:ext cx="1713002" cy="300531"/>
          </a:xfrm>
          <a:prstGeom prst="rect">
            <a:avLst/>
          </a:prstGeom>
        </p:spPr>
        <p:txBody>
          <a:bodyPr wrap="square" lIns="0" tIns="0" rIns="0" bIns="0" rtlCol="0" anchor="t">
            <a:spAutoFit/>
          </a:bodyPr>
          <a:lstStyle/>
          <a:p>
            <a:pPr algn="ctr">
              <a:lnSpc>
                <a:spcPts val="2485"/>
              </a:lnSpc>
              <a:spcBef>
                <a:spcPct val="0"/>
              </a:spcBef>
            </a:pPr>
            <a:r>
              <a:rPr lang="en-US" sz="1775" dirty="0">
                <a:solidFill>
                  <a:srgbClr val="FFFFFF"/>
                </a:solidFill>
                <a:latin typeface="Open Sauce"/>
                <a:ea typeface="Open Sauce"/>
                <a:cs typeface="Open Sauce"/>
                <a:sym typeface="Open Sauce"/>
              </a:rPr>
              <a:t>2025 - 2026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19476-E719-4F79-2180-39836864C48A}"/>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7A25F843-C60A-1010-728F-FB234D86E056}"/>
              </a:ext>
            </a:extLst>
          </p:cNvPr>
          <p:cNvSpPr/>
          <p:nvPr/>
        </p:nvSpPr>
        <p:spPr>
          <a:xfrm>
            <a:off x="228600" y="381000"/>
            <a:ext cx="3679371"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65126B61-C17A-AEBE-FBCE-73925D9BD4BB}"/>
              </a:ext>
            </a:extLst>
          </p:cNvPr>
          <p:cNvSpPr txBox="1"/>
          <p:nvPr/>
        </p:nvSpPr>
        <p:spPr>
          <a:xfrm>
            <a:off x="789213" y="562140"/>
            <a:ext cx="3031673" cy="584775"/>
          </a:xfrm>
          <a:prstGeom prst="rect">
            <a:avLst/>
          </a:prstGeom>
          <a:noFill/>
        </p:spPr>
        <p:txBody>
          <a:bodyPr wrap="square" rtlCol="0">
            <a:spAutoFit/>
          </a:bodyPr>
          <a:lstStyle/>
          <a:p>
            <a:r>
              <a:rPr lang="en-US" sz="3200" b="1" dirty="0">
                <a:solidFill>
                  <a:schemeClr val="bg1"/>
                </a:solidFill>
              </a:rPr>
              <a:t>Heart chambers </a:t>
            </a:r>
            <a:endParaRPr lang="en-US" sz="3200" dirty="0">
              <a:solidFill>
                <a:schemeClr val="bg1"/>
              </a:solidFill>
              <a:effectLst/>
            </a:endParaRPr>
          </a:p>
        </p:txBody>
      </p:sp>
      <p:sp>
        <p:nvSpPr>
          <p:cNvPr id="3" name="TextBox 2">
            <a:extLst>
              <a:ext uri="{FF2B5EF4-FFF2-40B4-BE49-F238E27FC236}">
                <a16:creationId xmlns:a16="http://schemas.microsoft.com/office/drawing/2014/main" id="{8076F7B0-A934-B7FF-889F-DD4221AF2F50}"/>
              </a:ext>
            </a:extLst>
          </p:cNvPr>
          <p:cNvSpPr txBox="1"/>
          <p:nvPr/>
        </p:nvSpPr>
        <p:spPr>
          <a:xfrm>
            <a:off x="440870" y="2002972"/>
            <a:ext cx="5415643" cy="3371500"/>
          </a:xfrm>
          <a:prstGeom prst="rect">
            <a:avLst/>
          </a:prstGeom>
          <a:noFill/>
        </p:spPr>
        <p:txBody>
          <a:bodyPr wrap="square" rtlCol="0">
            <a:spAutoFit/>
          </a:bodyPr>
          <a:lstStyle/>
          <a:p>
            <a:pPr>
              <a:lnSpc>
                <a:spcPct val="150000"/>
              </a:lnSpc>
            </a:pPr>
            <a:r>
              <a:rPr lang="en-US" dirty="0"/>
              <a:t>The right and left sides act as separate pumps. Four chambers </a:t>
            </a:r>
            <a:endParaRPr lang="en-US" sz="2000" dirty="0"/>
          </a:p>
          <a:p>
            <a:pPr>
              <a:lnSpc>
                <a:spcPct val="150000"/>
              </a:lnSpc>
            </a:pPr>
            <a:r>
              <a:rPr lang="en-US" dirty="0"/>
              <a:t>➢ </a:t>
            </a:r>
            <a:r>
              <a:rPr lang="en-US" b="1" dirty="0"/>
              <a:t>Atria</a:t>
            </a:r>
            <a:br>
              <a:rPr lang="en-US" b="1" dirty="0"/>
            </a:br>
            <a:r>
              <a:rPr lang="en-US" b="1" dirty="0"/>
              <a:t>     </a:t>
            </a:r>
            <a:r>
              <a:rPr lang="en-US" dirty="0"/>
              <a:t>➢ Receiving chambers: Right atrium and Left atrium </a:t>
            </a:r>
            <a:endParaRPr lang="en-US" sz="2000" dirty="0"/>
          </a:p>
          <a:p>
            <a:pPr>
              <a:lnSpc>
                <a:spcPct val="150000"/>
              </a:lnSpc>
            </a:pPr>
            <a:r>
              <a:rPr lang="en-US" dirty="0"/>
              <a:t>➢ </a:t>
            </a:r>
            <a:r>
              <a:rPr lang="en-US" b="1" dirty="0"/>
              <a:t>Ventricles</a:t>
            </a:r>
            <a:br>
              <a:rPr lang="en-US" b="1" dirty="0"/>
            </a:br>
            <a:r>
              <a:rPr lang="en-US" b="1" dirty="0"/>
              <a:t>     </a:t>
            </a:r>
            <a:r>
              <a:rPr lang="en-US" dirty="0"/>
              <a:t>➢ </a:t>
            </a:r>
            <a:r>
              <a:rPr lang="en-US" b="1" dirty="0"/>
              <a:t>Discharging chambers </a:t>
            </a:r>
            <a:endParaRPr lang="en-US" sz="2000" dirty="0"/>
          </a:p>
          <a:p>
            <a:pPr>
              <a:lnSpc>
                <a:spcPct val="150000"/>
              </a:lnSpc>
            </a:pPr>
            <a:r>
              <a:rPr lang="en-US" dirty="0"/>
              <a:t>➢ Right ventricle </a:t>
            </a:r>
          </a:p>
          <a:p>
            <a:pPr>
              <a:lnSpc>
                <a:spcPct val="150000"/>
              </a:lnSpc>
            </a:pPr>
            <a:r>
              <a:rPr lang="en-US" dirty="0"/>
              <a:t>➢ Left ventricle </a:t>
            </a:r>
            <a:endParaRPr lang="en-US" sz="2000" dirty="0">
              <a:effectLst/>
            </a:endParaRPr>
          </a:p>
        </p:txBody>
      </p:sp>
      <p:pic>
        <p:nvPicPr>
          <p:cNvPr id="6146" name="Picture 2" descr="Heart chambers: MedlinePlus Medical Encyclopedia Image">
            <a:extLst>
              <a:ext uri="{FF2B5EF4-FFF2-40B4-BE49-F238E27FC236}">
                <a16:creationId xmlns:a16="http://schemas.microsoft.com/office/drawing/2014/main" id="{25E06FDD-D8ED-E955-065B-1E30A0570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28057"/>
            <a:ext cx="5080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952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7B496-F9E7-E58C-D127-5B7A70C6A525}"/>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61158DD6-CC75-70ED-51A3-26405B4E8001}"/>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99FAB558-3064-A30E-3A9F-B077308AA8E3}"/>
              </a:ext>
            </a:extLst>
          </p:cNvPr>
          <p:cNvSpPr txBox="1"/>
          <p:nvPr/>
        </p:nvSpPr>
        <p:spPr>
          <a:xfrm>
            <a:off x="974270" y="531362"/>
            <a:ext cx="4272644" cy="646331"/>
          </a:xfrm>
          <a:prstGeom prst="rect">
            <a:avLst/>
          </a:prstGeom>
          <a:noFill/>
        </p:spPr>
        <p:txBody>
          <a:bodyPr wrap="square" rtlCol="0">
            <a:spAutoFit/>
          </a:bodyPr>
          <a:lstStyle/>
          <a:p>
            <a:r>
              <a:rPr lang="en-US" sz="3600" dirty="0">
                <a:solidFill>
                  <a:schemeClr val="bg1"/>
                </a:solidFill>
              </a:rPr>
              <a:t>.</a:t>
            </a:r>
          </a:p>
        </p:txBody>
      </p:sp>
      <p:sp>
        <p:nvSpPr>
          <p:cNvPr id="3" name="TextBox 2">
            <a:extLst>
              <a:ext uri="{FF2B5EF4-FFF2-40B4-BE49-F238E27FC236}">
                <a16:creationId xmlns:a16="http://schemas.microsoft.com/office/drawing/2014/main" id="{264E0B7D-F7C3-B050-BD09-FB8BF7A00613}"/>
              </a:ext>
            </a:extLst>
          </p:cNvPr>
          <p:cNvSpPr txBox="1"/>
          <p:nvPr/>
        </p:nvSpPr>
        <p:spPr>
          <a:xfrm>
            <a:off x="604156" y="2021691"/>
            <a:ext cx="6144987" cy="2814617"/>
          </a:xfrm>
          <a:prstGeom prst="rect">
            <a:avLst/>
          </a:prstGeom>
          <a:noFill/>
        </p:spPr>
        <p:txBody>
          <a:bodyPr wrap="square" rtlCol="0">
            <a:spAutoFit/>
          </a:bodyPr>
          <a:lstStyle/>
          <a:p>
            <a:pPr>
              <a:lnSpc>
                <a:spcPct val="150000"/>
              </a:lnSpc>
            </a:pPr>
            <a:r>
              <a:rPr lang="en-US" sz="2000" dirty="0"/>
              <a:t>The heart functions as two separate pumps </a:t>
            </a:r>
          </a:p>
          <a:p>
            <a:pPr>
              <a:lnSpc>
                <a:spcPct val="150000"/>
              </a:lnSpc>
            </a:pPr>
            <a:r>
              <a:rPr lang="en-US" sz="2000" dirty="0"/>
              <a:t>•</a:t>
            </a:r>
            <a:r>
              <a:rPr lang="en-US" sz="2000" b="1" dirty="0"/>
              <a:t>Right side</a:t>
            </a:r>
            <a:r>
              <a:rPr lang="en-US" sz="2000" dirty="0"/>
              <a:t>→ pumps blood from the heart to the lungs (</a:t>
            </a:r>
            <a:r>
              <a:rPr lang="en-US" sz="2000" b="1" dirty="0"/>
              <a:t>pulmonary circulation</a:t>
            </a:r>
            <a:r>
              <a:rPr lang="en-US" sz="2000" dirty="0"/>
              <a:t>) </a:t>
            </a:r>
          </a:p>
          <a:p>
            <a:pPr>
              <a:lnSpc>
                <a:spcPct val="150000"/>
              </a:lnSpc>
            </a:pPr>
            <a:r>
              <a:rPr lang="en-US" sz="2000" dirty="0"/>
              <a:t>• In lungs CO2 leaves blood and O2 is absorbed </a:t>
            </a:r>
          </a:p>
          <a:p>
            <a:pPr>
              <a:lnSpc>
                <a:spcPct val="150000"/>
              </a:lnSpc>
            </a:pPr>
            <a:r>
              <a:rPr lang="en-US" sz="2000" dirty="0"/>
              <a:t>•</a:t>
            </a:r>
            <a:r>
              <a:rPr lang="en-US" sz="2000" b="1" dirty="0"/>
              <a:t>Left side</a:t>
            </a:r>
            <a:r>
              <a:rPr lang="en-US" sz="2000" dirty="0"/>
              <a:t>→ pumps blood from the heart to the rest of the body (</a:t>
            </a:r>
            <a:r>
              <a:rPr lang="en-US" sz="2000" b="1" dirty="0"/>
              <a:t>systemic circulation</a:t>
            </a:r>
            <a:r>
              <a:rPr lang="en-US" sz="2000" dirty="0"/>
              <a:t>) </a:t>
            </a:r>
            <a:endParaRPr lang="en-US" sz="2000" dirty="0">
              <a:effectLst/>
            </a:endParaRPr>
          </a:p>
        </p:txBody>
      </p:sp>
      <p:pic>
        <p:nvPicPr>
          <p:cNvPr id="8194" name="Picture 2" descr="The Cardiovascular System: Anatomy &amp; Physiology">
            <a:extLst>
              <a:ext uri="{FF2B5EF4-FFF2-40B4-BE49-F238E27FC236}">
                <a16:creationId xmlns:a16="http://schemas.microsoft.com/office/drawing/2014/main" id="{7466C2BA-BF9F-78F3-A6F4-43C0AC03C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098" y="1177693"/>
            <a:ext cx="5380302" cy="519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92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09EF6-9963-679E-EAAA-299854A7CC74}"/>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EF4F24B6-F20C-F5DA-484F-6EAC4E8E1CEA}"/>
              </a:ext>
            </a:extLst>
          </p:cNvPr>
          <p:cNvSpPr/>
          <p:nvPr/>
        </p:nvSpPr>
        <p:spPr>
          <a:xfrm>
            <a:off x="228600" y="381000"/>
            <a:ext cx="427264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3F592E13-BD83-A952-2AC3-80DF668CF7ED}"/>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Circulatory System </a:t>
            </a:r>
            <a:endParaRPr lang="en-US" sz="5400" dirty="0">
              <a:solidFill>
                <a:schemeClr val="bg1"/>
              </a:solidFill>
              <a:effectLst/>
            </a:endParaRPr>
          </a:p>
        </p:txBody>
      </p:sp>
      <p:sp>
        <p:nvSpPr>
          <p:cNvPr id="3" name="TextBox 2">
            <a:extLst>
              <a:ext uri="{FF2B5EF4-FFF2-40B4-BE49-F238E27FC236}">
                <a16:creationId xmlns:a16="http://schemas.microsoft.com/office/drawing/2014/main" id="{B2344567-04D1-0F45-C3BF-D57BF4FB5AB1}"/>
              </a:ext>
            </a:extLst>
          </p:cNvPr>
          <p:cNvSpPr txBox="1"/>
          <p:nvPr/>
        </p:nvSpPr>
        <p:spPr>
          <a:xfrm>
            <a:off x="639535" y="1807029"/>
            <a:ext cx="6828065" cy="3359061"/>
          </a:xfrm>
          <a:prstGeom prst="rect">
            <a:avLst/>
          </a:prstGeom>
          <a:noFill/>
        </p:spPr>
        <p:txBody>
          <a:bodyPr wrap="square" rtlCol="0">
            <a:spAutoFit/>
          </a:bodyPr>
          <a:lstStyle/>
          <a:p>
            <a:pPr>
              <a:lnSpc>
                <a:spcPct val="150000"/>
              </a:lnSpc>
            </a:pPr>
            <a:r>
              <a:rPr lang="en-US" sz="2400" dirty="0"/>
              <a:t>The </a:t>
            </a:r>
            <a:r>
              <a:rPr lang="en-US" sz="2400" b="1" dirty="0"/>
              <a:t>circulatory system </a:t>
            </a:r>
            <a:r>
              <a:rPr lang="en-US" sz="2400" dirty="0"/>
              <a:t>is made up of blood vessels that carry blood away from and towards the heart. Arteries carry blood away from the heart, and veins carry blood back to the heart. The circulatory system carries oxygen, nutrients, and hormones to cells, and removes waste products, like carbon dioxide. </a:t>
            </a:r>
            <a:endParaRPr lang="en-US" sz="3200" dirty="0">
              <a:effectLst/>
            </a:endParaRPr>
          </a:p>
        </p:txBody>
      </p:sp>
      <p:pic>
        <p:nvPicPr>
          <p:cNvPr id="9218" name="Picture 2" descr="Circulatory system | healthdirect">
            <a:extLst>
              <a:ext uri="{FF2B5EF4-FFF2-40B4-BE49-F238E27FC236}">
                <a16:creationId xmlns:a16="http://schemas.microsoft.com/office/drawing/2014/main" id="{071BB7FA-5936-7C6F-F8ED-918C14782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758" y="1320302"/>
            <a:ext cx="3780921" cy="433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9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BB032-68EC-1724-F637-129C2C13DE02}"/>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40769515-9E99-1AD2-669A-E772ED382F0F}"/>
              </a:ext>
            </a:extLst>
          </p:cNvPr>
          <p:cNvSpPr/>
          <p:nvPr/>
        </p:nvSpPr>
        <p:spPr>
          <a:xfrm>
            <a:off x="228600" y="381000"/>
            <a:ext cx="4607379"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BEE8F5FB-3EF9-F793-B9A9-B5E56AFCA657}"/>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Circulation </a:t>
            </a:r>
            <a:endParaRPr lang="en-US" sz="5400" dirty="0">
              <a:solidFill>
                <a:schemeClr val="bg1"/>
              </a:solidFill>
              <a:effectLst/>
            </a:endParaRPr>
          </a:p>
        </p:txBody>
      </p:sp>
      <p:sp>
        <p:nvSpPr>
          <p:cNvPr id="3" name="TextBox 2">
            <a:extLst>
              <a:ext uri="{FF2B5EF4-FFF2-40B4-BE49-F238E27FC236}">
                <a16:creationId xmlns:a16="http://schemas.microsoft.com/office/drawing/2014/main" id="{C2EF26D3-CF69-1CE9-F746-2F630CB462BD}"/>
              </a:ext>
            </a:extLst>
          </p:cNvPr>
          <p:cNvSpPr txBox="1"/>
          <p:nvPr/>
        </p:nvSpPr>
        <p:spPr>
          <a:xfrm>
            <a:off x="631372" y="1676400"/>
            <a:ext cx="6032057" cy="3276282"/>
          </a:xfrm>
          <a:prstGeom prst="rect">
            <a:avLst/>
          </a:prstGeom>
          <a:noFill/>
        </p:spPr>
        <p:txBody>
          <a:bodyPr wrap="square" rtlCol="0">
            <a:spAutoFit/>
          </a:bodyPr>
          <a:lstStyle/>
          <a:p>
            <a:pPr>
              <a:lnSpc>
                <a:spcPct val="150000"/>
              </a:lnSpc>
            </a:pPr>
            <a:r>
              <a:rPr lang="en-US" sz="2000" b="1" dirty="0"/>
              <a:t>There are three different types of circulation that occur regularly in the body:</a:t>
            </a:r>
          </a:p>
          <a:p>
            <a:pPr>
              <a:lnSpc>
                <a:spcPct val="150000"/>
              </a:lnSpc>
            </a:pPr>
            <a:endParaRPr lang="en-US" sz="2000" b="1" dirty="0"/>
          </a:p>
          <a:p>
            <a:pPr>
              <a:lnSpc>
                <a:spcPct val="150000"/>
              </a:lnSpc>
            </a:pPr>
            <a:r>
              <a:rPr lang="en-US" sz="2000" b="1" dirty="0"/>
              <a:t>1. Pulmonary circulation. </a:t>
            </a:r>
            <a:r>
              <a:rPr lang="en-US" sz="2000" dirty="0"/>
              <a:t>This part of the cycle carries oxygen- depleted blood away from the heart, to the lungs, and back to the heart. </a:t>
            </a:r>
          </a:p>
          <a:p>
            <a:pPr>
              <a:lnSpc>
                <a:spcPct val="150000"/>
              </a:lnSpc>
            </a:pPr>
            <a:r>
              <a:rPr lang="en-US" sz="2000" b="1" dirty="0"/>
              <a:t> </a:t>
            </a:r>
            <a:endParaRPr lang="en-US" sz="2000" dirty="0">
              <a:effectLst/>
            </a:endParaRPr>
          </a:p>
        </p:txBody>
      </p:sp>
      <p:pic>
        <p:nvPicPr>
          <p:cNvPr id="10242" name="Picture 2" descr="Double Circulation">
            <a:extLst>
              <a:ext uri="{FF2B5EF4-FFF2-40B4-BE49-F238E27FC236}">
                <a16:creationId xmlns:a16="http://schemas.microsoft.com/office/drawing/2014/main" id="{5E2EA22F-C165-823F-E008-FABA693A9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429" y="957943"/>
            <a:ext cx="5110832"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0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45B7A-7C9F-9C96-B839-E4151E774FE7}"/>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FD7CF7D7-86FB-0522-2E0B-707B4E84BA09}"/>
              </a:ext>
            </a:extLst>
          </p:cNvPr>
          <p:cNvSpPr/>
          <p:nvPr/>
        </p:nvSpPr>
        <p:spPr>
          <a:xfrm>
            <a:off x="228600" y="381000"/>
            <a:ext cx="4607379"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D0892420-F338-2894-6B50-B3872BD2924D}"/>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Circulation </a:t>
            </a:r>
            <a:endParaRPr lang="en-US" sz="5400" dirty="0">
              <a:solidFill>
                <a:schemeClr val="bg1"/>
              </a:solidFill>
              <a:effectLst/>
            </a:endParaRPr>
          </a:p>
        </p:txBody>
      </p:sp>
      <p:sp>
        <p:nvSpPr>
          <p:cNvPr id="3" name="TextBox 2">
            <a:extLst>
              <a:ext uri="{FF2B5EF4-FFF2-40B4-BE49-F238E27FC236}">
                <a16:creationId xmlns:a16="http://schemas.microsoft.com/office/drawing/2014/main" id="{621FEB10-D969-7114-41E8-B1040F525B0F}"/>
              </a:ext>
            </a:extLst>
          </p:cNvPr>
          <p:cNvSpPr txBox="1"/>
          <p:nvPr/>
        </p:nvSpPr>
        <p:spPr>
          <a:xfrm>
            <a:off x="631372" y="1676400"/>
            <a:ext cx="6032057" cy="2814617"/>
          </a:xfrm>
          <a:prstGeom prst="rect">
            <a:avLst/>
          </a:prstGeom>
          <a:noFill/>
        </p:spPr>
        <p:txBody>
          <a:bodyPr wrap="square" rtlCol="0">
            <a:spAutoFit/>
          </a:bodyPr>
          <a:lstStyle/>
          <a:p>
            <a:pPr>
              <a:lnSpc>
                <a:spcPct val="150000"/>
              </a:lnSpc>
            </a:pPr>
            <a:r>
              <a:rPr lang="en-US" sz="2000" b="1" dirty="0"/>
              <a:t>There are three different types of circulation that occur regularly in the body:</a:t>
            </a:r>
          </a:p>
          <a:p>
            <a:pPr>
              <a:lnSpc>
                <a:spcPct val="150000"/>
              </a:lnSpc>
            </a:pPr>
            <a:endParaRPr lang="en-US" sz="2000" b="1" dirty="0"/>
          </a:p>
          <a:p>
            <a:pPr>
              <a:lnSpc>
                <a:spcPct val="150000"/>
              </a:lnSpc>
            </a:pPr>
            <a:r>
              <a:rPr lang="en-US" sz="2000" b="1" dirty="0"/>
              <a:t>2. Systemic circulation. </a:t>
            </a:r>
            <a:endParaRPr lang="en-US" sz="2000" dirty="0"/>
          </a:p>
          <a:p>
            <a:pPr>
              <a:lnSpc>
                <a:spcPct val="150000"/>
              </a:lnSpc>
            </a:pPr>
            <a:r>
              <a:rPr lang="en-US" sz="2000" dirty="0"/>
              <a:t>This is the part that carries oxygenated blood away from the heart and to other parts of the body. </a:t>
            </a:r>
          </a:p>
        </p:txBody>
      </p:sp>
      <p:pic>
        <p:nvPicPr>
          <p:cNvPr id="10242" name="Picture 2" descr="Double Circulation">
            <a:extLst>
              <a:ext uri="{FF2B5EF4-FFF2-40B4-BE49-F238E27FC236}">
                <a16:creationId xmlns:a16="http://schemas.microsoft.com/office/drawing/2014/main" id="{464BAED6-32D7-FBFB-B67E-C88FD4E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429" y="957943"/>
            <a:ext cx="5110832"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90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1E01C-5A04-B9DC-0681-618B53D0A24D}"/>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C751A4B9-FA22-E327-70A6-18C69B7C3AC2}"/>
              </a:ext>
            </a:extLst>
          </p:cNvPr>
          <p:cNvSpPr/>
          <p:nvPr/>
        </p:nvSpPr>
        <p:spPr>
          <a:xfrm>
            <a:off x="228600" y="381000"/>
            <a:ext cx="4607379"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DEE3AECA-8B14-7D05-1478-90F07B17A275}"/>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Circulation </a:t>
            </a:r>
            <a:endParaRPr lang="en-US" sz="5400" dirty="0">
              <a:solidFill>
                <a:schemeClr val="bg1"/>
              </a:solidFill>
              <a:effectLst/>
            </a:endParaRPr>
          </a:p>
        </p:txBody>
      </p:sp>
      <p:sp>
        <p:nvSpPr>
          <p:cNvPr id="3" name="TextBox 2">
            <a:extLst>
              <a:ext uri="{FF2B5EF4-FFF2-40B4-BE49-F238E27FC236}">
                <a16:creationId xmlns:a16="http://schemas.microsoft.com/office/drawing/2014/main" id="{6343C70A-39DC-89D5-2B80-A603448F87FA}"/>
              </a:ext>
            </a:extLst>
          </p:cNvPr>
          <p:cNvSpPr txBox="1"/>
          <p:nvPr/>
        </p:nvSpPr>
        <p:spPr>
          <a:xfrm>
            <a:off x="631372" y="1676400"/>
            <a:ext cx="6032057" cy="2814617"/>
          </a:xfrm>
          <a:prstGeom prst="rect">
            <a:avLst/>
          </a:prstGeom>
          <a:noFill/>
        </p:spPr>
        <p:txBody>
          <a:bodyPr wrap="square" rtlCol="0">
            <a:spAutoFit/>
          </a:bodyPr>
          <a:lstStyle/>
          <a:p>
            <a:pPr>
              <a:lnSpc>
                <a:spcPct val="150000"/>
              </a:lnSpc>
            </a:pPr>
            <a:r>
              <a:rPr lang="en-US" sz="2000" b="1" dirty="0"/>
              <a:t>There are three different types of circulation that occur regularly in the body:</a:t>
            </a:r>
          </a:p>
          <a:p>
            <a:pPr>
              <a:lnSpc>
                <a:spcPct val="150000"/>
              </a:lnSpc>
            </a:pPr>
            <a:endParaRPr lang="en-US" sz="2000" b="1" dirty="0"/>
          </a:p>
          <a:p>
            <a:pPr>
              <a:lnSpc>
                <a:spcPct val="150000"/>
              </a:lnSpc>
            </a:pPr>
            <a:r>
              <a:rPr lang="en-US" sz="2000" b="1" dirty="0"/>
              <a:t>3. Coronary circulation: </a:t>
            </a:r>
            <a:r>
              <a:rPr lang="en-US" sz="2000" dirty="0"/>
              <a:t>This type of circulation provides the heart with oxygenated blood so it can function properly.</a:t>
            </a:r>
          </a:p>
        </p:txBody>
      </p:sp>
      <p:pic>
        <p:nvPicPr>
          <p:cNvPr id="12290" name="Picture 2" descr="Coronary Arteries: Function &amp; Anatomy">
            <a:extLst>
              <a:ext uri="{FF2B5EF4-FFF2-40B4-BE49-F238E27FC236}">
                <a16:creationId xmlns:a16="http://schemas.microsoft.com/office/drawing/2014/main" id="{4F1A1C6D-34FA-1CC9-F616-D65FE8A10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429" y="932253"/>
            <a:ext cx="4635629" cy="534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61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5D33-BB1D-677E-131A-C8621C06BFB4}"/>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63D61223-9DD7-F34F-D241-AFF3C82299F2}"/>
              </a:ext>
            </a:extLst>
          </p:cNvPr>
          <p:cNvSpPr/>
          <p:nvPr/>
        </p:nvSpPr>
        <p:spPr>
          <a:xfrm>
            <a:off x="228600" y="381000"/>
            <a:ext cx="4607379"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E8337B17-0776-23D9-3293-9D05CC6A0866}"/>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blood vessels: </a:t>
            </a:r>
            <a:endParaRPr lang="en-US" sz="5400" dirty="0">
              <a:solidFill>
                <a:schemeClr val="bg1"/>
              </a:solidFill>
              <a:effectLst/>
            </a:endParaRPr>
          </a:p>
        </p:txBody>
      </p:sp>
      <p:sp>
        <p:nvSpPr>
          <p:cNvPr id="3" name="TextBox 2">
            <a:extLst>
              <a:ext uri="{FF2B5EF4-FFF2-40B4-BE49-F238E27FC236}">
                <a16:creationId xmlns:a16="http://schemas.microsoft.com/office/drawing/2014/main" id="{116EAA0A-C06F-5E30-5219-13B418DC2735}"/>
              </a:ext>
            </a:extLst>
          </p:cNvPr>
          <p:cNvSpPr txBox="1"/>
          <p:nvPr/>
        </p:nvSpPr>
        <p:spPr>
          <a:xfrm>
            <a:off x="563335" y="1915886"/>
            <a:ext cx="5829301" cy="1429622"/>
          </a:xfrm>
          <a:prstGeom prst="rect">
            <a:avLst/>
          </a:prstGeom>
          <a:noFill/>
        </p:spPr>
        <p:txBody>
          <a:bodyPr wrap="square" rtlCol="0">
            <a:spAutoFit/>
          </a:bodyPr>
          <a:lstStyle/>
          <a:p>
            <a:pPr>
              <a:lnSpc>
                <a:spcPct val="150000"/>
              </a:lnSpc>
            </a:pPr>
            <a:r>
              <a:rPr lang="en-US" sz="2000" b="1" dirty="0"/>
              <a:t>1. Arteries: </a:t>
            </a:r>
            <a:r>
              <a:rPr lang="en-US" sz="2000" dirty="0"/>
              <a:t>Arteries are thin, muscular tubes that carry oxygenated blood away from the heart and to every part of the body. </a:t>
            </a:r>
            <a:endParaRPr lang="en-US" sz="2000" dirty="0">
              <a:effectLst/>
            </a:endParaRPr>
          </a:p>
        </p:txBody>
      </p:sp>
      <p:pic>
        <p:nvPicPr>
          <p:cNvPr id="13314" name="Picture 2" descr="Artery Structure, Function, and Disease">
            <a:extLst>
              <a:ext uri="{FF2B5EF4-FFF2-40B4-BE49-F238E27FC236}">
                <a16:creationId xmlns:a16="http://schemas.microsoft.com/office/drawing/2014/main" id="{8562EF4C-2CE3-A96E-6EED-F2F343D21D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62" r="26345"/>
          <a:stretch>
            <a:fillRect/>
          </a:stretch>
        </p:blipFill>
        <p:spPr bwMode="auto">
          <a:xfrm>
            <a:off x="6760814" y="381000"/>
            <a:ext cx="4607379" cy="598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2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A0D23-DBFF-D88F-8AD0-0182E6134218}"/>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B27A6BDF-86A9-AC32-99CE-B894AD5D7CB6}"/>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5E2C75DD-EF0E-C987-5F22-B22B8CED5885}"/>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blood vessels </a:t>
            </a:r>
            <a:endParaRPr lang="en-US" sz="5400" dirty="0">
              <a:solidFill>
                <a:schemeClr val="bg1"/>
              </a:solidFill>
              <a:effectLst/>
            </a:endParaRPr>
          </a:p>
        </p:txBody>
      </p:sp>
      <p:pic>
        <p:nvPicPr>
          <p:cNvPr id="14338" name="Picture 2" descr="Vascular system 1: anatomy and physiology | Nursing Times">
            <a:extLst>
              <a:ext uri="{FF2B5EF4-FFF2-40B4-BE49-F238E27FC236}">
                <a16:creationId xmlns:a16="http://schemas.microsoft.com/office/drawing/2014/main" id="{EAD54157-B8F1-201B-F84A-FA96546B5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3" t="9822" r="6620" b="4722"/>
          <a:stretch>
            <a:fillRect/>
          </a:stretch>
        </p:blipFill>
        <p:spPr bwMode="auto">
          <a:xfrm>
            <a:off x="2699656" y="1426027"/>
            <a:ext cx="6977743" cy="52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67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B7C8B-2FD3-A547-F355-96DF756246DA}"/>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B7325B20-A0D5-4038-B1CB-86B5D8D801E7}"/>
              </a:ext>
            </a:extLst>
          </p:cNvPr>
          <p:cNvSpPr/>
          <p:nvPr/>
        </p:nvSpPr>
        <p:spPr>
          <a:xfrm>
            <a:off x="228600" y="381000"/>
            <a:ext cx="2460171"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F467A1C8-DF47-0D36-BEBB-F840DDE114CA}"/>
              </a:ext>
            </a:extLst>
          </p:cNvPr>
          <p:cNvSpPr txBox="1"/>
          <p:nvPr/>
        </p:nvSpPr>
        <p:spPr>
          <a:xfrm>
            <a:off x="756555" y="500585"/>
            <a:ext cx="1747159" cy="707886"/>
          </a:xfrm>
          <a:prstGeom prst="rect">
            <a:avLst/>
          </a:prstGeom>
          <a:noFill/>
        </p:spPr>
        <p:txBody>
          <a:bodyPr wrap="square" rtlCol="0">
            <a:spAutoFit/>
          </a:bodyPr>
          <a:lstStyle/>
          <a:p>
            <a:r>
              <a:rPr lang="en-US" sz="4000" b="1" dirty="0">
                <a:solidFill>
                  <a:schemeClr val="bg1"/>
                </a:solidFill>
              </a:rPr>
              <a:t>Artery </a:t>
            </a:r>
            <a:endParaRPr lang="en-US" sz="6600" dirty="0">
              <a:solidFill>
                <a:schemeClr val="bg1"/>
              </a:solidFill>
              <a:effectLst/>
            </a:endParaRPr>
          </a:p>
        </p:txBody>
      </p:sp>
      <p:sp>
        <p:nvSpPr>
          <p:cNvPr id="3" name="TextBox 2">
            <a:extLst>
              <a:ext uri="{FF2B5EF4-FFF2-40B4-BE49-F238E27FC236}">
                <a16:creationId xmlns:a16="http://schemas.microsoft.com/office/drawing/2014/main" id="{72899CCA-8B94-FD99-CDBC-150F5C99BEA3}"/>
              </a:ext>
            </a:extLst>
          </p:cNvPr>
          <p:cNvSpPr txBox="1"/>
          <p:nvPr/>
        </p:nvSpPr>
        <p:spPr>
          <a:xfrm>
            <a:off x="448992" y="1665515"/>
            <a:ext cx="5456510" cy="2814617"/>
          </a:xfrm>
          <a:prstGeom prst="rect">
            <a:avLst/>
          </a:prstGeom>
          <a:noFill/>
        </p:spPr>
        <p:txBody>
          <a:bodyPr wrap="square" rtlCol="0">
            <a:spAutoFit/>
          </a:bodyPr>
          <a:lstStyle/>
          <a:p>
            <a:pPr>
              <a:lnSpc>
                <a:spcPct val="150000"/>
              </a:lnSpc>
            </a:pPr>
            <a:r>
              <a:rPr lang="en-US" sz="2000" dirty="0"/>
              <a:t>The </a:t>
            </a:r>
            <a:r>
              <a:rPr lang="en-US" sz="2000" b="1" dirty="0"/>
              <a:t>arteries </a:t>
            </a:r>
            <a:r>
              <a:rPr lang="en-US" sz="2000" dirty="0"/>
              <a:t>are the blood vessels that deliver oxygen-rich blood from the heart to the tissues of the body. Each </a:t>
            </a:r>
            <a:r>
              <a:rPr lang="en-US" sz="2000" b="1" dirty="0"/>
              <a:t>artery </a:t>
            </a:r>
            <a:r>
              <a:rPr lang="en-US" sz="2000" dirty="0"/>
              <a:t>is a muscular tube lined by smooth tissue and has three layers: The intima, the inner layer lined by a smooth tissue called endothelium. </a:t>
            </a:r>
            <a:endParaRPr lang="en-US" sz="2000" dirty="0">
              <a:effectLst/>
            </a:endParaRPr>
          </a:p>
        </p:txBody>
      </p:sp>
      <p:pic>
        <p:nvPicPr>
          <p:cNvPr id="15364" name="Picture 4" descr="Artery Structure, Function, and Disease">
            <a:extLst>
              <a:ext uri="{FF2B5EF4-FFF2-40B4-BE49-F238E27FC236}">
                <a16:creationId xmlns:a16="http://schemas.microsoft.com/office/drawing/2014/main" id="{49A6B332-50E5-0F5C-F0B0-8D37F2558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987" y="1436993"/>
            <a:ext cx="5976021" cy="398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7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6507-C52E-842F-1016-ECC70A982C86}"/>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4AB5AD11-FFC6-69CB-42D5-BE7F6945CCF8}"/>
              </a:ext>
            </a:extLst>
          </p:cNvPr>
          <p:cNvSpPr/>
          <p:nvPr/>
        </p:nvSpPr>
        <p:spPr>
          <a:xfrm>
            <a:off x="228600" y="381000"/>
            <a:ext cx="2460171"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43954FAF-AFC5-56C3-6766-80E8B85907F8}"/>
              </a:ext>
            </a:extLst>
          </p:cNvPr>
          <p:cNvSpPr txBox="1"/>
          <p:nvPr/>
        </p:nvSpPr>
        <p:spPr>
          <a:xfrm>
            <a:off x="756555" y="500585"/>
            <a:ext cx="1747159" cy="707886"/>
          </a:xfrm>
          <a:prstGeom prst="rect">
            <a:avLst/>
          </a:prstGeom>
          <a:noFill/>
        </p:spPr>
        <p:txBody>
          <a:bodyPr wrap="square" rtlCol="0">
            <a:spAutoFit/>
          </a:bodyPr>
          <a:lstStyle/>
          <a:p>
            <a:r>
              <a:rPr lang="en-US" sz="4000" b="1" dirty="0">
                <a:solidFill>
                  <a:schemeClr val="bg1"/>
                </a:solidFill>
              </a:rPr>
              <a:t>Artery </a:t>
            </a:r>
            <a:endParaRPr lang="en-US" sz="6600" dirty="0">
              <a:solidFill>
                <a:schemeClr val="bg1"/>
              </a:solidFill>
              <a:effectLst/>
            </a:endParaRPr>
          </a:p>
        </p:txBody>
      </p:sp>
      <p:sp>
        <p:nvSpPr>
          <p:cNvPr id="3" name="TextBox 2">
            <a:extLst>
              <a:ext uri="{FF2B5EF4-FFF2-40B4-BE49-F238E27FC236}">
                <a16:creationId xmlns:a16="http://schemas.microsoft.com/office/drawing/2014/main" id="{46D6403A-EA1C-B9C5-BE15-3292EB62BB30}"/>
              </a:ext>
            </a:extLst>
          </p:cNvPr>
          <p:cNvSpPr txBox="1"/>
          <p:nvPr/>
        </p:nvSpPr>
        <p:spPr>
          <a:xfrm>
            <a:off x="448992" y="1665515"/>
            <a:ext cx="5456510" cy="2352952"/>
          </a:xfrm>
          <a:prstGeom prst="rect">
            <a:avLst/>
          </a:prstGeom>
          <a:noFill/>
        </p:spPr>
        <p:txBody>
          <a:bodyPr wrap="square" rtlCol="0">
            <a:spAutoFit/>
          </a:bodyPr>
          <a:lstStyle/>
          <a:p>
            <a:pPr>
              <a:lnSpc>
                <a:spcPct val="150000"/>
              </a:lnSpc>
            </a:pPr>
            <a:r>
              <a:rPr lang="en-US" sz="2000" dirty="0"/>
              <a:t>Arteries carry blood away from the heart. </a:t>
            </a:r>
            <a:r>
              <a:rPr lang="en-US" sz="2000" b="1" dirty="0"/>
              <a:t>Pulmonary arteries </a:t>
            </a:r>
            <a:r>
              <a:rPr lang="en-US" sz="2000" dirty="0"/>
              <a:t>transport blood that has a low oxygen content from the right ventricle to the lungs. </a:t>
            </a:r>
            <a:r>
              <a:rPr lang="en-US" sz="2000" b="1" dirty="0"/>
              <a:t>Systemic arteries </a:t>
            </a:r>
            <a:r>
              <a:rPr lang="en-US" sz="2000" dirty="0"/>
              <a:t>transport oxygenated blood from the left ventricle to the body tissues. </a:t>
            </a:r>
            <a:endParaRPr lang="en-US" sz="2000" dirty="0">
              <a:effectLst/>
            </a:endParaRPr>
          </a:p>
        </p:txBody>
      </p:sp>
      <p:pic>
        <p:nvPicPr>
          <p:cNvPr id="17414" name="Picture 6" descr="Circulatory system | healthdirect">
            <a:extLst>
              <a:ext uri="{FF2B5EF4-FFF2-40B4-BE49-F238E27FC236}">
                <a16:creationId xmlns:a16="http://schemas.microsoft.com/office/drawing/2014/main" id="{24C47083-5F58-FA5C-9BBC-F96BD116F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1975" y="1208471"/>
            <a:ext cx="3837920" cy="439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882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444C05F-D2A0-C1AF-3F01-2E5A6AEBFE39}"/>
              </a:ext>
            </a:extLst>
          </p:cNvPr>
          <p:cNvSpPr/>
          <p:nvPr/>
        </p:nvSpPr>
        <p:spPr>
          <a:xfrm>
            <a:off x="228600" y="381000"/>
            <a:ext cx="3080657"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25B86E9D-9C10-8533-B23C-ABAC8D304160}"/>
              </a:ext>
            </a:extLst>
          </p:cNvPr>
          <p:cNvSpPr txBox="1"/>
          <p:nvPr/>
        </p:nvSpPr>
        <p:spPr>
          <a:xfrm>
            <a:off x="974270" y="531362"/>
            <a:ext cx="1589315" cy="646331"/>
          </a:xfrm>
          <a:prstGeom prst="rect">
            <a:avLst/>
          </a:prstGeom>
          <a:noFill/>
        </p:spPr>
        <p:txBody>
          <a:bodyPr wrap="square" rtlCol="0">
            <a:spAutoFit/>
          </a:bodyPr>
          <a:lstStyle/>
          <a:p>
            <a:r>
              <a:rPr lang="en-US" sz="3600" b="1" dirty="0">
                <a:solidFill>
                  <a:schemeClr val="bg1"/>
                </a:solidFill>
              </a:rPr>
              <a:t>Outlies</a:t>
            </a:r>
            <a:endParaRPr lang="en-US" sz="3600" dirty="0">
              <a:solidFill>
                <a:schemeClr val="bg1"/>
              </a:solidFill>
            </a:endParaRPr>
          </a:p>
        </p:txBody>
      </p:sp>
      <p:sp>
        <p:nvSpPr>
          <p:cNvPr id="8" name="TextBox 7">
            <a:extLst>
              <a:ext uri="{FF2B5EF4-FFF2-40B4-BE49-F238E27FC236}">
                <a16:creationId xmlns:a16="http://schemas.microsoft.com/office/drawing/2014/main" id="{84A626A1-351E-A8B0-F0BF-C35AB54A8B2E}"/>
              </a:ext>
            </a:extLst>
          </p:cNvPr>
          <p:cNvSpPr txBox="1"/>
          <p:nvPr/>
        </p:nvSpPr>
        <p:spPr>
          <a:xfrm>
            <a:off x="1635578" y="1800413"/>
            <a:ext cx="8920844" cy="28050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dirty="0"/>
              <a:t>Components of the circulatory system</a:t>
            </a:r>
          </a:p>
          <a:p>
            <a:pPr marL="457200" indent="-457200">
              <a:lnSpc>
                <a:spcPct val="150000"/>
              </a:lnSpc>
              <a:buFont typeface="Arial" panose="020B0604020202020204" pitchFamily="34" charset="0"/>
              <a:buChar char="•"/>
            </a:pPr>
            <a:r>
              <a:rPr lang="en-US" sz="2400" b="1" dirty="0"/>
              <a:t>Heart Anatomy</a:t>
            </a:r>
          </a:p>
          <a:p>
            <a:pPr marL="457200" indent="-457200">
              <a:lnSpc>
                <a:spcPct val="150000"/>
              </a:lnSpc>
              <a:buFont typeface="Arial" panose="020B0604020202020204" pitchFamily="34" charset="0"/>
              <a:buChar char="•"/>
            </a:pPr>
            <a:r>
              <a:rPr lang="en-US" sz="2400" b="1" dirty="0"/>
              <a:t>Artery</a:t>
            </a:r>
          </a:p>
          <a:p>
            <a:pPr marL="457200" indent="-457200">
              <a:lnSpc>
                <a:spcPct val="150000"/>
              </a:lnSpc>
              <a:buFont typeface="Arial" panose="020B0604020202020204" pitchFamily="34" charset="0"/>
              <a:buChar char="•"/>
            </a:pPr>
            <a:r>
              <a:rPr lang="en-US" sz="2400" b="1" dirty="0"/>
              <a:t>Veins</a:t>
            </a:r>
          </a:p>
          <a:p>
            <a:pPr marL="457200" indent="-457200">
              <a:lnSpc>
                <a:spcPct val="150000"/>
              </a:lnSpc>
              <a:buFont typeface="Arial" panose="020B0604020202020204" pitchFamily="34" charset="0"/>
              <a:buChar char="•"/>
            </a:pPr>
            <a:r>
              <a:rPr lang="en-US" sz="2400" b="1" dirty="0"/>
              <a:t>Capillary</a:t>
            </a:r>
            <a:endParaRPr lang="en-US" sz="2400" dirty="0"/>
          </a:p>
        </p:txBody>
      </p:sp>
    </p:spTree>
    <p:extLst>
      <p:ext uri="{BB962C8B-B14F-4D97-AF65-F5344CB8AC3E}">
        <p14:creationId xmlns:p14="http://schemas.microsoft.com/office/powerpoint/2010/main" val="1384145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775B7-2DE1-AFC0-D25C-78BA2B7AC750}"/>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6FBA4BD1-5101-B2B1-F6B8-406AB6741C72}"/>
              </a:ext>
            </a:extLst>
          </p:cNvPr>
          <p:cNvSpPr/>
          <p:nvPr/>
        </p:nvSpPr>
        <p:spPr>
          <a:xfrm>
            <a:off x="228600" y="381000"/>
            <a:ext cx="2982686"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A1730851-721F-E0C8-220B-7F0503665EDC}"/>
              </a:ext>
            </a:extLst>
          </p:cNvPr>
          <p:cNvSpPr txBox="1"/>
          <p:nvPr/>
        </p:nvSpPr>
        <p:spPr>
          <a:xfrm>
            <a:off x="745670" y="531362"/>
            <a:ext cx="2324101" cy="646331"/>
          </a:xfrm>
          <a:prstGeom prst="rect">
            <a:avLst/>
          </a:prstGeom>
          <a:noFill/>
        </p:spPr>
        <p:txBody>
          <a:bodyPr wrap="square" rtlCol="0">
            <a:spAutoFit/>
          </a:bodyPr>
          <a:lstStyle/>
          <a:p>
            <a:r>
              <a:rPr lang="en-US" sz="3600" b="1" dirty="0">
                <a:solidFill>
                  <a:schemeClr val="bg1"/>
                </a:solidFill>
              </a:rPr>
              <a:t>Pulse sites </a:t>
            </a:r>
            <a:endParaRPr lang="en-US" sz="6000" dirty="0">
              <a:solidFill>
                <a:schemeClr val="bg1"/>
              </a:solidFill>
              <a:effectLst/>
            </a:endParaRPr>
          </a:p>
        </p:txBody>
      </p:sp>
      <p:pic>
        <p:nvPicPr>
          <p:cNvPr id="18434" name="Picture 2" descr="Nursing Awareness : Modern Nursing Exam Portal">
            <a:extLst>
              <a:ext uri="{FF2B5EF4-FFF2-40B4-BE49-F238E27FC236}">
                <a16:creationId xmlns:a16="http://schemas.microsoft.com/office/drawing/2014/main" id="{2A94BC3B-9395-D223-6568-9028A5BAC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841" y="254000"/>
            <a:ext cx="5118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259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1C81-9C9B-3C43-2616-12A4560FB7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9292DE-8DF5-030B-64A5-BE45EDDF1921}"/>
              </a:ext>
            </a:extLst>
          </p:cNvPr>
          <p:cNvSpPr txBox="1"/>
          <p:nvPr/>
        </p:nvSpPr>
        <p:spPr>
          <a:xfrm>
            <a:off x="974271" y="1872343"/>
            <a:ext cx="4942114" cy="3276282"/>
          </a:xfrm>
          <a:prstGeom prst="rect">
            <a:avLst/>
          </a:prstGeom>
          <a:noFill/>
        </p:spPr>
        <p:txBody>
          <a:bodyPr wrap="square" rtlCol="0">
            <a:spAutoFit/>
          </a:bodyPr>
          <a:lstStyle/>
          <a:p>
            <a:pPr>
              <a:lnSpc>
                <a:spcPct val="150000"/>
              </a:lnSpc>
            </a:pPr>
            <a:r>
              <a:rPr lang="en-US" sz="2000" b="1" dirty="0"/>
              <a:t>2. Veins:</a:t>
            </a:r>
            <a:r>
              <a:rPr lang="en-US" sz="2000" dirty="0"/>
              <a:t> Veins (in blue) are the blood vessels that return blood to the heart. </a:t>
            </a:r>
          </a:p>
          <a:p>
            <a:pPr>
              <a:lnSpc>
                <a:spcPct val="150000"/>
              </a:lnSpc>
            </a:pPr>
            <a:endParaRPr lang="en-US" sz="2000" dirty="0"/>
          </a:p>
          <a:p>
            <a:pPr>
              <a:lnSpc>
                <a:spcPct val="150000"/>
              </a:lnSpc>
            </a:pPr>
            <a:r>
              <a:rPr lang="en-US" sz="2000" dirty="0"/>
              <a:t>These blood vessels return </a:t>
            </a:r>
            <a:r>
              <a:rPr lang="en-US" sz="2000" b="1" dirty="0"/>
              <a:t>oxygen-depleted blood to the heart.</a:t>
            </a:r>
            <a:r>
              <a:rPr lang="en-US" sz="2000" dirty="0"/>
              <a:t> Veins start small (venules) and get larger as they approach your heart. </a:t>
            </a:r>
          </a:p>
          <a:p>
            <a:pPr>
              <a:lnSpc>
                <a:spcPct val="150000"/>
              </a:lnSpc>
            </a:pPr>
            <a:endParaRPr lang="en-US" sz="2000" dirty="0"/>
          </a:p>
        </p:txBody>
      </p:sp>
      <p:sp>
        <p:nvSpPr>
          <p:cNvPr id="4" name="Rounded Rectangle 3">
            <a:extLst>
              <a:ext uri="{FF2B5EF4-FFF2-40B4-BE49-F238E27FC236}">
                <a16:creationId xmlns:a16="http://schemas.microsoft.com/office/drawing/2014/main" id="{695E1D77-6F1E-CF24-CBFF-CD5792920D8F}"/>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5" name="TextBox 4">
            <a:extLst>
              <a:ext uri="{FF2B5EF4-FFF2-40B4-BE49-F238E27FC236}">
                <a16:creationId xmlns:a16="http://schemas.microsoft.com/office/drawing/2014/main" id="{B584AD06-64A2-9655-9FE5-C88FA07F4903}"/>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blood vessels </a:t>
            </a:r>
            <a:endParaRPr lang="en-US" sz="5400" dirty="0">
              <a:solidFill>
                <a:schemeClr val="bg1"/>
              </a:solidFill>
              <a:effectLst/>
            </a:endParaRPr>
          </a:p>
        </p:txBody>
      </p:sp>
      <p:pic>
        <p:nvPicPr>
          <p:cNvPr id="19458" name="Picture 2" descr="Varicose Veins: Causes, Symptoms, and Treatment - Oklahoma Heart Hospital">
            <a:extLst>
              <a:ext uri="{FF2B5EF4-FFF2-40B4-BE49-F238E27FC236}">
                <a16:creationId xmlns:a16="http://schemas.microsoft.com/office/drawing/2014/main" id="{413F796F-932B-4CED-7114-130819B31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81" r="18400"/>
          <a:stretch>
            <a:fillRect/>
          </a:stretch>
        </p:blipFill>
        <p:spPr bwMode="auto">
          <a:xfrm>
            <a:off x="7970529" y="380774"/>
            <a:ext cx="3067586" cy="2790886"/>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12 Essential Diagrams of Veins and Arteries in the Body for Quick Reference">
            <a:extLst>
              <a:ext uri="{FF2B5EF4-FFF2-40B4-BE49-F238E27FC236}">
                <a16:creationId xmlns:a16="http://schemas.microsoft.com/office/drawing/2014/main" id="{EAE7195E-9A03-15F0-F5C5-7D5B91B7A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267" y="3353026"/>
            <a:ext cx="5554133"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48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B3E2D-B5CC-9D88-15B0-B53C38228EE3}"/>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6593E97D-7756-A8A2-3A97-EBA55820D2B7}"/>
              </a:ext>
            </a:extLst>
          </p:cNvPr>
          <p:cNvSpPr/>
          <p:nvPr/>
        </p:nvSpPr>
        <p:spPr>
          <a:xfrm>
            <a:off x="228600" y="381000"/>
            <a:ext cx="3505200"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7F2E7617-096C-89FB-B6A0-614D7017B296}"/>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Veins </a:t>
            </a:r>
            <a:endParaRPr lang="en-US" sz="5400" dirty="0">
              <a:solidFill>
                <a:schemeClr val="bg1"/>
              </a:solidFill>
              <a:effectLst/>
            </a:endParaRPr>
          </a:p>
        </p:txBody>
      </p:sp>
      <p:sp>
        <p:nvSpPr>
          <p:cNvPr id="3" name="TextBox 2">
            <a:extLst>
              <a:ext uri="{FF2B5EF4-FFF2-40B4-BE49-F238E27FC236}">
                <a16:creationId xmlns:a16="http://schemas.microsoft.com/office/drawing/2014/main" id="{08FC8770-B0EC-796E-70EB-80D2D98157CE}"/>
              </a:ext>
            </a:extLst>
          </p:cNvPr>
          <p:cNvSpPr txBox="1"/>
          <p:nvPr/>
        </p:nvSpPr>
        <p:spPr>
          <a:xfrm>
            <a:off x="974271" y="1872343"/>
            <a:ext cx="5121730" cy="3737946"/>
          </a:xfrm>
          <a:prstGeom prst="rect">
            <a:avLst/>
          </a:prstGeom>
          <a:noFill/>
        </p:spPr>
        <p:txBody>
          <a:bodyPr wrap="square" rtlCol="0">
            <a:spAutoFit/>
          </a:bodyPr>
          <a:lstStyle/>
          <a:p>
            <a:pPr>
              <a:lnSpc>
                <a:spcPct val="150000"/>
              </a:lnSpc>
            </a:pPr>
            <a:r>
              <a:rPr lang="en-US" sz="2000" b="1" dirty="0"/>
              <a:t>1. A deep vein </a:t>
            </a:r>
            <a:r>
              <a:rPr lang="en-US" sz="2000" dirty="0"/>
              <a:t>is a vein that is deep in the body. Deep veins are almost always beside an artery with the same name (e.g., the femoral vein is beside the femoral artery).</a:t>
            </a:r>
            <a:br>
              <a:rPr lang="en-US" sz="2000" dirty="0"/>
            </a:br>
            <a:r>
              <a:rPr lang="en-US" sz="2000" b="1" dirty="0"/>
              <a:t>2. Superficial veins </a:t>
            </a:r>
            <a:r>
              <a:rPr lang="en-US" sz="2000" dirty="0"/>
              <a:t>are often visible under the skin and are typically thin and wispy. They carry blood from surrounding tissues to the deep veins. </a:t>
            </a:r>
            <a:endParaRPr lang="en-US" sz="2000" dirty="0">
              <a:effectLst/>
            </a:endParaRPr>
          </a:p>
        </p:txBody>
      </p:sp>
      <p:pic>
        <p:nvPicPr>
          <p:cNvPr id="20482" name="Picture 2" descr="Superficial and deep veins of upper and lower extremities - WikiLectures">
            <a:extLst>
              <a:ext uri="{FF2B5EF4-FFF2-40B4-BE49-F238E27FC236}">
                <a16:creationId xmlns:a16="http://schemas.microsoft.com/office/drawing/2014/main" id="{01191506-78DE-D658-7AB5-90C22FA61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71" y="381000"/>
            <a:ext cx="5453294" cy="617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709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76C4A-91E2-8FF8-A0D1-618F202C99FC}"/>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00E92188-8C25-03E6-ED33-C0E0852AAC10}"/>
              </a:ext>
            </a:extLst>
          </p:cNvPr>
          <p:cNvSpPr/>
          <p:nvPr/>
        </p:nvSpPr>
        <p:spPr>
          <a:xfrm>
            <a:off x="228600" y="381000"/>
            <a:ext cx="3505200"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2EC3B4A0-EC43-BEAE-1E6D-DB08742CA1F5}"/>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Veins </a:t>
            </a:r>
            <a:endParaRPr lang="en-US" sz="5400" dirty="0">
              <a:solidFill>
                <a:schemeClr val="bg1"/>
              </a:solidFill>
              <a:effectLst/>
            </a:endParaRPr>
          </a:p>
        </p:txBody>
      </p:sp>
      <p:sp>
        <p:nvSpPr>
          <p:cNvPr id="3" name="TextBox 2">
            <a:extLst>
              <a:ext uri="{FF2B5EF4-FFF2-40B4-BE49-F238E27FC236}">
                <a16:creationId xmlns:a16="http://schemas.microsoft.com/office/drawing/2014/main" id="{FBBCA32A-B7D7-FBB5-3EDD-719361B4AE91}"/>
              </a:ext>
            </a:extLst>
          </p:cNvPr>
          <p:cNvSpPr txBox="1"/>
          <p:nvPr/>
        </p:nvSpPr>
        <p:spPr>
          <a:xfrm>
            <a:off x="680356" y="1509197"/>
            <a:ext cx="10989130" cy="967957"/>
          </a:xfrm>
          <a:prstGeom prst="rect">
            <a:avLst/>
          </a:prstGeom>
          <a:noFill/>
        </p:spPr>
        <p:txBody>
          <a:bodyPr wrap="square" rtlCol="0">
            <a:spAutoFit/>
          </a:bodyPr>
          <a:lstStyle/>
          <a:p>
            <a:pPr>
              <a:lnSpc>
                <a:spcPct val="150000"/>
              </a:lnSpc>
            </a:pPr>
            <a:r>
              <a:rPr lang="en-US" sz="2000" b="1" dirty="0"/>
              <a:t>3. Perforator veins </a:t>
            </a:r>
            <a:r>
              <a:rPr lang="en-US" sz="2000" dirty="0"/>
              <a:t>are so called because they perforate the deep fascia of muscles to connect the superficial veins to the deep veins where they drain. </a:t>
            </a:r>
            <a:endParaRPr lang="en-US" sz="2000" dirty="0">
              <a:effectLst/>
            </a:endParaRPr>
          </a:p>
        </p:txBody>
      </p:sp>
      <p:pic>
        <p:nvPicPr>
          <p:cNvPr id="21506" name="Picture 2" descr="Deep and Superficial Veins of the Leg Stock Vector - Illustration of blood,  saphenous: 61423918">
            <a:extLst>
              <a:ext uri="{FF2B5EF4-FFF2-40B4-BE49-F238E27FC236}">
                <a16:creationId xmlns:a16="http://schemas.microsoft.com/office/drawing/2014/main" id="{631538F2-5439-FA99-F523-0B522B88E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51"/>
          <a:stretch>
            <a:fillRect/>
          </a:stretch>
        </p:blipFill>
        <p:spPr bwMode="auto">
          <a:xfrm>
            <a:off x="2624839" y="2520698"/>
            <a:ext cx="6942322" cy="407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678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00CC-6FE6-8278-5519-702DFEE57C8C}"/>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7CE5F3E8-5410-2234-42B3-B8AEA11E7765}"/>
              </a:ext>
            </a:extLst>
          </p:cNvPr>
          <p:cNvSpPr/>
          <p:nvPr/>
        </p:nvSpPr>
        <p:spPr>
          <a:xfrm>
            <a:off x="228600" y="381000"/>
            <a:ext cx="7641771"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0F8657A9-3125-DFF0-4CCF-621EF17D6E59}"/>
              </a:ext>
            </a:extLst>
          </p:cNvPr>
          <p:cNvSpPr txBox="1"/>
          <p:nvPr/>
        </p:nvSpPr>
        <p:spPr>
          <a:xfrm>
            <a:off x="636813" y="571146"/>
            <a:ext cx="7331530" cy="523220"/>
          </a:xfrm>
          <a:prstGeom prst="rect">
            <a:avLst/>
          </a:prstGeom>
          <a:noFill/>
        </p:spPr>
        <p:txBody>
          <a:bodyPr wrap="square" rtlCol="0">
            <a:spAutoFit/>
          </a:bodyPr>
          <a:lstStyle/>
          <a:p>
            <a:r>
              <a:rPr lang="en-US" sz="2800" b="1" dirty="0">
                <a:solidFill>
                  <a:schemeClr val="bg1"/>
                </a:solidFill>
              </a:rPr>
              <a:t>Two central veins deliver blood to the heart: </a:t>
            </a:r>
            <a:endParaRPr lang="en-US" sz="4800" dirty="0">
              <a:solidFill>
                <a:schemeClr val="bg1"/>
              </a:solidFill>
              <a:effectLst/>
            </a:endParaRPr>
          </a:p>
        </p:txBody>
      </p:sp>
      <p:sp>
        <p:nvSpPr>
          <p:cNvPr id="3" name="TextBox 2">
            <a:extLst>
              <a:ext uri="{FF2B5EF4-FFF2-40B4-BE49-F238E27FC236}">
                <a16:creationId xmlns:a16="http://schemas.microsoft.com/office/drawing/2014/main" id="{BA685426-78DF-C9D6-B058-F79701BB3702}"/>
              </a:ext>
            </a:extLst>
          </p:cNvPr>
          <p:cNvSpPr txBox="1"/>
          <p:nvPr/>
        </p:nvSpPr>
        <p:spPr>
          <a:xfrm>
            <a:off x="974271" y="1872343"/>
            <a:ext cx="5121729" cy="2814617"/>
          </a:xfrm>
          <a:prstGeom prst="rect">
            <a:avLst/>
          </a:prstGeom>
          <a:noFill/>
        </p:spPr>
        <p:txBody>
          <a:bodyPr wrap="square" rtlCol="0">
            <a:spAutoFit/>
          </a:bodyPr>
          <a:lstStyle/>
          <a:p>
            <a:pPr>
              <a:lnSpc>
                <a:spcPct val="150000"/>
              </a:lnSpc>
            </a:pPr>
            <a:r>
              <a:rPr lang="en-US" sz="2000" dirty="0"/>
              <a:t>The </a:t>
            </a:r>
            <a:r>
              <a:rPr lang="en-US" sz="2000" b="1" dirty="0"/>
              <a:t>superior </a:t>
            </a:r>
            <a:r>
              <a:rPr lang="en-US" sz="2000" dirty="0"/>
              <a:t>vena cava carries blood from the upper body (head and arms) to the heart.</a:t>
            </a:r>
            <a:br>
              <a:rPr lang="en-US" sz="2000" dirty="0"/>
            </a:br>
            <a:r>
              <a:rPr lang="en-US" sz="2000" dirty="0"/>
              <a:t>The </a:t>
            </a:r>
            <a:r>
              <a:rPr lang="en-US" sz="2000" b="1" dirty="0"/>
              <a:t>inferior </a:t>
            </a:r>
            <a:r>
              <a:rPr lang="en-US" sz="2000" dirty="0"/>
              <a:t>vena cava brings blood up from the lower body (stomach, pelvis, and legs) to the heart. Veins in the legs have valves to keep blood from flowing backward. </a:t>
            </a:r>
            <a:endParaRPr lang="en-US" sz="2000" dirty="0">
              <a:effectLst/>
            </a:endParaRPr>
          </a:p>
        </p:txBody>
      </p:sp>
      <p:pic>
        <p:nvPicPr>
          <p:cNvPr id="8" name="Picture 7" descr="A diagram of a heart&#10;&#10;AI-generated content may be incorrect.">
            <a:extLst>
              <a:ext uri="{FF2B5EF4-FFF2-40B4-BE49-F238E27FC236}">
                <a16:creationId xmlns:a16="http://schemas.microsoft.com/office/drawing/2014/main" id="{E28392A4-184E-61B2-A7E4-41531F933E76}"/>
              </a:ext>
            </a:extLst>
          </p:cNvPr>
          <p:cNvPicPr>
            <a:picLocks noChangeAspect="1"/>
          </p:cNvPicPr>
          <p:nvPr/>
        </p:nvPicPr>
        <p:blipFill>
          <a:blip r:embed="rId2"/>
          <a:stretch>
            <a:fillRect/>
          </a:stretch>
        </p:blipFill>
        <p:spPr>
          <a:xfrm>
            <a:off x="6340774" y="1518203"/>
            <a:ext cx="4980370" cy="4905814"/>
          </a:xfrm>
          <a:prstGeom prst="rect">
            <a:avLst/>
          </a:prstGeom>
        </p:spPr>
      </p:pic>
    </p:spTree>
    <p:extLst>
      <p:ext uri="{BB962C8B-B14F-4D97-AF65-F5344CB8AC3E}">
        <p14:creationId xmlns:p14="http://schemas.microsoft.com/office/powerpoint/2010/main" val="154433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637B4-0C11-707D-FC4A-668BC2E9E386}"/>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96880FD2-7A5E-A618-BC36-E5438151C2D7}"/>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C2AC0A0A-035C-2A95-EEED-8721630BD781}"/>
              </a:ext>
            </a:extLst>
          </p:cNvPr>
          <p:cNvSpPr txBox="1"/>
          <p:nvPr/>
        </p:nvSpPr>
        <p:spPr>
          <a:xfrm>
            <a:off x="887184" y="531362"/>
            <a:ext cx="4272644" cy="646331"/>
          </a:xfrm>
          <a:prstGeom prst="rect">
            <a:avLst/>
          </a:prstGeom>
          <a:noFill/>
        </p:spPr>
        <p:txBody>
          <a:bodyPr wrap="square" rtlCol="0">
            <a:spAutoFit/>
          </a:bodyPr>
          <a:lstStyle/>
          <a:p>
            <a:r>
              <a:rPr lang="en-US" sz="3600" dirty="0">
                <a:solidFill>
                  <a:schemeClr val="bg1"/>
                </a:solidFill>
              </a:rPr>
              <a:t>Types of Veins</a:t>
            </a:r>
          </a:p>
        </p:txBody>
      </p:sp>
      <p:pic>
        <p:nvPicPr>
          <p:cNvPr id="4" name="Picture 2" descr="Deep and Superficial Veins of the Leg Stock Vector - Illustration of blood,  saphenous: 61423918">
            <a:extLst>
              <a:ext uri="{FF2B5EF4-FFF2-40B4-BE49-F238E27FC236}">
                <a16:creationId xmlns:a16="http://schemas.microsoft.com/office/drawing/2014/main" id="{791A8C93-791E-9E89-C4C4-E54EB90B02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51"/>
          <a:stretch>
            <a:fillRect/>
          </a:stretch>
        </p:blipFill>
        <p:spPr bwMode="auto">
          <a:xfrm>
            <a:off x="1469571" y="1841796"/>
            <a:ext cx="8097590" cy="475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29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C617D-4061-EE50-2210-362F1E617201}"/>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3F51F850-6AF9-1F25-DCB7-F1DEB7A6815F}"/>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9C00A60C-28F7-B5BD-03EE-EA16728A79A5}"/>
              </a:ext>
            </a:extLst>
          </p:cNvPr>
          <p:cNvSpPr txBox="1"/>
          <p:nvPr/>
        </p:nvSpPr>
        <p:spPr>
          <a:xfrm>
            <a:off x="821870" y="500585"/>
            <a:ext cx="4272644" cy="707886"/>
          </a:xfrm>
          <a:prstGeom prst="rect">
            <a:avLst/>
          </a:prstGeom>
          <a:noFill/>
        </p:spPr>
        <p:txBody>
          <a:bodyPr wrap="square" rtlCol="0">
            <a:spAutoFit/>
          </a:bodyPr>
          <a:lstStyle/>
          <a:p>
            <a:r>
              <a:rPr lang="en-US" sz="4000" b="1" dirty="0">
                <a:solidFill>
                  <a:schemeClr val="bg1"/>
                </a:solidFill>
              </a:rPr>
              <a:t>Artery vs Vein </a:t>
            </a:r>
            <a:endParaRPr lang="en-US" sz="6600" dirty="0">
              <a:solidFill>
                <a:schemeClr val="bg1"/>
              </a:solidFill>
              <a:effectLst/>
            </a:endParaRPr>
          </a:p>
        </p:txBody>
      </p:sp>
      <p:pic>
        <p:nvPicPr>
          <p:cNvPr id="24578" name="Picture 2" descr="What is the Difference Between Arteries and Veins? | AE">
            <a:extLst>
              <a:ext uri="{FF2B5EF4-FFF2-40B4-BE49-F238E27FC236}">
                <a16:creationId xmlns:a16="http://schemas.microsoft.com/office/drawing/2014/main" id="{F93C465C-77AA-388C-5037-33E2729BF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58" y="1530421"/>
            <a:ext cx="6239429" cy="4484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F80A1E-0EBA-26FE-1676-DF7CC7429E47}"/>
              </a:ext>
            </a:extLst>
          </p:cNvPr>
          <p:cNvSpPr txBox="1"/>
          <p:nvPr/>
        </p:nvSpPr>
        <p:spPr>
          <a:xfrm>
            <a:off x="1301835" y="6015335"/>
            <a:ext cx="994952" cy="461665"/>
          </a:xfrm>
          <a:prstGeom prst="rect">
            <a:avLst/>
          </a:prstGeom>
          <a:noFill/>
        </p:spPr>
        <p:txBody>
          <a:bodyPr wrap="none" rtlCol="0">
            <a:spAutoFit/>
          </a:bodyPr>
          <a:lstStyle/>
          <a:p>
            <a:r>
              <a:rPr lang="en-US" sz="2400" b="1" dirty="0"/>
              <a:t>Artery</a:t>
            </a:r>
            <a:endParaRPr lang="en-IQ" sz="2400" dirty="0"/>
          </a:p>
        </p:txBody>
      </p:sp>
      <p:sp>
        <p:nvSpPr>
          <p:cNvPr id="5" name="TextBox 4">
            <a:extLst>
              <a:ext uri="{FF2B5EF4-FFF2-40B4-BE49-F238E27FC236}">
                <a16:creationId xmlns:a16="http://schemas.microsoft.com/office/drawing/2014/main" id="{FC4A3FE7-8B4F-C4A5-76CE-3A08B59F3E22}"/>
              </a:ext>
            </a:extLst>
          </p:cNvPr>
          <p:cNvSpPr txBox="1"/>
          <p:nvPr/>
        </p:nvSpPr>
        <p:spPr>
          <a:xfrm>
            <a:off x="5253348" y="6015334"/>
            <a:ext cx="747577" cy="461665"/>
          </a:xfrm>
          <a:prstGeom prst="rect">
            <a:avLst/>
          </a:prstGeom>
          <a:noFill/>
        </p:spPr>
        <p:txBody>
          <a:bodyPr wrap="none" rtlCol="0">
            <a:spAutoFit/>
          </a:bodyPr>
          <a:lstStyle/>
          <a:p>
            <a:r>
              <a:rPr lang="en-US" sz="2400" b="1" dirty="0"/>
              <a:t>Vein</a:t>
            </a:r>
            <a:endParaRPr lang="en-IQ" sz="2400" dirty="0"/>
          </a:p>
        </p:txBody>
      </p:sp>
      <p:pic>
        <p:nvPicPr>
          <p:cNvPr id="24580" name="Picture 4" descr="Artery and Vein - Sawan Books">
            <a:extLst>
              <a:ext uri="{FF2B5EF4-FFF2-40B4-BE49-F238E27FC236}">
                <a16:creationId xmlns:a16="http://schemas.microsoft.com/office/drawing/2014/main" id="{A327F18C-6172-96AD-8A00-8F9D8EF95B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24"/>
          <a:stretch>
            <a:fillRect/>
          </a:stretch>
        </p:blipFill>
        <p:spPr bwMode="auto">
          <a:xfrm>
            <a:off x="6657504" y="1328057"/>
            <a:ext cx="4986120" cy="530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13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6497-444C-ABE5-2D88-4B66988E13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AEDCA7-4E43-B4FC-4CE6-BCD44F00AB9A}"/>
              </a:ext>
            </a:extLst>
          </p:cNvPr>
          <p:cNvSpPr txBox="1"/>
          <p:nvPr/>
        </p:nvSpPr>
        <p:spPr>
          <a:xfrm>
            <a:off x="702128" y="1763486"/>
            <a:ext cx="5121730" cy="2352952"/>
          </a:xfrm>
          <a:prstGeom prst="rect">
            <a:avLst/>
          </a:prstGeom>
          <a:noFill/>
        </p:spPr>
        <p:txBody>
          <a:bodyPr wrap="square" rtlCol="0">
            <a:spAutoFit/>
          </a:bodyPr>
          <a:lstStyle/>
          <a:p>
            <a:pPr>
              <a:lnSpc>
                <a:spcPct val="150000"/>
              </a:lnSpc>
            </a:pPr>
            <a:r>
              <a:rPr lang="en-US" sz="2000" b="1" dirty="0"/>
              <a:t>3. Capillaries: </a:t>
            </a:r>
            <a:r>
              <a:rPr lang="en-US" sz="2000" dirty="0"/>
              <a:t>These blood vessels connect very small arteries (arterioles) and veins (venules). Capillaries have thin walls that allow oxygen, carbon dioxide, nutrients, and waste products to pass into and out of cells. </a:t>
            </a:r>
            <a:endParaRPr lang="en-US" sz="2800" dirty="0">
              <a:effectLst/>
            </a:endParaRPr>
          </a:p>
        </p:txBody>
      </p:sp>
      <p:sp>
        <p:nvSpPr>
          <p:cNvPr id="4" name="Rounded Rectangle 3">
            <a:extLst>
              <a:ext uri="{FF2B5EF4-FFF2-40B4-BE49-F238E27FC236}">
                <a16:creationId xmlns:a16="http://schemas.microsoft.com/office/drawing/2014/main" id="{63D4396C-C813-3DDE-CF2D-91519F2BFA06}"/>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5" name="TextBox 4">
            <a:extLst>
              <a:ext uri="{FF2B5EF4-FFF2-40B4-BE49-F238E27FC236}">
                <a16:creationId xmlns:a16="http://schemas.microsoft.com/office/drawing/2014/main" id="{A0CCE2EC-1006-794B-DE99-27BCFB8713BE}"/>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Types of blood vessels </a:t>
            </a:r>
            <a:endParaRPr lang="en-US" sz="5400" dirty="0">
              <a:solidFill>
                <a:schemeClr val="bg1"/>
              </a:solidFill>
              <a:effectLst/>
            </a:endParaRPr>
          </a:p>
        </p:txBody>
      </p:sp>
      <p:pic>
        <p:nvPicPr>
          <p:cNvPr id="25602" name="Picture 2" descr="Capillary - Simple English Wikipedia, the free encyclopedia">
            <a:extLst>
              <a:ext uri="{FF2B5EF4-FFF2-40B4-BE49-F238E27FC236}">
                <a16:creationId xmlns:a16="http://schemas.microsoft.com/office/drawing/2014/main" id="{1F2403F0-F7B0-2EB7-46D6-9957AE75E3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1" r="5353" b="6685"/>
          <a:stretch>
            <a:fillRect/>
          </a:stretch>
        </p:blipFill>
        <p:spPr bwMode="auto">
          <a:xfrm>
            <a:off x="5823858" y="2022751"/>
            <a:ext cx="6019800" cy="307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912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B2541-AB27-1B35-2081-165235A4B6DB}"/>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9FA33447-FEF8-D03C-104B-8D4380CD6EF5}"/>
              </a:ext>
            </a:extLst>
          </p:cNvPr>
          <p:cNvSpPr/>
          <p:nvPr/>
        </p:nvSpPr>
        <p:spPr>
          <a:xfrm>
            <a:off x="228600" y="381000"/>
            <a:ext cx="4180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A4309771-2801-44C9-3CC6-894B83550DF5}"/>
              </a:ext>
            </a:extLst>
          </p:cNvPr>
          <p:cNvSpPr txBox="1"/>
          <p:nvPr/>
        </p:nvSpPr>
        <p:spPr>
          <a:xfrm>
            <a:off x="680355" y="531363"/>
            <a:ext cx="4272644" cy="584775"/>
          </a:xfrm>
          <a:prstGeom prst="rect">
            <a:avLst/>
          </a:prstGeom>
          <a:noFill/>
        </p:spPr>
        <p:txBody>
          <a:bodyPr wrap="square" rtlCol="0">
            <a:spAutoFit/>
          </a:bodyPr>
          <a:lstStyle/>
          <a:p>
            <a:r>
              <a:rPr lang="en-US" sz="3200" b="1" dirty="0">
                <a:solidFill>
                  <a:schemeClr val="bg1"/>
                </a:solidFill>
              </a:rPr>
              <a:t>Types of Capillaries </a:t>
            </a:r>
            <a:endParaRPr lang="en-US" sz="5400" dirty="0">
              <a:solidFill>
                <a:schemeClr val="bg1"/>
              </a:solidFill>
              <a:effectLst/>
            </a:endParaRPr>
          </a:p>
        </p:txBody>
      </p:sp>
      <p:sp>
        <p:nvSpPr>
          <p:cNvPr id="3" name="TextBox 2">
            <a:extLst>
              <a:ext uri="{FF2B5EF4-FFF2-40B4-BE49-F238E27FC236}">
                <a16:creationId xmlns:a16="http://schemas.microsoft.com/office/drawing/2014/main" id="{A61B9229-7840-F7A3-BAEF-8668A9AAFA8B}"/>
              </a:ext>
            </a:extLst>
          </p:cNvPr>
          <p:cNvSpPr txBox="1"/>
          <p:nvPr/>
        </p:nvSpPr>
        <p:spPr>
          <a:xfrm>
            <a:off x="974271" y="1872343"/>
            <a:ext cx="5045530" cy="3699474"/>
          </a:xfrm>
          <a:prstGeom prst="rect">
            <a:avLst/>
          </a:prstGeom>
          <a:noFill/>
        </p:spPr>
        <p:txBody>
          <a:bodyPr wrap="square" rtlCol="0">
            <a:spAutoFit/>
          </a:bodyPr>
          <a:lstStyle/>
          <a:p>
            <a:pPr>
              <a:lnSpc>
                <a:spcPct val="200000"/>
              </a:lnSpc>
            </a:pPr>
            <a:r>
              <a:rPr lang="en-US" sz="2000" b="1" dirty="0"/>
              <a:t>1. Continuous capillaries</a:t>
            </a:r>
            <a:r>
              <a:rPr lang="en-US" sz="2000" dirty="0"/>
              <a:t>. These are the most common types of capillaries. ... </a:t>
            </a:r>
          </a:p>
          <a:p>
            <a:pPr>
              <a:lnSpc>
                <a:spcPct val="200000"/>
              </a:lnSpc>
            </a:pPr>
            <a:r>
              <a:rPr lang="en-US" sz="2000" b="1" dirty="0"/>
              <a:t>2. Fenestrated capillaries</a:t>
            </a:r>
            <a:r>
              <a:rPr lang="en-US" sz="2000" dirty="0"/>
              <a:t>. Fenestrated capillaries are “leakier” than continuous capillaries. ... </a:t>
            </a:r>
          </a:p>
          <a:p>
            <a:pPr>
              <a:lnSpc>
                <a:spcPct val="200000"/>
              </a:lnSpc>
            </a:pPr>
            <a:r>
              <a:rPr lang="en-US" sz="2000" b="1" dirty="0"/>
              <a:t>3. Sinusoid capillaries</a:t>
            </a:r>
            <a:r>
              <a:rPr lang="en-US" sz="2000" dirty="0"/>
              <a:t>. </a:t>
            </a:r>
            <a:endParaRPr lang="en-US" sz="2000" dirty="0">
              <a:effectLst/>
            </a:endParaRPr>
          </a:p>
        </p:txBody>
      </p:sp>
      <p:pic>
        <p:nvPicPr>
          <p:cNvPr id="26626" name="Picture 2" descr="Types of Capillaries: Continuous, Fenestrated &amp; Sinusoidal Video">
            <a:extLst>
              <a:ext uri="{FF2B5EF4-FFF2-40B4-BE49-F238E27FC236}">
                <a16:creationId xmlns:a16="http://schemas.microsoft.com/office/drawing/2014/main" id="{6692E63C-253F-4B0C-A33A-D8668DEF87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21" t="18467" r="23928" b="3016"/>
          <a:stretch>
            <a:fillRect/>
          </a:stretch>
        </p:blipFill>
        <p:spPr bwMode="auto">
          <a:xfrm>
            <a:off x="6172201" y="1328057"/>
            <a:ext cx="5513390" cy="475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87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E8A7-5137-A01D-6B5D-34BFE3EB2297}"/>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CB0F7F40-3FB4-5F70-6428-C2665F788C76}"/>
              </a:ext>
            </a:extLst>
          </p:cNvPr>
          <p:cNvSpPr/>
          <p:nvPr/>
        </p:nvSpPr>
        <p:spPr>
          <a:xfrm>
            <a:off x="228600" y="381000"/>
            <a:ext cx="3243943"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BE6492EF-77FF-1E48-29C5-96E98C2DEA1D}"/>
              </a:ext>
            </a:extLst>
          </p:cNvPr>
          <p:cNvSpPr txBox="1"/>
          <p:nvPr/>
        </p:nvSpPr>
        <p:spPr>
          <a:xfrm>
            <a:off x="974270" y="531362"/>
            <a:ext cx="2705101" cy="646331"/>
          </a:xfrm>
          <a:prstGeom prst="rect">
            <a:avLst/>
          </a:prstGeom>
          <a:noFill/>
        </p:spPr>
        <p:txBody>
          <a:bodyPr wrap="square" rtlCol="0">
            <a:spAutoFit/>
          </a:bodyPr>
          <a:lstStyle/>
          <a:p>
            <a:r>
              <a:rPr lang="en-US" sz="3600" b="1" dirty="0">
                <a:solidFill>
                  <a:schemeClr val="bg1"/>
                </a:solidFill>
              </a:rPr>
              <a:t>Capillaries</a:t>
            </a:r>
            <a:endParaRPr lang="en-US" sz="3600" dirty="0">
              <a:solidFill>
                <a:schemeClr val="bg1"/>
              </a:solidFill>
            </a:endParaRPr>
          </a:p>
        </p:txBody>
      </p:sp>
      <p:sp>
        <p:nvSpPr>
          <p:cNvPr id="3" name="TextBox 2">
            <a:extLst>
              <a:ext uri="{FF2B5EF4-FFF2-40B4-BE49-F238E27FC236}">
                <a16:creationId xmlns:a16="http://schemas.microsoft.com/office/drawing/2014/main" id="{A40C5DDE-F6F8-E4E5-A93F-A537EDFC8AA9}"/>
              </a:ext>
            </a:extLst>
          </p:cNvPr>
          <p:cNvSpPr txBox="1"/>
          <p:nvPr/>
        </p:nvSpPr>
        <p:spPr>
          <a:xfrm>
            <a:off x="1057580" y="1790859"/>
            <a:ext cx="4829925" cy="327628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Connect arteries and veins </a:t>
            </a:r>
          </a:p>
          <a:p>
            <a:pPr marL="342900" indent="-342900">
              <a:lnSpc>
                <a:spcPct val="150000"/>
              </a:lnSpc>
              <a:buFont typeface="Arial" panose="020B0604020202020204" pitchFamily="34" charset="0"/>
              <a:buChar char="•"/>
            </a:pPr>
            <a:r>
              <a:rPr lang="en-US" sz="2000" dirty="0"/>
              <a:t>Smallest of blood vessels </a:t>
            </a:r>
          </a:p>
          <a:p>
            <a:pPr marL="342900" indent="-342900">
              <a:lnSpc>
                <a:spcPct val="150000"/>
              </a:lnSpc>
              <a:buFont typeface="Arial" panose="020B0604020202020204" pitchFamily="34" charset="0"/>
              <a:buChar char="•"/>
            </a:pPr>
            <a:r>
              <a:rPr lang="en-US" sz="2000" dirty="0"/>
              <a:t>Walls only one cell thick </a:t>
            </a:r>
          </a:p>
          <a:p>
            <a:pPr marL="342900" indent="-342900">
              <a:lnSpc>
                <a:spcPct val="150000"/>
              </a:lnSpc>
              <a:buFont typeface="Arial" panose="020B0604020202020204" pitchFamily="34" charset="0"/>
              <a:buChar char="•"/>
            </a:pPr>
            <a:r>
              <a:rPr lang="en-US" sz="2000" dirty="0"/>
              <a:t>Very narrow blood cells must </a:t>
            </a:r>
          </a:p>
          <a:p>
            <a:pPr>
              <a:lnSpc>
                <a:spcPct val="150000"/>
              </a:lnSpc>
            </a:pPr>
            <a:r>
              <a:rPr lang="en-US" sz="2000" dirty="0"/>
              <a:t>pass through a single file </a:t>
            </a:r>
          </a:p>
          <a:p>
            <a:pPr marL="342900" indent="-342900">
              <a:lnSpc>
                <a:spcPct val="150000"/>
              </a:lnSpc>
              <a:buFont typeface="Arial" panose="020B0604020202020204" pitchFamily="34" charset="0"/>
              <a:buChar char="•"/>
            </a:pPr>
            <a:r>
              <a:rPr lang="en-US" sz="2000" dirty="0"/>
              <a:t>Where gases are passed to/from </a:t>
            </a:r>
          </a:p>
          <a:p>
            <a:pPr>
              <a:lnSpc>
                <a:spcPct val="150000"/>
              </a:lnSpc>
            </a:pPr>
            <a:r>
              <a:rPr lang="en-US" sz="2000" dirty="0"/>
              <a:t>tissues </a:t>
            </a:r>
            <a:r>
              <a:rPr lang="en-US" sz="2000" b="1" dirty="0"/>
              <a:t> </a:t>
            </a:r>
          </a:p>
        </p:txBody>
      </p:sp>
      <p:pic>
        <p:nvPicPr>
          <p:cNvPr id="27650" name="Picture 2" descr="Blood vessel | Definition, Anatomy, Function, &amp; Types | Britannica">
            <a:extLst>
              <a:ext uri="{FF2B5EF4-FFF2-40B4-BE49-F238E27FC236}">
                <a16:creationId xmlns:a16="http://schemas.microsoft.com/office/drawing/2014/main" id="{264F1484-F0F5-131A-01B5-E750D0F31C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57"/>
          <a:stretch>
            <a:fillRect/>
          </a:stretch>
        </p:blipFill>
        <p:spPr bwMode="auto">
          <a:xfrm>
            <a:off x="6387805" y="1214962"/>
            <a:ext cx="5099346" cy="442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76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1C77F-2094-CB11-4823-A11BF5C8E829}"/>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6FDDD307-71F8-C1E1-A879-6E47CC7C5F6E}"/>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1E776D31-0A94-A673-6A13-80A71B059291}"/>
              </a:ext>
            </a:extLst>
          </p:cNvPr>
          <p:cNvSpPr txBox="1"/>
          <p:nvPr/>
        </p:nvSpPr>
        <p:spPr>
          <a:xfrm>
            <a:off x="974270" y="531362"/>
            <a:ext cx="4272644" cy="646331"/>
          </a:xfrm>
          <a:prstGeom prst="rect">
            <a:avLst/>
          </a:prstGeom>
          <a:noFill/>
        </p:spPr>
        <p:txBody>
          <a:bodyPr wrap="square" rtlCol="0">
            <a:spAutoFit/>
          </a:bodyPr>
          <a:lstStyle/>
          <a:p>
            <a:r>
              <a:rPr lang="en-US" sz="3600" b="1" dirty="0">
                <a:solidFill>
                  <a:schemeClr val="bg1"/>
                </a:solidFill>
              </a:rPr>
              <a:t>Learning outcomes</a:t>
            </a:r>
            <a:endParaRPr lang="en-US" sz="3600" dirty="0">
              <a:solidFill>
                <a:schemeClr val="bg1"/>
              </a:solidFill>
            </a:endParaRPr>
          </a:p>
        </p:txBody>
      </p:sp>
      <p:sp>
        <p:nvSpPr>
          <p:cNvPr id="3" name="TextBox 2">
            <a:extLst>
              <a:ext uri="{FF2B5EF4-FFF2-40B4-BE49-F238E27FC236}">
                <a16:creationId xmlns:a16="http://schemas.microsoft.com/office/drawing/2014/main" id="{9BA6DCAA-C716-27B1-F08A-10CF5F74B426}"/>
              </a:ext>
            </a:extLst>
          </p:cNvPr>
          <p:cNvSpPr txBox="1"/>
          <p:nvPr/>
        </p:nvSpPr>
        <p:spPr>
          <a:xfrm>
            <a:off x="974270" y="1872343"/>
            <a:ext cx="10929257" cy="280506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b="1" dirty="0"/>
              <a:t>Identify the main components of the circulatory system. </a:t>
            </a:r>
          </a:p>
          <a:p>
            <a:pPr marL="342900" indent="-342900">
              <a:lnSpc>
                <a:spcPct val="150000"/>
              </a:lnSpc>
              <a:buFont typeface="Arial" panose="020B0604020202020204" pitchFamily="34" charset="0"/>
              <a:buChar char="•"/>
            </a:pPr>
            <a:r>
              <a:rPr lang="en-US" sz="2400" b="1" dirty="0"/>
              <a:t>Explain the function of the circulatory system. </a:t>
            </a:r>
          </a:p>
          <a:p>
            <a:pPr marL="342900" indent="-342900">
              <a:lnSpc>
                <a:spcPct val="150000"/>
              </a:lnSpc>
              <a:buFont typeface="Arial" panose="020B0604020202020204" pitchFamily="34" charset="0"/>
              <a:buChar char="•"/>
            </a:pPr>
            <a:r>
              <a:rPr lang="en-US" sz="2400" b="1" dirty="0"/>
              <a:t>Apply knowledge of blood flow to physiological processes. </a:t>
            </a:r>
          </a:p>
          <a:p>
            <a:pPr marL="342900" indent="-342900">
              <a:lnSpc>
                <a:spcPct val="150000"/>
              </a:lnSpc>
              <a:buFont typeface="Arial" panose="020B0604020202020204" pitchFamily="34" charset="0"/>
              <a:buChar char="•"/>
            </a:pPr>
            <a:r>
              <a:rPr lang="en-US" sz="2400" b="1" dirty="0"/>
              <a:t>Analyze differences between systemic and pulmonary circulation. </a:t>
            </a:r>
          </a:p>
          <a:p>
            <a:pPr marL="342900" indent="-342900">
              <a:lnSpc>
                <a:spcPct val="150000"/>
              </a:lnSpc>
              <a:buFont typeface="Arial" panose="020B0604020202020204" pitchFamily="34" charset="0"/>
              <a:buChar char="•"/>
            </a:pPr>
            <a:r>
              <a:rPr lang="en-US" sz="2400" b="1" dirty="0"/>
              <a:t>Evaluate the impact of cardiovascular disorders. </a:t>
            </a:r>
          </a:p>
        </p:txBody>
      </p:sp>
    </p:spTree>
    <p:extLst>
      <p:ext uri="{BB962C8B-B14F-4D97-AF65-F5344CB8AC3E}">
        <p14:creationId xmlns:p14="http://schemas.microsoft.com/office/powerpoint/2010/main" val="754735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61C0B-2E12-F0FB-7D87-C0208B7F4D52}"/>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5D1C2031-3DD0-D478-1B9C-39DC42B071BD}"/>
              </a:ext>
            </a:extLst>
          </p:cNvPr>
          <p:cNvSpPr/>
          <p:nvPr/>
        </p:nvSpPr>
        <p:spPr>
          <a:xfrm>
            <a:off x="228600" y="381000"/>
            <a:ext cx="3243943"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AAE731F8-FDD6-C14B-A51F-31B179222DD4}"/>
              </a:ext>
            </a:extLst>
          </p:cNvPr>
          <p:cNvSpPr txBox="1"/>
          <p:nvPr/>
        </p:nvSpPr>
        <p:spPr>
          <a:xfrm>
            <a:off x="974270" y="531362"/>
            <a:ext cx="2705101" cy="646331"/>
          </a:xfrm>
          <a:prstGeom prst="rect">
            <a:avLst/>
          </a:prstGeom>
          <a:noFill/>
        </p:spPr>
        <p:txBody>
          <a:bodyPr wrap="square" rtlCol="0">
            <a:spAutoFit/>
          </a:bodyPr>
          <a:lstStyle/>
          <a:p>
            <a:r>
              <a:rPr lang="en-US" sz="3600" b="1" dirty="0">
                <a:solidFill>
                  <a:schemeClr val="bg1"/>
                </a:solidFill>
              </a:rPr>
              <a:t>Capillaries</a:t>
            </a:r>
            <a:endParaRPr lang="en-US" sz="3600" dirty="0">
              <a:solidFill>
                <a:schemeClr val="bg1"/>
              </a:solidFill>
            </a:endParaRPr>
          </a:p>
        </p:txBody>
      </p:sp>
      <p:sp>
        <p:nvSpPr>
          <p:cNvPr id="3" name="TextBox 2">
            <a:extLst>
              <a:ext uri="{FF2B5EF4-FFF2-40B4-BE49-F238E27FC236}">
                <a16:creationId xmlns:a16="http://schemas.microsoft.com/office/drawing/2014/main" id="{F66649B7-9288-315B-E983-CFFB460AC839}"/>
              </a:ext>
            </a:extLst>
          </p:cNvPr>
          <p:cNvSpPr txBox="1"/>
          <p:nvPr/>
        </p:nvSpPr>
        <p:spPr>
          <a:xfrm>
            <a:off x="1057580" y="1790859"/>
            <a:ext cx="5330225" cy="3737946"/>
          </a:xfrm>
          <a:prstGeom prst="rect">
            <a:avLst/>
          </a:prstGeom>
          <a:noFill/>
        </p:spPr>
        <p:txBody>
          <a:bodyPr wrap="square" rtlCol="0">
            <a:spAutoFit/>
          </a:bodyPr>
          <a:lstStyle/>
          <a:p>
            <a:pPr>
              <a:lnSpc>
                <a:spcPct val="150000"/>
              </a:lnSpc>
            </a:pPr>
            <a:r>
              <a:rPr lang="en-US" sz="2000" dirty="0"/>
              <a:t>Capillaries, the smallest and most numerous of the blood vessels, form the connection between the vessels that carry blood away from the heart (arteries) and the vessels that return blood to the heart (veins). </a:t>
            </a:r>
          </a:p>
          <a:p>
            <a:pPr>
              <a:lnSpc>
                <a:spcPct val="150000"/>
              </a:lnSpc>
            </a:pPr>
            <a:r>
              <a:rPr lang="en-US" sz="2000" dirty="0"/>
              <a:t>The </a:t>
            </a:r>
            <a:r>
              <a:rPr lang="en-US" sz="2000" b="1" dirty="0"/>
              <a:t>primary function </a:t>
            </a:r>
            <a:r>
              <a:rPr lang="en-US" sz="2000" dirty="0"/>
              <a:t>of capillaries is the exchange of materials between the blood and tissue cells. </a:t>
            </a:r>
            <a:endParaRPr lang="en-US" sz="2000" dirty="0">
              <a:effectLst/>
            </a:endParaRPr>
          </a:p>
        </p:txBody>
      </p:sp>
      <p:pic>
        <p:nvPicPr>
          <p:cNvPr id="27650" name="Picture 2" descr="Blood vessel | Definition, Anatomy, Function, &amp; Types | Britannica">
            <a:extLst>
              <a:ext uri="{FF2B5EF4-FFF2-40B4-BE49-F238E27FC236}">
                <a16:creationId xmlns:a16="http://schemas.microsoft.com/office/drawing/2014/main" id="{F8EA9F5C-B0AC-901B-1D6F-17F340F8A2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57"/>
          <a:stretch>
            <a:fillRect/>
          </a:stretch>
        </p:blipFill>
        <p:spPr bwMode="auto">
          <a:xfrm>
            <a:off x="6387805" y="1214962"/>
            <a:ext cx="5099346" cy="442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752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93401-88B9-CC51-3F34-63F80DA9DC35}"/>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515B6317-17BE-C655-EF2A-651B6DC438E2}"/>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3788CF63-2424-EB08-4495-1B475084B259}"/>
              </a:ext>
            </a:extLst>
          </p:cNvPr>
          <p:cNvSpPr txBox="1"/>
          <p:nvPr/>
        </p:nvSpPr>
        <p:spPr>
          <a:xfrm>
            <a:off x="974270" y="531362"/>
            <a:ext cx="4272644" cy="707886"/>
          </a:xfrm>
          <a:prstGeom prst="rect">
            <a:avLst/>
          </a:prstGeom>
          <a:noFill/>
        </p:spPr>
        <p:txBody>
          <a:bodyPr wrap="square" rtlCol="0">
            <a:spAutoFit/>
          </a:bodyPr>
          <a:lstStyle/>
          <a:p>
            <a:r>
              <a:rPr lang="en-US" sz="4000" b="1" dirty="0">
                <a:solidFill>
                  <a:schemeClr val="bg1"/>
                </a:solidFill>
              </a:rPr>
              <a:t>References</a:t>
            </a:r>
            <a:endParaRPr lang="en-US" sz="4000" dirty="0">
              <a:solidFill>
                <a:schemeClr val="bg1"/>
              </a:solidFill>
            </a:endParaRPr>
          </a:p>
        </p:txBody>
      </p:sp>
      <p:sp>
        <p:nvSpPr>
          <p:cNvPr id="3" name="TextBox 2">
            <a:extLst>
              <a:ext uri="{FF2B5EF4-FFF2-40B4-BE49-F238E27FC236}">
                <a16:creationId xmlns:a16="http://schemas.microsoft.com/office/drawing/2014/main" id="{B5C3DC43-8335-33BA-14EC-8D77AC7E278F}"/>
              </a:ext>
            </a:extLst>
          </p:cNvPr>
          <p:cNvSpPr txBox="1"/>
          <p:nvPr/>
        </p:nvSpPr>
        <p:spPr>
          <a:xfrm>
            <a:off x="974270" y="2416629"/>
            <a:ext cx="10929257" cy="880369"/>
          </a:xfrm>
          <a:prstGeom prst="rect">
            <a:avLst/>
          </a:prstGeom>
          <a:noFill/>
        </p:spPr>
        <p:txBody>
          <a:bodyPr wrap="square" rtlCol="0">
            <a:spAutoFit/>
          </a:bodyPr>
          <a:lstStyle/>
          <a:p>
            <a:pPr>
              <a:lnSpc>
                <a:spcPct val="150000"/>
              </a:lnSpc>
            </a:pPr>
            <a:r>
              <a:rPr lang="en-US" dirty="0"/>
              <a:t>◦ Hall, J. E., &amp; Hall, M. E. (2020). Guyton and Hall Textbook of Medical Physiology. Elsevier. </a:t>
            </a:r>
            <a:endParaRPr lang="en-US" sz="2400" dirty="0"/>
          </a:p>
          <a:p>
            <a:pPr>
              <a:lnSpc>
                <a:spcPct val="150000"/>
              </a:lnSpc>
            </a:pPr>
            <a:r>
              <a:rPr lang="en-US" dirty="0"/>
              <a:t>◦ Saladin, K. (2020). Anatomy &amp; Physiology: The Unity of Form and Function. McGraw-Hill Education. </a:t>
            </a:r>
            <a:endParaRPr lang="en-US" sz="2400" dirty="0">
              <a:effectLst/>
            </a:endParaRPr>
          </a:p>
        </p:txBody>
      </p:sp>
    </p:spTree>
    <p:extLst>
      <p:ext uri="{BB962C8B-B14F-4D97-AF65-F5344CB8AC3E}">
        <p14:creationId xmlns:p14="http://schemas.microsoft.com/office/powerpoint/2010/main" val="268704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A827B-A56B-8CD6-1D30-FCB73C74D1C6}"/>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C1227EAB-2281-FCD6-44AE-B3B93D9A9BE8}"/>
              </a:ext>
            </a:extLst>
          </p:cNvPr>
          <p:cNvSpPr/>
          <p:nvPr/>
        </p:nvSpPr>
        <p:spPr>
          <a:xfrm>
            <a:off x="228599" y="381000"/>
            <a:ext cx="8893630"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81673F68-DE14-7EE6-A338-1FC8E0AD5857}"/>
              </a:ext>
            </a:extLst>
          </p:cNvPr>
          <p:cNvSpPr txBox="1"/>
          <p:nvPr/>
        </p:nvSpPr>
        <p:spPr>
          <a:xfrm>
            <a:off x="974269" y="531362"/>
            <a:ext cx="7919360" cy="646331"/>
          </a:xfrm>
          <a:prstGeom prst="rect">
            <a:avLst/>
          </a:prstGeom>
          <a:noFill/>
        </p:spPr>
        <p:txBody>
          <a:bodyPr wrap="square" rtlCol="0">
            <a:spAutoFit/>
          </a:bodyPr>
          <a:lstStyle/>
          <a:p>
            <a:r>
              <a:rPr lang="en-US" sz="3600" dirty="0">
                <a:solidFill>
                  <a:schemeClr val="bg1"/>
                </a:solidFill>
              </a:rPr>
              <a:t>Components of the Circulatory System</a:t>
            </a:r>
          </a:p>
        </p:txBody>
      </p:sp>
      <p:sp>
        <p:nvSpPr>
          <p:cNvPr id="3" name="TextBox 2">
            <a:extLst>
              <a:ext uri="{FF2B5EF4-FFF2-40B4-BE49-F238E27FC236}">
                <a16:creationId xmlns:a16="http://schemas.microsoft.com/office/drawing/2014/main" id="{E1C5C4FF-9686-8E0F-253D-F789EDBAFED8}"/>
              </a:ext>
            </a:extLst>
          </p:cNvPr>
          <p:cNvSpPr txBox="1"/>
          <p:nvPr/>
        </p:nvSpPr>
        <p:spPr>
          <a:xfrm>
            <a:off x="495299" y="2038754"/>
            <a:ext cx="5318647" cy="2554545"/>
          </a:xfrm>
          <a:prstGeom prst="rect">
            <a:avLst/>
          </a:prstGeom>
          <a:noFill/>
        </p:spPr>
        <p:txBody>
          <a:bodyPr wrap="square" rtlCol="0">
            <a:spAutoFit/>
          </a:bodyPr>
          <a:lstStyle/>
          <a:p>
            <a:r>
              <a:rPr lang="en-US" sz="3200" dirty="0"/>
              <a:t>The cardiovascular system, also known as the circulatory system, includes the </a:t>
            </a:r>
            <a:r>
              <a:rPr lang="en-US" sz="3200" b="1" dirty="0"/>
              <a:t>heart</a:t>
            </a:r>
            <a:r>
              <a:rPr lang="en-US" sz="3200" dirty="0"/>
              <a:t>, </a:t>
            </a:r>
            <a:r>
              <a:rPr lang="en-US" sz="3200" b="1" dirty="0"/>
              <a:t>arteries</a:t>
            </a:r>
            <a:r>
              <a:rPr lang="en-US" sz="3200" dirty="0"/>
              <a:t>, </a:t>
            </a:r>
            <a:r>
              <a:rPr lang="en-US" sz="3200" b="1" dirty="0"/>
              <a:t>veins</a:t>
            </a:r>
            <a:r>
              <a:rPr lang="en-US" sz="3200" dirty="0"/>
              <a:t>, </a:t>
            </a:r>
            <a:r>
              <a:rPr lang="en-US" sz="3200" b="1" dirty="0"/>
              <a:t>capillaries, </a:t>
            </a:r>
            <a:r>
              <a:rPr lang="en-US" sz="3200" dirty="0"/>
              <a:t>and </a:t>
            </a:r>
            <a:r>
              <a:rPr lang="en-US" sz="3200" b="1" dirty="0"/>
              <a:t>blood</a:t>
            </a:r>
            <a:r>
              <a:rPr lang="en-US" sz="3200" dirty="0"/>
              <a:t>. </a:t>
            </a:r>
            <a:endParaRPr lang="en-US" sz="4000" dirty="0">
              <a:effectLst/>
            </a:endParaRPr>
          </a:p>
        </p:txBody>
      </p:sp>
      <p:pic>
        <p:nvPicPr>
          <p:cNvPr id="1026" name="Picture 2" descr="Vascular system 1: anatomy and physiology | Nursing Times">
            <a:extLst>
              <a:ext uri="{FF2B5EF4-FFF2-40B4-BE49-F238E27FC236}">
                <a16:creationId xmlns:a16="http://schemas.microsoft.com/office/drawing/2014/main" id="{13ABD3F5-0C35-AC10-F034-4DB4964FF7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73" t="8499" r="5000" b="4909"/>
          <a:stretch>
            <a:fillRect/>
          </a:stretch>
        </p:blipFill>
        <p:spPr bwMode="auto">
          <a:xfrm>
            <a:off x="5813946" y="1770295"/>
            <a:ext cx="6159365" cy="466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07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66918-BEF2-2935-FC7E-647F0F27375F}"/>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C16FC3A7-C91D-97FA-B536-4578290EC5D5}"/>
              </a:ext>
            </a:extLst>
          </p:cNvPr>
          <p:cNvSpPr/>
          <p:nvPr/>
        </p:nvSpPr>
        <p:spPr>
          <a:xfrm>
            <a:off x="228600" y="381000"/>
            <a:ext cx="2699657"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BF6F7021-68FE-7DF1-E242-C75EF811AC19}"/>
              </a:ext>
            </a:extLst>
          </p:cNvPr>
          <p:cNvSpPr txBox="1"/>
          <p:nvPr/>
        </p:nvSpPr>
        <p:spPr>
          <a:xfrm>
            <a:off x="974270" y="531362"/>
            <a:ext cx="1649187" cy="646331"/>
          </a:xfrm>
          <a:prstGeom prst="rect">
            <a:avLst/>
          </a:prstGeom>
          <a:noFill/>
        </p:spPr>
        <p:txBody>
          <a:bodyPr wrap="square" rtlCol="0">
            <a:spAutoFit/>
          </a:bodyPr>
          <a:lstStyle/>
          <a:p>
            <a:r>
              <a:rPr lang="en-US" sz="3600" dirty="0">
                <a:solidFill>
                  <a:schemeClr val="bg1"/>
                </a:solidFill>
              </a:rPr>
              <a:t>Heart</a:t>
            </a:r>
          </a:p>
        </p:txBody>
      </p:sp>
      <p:sp>
        <p:nvSpPr>
          <p:cNvPr id="3" name="TextBox 2">
            <a:extLst>
              <a:ext uri="{FF2B5EF4-FFF2-40B4-BE49-F238E27FC236}">
                <a16:creationId xmlns:a16="http://schemas.microsoft.com/office/drawing/2014/main" id="{EC36C5E3-60B7-D5EC-53CA-28B746C340FC}"/>
              </a:ext>
            </a:extLst>
          </p:cNvPr>
          <p:cNvSpPr txBox="1"/>
          <p:nvPr/>
        </p:nvSpPr>
        <p:spPr>
          <a:xfrm>
            <a:off x="598289" y="1883229"/>
            <a:ext cx="5992587" cy="32762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t>Heart </a:t>
            </a:r>
            <a:r>
              <a:rPr lang="en-US" sz="2000" dirty="0"/>
              <a:t>is a four chambered, hollow muscular organ approximately the size of your fist.</a:t>
            </a:r>
          </a:p>
          <a:p>
            <a:pPr>
              <a:lnSpc>
                <a:spcPct val="150000"/>
              </a:lnSpc>
            </a:pPr>
            <a:r>
              <a:rPr lang="en-US" sz="2000" dirty="0"/>
              <a:t>• </a:t>
            </a:r>
            <a:r>
              <a:rPr lang="en-US" sz="2000" b="1" dirty="0"/>
              <a:t>Location:</a:t>
            </a:r>
            <a:br>
              <a:rPr lang="en-US" sz="2000" b="1" dirty="0"/>
            </a:br>
            <a:r>
              <a:rPr lang="en-US" sz="2000" dirty="0"/>
              <a:t>– </a:t>
            </a:r>
            <a:r>
              <a:rPr lang="en-US" sz="2000" b="1" dirty="0"/>
              <a:t>Superior surface of diaphragm</a:t>
            </a:r>
            <a:br>
              <a:rPr lang="en-US" sz="2000" b="1" dirty="0"/>
            </a:br>
            <a:r>
              <a:rPr lang="en-US" sz="2000" dirty="0"/>
              <a:t>– </a:t>
            </a:r>
            <a:r>
              <a:rPr lang="en-US" sz="2000" b="1" dirty="0"/>
              <a:t>Left of the midline</a:t>
            </a:r>
            <a:br>
              <a:rPr lang="en-US" sz="2000" b="1" dirty="0"/>
            </a:br>
            <a:r>
              <a:rPr lang="en-US" sz="2000" dirty="0"/>
              <a:t>– </a:t>
            </a:r>
            <a:r>
              <a:rPr lang="en-US" sz="2000" b="1" dirty="0"/>
              <a:t>Anterior to the vertebral column, posterior to the sternum </a:t>
            </a:r>
            <a:endParaRPr lang="en-US" sz="2000" dirty="0"/>
          </a:p>
        </p:txBody>
      </p:sp>
      <p:pic>
        <p:nvPicPr>
          <p:cNvPr id="2052" name="Picture 4" descr="Where is the Heart Located? | Detailed Guide with Diagram">
            <a:extLst>
              <a:ext uri="{FF2B5EF4-FFF2-40B4-BE49-F238E27FC236}">
                <a16:creationId xmlns:a16="http://schemas.microsoft.com/office/drawing/2014/main" id="{0FB4DE4E-DAEF-CD3D-5957-B15DC5E1EB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11" t="2872" r="16499" b="9374"/>
          <a:stretch>
            <a:fillRect/>
          </a:stretch>
        </p:blipFill>
        <p:spPr bwMode="auto">
          <a:xfrm>
            <a:off x="6781800" y="1328057"/>
            <a:ext cx="4963885" cy="4595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489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C142-1BE4-180D-2573-00F4204959BE}"/>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5BC469B2-9C4D-4035-1E69-5EE799B36C72}"/>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E22788C9-CE52-1F1C-ADD5-D9FACFE32669}"/>
              </a:ext>
            </a:extLst>
          </p:cNvPr>
          <p:cNvSpPr txBox="1"/>
          <p:nvPr/>
        </p:nvSpPr>
        <p:spPr>
          <a:xfrm>
            <a:off x="563335" y="562140"/>
            <a:ext cx="4272644" cy="584775"/>
          </a:xfrm>
          <a:prstGeom prst="rect">
            <a:avLst/>
          </a:prstGeom>
          <a:noFill/>
        </p:spPr>
        <p:txBody>
          <a:bodyPr wrap="square" rtlCol="0">
            <a:spAutoFit/>
          </a:bodyPr>
          <a:lstStyle/>
          <a:p>
            <a:r>
              <a:rPr lang="en-US" sz="3200" b="1" dirty="0">
                <a:solidFill>
                  <a:schemeClr val="bg1"/>
                </a:solidFill>
              </a:rPr>
              <a:t>Functions of the Heart </a:t>
            </a:r>
            <a:endParaRPr lang="en-US" sz="5400" dirty="0">
              <a:solidFill>
                <a:schemeClr val="bg1"/>
              </a:solidFill>
              <a:effectLst/>
            </a:endParaRPr>
          </a:p>
        </p:txBody>
      </p:sp>
      <p:sp>
        <p:nvSpPr>
          <p:cNvPr id="3" name="TextBox 2">
            <a:extLst>
              <a:ext uri="{FF2B5EF4-FFF2-40B4-BE49-F238E27FC236}">
                <a16:creationId xmlns:a16="http://schemas.microsoft.com/office/drawing/2014/main" id="{C3072339-A072-49AC-E0E7-F45A03C230A0}"/>
              </a:ext>
            </a:extLst>
          </p:cNvPr>
          <p:cNvSpPr txBox="1"/>
          <p:nvPr/>
        </p:nvSpPr>
        <p:spPr>
          <a:xfrm>
            <a:off x="563336" y="1790859"/>
            <a:ext cx="6207578" cy="3276282"/>
          </a:xfrm>
          <a:prstGeom prst="rect">
            <a:avLst/>
          </a:prstGeom>
          <a:noFill/>
        </p:spPr>
        <p:txBody>
          <a:bodyPr wrap="square" rtlCol="0">
            <a:spAutoFit/>
          </a:bodyPr>
          <a:lstStyle/>
          <a:p>
            <a:pPr>
              <a:lnSpc>
                <a:spcPct val="150000"/>
              </a:lnSpc>
            </a:pPr>
            <a:r>
              <a:rPr lang="en-US" sz="2000" dirty="0"/>
              <a:t>1. Pumping oxygenated blood to the other body parts.</a:t>
            </a:r>
            <a:br>
              <a:rPr lang="en-US" sz="2000" dirty="0"/>
            </a:br>
            <a:r>
              <a:rPr lang="en-US" sz="2000" dirty="0"/>
              <a:t>2. Pumping hormones and other vital substances to different parts of the body.</a:t>
            </a:r>
            <a:br>
              <a:rPr lang="en-US" sz="2000" dirty="0"/>
            </a:br>
            <a:r>
              <a:rPr lang="en-US" sz="2000" dirty="0"/>
              <a:t>3. Receiving deoxygenated blood and carrying metabolic waste products from the body and pumping them to the lungs for oxygenation. </a:t>
            </a:r>
          </a:p>
          <a:p>
            <a:pPr>
              <a:lnSpc>
                <a:spcPct val="150000"/>
              </a:lnSpc>
            </a:pPr>
            <a:r>
              <a:rPr lang="en-US" sz="2000" dirty="0"/>
              <a:t>4. Maintaining blood pressure. </a:t>
            </a:r>
            <a:r>
              <a:rPr lang="en-US" sz="2000" b="1" dirty="0"/>
              <a:t> </a:t>
            </a:r>
          </a:p>
        </p:txBody>
      </p:sp>
      <p:pic>
        <p:nvPicPr>
          <p:cNvPr id="3074" name="Picture 2" descr="Heart Disease - Know Various Cardiac Conditions &amp; Term - Drvarsha">
            <a:extLst>
              <a:ext uri="{FF2B5EF4-FFF2-40B4-BE49-F238E27FC236}">
                <a16:creationId xmlns:a16="http://schemas.microsoft.com/office/drawing/2014/main" id="{C7F60EDB-70EA-CE1F-F76F-E6F3ECC55F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11" t="6984" r="3039" b="4127"/>
          <a:stretch>
            <a:fillRect/>
          </a:stretch>
        </p:blipFill>
        <p:spPr bwMode="auto">
          <a:xfrm>
            <a:off x="6884140" y="1146915"/>
            <a:ext cx="4942114" cy="467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334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8140D-BA57-EA7C-3D84-BD5ADE0BBBAD}"/>
            </a:ext>
          </a:extLst>
        </p:cNvPr>
        <p:cNvGrpSpPr/>
        <p:nvPr/>
      </p:nvGrpSpPr>
      <p:grpSpPr>
        <a:xfrm>
          <a:off x="0" y="0"/>
          <a:ext cx="0" cy="0"/>
          <a:chOff x="0" y="0"/>
          <a:chExt cx="0" cy="0"/>
        </a:xfrm>
      </p:grpSpPr>
      <p:pic>
        <p:nvPicPr>
          <p:cNvPr id="4098" name="Picture 2" descr="Heart anatomy interior hi-res stock photography and images - Alamy">
            <a:extLst>
              <a:ext uri="{FF2B5EF4-FFF2-40B4-BE49-F238E27FC236}">
                <a16:creationId xmlns:a16="http://schemas.microsoft.com/office/drawing/2014/main" id="{35AA01C0-916F-F66F-0C05-C6C999EC5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43" r="2925" b="10164"/>
          <a:stretch>
            <a:fillRect/>
          </a:stretch>
        </p:blipFill>
        <p:spPr bwMode="auto">
          <a:xfrm>
            <a:off x="1591455" y="0"/>
            <a:ext cx="9009089" cy="69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189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4B072-37C8-3F50-0157-30B79907B173}"/>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ED835576-CB6C-CDAA-2894-EB046DF1DBE9}"/>
              </a:ext>
            </a:extLst>
          </p:cNvPr>
          <p:cNvSpPr/>
          <p:nvPr/>
        </p:nvSpPr>
        <p:spPr>
          <a:xfrm>
            <a:off x="228600" y="381000"/>
            <a:ext cx="4942114"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CAE9A0FA-F23D-58D1-8782-87BC462E54F3}"/>
              </a:ext>
            </a:extLst>
          </p:cNvPr>
          <p:cNvSpPr txBox="1"/>
          <p:nvPr/>
        </p:nvSpPr>
        <p:spPr>
          <a:xfrm>
            <a:off x="629496" y="531362"/>
            <a:ext cx="4707002" cy="646331"/>
          </a:xfrm>
          <a:prstGeom prst="rect">
            <a:avLst/>
          </a:prstGeom>
          <a:noFill/>
        </p:spPr>
        <p:txBody>
          <a:bodyPr wrap="square" rtlCol="0">
            <a:spAutoFit/>
          </a:bodyPr>
          <a:lstStyle/>
          <a:p>
            <a:r>
              <a:rPr lang="en-US" sz="3600" b="1" dirty="0">
                <a:solidFill>
                  <a:schemeClr val="bg1"/>
                </a:solidFill>
              </a:rPr>
              <a:t>The Heart: Heart Wall </a:t>
            </a:r>
            <a:endParaRPr lang="en-US" sz="6000" dirty="0">
              <a:solidFill>
                <a:schemeClr val="bg1"/>
              </a:solidFill>
            </a:endParaRPr>
          </a:p>
        </p:txBody>
      </p:sp>
      <p:sp>
        <p:nvSpPr>
          <p:cNvPr id="3" name="TextBox 2">
            <a:extLst>
              <a:ext uri="{FF2B5EF4-FFF2-40B4-BE49-F238E27FC236}">
                <a16:creationId xmlns:a16="http://schemas.microsoft.com/office/drawing/2014/main" id="{CA6B4E5A-241B-3156-719E-9A3820E9828F}"/>
              </a:ext>
            </a:extLst>
          </p:cNvPr>
          <p:cNvSpPr txBox="1"/>
          <p:nvPr/>
        </p:nvSpPr>
        <p:spPr>
          <a:xfrm>
            <a:off x="952498" y="1665362"/>
            <a:ext cx="10929257" cy="4661276"/>
          </a:xfrm>
          <a:prstGeom prst="rect">
            <a:avLst/>
          </a:prstGeom>
          <a:noFill/>
        </p:spPr>
        <p:txBody>
          <a:bodyPr wrap="square" rtlCol="0">
            <a:spAutoFit/>
          </a:bodyPr>
          <a:lstStyle/>
          <a:p>
            <a:pPr>
              <a:lnSpc>
                <a:spcPct val="150000"/>
              </a:lnSpc>
            </a:pPr>
            <a:r>
              <a:rPr lang="en-US" sz="2000" b="1" dirty="0"/>
              <a:t>1. Epicardium </a:t>
            </a:r>
            <a:endParaRPr lang="en-US" sz="2000" dirty="0"/>
          </a:p>
          <a:p>
            <a:pPr>
              <a:lnSpc>
                <a:spcPct val="150000"/>
              </a:lnSpc>
            </a:pPr>
            <a:r>
              <a:rPr lang="en-US" sz="2000" dirty="0"/>
              <a:t>• Outside layer</a:t>
            </a:r>
            <a:br>
              <a:rPr lang="en-US" sz="2000" dirty="0"/>
            </a:br>
            <a:r>
              <a:rPr lang="en-US" sz="2000" dirty="0"/>
              <a:t>• This layer is the parietal pericardium </a:t>
            </a:r>
          </a:p>
          <a:p>
            <a:pPr>
              <a:lnSpc>
                <a:spcPct val="150000"/>
              </a:lnSpc>
            </a:pPr>
            <a:r>
              <a:rPr lang="en-US" sz="2000" dirty="0"/>
              <a:t>• Connective tissue layer </a:t>
            </a:r>
          </a:p>
          <a:p>
            <a:pPr>
              <a:lnSpc>
                <a:spcPct val="150000"/>
              </a:lnSpc>
            </a:pPr>
            <a:r>
              <a:rPr lang="en-US" sz="2000" b="1" dirty="0"/>
              <a:t>2. Myocardium </a:t>
            </a:r>
            <a:endParaRPr lang="en-US" sz="2000" dirty="0"/>
          </a:p>
          <a:p>
            <a:pPr>
              <a:lnSpc>
                <a:spcPct val="150000"/>
              </a:lnSpc>
            </a:pPr>
            <a:r>
              <a:rPr lang="en-US" sz="2000" dirty="0"/>
              <a:t>• Middle layer </a:t>
            </a:r>
          </a:p>
          <a:p>
            <a:pPr>
              <a:lnSpc>
                <a:spcPct val="150000"/>
              </a:lnSpc>
            </a:pPr>
            <a:r>
              <a:rPr lang="en-US" sz="2000" dirty="0"/>
              <a:t>• Mostly cardiac muscle </a:t>
            </a:r>
          </a:p>
          <a:p>
            <a:pPr>
              <a:lnSpc>
                <a:spcPct val="150000"/>
              </a:lnSpc>
            </a:pPr>
            <a:r>
              <a:rPr lang="en-US" sz="2000" b="1" dirty="0"/>
              <a:t>3. Endocardium </a:t>
            </a:r>
            <a:endParaRPr lang="en-US" sz="2000" dirty="0"/>
          </a:p>
          <a:p>
            <a:pPr>
              <a:lnSpc>
                <a:spcPct val="150000"/>
              </a:lnSpc>
            </a:pPr>
            <a:r>
              <a:rPr lang="en-US" sz="2000" dirty="0"/>
              <a:t>• Inner layer</a:t>
            </a:r>
            <a:br>
              <a:rPr lang="en-US" sz="2000" dirty="0"/>
            </a:br>
            <a:r>
              <a:rPr lang="en-US" sz="2000" dirty="0"/>
              <a:t>• Endothelium </a:t>
            </a:r>
            <a:endParaRPr lang="en-US" sz="2000" dirty="0">
              <a:effectLst/>
            </a:endParaRPr>
          </a:p>
        </p:txBody>
      </p:sp>
      <p:pic>
        <p:nvPicPr>
          <p:cNvPr id="5122" name="Picture 2" descr="The Heart Wall - Epicardium - Myocardium - Endocardium - TeachMeAnatomy">
            <a:extLst>
              <a:ext uri="{FF2B5EF4-FFF2-40B4-BE49-F238E27FC236}">
                <a16:creationId xmlns:a16="http://schemas.microsoft.com/office/drawing/2014/main" id="{FC0E3939-3CE6-527F-EF32-D70FF8078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714" y="1371600"/>
            <a:ext cx="6704900" cy="466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81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5647-F272-C8FC-A025-564B193592D5}"/>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A4A49A53-43C6-1145-C938-3AF59206346C}"/>
              </a:ext>
            </a:extLst>
          </p:cNvPr>
          <p:cNvSpPr/>
          <p:nvPr/>
        </p:nvSpPr>
        <p:spPr>
          <a:xfrm>
            <a:off x="228600" y="381000"/>
            <a:ext cx="3679371" cy="947057"/>
          </a:xfrm>
          <a:prstGeom prst="roundRect">
            <a:avLst>
              <a:gd name="adj" fmla="val 33940"/>
            </a:avLst>
          </a:prstGeom>
          <a:solidFill>
            <a:srgbClr val="8216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2" name="TextBox 1">
            <a:extLst>
              <a:ext uri="{FF2B5EF4-FFF2-40B4-BE49-F238E27FC236}">
                <a16:creationId xmlns:a16="http://schemas.microsoft.com/office/drawing/2014/main" id="{AA7CAB1B-18E9-55B3-E3E3-01F585363C0C}"/>
              </a:ext>
            </a:extLst>
          </p:cNvPr>
          <p:cNvSpPr txBox="1"/>
          <p:nvPr/>
        </p:nvSpPr>
        <p:spPr>
          <a:xfrm>
            <a:off x="789213" y="562140"/>
            <a:ext cx="3031673" cy="584775"/>
          </a:xfrm>
          <a:prstGeom prst="rect">
            <a:avLst/>
          </a:prstGeom>
          <a:noFill/>
        </p:spPr>
        <p:txBody>
          <a:bodyPr wrap="square" rtlCol="0">
            <a:spAutoFit/>
          </a:bodyPr>
          <a:lstStyle/>
          <a:p>
            <a:r>
              <a:rPr lang="en-US" sz="3200" b="1" dirty="0">
                <a:solidFill>
                  <a:schemeClr val="bg1"/>
                </a:solidFill>
              </a:rPr>
              <a:t>Heart chambers </a:t>
            </a:r>
            <a:endParaRPr lang="en-US" sz="3200" dirty="0">
              <a:solidFill>
                <a:schemeClr val="bg1"/>
              </a:solidFill>
              <a:effectLst/>
            </a:endParaRPr>
          </a:p>
        </p:txBody>
      </p:sp>
      <p:sp>
        <p:nvSpPr>
          <p:cNvPr id="3" name="TextBox 2">
            <a:extLst>
              <a:ext uri="{FF2B5EF4-FFF2-40B4-BE49-F238E27FC236}">
                <a16:creationId xmlns:a16="http://schemas.microsoft.com/office/drawing/2014/main" id="{1E63D6F5-927E-B2C1-0C66-99750EEECF2D}"/>
              </a:ext>
            </a:extLst>
          </p:cNvPr>
          <p:cNvSpPr txBox="1"/>
          <p:nvPr/>
        </p:nvSpPr>
        <p:spPr>
          <a:xfrm>
            <a:off x="440870" y="2002972"/>
            <a:ext cx="5415643" cy="18912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There are </a:t>
            </a:r>
            <a:r>
              <a:rPr lang="en-US" sz="2000" b="1" dirty="0"/>
              <a:t>four</a:t>
            </a:r>
            <a:r>
              <a:rPr lang="en-US" sz="2000" dirty="0"/>
              <a:t> chambers: The </a:t>
            </a:r>
            <a:r>
              <a:rPr lang="en-US" sz="2000" b="1" dirty="0"/>
              <a:t>left atrium </a:t>
            </a:r>
            <a:r>
              <a:rPr lang="en-US" sz="2000" dirty="0"/>
              <a:t>and </a:t>
            </a:r>
            <a:r>
              <a:rPr lang="en-US" sz="2000" b="1" dirty="0"/>
              <a:t>right atrium </a:t>
            </a:r>
            <a:r>
              <a:rPr lang="en-US" sz="2000" dirty="0"/>
              <a:t>(upper chambers), and the </a:t>
            </a:r>
            <a:r>
              <a:rPr lang="en-US" sz="2000" b="1" dirty="0"/>
              <a:t>left ventricle</a:t>
            </a:r>
            <a:r>
              <a:rPr lang="en-US" sz="2000" dirty="0"/>
              <a:t> and </a:t>
            </a:r>
            <a:r>
              <a:rPr lang="en-US" sz="2000" b="1" dirty="0"/>
              <a:t>right ventricle </a:t>
            </a:r>
            <a:r>
              <a:rPr lang="en-US" sz="2000" dirty="0"/>
              <a:t>(lower chambers). </a:t>
            </a:r>
          </a:p>
          <a:p>
            <a:pPr>
              <a:lnSpc>
                <a:spcPct val="150000"/>
              </a:lnSpc>
            </a:pPr>
            <a:r>
              <a:rPr lang="en-US" sz="2000" b="1" dirty="0"/>
              <a:t> </a:t>
            </a:r>
          </a:p>
        </p:txBody>
      </p:sp>
      <p:pic>
        <p:nvPicPr>
          <p:cNvPr id="6146" name="Picture 2" descr="Heart chambers: MedlinePlus Medical Encyclopedia Image">
            <a:extLst>
              <a:ext uri="{FF2B5EF4-FFF2-40B4-BE49-F238E27FC236}">
                <a16:creationId xmlns:a16="http://schemas.microsoft.com/office/drawing/2014/main" id="{42D42647-93F7-5D22-1848-0AE1DD770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28057"/>
            <a:ext cx="5080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11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7891</TotalTime>
  <Words>1162</Words>
  <Application>Microsoft Macintosh PowerPoint</Application>
  <PresentationFormat>Widescreen</PresentationFormat>
  <Paragraphs>111</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Open Sauce</vt:lpstr>
      <vt:lpstr>Open Sauce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genetics</dc:title>
  <dc:creator>aras masoud</dc:creator>
  <cp:lastModifiedBy>Adam Jalal Mohammed</cp:lastModifiedBy>
  <cp:revision>49</cp:revision>
  <dcterms:created xsi:type="dcterms:W3CDTF">2020-01-28T04:47:58Z</dcterms:created>
  <dcterms:modified xsi:type="dcterms:W3CDTF">2026-05-06T22:21:21Z</dcterms:modified>
</cp:coreProperties>
</file>