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56" r:id="rId2"/>
    <p:sldId id="258" r:id="rId3"/>
    <p:sldId id="331" r:id="rId4"/>
    <p:sldId id="332" r:id="rId5"/>
    <p:sldId id="334" r:id="rId6"/>
    <p:sldId id="333" r:id="rId7"/>
    <p:sldId id="335" r:id="rId8"/>
    <p:sldId id="336" r:id="rId9"/>
    <p:sldId id="337" r:id="rId10"/>
    <p:sldId id="339" r:id="rId11"/>
    <p:sldId id="340" r:id="rId12"/>
    <p:sldId id="342" r:id="rId13"/>
    <p:sldId id="341" r:id="rId14"/>
    <p:sldId id="344" r:id="rId15"/>
    <p:sldId id="338" r:id="rId16"/>
    <p:sldId id="345" r:id="rId17"/>
    <p:sldId id="346" r:id="rId18"/>
    <p:sldId id="343" r:id="rId19"/>
    <p:sldId id="347" r:id="rId20"/>
    <p:sldId id="348" r:id="rId21"/>
    <p:sldId id="351" r:id="rId22"/>
    <p:sldId id="349" r:id="rId23"/>
    <p:sldId id="350" r:id="rId24"/>
    <p:sldId id="352" r:id="rId25"/>
    <p:sldId id="353" r:id="rId26"/>
    <p:sldId id="354" r:id="rId27"/>
    <p:sldId id="355" r:id="rId28"/>
    <p:sldId id="356" r:id="rId29"/>
    <p:sldId id="357" r:id="rId30"/>
    <p:sldId id="358" r:id="rId31"/>
    <p:sldId id="359" r:id="rId32"/>
    <p:sldId id="360" r:id="rId33"/>
    <p:sldId id="361" r:id="rId34"/>
    <p:sldId id="362"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267" r:id="rId48"/>
  </p:sldIdLst>
  <p:sldSz cx="18288000" cy="10287000"/>
  <p:notesSz cx="6858000" cy="9144000"/>
  <p:embeddedFontLst>
    <p:embeddedFont>
      <p:font typeface="Cormorant Garamond Bold Italics" pitchFamily="2" charset="77"/>
      <p:regular r:id="rId50"/>
      <p:bold r:id="rId51"/>
      <p:italic r:id="rId52"/>
      <p:boldItalic r:id="rId53"/>
    </p:embeddedFont>
    <p:embeddedFont>
      <p:font typeface="Quicksand" pitchFamily="2" charset="77"/>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638" autoAdjust="0"/>
  </p:normalViewPr>
  <p:slideViewPr>
    <p:cSldViewPr>
      <p:cViewPr varScale="1">
        <p:scale>
          <a:sx n="87" d="100"/>
          <a:sy n="87" d="100"/>
        </p:scale>
        <p:origin x="216"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37413-1EA9-4C8A-8644-28248992969E}" type="datetimeFigureOut">
              <a:rPr lang="en-US" smtClean="0"/>
              <a:t>5/3/26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54FA1-DFC3-46F6-872F-D83D6FBF8434}" type="slidenum">
              <a:rPr lang="en-US" smtClean="0"/>
              <a:t>‹#›</a:t>
            </a:fld>
            <a:endParaRPr lang="en-US"/>
          </a:p>
        </p:txBody>
      </p:sp>
    </p:spTree>
    <p:extLst>
      <p:ext uri="{BB962C8B-B14F-4D97-AF65-F5344CB8AC3E}">
        <p14:creationId xmlns:p14="http://schemas.microsoft.com/office/powerpoint/2010/main" val="282440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54FA1-DFC3-46F6-872F-D83D6FBF8434}" type="slidenum">
              <a:rPr lang="en-US" smtClean="0"/>
              <a:t>3</a:t>
            </a:fld>
            <a:endParaRPr lang="en-US" dirty="0"/>
          </a:p>
        </p:txBody>
      </p:sp>
    </p:spTree>
    <p:extLst>
      <p:ext uri="{BB962C8B-B14F-4D97-AF65-F5344CB8AC3E}">
        <p14:creationId xmlns:p14="http://schemas.microsoft.com/office/powerpoint/2010/main" val="20116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158B-1ECC-4120-EFE8-3E2AA933F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67736-F9C2-83A8-81DD-CEF258843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A17E8-BD1F-19B8-999C-EE85CC6E10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BAB2E-569E-42E1-7F2F-AEFCA9AE3CB1}"/>
              </a:ext>
            </a:extLst>
          </p:cNvPr>
          <p:cNvSpPr>
            <a:spLocks noGrp="1"/>
          </p:cNvSpPr>
          <p:nvPr>
            <p:ph type="sldNum" sz="quarter" idx="5"/>
          </p:nvPr>
        </p:nvSpPr>
        <p:spPr/>
        <p:txBody>
          <a:bodyPr/>
          <a:lstStyle/>
          <a:p>
            <a:fld id="{D3F54FA1-DFC3-46F6-872F-D83D6FBF8434}" type="slidenum">
              <a:rPr lang="en-US" smtClean="0"/>
              <a:t>12</a:t>
            </a:fld>
            <a:endParaRPr lang="en-US" dirty="0"/>
          </a:p>
        </p:txBody>
      </p:sp>
    </p:spTree>
    <p:extLst>
      <p:ext uri="{BB962C8B-B14F-4D97-AF65-F5344CB8AC3E}">
        <p14:creationId xmlns:p14="http://schemas.microsoft.com/office/powerpoint/2010/main" val="392054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6B1E-E9D5-4CC5-8D78-3B322D664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02A82-E758-D435-29C9-86424469E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2AE7B-C12B-E5FB-1770-CA3E9C20D3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8DC3C9-0D3F-ED50-20F4-47EA0791DBB7}"/>
              </a:ext>
            </a:extLst>
          </p:cNvPr>
          <p:cNvSpPr>
            <a:spLocks noGrp="1"/>
          </p:cNvSpPr>
          <p:nvPr>
            <p:ph type="sldNum" sz="quarter" idx="5"/>
          </p:nvPr>
        </p:nvSpPr>
        <p:spPr/>
        <p:txBody>
          <a:bodyPr/>
          <a:lstStyle/>
          <a:p>
            <a:fld id="{D3F54FA1-DFC3-46F6-872F-D83D6FBF8434}" type="slidenum">
              <a:rPr lang="en-US" smtClean="0"/>
              <a:t>13</a:t>
            </a:fld>
            <a:endParaRPr lang="en-US" dirty="0"/>
          </a:p>
        </p:txBody>
      </p:sp>
    </p:spTree>
    <p:extLst>
      <p:ext uri="{BB962C8B-B14F-4D97-AF65-F5344CB8AC3E}">
        <p14:creationId xmlns:p14="http://schemas.microsoft.com/office/powerpoint/2010/main" val="259498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43F31-2341-8DBA-7A21-93C4517EE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484DC-7211-347B-B77E-3FB233DBC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66D8C-2E63-7BE3-0AA8-2A967CE5CE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E86591-5DCE-FB9B-C401-1A7FDB42FBBD}"/>
              </a:ext>
            </a:extLst>
          </p:cNvPr>
          <p:cNvSpPr>
            <a:spLocks noGrp="1"/>
          </p:cNvSpPr>
          <p:nvPr>
            <p:ph type="sldNum" sz="quarter" idx="5"/>
          </p:nvPr>
        </p:nvSpPr>
        <p:spPr/>
        <p:txBody>
          <a:bodyPr/>
          <a:lstStyle/>
          <a:p>
            <a:fld id="{D3F54FA1-DFC3-46F6-872F-D83D6FBF8434}" type="slidenum">
              <a:rPr lang="en-US" smtClean="0"/>
              <a:t>14</a:t>
            </a:fld>
            <a:endParaRPr lang="en-US" dirty="0"/>
          </a:p>
        </p:txBody>
      </p:sp>
    </p:spTree>
    <p:extLst>
      <p:ext uri="{BB962C8B-B14F-4D97-AF65-F5344CB8AC3E}">
        <p14:creationId xmlns:p14="http://schemas.microsoft.com/office/powerpoint/2010/main" val="259236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44E41-0805-3B01-F378-EFF3E8E6F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D5B78-FAB0-3B54-442E-1B2E11101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5CCFF-B7ED-0BDF-873E-37B6F4A03D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626D47-0916-322C-CA66-62513C8EAC45}"/>
              </a:ext>
            </a:extLst>
          </p:cNvPr>
          <p:cNvSpPr>
            <a:spLocks noGrp="1"/>
          </p:cNvSpPr>
          <p:nvPr>
            <p:ph type="sldNum" sz="quarter" idx="5"/>
          </p:nvPr>
        </p:nvSpPr>
        <p:spPr/>
        <p:txBody>
          <a:bodyPr/>
          <a:lstStyle/>
          <a:p>
            <a:fld id="{D3F54FA1-DFC3-46F6-872F-D83D6FBF8434}" type="slidenum">
              <a:rPr lang="en-US" smtClean="0"/>
              <a:t>15</a:t>
            </a:fld>
            <a:endParaRPr lang="en-US" dirty="0"/>
          </a:p>
        </p:txBody>
      </p:sp>
    </p:spTree>
    <p:extLst>
      <p:ext uri="{BB962C8B-B14F-4D97-AF65-F5344CB8AC3E}">
        <p14:creationId xmlns:p14="http://schemas.microsoft.com/office/powerpoint/2010/main" val="28330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BBB10-B940-0F3D-14EB-56FF9FE73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35938-4D03-AD70-3BF2-7570D76492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ECEA5-9B33-4FE1-A0FA-81542059A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E8794-F3A6-DD29-C5B4-E03D2E18C817}"/>
              </a:ext>
            </a:extLst>
          </p:cNvPr>
          <p:cNvSpPr>
            <a:spLocks noGrp="1"/>
          </p:cNvSpPr>
          <p:nvPr>
            <p:ph type="sldNum" sz="quarter" idx="5"/>
          </p:nvPr>
        </p:nvSpPr>
        <p:spPr/>
        <p:txBody>
          <a:bodyPr/>
          <a:lstStyle/>
          <a:p>
            <a:fld id="{D3F54FA1-DFC3-46F6-872F-D83D6FBF8434}" type="slidenum">
              <a:rPr lang="en-US" smtClean="0"/>
              <a:t>16</a:t>
            </a:fld>
            <a:endParaRPr lang="en-US" dirty="0"/>
          </a:p>
        </p:txBody>
      </p:sp>
    </p:spTree>
    <p:extLst>
      <p:ext uri="{BB962C8B-B14F-4D97-AF65-F5344CB8AC3E}">
        <p14:creationId xmlns:p14="http://schemas.microsoft.com/office/powerpoint/2010/main" val="252734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AC08-3919-77E4-7B67-E08CD80EB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F5DF1-99D0-5465-606A-08B0ADD36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F381F-A119-93A7-5D49-73866ABBF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54FB9-EE1A-A89F-BE2F-86F777F14835}"/>
              </a:ext>
            </a:extLst>
          </p:cNvPr>
          <p:cNvSpPr>
            <a:spLocks noGrp="1"/>
          </p:cNvSpPr>
          <p:nvPr>
            <p:ph type="sldNum" sz="quarter" idx="5"/>
          </p:nvPr>
        </p:nvSpPr>
        <p:spPr/>
        <p:txBody>
          <a:bodyPr/>
          <a:lstStyle/>
          <a:p>
            <a:fld id="{D3F54FA1-DFC3-46F6-872F-D83D6FBF8434}" type="slidenum">
              <a:rPr lang="en-US" smtClean="0"/>
              <a:t>17</a:t>
            </a:fld>
            <a:endParaRPr lang="en-US" dirty="0"/>
          </a:p>
        </p:txBody>
      </p:sp>
    </p:spTree>
    <p:extLst>
      <p:ext uri="{BB962C8B-B14F-4D97-AF65-F5344CB8AC3E}">
        <p14:creationId xmlns:p14="http://schemas.microsoft.com/office/powerpoint/2010/main" val="351316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793EA-EE51-C1BE-2FEF-67EE8CC56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5D7DE-5C32-9BE9-4D8B-1FBDFEB99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A5D7A-92B5-97B1-B4F0-07B6CF9CD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A529E5-40D7-D900-29ED-F52B6403E811}"/>
              </a:ext>
            </a:extLst>
          </p:cNvPr>
          <p:cNvSpPr>
            <a:spLocks noGrp="1"/>
          </p:cNvSpPr>
          <p:nvPr>
            <p:ph type="sldNum" sz="quarter" idx="5"/>
          </p:nvPr>
        </p:nvSpPr>
        <p:spPr/>
        <p:txBody>
          <a:bodyPr/>
          <a:lstStyle/>
          <a:p>
            <a:fld id="{D3F54FA1-DFC3-46F6-872F-D83D6FBF8434}" type="slidenum">
              <a:rPr lang="en-US" smtClean="0"/>
              <a:t>18</a:t>
            </a:fld>
            <a:endParaRPr lang="en-US" dirty="0"/>
          </a:p>
        </p:txBody>
      </p:sp>
    </p:spTree>
    <p:extLst>
      <p:ext uri="{BB962C8B-B14F-4D97-AF65-F5344CB8AC3E}">
        <p14:creationId xmlns:p14="http://schemas.microsoft.com/office/powerpoint/2010/main" val="1084377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AC56-1C90-46BD-5399-89D593AC1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60F7F-C8BF-175E-F7E5-67B821A4E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044F4-26F7-897C-ADA5-5DE7387388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364656-400B-A2C3-6AC1-2963F6487479}"/>
              </a:ext>
            </a:extLst>
          </p:cNvPr>
          <p:cNvSpPr>
            <a:spLocks noGrp="1"/>
          </p:cNvSpPr>
          <p:nvPr>
            <p:ph type="sldNum" sz="quarter" idx="5"/>
          </p:nvPr>
        </p:nvSpPr>
        <p:spPr/>
        <p:txBody>
          <a:bodyPr/>
          <a:lstStyle/>
          <a:p>
            <a:fld id="{D3F54FA1-DFC3-46F6-872F-D83D6FBF8434}" type="slidenum">
              <a:rPr lang="en-US" smtClean="0"/>
              <a:t>19</a:t>
            </a:fld>
            <a:endParaRPr lang="en-US" dirty="0"/>
          </a:p>
        </p:txBody>
      </p:sp>
    </p:spTree>
    <p:extLst>
      <p:ext uri="{BB962C8B-B14F-4D97-AF65-F5344CB8AC3E}">
        <p14:creationId xmlns:p14="http://schemas.microsoft.com/office/powerpoint/2010/main" val="146266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E2F8C-D512-88C5-C8A3-777024D96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5DC5C-2D82-63F3-AE5B-B1EF21E84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EB809-B535-8748-3923-BAB2282DE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A0FA4-394E-2161-49F2-1EC8EAA937C6}"/>
              </a:ext>
            </a:extLst>
          </p:cNvPr>
          <p:cNvSpPr>
            <a:spLocks noGrp="1"/>
          </p:cNvSpPr>
          <p:nvPr>
            <p:ph type="sldNum" sz="quarter" idx="5"/>
          </p:nvPr>
        </p:nvSpPr>
        <p:spPr/>
        <p:txBody>
          <a:bodyPr/>
          <a:lstStyle/>
          <a:p>
            <a:fld id="{D3F54FA1-DFC3-46F6-872F-D83D6FBF8434}" type="slidenum">
              <a:rPr lang="en-US" smtClean="0"/>
              <a:t>20</a:t>
            </a:fld>
            <a:endParaRPr lang="en-US" dirty="0"/>
          </a:p>
        </p:txBody>
      </p:sp>
    </p:spTree>
    <p:extLst>
      <p:ext uri="{BB962C8B-B14F-4D97-AF65-F5344CB8AC3E}">
        <p14:creationId xmlns:p14="http://schemas.microsoft.com/office/powerpoint/2010/main" val="3969473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D4CA8-8950-6744-08E9-056FD30B1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6D939-2ACF-8E1A-E46E-90FE0E56B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A643A-0B81-1A51-27E9-D70EF4A188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1904F4-2E36-9DA2-CBFB-AD044F329A74}"/>
              </a:ext>
            </a:extLst>
          </p:cNvPr>
          <p:cNvSpPr>
            <a:spLocks noGrp="1"/>
          </p:cNvSpPr>
          <p:nvPr>
            <p:ph type="sldNum" sz="quarter" idx="5"/>
          </p:nvPr>
        </p:nvSpPr>
        <p:spPr/>
        <p:txBody>
          <a:bodyPr/>
          <a:lstStyle/>
          <a:p>
            <a:fld id="{D3F54FA1-DFC3-46F6-872F-D83D6FBF8434}" type="slidenum">
              <a:rPr lang="en-US" smtClean="0"/>
              <a:t>21</a:t>
            </a:fld>
            <a:endParaRPr lang="en-US" dirty="0"/>
          </a:p>
        </p:txBody>
      </p:sp>
    </p:spTree>
    <p:extLst>
      <p:ext uri="{BB962C8B-B14F-4D97-AF65-F5344CB8AC3E}">
        <p14:creationId xmlns:p14="http://schemas.microsoft.com/office/powerpoint/2010/main" val="107421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919CC-B19D-FEB6-8F6D-55DD9011C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B9C09-B45B-7B7F-49F4-48F139170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033CA-BC71-392B-3D05-579D79BCBB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E6B55-C722-138C-2F86-EFF8A9EFCFEF}"/>
              </a:ext>
            </a:extLst>
          </p:cNvPr>
          <p:cNvSpPr>
            <a:spLocks noGrp="1"/>
          </p:cNvSpPr>
          <p:nvPr>
            <p:ph type="sldNum" sz="quarter" idx="5"/>
          </p:nvPr>
        </p:nvSpPr>
        <p:spPr/>
        <p:txBody>
          <a:bodyPr/>
          <a:lstStyle/>
          <a:p>
            <a:fld id="{D3F54FA1-DFC3-46F6-872F-D83D6FBF8434}" type="slidenum">
              <a:rPr lang="en-US" smtClean="0"/>
              <a:t>4</a:t>
            </a:fld>
            <a:endParaRPr lang="en-US" dirty="0"/>
          </a:p>
        </p:txBody>
      </p:sp>
    </p:spTree>
    <p:extLst>
      <p:ext uri="{BB962C8B-B14F-4D97-AF65-F5344CB8AC3E}">
        <p14:creationId xmlns:p14="http://schemas.microsoft.com/office/powerpoint/2010/main" val="685042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156D-41CE-4724-A1B0-9E4635A0F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92043-D402-9A55-F154-4B6617D18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13570-41CC-7FE9-EC0F-8966FDF5D5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2FF7D4-B0D8-072D-C4FA-737C5D367F7A}"/>
              </a:ext>
            </a:extLst>
          </p:cNvPr>
          <p:cNvSpPr>
            <a:spLocks noGrp="1"/>
          </p:cNvSpPr>
          <p:nvPr>
            <p:ph type="sldNum" sz="quarter" idx="5"/>
          </p:nvPr>
        </p:nvSpPr>
        <p:spPr/>
        <p:txBody>
          <a:bodyPr/>
          <a:lstStyle/>
          <a:p>
            <a:fld id="{D3F54FA1-DFC3-46F6-872F-D83D6FBF8434}" type="slidenum">
              <a:rPr lang="en-US" smtClean="0"/>
              <a:t>22</a:t>
            </a:fld>
            <a:endParaRPr lang="en-US" dirty="0"/>
          </a:p>
        </p:txBody>
      </p:sp>
    </p:spTree>
    <p:extLst>
      <p:ext uri="{BB962C8B-B14F-4D97-AF65-F5344CB8AC3E}">
        <p14:creationId xmlns:p14="http://schemas.microsoft.com/office/powerpoint/2010/main" val="158787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0050E-BA26-09CD-5B31-52C552AA9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BD56F-BFCA-44ED-6B89-98F303370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B0A1E-6D12-2D63-2BB9-43CD5909E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C1D405-564B-5243-2F66-FE6AAF752DC9}"/>
              </a:ext>
            </a:extLst>
          </p:cNvPr>
          <p:cNvSpPr>
            <a:spLocks noGrp="1"/>
          </p:cNvSpPr>
          <p:nvPr>
            <p:ph type="sldNum" sz="quarter" idx="5"/>
          </p:nvPr>
        </p:nvSpPr>
        <p:spPr/>
        <p:txBody>
          <a:bodyPr/>
          <a:lstStyle/>
          <a:p>
            <a:fld id="{D3F54FA1-DFC3-46F6-872F-D83D6FBF8434}" type="slidenum">
              <a:rPr lang="en-US" smtClean="0"/>
              <a:t>23</a:t>
            </a:fld>
            <a:endParaRPr lang="en-US" dirty="0"/>
          </a:p>
        </p:txBody>
      </p:sp>
    </p:spTree>
    <p:extLst>
      <p:ext uri="{BB962C8B-B14F-4D97-AF65-F5344CB8AC3E}">
        <p14:creationId xmlns:p14="http://schemas.microsoft.com/office/powerpoint/2010/main" val="62958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9C12-2FE0-EA4C-EB2D-4E275DF8C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69BA4-2E82-0B42-FD4A-835B0A534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39D13-DBA1-5CC5-293B-32AEBCF98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D9A37-2988-D9EF-F86E-726B3ECFF2BE}"/>
              </a:ext>
            </a:extLst>
          </p:cNvPr>
          <p:cNvSpPr>
            <a:spLocks noGrp="1"/>
          </p:cNvSpPr>
          <p:nvPr>
            <p:ph type="sldNum" sz="quarter" idx="5"/>
          </p:nvPr>
        </p:nvSpPr>
        <p:spPr/>
        <p:txBody>
          <a:bodyPr/>
          <a:lstStyle/>
          <a:p>
            <a:fld id="{D3F54FA1-DFC3-46F6-872F-D83D6FBF8434}" type="slidenum">
              <a:rPr lang="en-US" smtClean="0"/>
              <a:t>24</a:t>
            </a:fld>
            <a:endParaRPr lang="en-US" dirty="0"/>
          </a:p>
        </p:txBody>
      </p:sp>
    </p:spTree>
    <p:extLst>
      <p:ext uri="{BB962C8B-B14F-4D97-AF65-F5344CB8AC3E}">
        <p14:creationId xmlns:p14="http://schemas.microsoft.com/office/powerpoint/2010/main" val="1231764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1C251-3457-3761-C135-1782CBEB7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9B400-51FD-8300-409C-96744BD0C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C3E13-3688-A650-1185-4D940577F0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45D80C-4B74-A5F3-31DE-B756246E2CAB}"/>
              </a:ext>
            </a:extLst>
          </p:cNvPr>
          <p:cNvSpPr>
            <a:spLocks noGrp="1"/>
          </p:cNvSpPr>
          <p:nvPr>
            <p:ph type="sldNum" sz="quarter" idx="5"/>
          </p:nvPr>
        </p:nvSpPr>
        <p:spPr/>
        <p:txBody>
          <a:bodyPr/>
          <a:lstStyle/>
          <a:p>
            <a:fld id="{D3F54FA1-DFC3-46F6-872F-D83D6FBF8434}" type="slidenum">
              <a:rPr lang="en-US" smtClean="0"/>
              <a:t>25</a:t>
            </a:fld>
            <a:endParaRPr lang="en-US" dirty="0"/>
          </a:p>
        </p:txBody>
      </p:sp>
    </p:spTree>
    <p:extLst>
      <p:ext uri="{BB962C8B-B14F-4D97-AF65-F5344CB8AC3E}">
        <p14:creationId xmlns:p14="http://schemas.microsoft.com/office/powerpoint/2010/main" val="220017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3D9C-D49F-E507-7CB3-CA53BD169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DDD09-17CB-F91F-5E85-0384E53DF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DB6FB-C2A6-B808-E785-226D51B99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73F980-8B33-AD8D-3E42-A1D46BA40E3B}"/>
              </a:ext>
            </a:extLst>
          </p:cNvPr>
          <p:cNvSpPr>
            <a:spLocks noGrp="1"/>
          </p:cNvSpPr>
          <p:nvPr>
            <p:ph type="sldNum" sz="quarter" idx="5"/>
          </p:nvPr>
        </p:nvSpPr>
        <p:spPr/>
        <p:txBody>
          <a:bodyPr/>
          <a:lstStyle/>
          <a:p>
            <a:fld id="{D3F54FA1-DFC3-46F6-872F-D83D6FBF8434}" type="slidenum">
              <a:rPr lang="en-US" smtClean="0"/>
              <a:t>26</a:t>
            </a:fld>
            <a:endParaRPr lang="en-US" dirty="0"/>
          </a:p>
        </p:txBody>
      </p:sp>
    </p:spTree>
    <p:extLst>
      <p:ext uri="{BB962C8B-B14F-4D97-AF65-F5344CB8AC3E}">
        <p14:creationId xmlns:p14="http://schemas.microsoft.com/office/powerpoint/2010/main" val="365236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55FD0-D96D-91EC-44F9-EB0B276F2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03436-0A25-626C-4B19-43F401F5E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BE895-D9EF-73E4-9D53-21C2B5AAD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E1312-3452-DBC0-E526-0F2631B5ECB5}"/>
              </a:ext>
            </a:extLst>
          </p:cNvPr>
          <p:cNvSpPr>
            <a:spLocks noGrp="1"/>
          </p:cNvSpPr>
          <p:nvPr>
            <p:ph type="sldNum" sz="quarter" idx="5"/>
          </p:nvPr>
        </p:nvSpPr>
        <p:spPr/>
        <p:txBody>
          <a:bodyPr/>
          <a:lstStyle/>
          <a:p>
            <a:fld id="{D3F54FA1-DFC3-46F6-872F-D83D6FBF8434}" type="slidenum">
              <a:rPr lang="en-US" smtClean="0"/>
              <a:t>27</a:t>
            </a:fld>
            <a:endParaRPr lang="en-US" dirty="0"/>
          </a:p>
        </p:txBody>
      </p:sp>
    </p:spTree>
    <p:extLst>
      <p:ext uri="{BB962C8B-B14F-4D97-AF65-F5344CB8AC3E}">
        <p14:creationId xmlns:p14="http://schemas.microsoft.com/office/powerpoint/2010/main" val="957394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6C19-074A-9A77-DB9A-8A4AEB3F9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73D7C-DF9B-BA46-D45C-229AA7EAE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B4F73-41C2-1354-76CA-D11196710B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46C66-6685-F77A-9AC8-4565C660C541}"/>
              </a:ext>
            </a:extLst>
          </p:cNvPr>
          <p:cNvSpPr>
            <a:spLocks noGrp="1"/>
          </p:cNvSpPr>
          <p:nvPr>
            <p:ph type="sldNum" sz="quarter" idx="5"/>
          </p:nvPr>
        </p:nvSpPr>
        <p:spPr/>
        <p:txBody>
          <a:bodyPr/>
          <a:lstStyle/>
          <a:p>
            <a:fld id="{D3F54FA1-DFC3-46F6-872F-D83D6FBF8434}" type="slidenum">
              <a:rPr lang="en-US" smtClean="0"/>
              <a:t>28</a:t>
            </a:fld>
            <a:endParaRPr lang="en-US" dirty="0"/>
          </a:p>
        </p:txBody>
      </p:sp>
    </p:spTree>
    <p:extLst>
      <p:ext uri="{BB962C8B-B14F-4D97-AF65-F5344CB8AC3E}">
        <p14:creationId xmlns:p14="http://schemas.microsoft.com/office/powerpoint/2010/main" val="3307193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E171E-FC27-AA19-0B81-C8C201111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28C9-7DF0-D3D2-282B-BBA0B90B1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81D2A-9979-C67E-3B99-34173FEBBF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2AED69-6D70-179D-AC3D-AF99E3E2DA84}"/>
              </a:ext>
            </a:extLst>
          </p:cNvPr>
          <p:cNvSpPr>
            <a:spLocks noGrp="1"/>
          </p:cNvSpPr>
          <p:nvPr>
            <p:ph type="sldNum" sz="quarter" idx="5"/>
          </p:nvPr>
        </p:nvSpPr>
        <p:spPr/>
        <p:txBody>
          <a:bodyPr/>
          <a:lstStyle/>
          <a:p>
            <a:fld id="{D3F54FA1-DFC3-46F6-872F-D83D6FBF8434}" type="slidenum">
              <a:rPr lang="en-US" smtClean="0"/>
              <a:t>29</a:t>
            </a:fld>
            <a:endParaRPr lang="en-US" dirty="0"/>
          </a:p>
        </p:txBody>
      </p:sp>
    </p:spTree>
    <p:extLst>
      <p:ext uri="{BB962C8B-B14F-4D97-AF65-F5344CB8AC3E}">
        <p14:creationId xmlns:p14="http://schemas.microsoft.com/office/powerpoint/2010/main" val="789214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1C27-E652-407C-92B3-83EBE9FA8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BB772-64ED-2982-C00E-F1DCEABE8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696C0-2653-F13B-5854-1E1DDC2AF9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9C1AFB-FD71-CE98-6706-205BB63B7BB6}"/>
              </a:ext>
            </a:extLst>
          </p:cNvPr>
          <p:cNvSpPr>
            <a:spLocks noGrp="1"/>
          </p:cNvSpPr>
          <p:nvPr>
            <p:ph type="sldNum" sz="quarter" idx="5"/>
          </p:nvPr>
        </p:nvSpPr>
        <p:spPr/>
        <p:txBody>
          <a:bodyPr/>
          <a:lstStyle/>
          <a:p>
            <a:fld id="{D3F54FA1-DFC3-46F6-872F-D83D6FBF8434}" type="slidenum">
              <a:rPr lang="en-US" smtClean="0"/>
              <a:t>30</a:t>
            </a:fld>
            <a:endParaRPr lang="en-US" dirty="0"/>
          </a:p>
        </p:txBody>
      </p:sp>
    </p:spTree>
    <p:extLst>
      <p:ext uri="{BB962C8B-B14F-4D97-AF65-F5344CB8AC3E}">
        <p14:creationId xmlns:p14="http://schemas.microsoft.com/office/powerpoint/2010/main" val="155082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696CD-4D44-91CB-36EE-00C5C19DF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9D955-6D1C-D993-04D4-B37061BF3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730AE-3281-12B4-5473-FA838C0C68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7B6342-A8FF-601F-578A-42C65EAE9815}"/>
              </a:ext>
            </a:extLst>
          </p:cNvPr>
          <p:cNvSpPr>
            <a:spLocks noGrp="1"/>
          </p:cNvSpPr>
          <p:nvPr>
            <p:ph type="sldNum" sz="quarter" idx="5"/>
          </p:nvPr>
        </p:nvSpPr>
        <p:spPr/>
        <p:txBody>
          <a:bodyPr/>
          <a:lstStyle/>
          <a:p>
            <a:fld id="{D3F54FA1-DFC3-46F6-872F-D83D6FBF8434}" type="slidenum">
              <a:rPr lang="en-US" smtClean="0"/>
              <a:t>31</a:t>
            </a:fld>
            <a:endParaRPr lang="en-US" dirty="0"/>
          </a:p>
        </p:txBody>
      </p:sp>
    </p:spTree>
    <p:extLst>
      <p:ext uri="{BB962C8B-B14F-4D97-AF65-F5344CB8AC3E}">
        <p14:creationId xmlns:p14="http://schemas.microsoft.com/office/powerpoint/2010/main" val="1831149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1A82-0CCE-E597-D000-C6027F431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B7223-6548-E62C-E7E4-E358AEE3B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6EC59-DDDE-4064-F243-157898BFFA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71FCD-BFCA-2F7B-FCAD-17065B2F2B8B}"/>
              </a:ext>
            </a:extLst>
          </p:cNvPr>
          <p:cNvSpPr>
            <a:spLocks noGrp="1"/>
          </p:cNvSpPr>
          <p:nvPr>
            <p:ph type="sldNum" sz="quarter" idx="5"/>
          </p:nvPr>
        </p:nvSpPr>
        <p:spPr/>
        <p:txBody>
          <a:bodyPr/>
          <a:lstStyle/>
          <a:p>
            <a:fld id="{D3F54FA1-DFC3-46F6-872F-D83D6FBF8434}" type="slidenum">
              <a:rPr lang="en-US" smtClean="0"/>
              <a:t>5</a:t>
            </a:fld>
            <a:endParaRPr lang="en-US" dirty="0"/>
          </a:p>
        </p:txBody>
      </p:sp>
    </p:spTree>
    <p:extLst>
      <p:ext uri="{BB962C8B-B14F-4D97-AF65-F5344CB8AC3E}">
        <p14:creationId xmlns:p14="http://schemas.microsoft.com/office/powerpoint/2010/main" val="1737925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DF1C-F073-1A93-28D0-9427409D3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75E65-F3C9-333F-6E95-A02448657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EEA87-2689-158C-0CE6-253A8F75C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4348C-2B73-C558-BC26-875978435BF8}"/>
              </a:ext>
            </a:extLst>
          </p:cNvPr>
          <p:cNvSpPr>
            <a:spLocks noGrp="1"/>
          </p:cNvSpPr>
          <p:nvPr>
            <p:ph type="sldNum" sz="quarter" idx="5"/>
          </p:nvPr>
        </p:nvSpPr>
        <p:spPr/>
        <p:txBody>
          <a:bodyPr/>
          <a:lstStyle/>
          <a:p>
            <a:fld id="{D3F54FA1-DFC3-46F6-872F-D83D6FBF8434}" type="slidenum">
              <a:rPr lang="en-US" smtClean="0"/>
              <a:t>32</a:t>
            </a:fld>
            <a:endParaRPr lang="en-US" dirty="0"/>
          </a:p>
        </p:txBody>
      </p:sp>
    </p:spTree>
    <p:extLst>
      <p:ext uri="{BB962C8B-B14F-4D97-AF65-F5344CB8AC3E}">
        <p14:creationId xmlns:p14="http://schemas.microsoft.com/office/powerpoint/2010/main" val="1154066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DB2A-A5DE-1269-2209-72055C566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DDBC8-83E7-F16F-5515-468CE7A43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3F530-C263-3958-94F3-3B0124C8A7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D0269E-52FA-2567-C1A7-D40FDA4F61E2}"/>
              </a:ext>
            </a:extLst>
          </p:cNvPr>
          <p:cNvSpPr>
            <a:spLocks noGrp="1"/>
          </p:cNvSpPr>
          <p:nvPr>
            <p:ph type="sldNum" sz="quarter" idx="5"/>
          </p:nvPr>
        </p:nvSpPr>
        <p:spPr/>
        <p:txBody>
          <a:bodyPr/>
          <a:lstStyle/>
          <a:p>
            <a:fld id="{D3F54FA1-DFC3-46F6-872F-D83D6FBF8434}" type="slidenum">
              <a:rPr lang="en-US" smtClean="0"/>
              <a:t>33</a:t>
            </a:fld>
            <a:endParaRPr lang="en-US" dirty="0"/>
          </a:p>
        </p:txBody>
      </p:sp>
    </p:spTree>
    <p:extLst>
      <p:ext uri="{BB962C8B-B14F-4D97-AF65-F5344CB8AC3E}">
        <p14:creationId xmlns:p14="http://schemas.microsoft.com/office/powerpoint/2010/main" val="3829146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7B70-F09F-534F-42FB-E8306FE7A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EA6B1-249C-88E4-4A9F-92B487233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879C7-CF0A-F457-B61C-525D5E76F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F48EB8-729F-84FB-B4DE-2B4BA03C4CD8}"/>
              </a:ext>
            </a:extLst>
          </p:cNvPr>
          <p:cNvSpPr>
            <a:spLocks noGrp="1"/>
          </p:cNvSpPr>
          <p:nvPr>
            <p:ph type="sldNum" sz="quarter" idx="5"/>
          </p:nvPr>
        </p:nvSpPr>
        <p:spPr/>
        <p:txBody>
          <a:bodyPr/>
          <a:lstStyle/>
          <a:p>
            <a:fld id="{D3F54FA1-DFC3-46F6-872F-D83D6FBF8434}" type="slidenum">
              <a:rPr lang="en-US" smtClean="0"/>
              <a:t>34</a:t>
            </a:fld>
            <a:endParaRPr lang="en-US" dirty="0"/>
          </a:p>
        </p:txBody>
      </p:sp>
    </p:spTree>
    <p:extLst>
      <p:ext uri="{BB962C8B-B14F-4D97-AF65-F5344CB8AC3E}">
        <p14:creationId xmlns:p14="http://schemas.microsoft.com/office/powerpoint/2010/main" val="3396297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319A8-719B-8DC5-DE26-F58689830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32452-C644-C41B-B5CB-439F79668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9CC3F-5A07-4304-288C-BF85A3825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9CEB34-A8AC-E3AF-4BDC-EC7E3FD58088}"/>
              </a:ext>
            </a:extLst>
          </p:cNvPr>
          <p:cNvSpPr>
            <a:spLocks noGrp="1"/>
          </p:cNvSpPr>
          <p:nvPr>
            <p:ph type="sldNum" sz="quarter" idx="5"/>
          </p:nvPr>
        </p:nvSpPr>
        <p:spPr/>
        <p:txBody>
          <a:bodyPr/>
          <a:lstStyle/>
          <a:p>
            <a:fld id="{D3F54FA1-DFC3-46F6-872F-D83D6FBF8434}" type="slidenum">
              <a:rPr lang="en-US" smtClean="0"/>
              <a:t>35</a:t>
            </a:fld>
            <a:endParaRPr lang="en-US" dirty="0"/>
          </a:p>
        </p:txBody>
      </p:sp>
    </p:spTree>
    <p:extLst>
      <p:ext uri="{BB962C8B-B14F-4D97-AF65-F5344CB8AC3E}">
        <p14:creationId xmlns:p14="http://schemas.microsoft.com/office/powerpoint/2010/main" val="295986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54FA1-DFC3-46F6-872F-D83D6FBF8434}" type="slidenum">
              <a:rPr lang="en-US" smtClean="0"/>
              <a:t>36</a:t>
            </a:fld>
            <a:endParaRPr lang="en-US" dirty="0"/>
          </a:p>
        </p:txBody>
      </p:sp>
    </p:spTree>
    <p:extLst>
      <p:ext uri="{BB962C8B-B14F-4D97-AF65-F5344CB8AC3E}">
        <p14:creationId xmlns:p14="http://schemas.microsoft.com/office/powerpoint/2010/main" val="201164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1489C-C791-EF69-C58C-B7D53D9B5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90CBE-DDC6-6583-D81B-AA8597F7E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9EB8A-F499-8238-0DAD-2040184F6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FEFB63-89CD-E294-4DD8-97B40E1E975D}"/>
              </a:ext>
            </a:extLst>
          </p:cNvPr>
          <p:cNvSpPr>
            <a:spLocks noGrp="1"/>
          </p:cNvSpPr>
          <p:nvPr>
            <p:ph type="sldNum" sz="quarter" idx="5"/>
          </p:nvPr>
        </p:nvSpPr>
        <p:spPr/>
        <p:txBody>
          <a:bodyPr/>
          <a:lstStyle/>
          <a:p>
            <a:fld id="{D3F54FA1-DFC3-46F6-872F-D83D6FBF8434}" type="slidenum">
              <a:rPr lang="en-US" smtClean="0"/>
              <a:t>37</a:t>
            </a:fld>
            <a:endParaRPr lang="en-US" dirty="0"/>
          </a:p>
        </p:txBody>
      </p:sp>
    </p:spTree>
    <p:extLst>
      <p:ext uri="{BB962C8B-B14F-4D97-AF65-F5344CB8AC3E}">
        <p14:creationId xmlns:p14="http://schemas.microsoft.com/office/powerpoint/2010/main" val="113857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9EE8-670B-59E9-3EF0-49EE18E05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AF96A-2A50-8816-C21A-76A3271E1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AEF36-C737-F416-7D46-843374DC16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9C0C91-0A89-AA7B-8BFF-F315C4C29C83}"/>
              </a:ext>
            </a:extLst>
          </p:cNvPr>
          <p:cNvSpPr>
            <a:spLocks noGrp="1"/>
          </p:cNvSpPr>
          <p:nvPr>
            <p:ph type="sldNum" sz="quarter" idx="5"/>
          </p:nvPr>
        </p:nvSpPr>
        <p:spPr/>
        <p:txBody>
          <a:bodyPr/>
          <a:lstStyle/>
          <a:p>
            <a:fld id="{D3F54FA1-DFC3-46F6-872F-D83D6FBF8434}" type="slidenum">
              <a:rPr lang="en-US" smtClean="0"/>
              <a:t>38</a:t>
            </a:fld>
            <a:endParaRPr lang="en-US" dirty="0"/>
          </a:p>
        </p:txBody>
      </p:sp>
    </p:spTree>
    <p:extLst>
      <p:ext uri="{BB962C8B-B14F-4D97-AF65-F5344CB8AC3E}">
        <p14:creationId xmlns:p14="http://schemas.microsoft.com/office/powerpoint/2010/main" val="3975569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5F171-A160-A647-7B5A-9263DE28F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0E2A8-C799-FE4B-0C36-2F1A2E4FE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0D927-4E05-B479-4FF4-0AF3EFBEE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0EAA26-2CEA-B439-8337-8767F8E91E61}"/>
              </a:ext>
            </a:extLst>
          </p:cNvPr>
          <p:cNvSpPr>
            <a:spLocks noGrp="1"/>
          </p:cNvSpPr>
          <p:nvPr>
            <p:ph type="sldNum" sz="quarter" idx="5"/>
          </p:nvPr>
        </p:nvSpPr>
        <p:spPr/>
        <p:txBody>
          <a:bodyPr/>
          <a:lstStyle/>
          <a:p>
            <a:fld id="{D3F54FA1-DFC3-46F6-872F-D83D6FBF8434}" type="slidenum">
              <a:rPr lang="en-US" smtClean="0"/>
              <a:t>39</a:t>
            </a:fld>
            <a:endParaRPr lang="en-US" dirty="0"/>
          </a:p>
        </p:txBody>
      </p:sp>
    </p:spTree>
    <p:extLst>
      <p:ext uri="{BB962C8B-B14F-4D97-AF65-F5344CB8AC3E}">
        <p14:creationId xmlns:p14="http://schemas.microsoft.com/office/powerpoint/2010/main" val="162790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426D-B0D4-1951-4FAB-BAA564C9F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CB8DD-759F-F677-F718-86363A2E2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5724B-C5BB-74C0-C43F-5F376357A5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B46625-90F2-D0DC-9DC6-03FE9C65EDB0}"/>
              </a:ext>
            </a:extLst>
          </p:cNvPr>
          <p:cNvSpPr>
            <a:spLocks noGrp="1"/>
          </p:cNvSpPr>
          <p:nvPr>
            <p:ph type="sldNum" sz="quarter" idx="5"/>
          </p:nvPr>
        </p:nvSpPr>
        <p:spPr/>
        <p:txBody>
          <a:bodyPr/>
          <a:lstStyle/>
          <a:p>
            <a:fld id="{D3F54FA1-DFC3-46F6-872F-D83D6FBF8434}" type="slidenum">
              <a:rPr lang="en-US" smtClean="0"/>
              <a:t>40</a:t>
            </a:fld>
            <a:endParaRPr lang="en-US" dirty="0"/>
          </a:p>
        </p:txBody>
      </p:sp>
    </p:spTree>
    <p:extLst>
      <p:ext uri="{BB962C8B-B14F-4D97-AF65-F5344CB8AC3E}">
        <p14:creationId xmlns:p14="http://schemas.microsoft.com/office/powerpoint/2010/main" val="1812348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34912-9171-A23A-FD6B-8296B50F8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999AA-0E80-79A9-C64B-012F41731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C2E5E-2C19-EA0F-8F35-DCEA062629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C42230-64C5-D133-5FBE-C98C07685DDC}"/>
              </a:ext>
            </a:extLst>
          </p:cNvPr>
          <p:cNvSpPr>
            <a:spLocks noGrp="1"/>
          </p:cNvSpPr>
          <p:nvPr>
            <p:ph type="sldNum" sz="quarter" idx="5"/>
          </p:nvPr>
        </p:nvSpPr>
        <p:spPr/>
        <p:txBody>
          <a:bodyPr/>
          <a:lstStyle/>
          <a:p>
            <a:fld id="{D3F54FA1-DFC3-46F6-872F-D83D6FBF8434}" type="slidenum">
              <a:rPr lang="en-US" smtClean="0"/>
              <a:t>41</a:t>
            </a:fld>
            <a:endParaRPr lang="en-US" dirty="0"/>
          </a:p>
        </p:txBody>
      </p:sp>
    </p:spTree>
    <p:extLst>
      <p:ext uri="{BB962C8B-B14F-4D97-AF65-F5344CB8AC3E}">
        <p14:creationId xmlns:p14="http://schemas.microsoft.com/office/powerpoint/2010/main" val="271467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4683-99EB-ADE4-E6D7-5092ADE4F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50226-D657-5F6A-2097-2995D66B5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23917-1EEB-E526-2C5B-AAD8A37BD5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0AD736-EEA3-C421-2100-56F88350B3DE}"/>
              </a:ext>
            </a:extLst>
          </p:cNvPr>
          <p:cNvSpPr>
            <a:spLocks noGrp="1"/>
          </p:cNvSpPr>
          <p:nvPr>
            <p:ph type="sldNum" sz="quarter" idx="5"/>
          </p:nvPr>
        </p:nvSpPr>
        <p:spPr/>
        <p:txBody>
          <a:bodyPr/>
          <a:lstStyle/>
          <a:p>
            <a:fld id="{D3F54FA1-DFC3-46F6-872F-D83D6FBF8434}" type="slidenum">
              <a:rPr lang="en-US" smtClean="0"/>
              <a:t>6</a:t>
            </a:fld>
            <a:endParaRPr lang="en-US" dirty="0"/>
          </a:p>
        </p:txBody>
      </p:sp>
    </p:spTree>
    <p:extLst>
      <p:ext uri="{BB962C8B-B14F-4D97-AF65-F5344CB8AC3E}">
        <p14:creationId xmlns:p14="http://schemas.microsoft.com/office/powerpoint/2010/main" val="553779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642A6-57CF-88F6-5082-5E94AB5F6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15D6E-4770-F7CA-F65C-525A7264E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D76DE-28CA-4EC2-43E9-3F5A63220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7225EA-60D9-FE95-C8C2-D2FAF6DB4BCE}"/>
              </a:ext>
            </a:extLst>
          </p:cNvPr>
          <p:cNvSpPr>
            <a:spLocks noGrp="1"/>
          </p:cNvSpPr>
          <p:nvPr>
            <p:ph type="sldNum" sz="quarter" idx="5"/>
          </p:nvPr>
        </p:nvSpPr>
        <p:spPr/>
        <p:txBody>
          <a:bodyPr/>
          <a:lstStyle/>
          <a:p>
            <a:fld id="{D3F54FA1-DFC3-46F6-872F-D83D6FBF8434}" type="slidenum">
              <a:rPr lang="en-US" smtClean="0"/>
              <a:t>42</a:t>
            </a:fld>
            <a:endParaRPr lang="en-US" dirty="0"/>
          </a:p>
        </p:txBody>
      </p:sp>
    </p:spTree>
    <p:extLst>
      <p:ext uri="{BB962C8B-B14F-4D97-AF65-F5344CB8AC3E}">
        <p14:creationId xmlns:p14="http://schemas.microsoft.com/office/powerpoint/2010/main" val="1563410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E9817-F6DE-27D2-A4F6-1F0A2B3C1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99617-BBC1-17C8-5A9A-837C56DE3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A018C-A091-08F9-73CE-8B48F1F08C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EAA86-81DF-1B01-99C0-E81EFFFB6925}"/>
              </a:ext>
            </a:extLst>
          </p:cNvPr>
          <p:cNvSpPr>
            <a:spLocks noGrp="1"/>
          </p:cNvSpPr>
          <p:nvPr>
            <p:ph type="sldNum" sz="quarter" idx="5"/>
          </p:nvPr>
        </p:nvSpPr>
        <p:spPr/>
        <p:txBody>
          <a:bodyPr/>
          <a:lstStyle/>
          <a:p>
            <a:fld id="{D3F54FA1-DFC3-46F6-872F-D83D6FBF8434}" type="slidenum">
              <a:rPr lang="en-US" smtClean="0"/>
              <a:t>43</a:t>
            </a:fld>
            <a:endParaRPr lang="en-US" dirty="0"/>
          </a:p>
        </p:txBody>
      </p:sp>
    </p:spTree>
    <p:extLst>
      <p:ext uri="{BB962C8B-B14F-4D97-AF65-F5344CB8AC3E}">
        <p14:creationId xmlns:p14="http://schemas.microsoft.com/office/powerpoint/2010/main" val="858771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0433-AA73-BC72-722F-72FD0F9F6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FF27F-BAA6-20CC-DDD0-3D7871CC4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9F85B-5A68-1783-04C1-B20DDA39A3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BD3DD-D826-63B4-00FD-BEF80966E9F0}"/>
              </a:ext>
            </a:extLst>
          </p:cNvPr>
          <p:cNvSpPr>
            <a:spLocks noGrp="1"/>
          </p:cNvSpPr>
          <p:nvPr>
            <p:ph type="sldNum" sz="quarter" idx="5"/>
          </p:nvPr>
        </p:nvSpPr>
        <p:spPr/>
        <p:txBody>
          <a:bodyPr/>
          <a:lstStyle/>
          <a:p>
            <a:fld id="{D3F54FA1-DFC3-46F6-872F-D83D6FBF8434}" type="slidenum">
              <a:rPr lang="en-US" smtClean="0"/>
              <a:t>44</a:t>
            </a:fld>
            <a:endParaRPr lang="en-US" dirty="0"/>
          </a:p>
        </p:txBody>
      </p:sp>
    </p:spTree>
    <p:extLst>
      <p:ext uri="{BB962C8B-B14F-4D97-AF65-F5344CB8AC3E}">
        <p14:creationId xmlns:p14="http://schemas.microsoft.com/office/powerpoint/2010/main" val="143508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5912D-EB30-EC2C-9EA1-80A6856D0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36A9F-5E16-D943-A761-31F1422B5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4818E-98D5-7563-CA53-42AF84C464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7E53AA-4043-2CA6-51E3-ACF0CDC07667}"/>
              </a:ext>
            </a:extLst>
          </p:cNvPr>
          <p:cNvSpPr>
            <a:spLocks noGrp="1"/>
          </p:cNvSpPr>
          <p:nvPr>
            <p:ph type="sldNum" sz="quarter" idx="5"/>
          </p:nvPr>
        </p:nvSpPr>
        <p:spPr/>
        <p:txBody>
          <a:bodyPr/>
          <a:lstStyle/>
          <a:p>
            <a:fld id="{D3F54FA1-DFC3-46F6-872F-D83D6FBF8434}" type="slidenum">
              <a:rPr lang="en-US" smtClean="0"/>
              <a:t>45</a:t>
            </a:fld>
            <a:endParaRPr lang="en-US" dirty="0"/>
          </a:p>
        </p:txBody>
      </p:sp>
    </p:spTree>
    <p:extLst>
      <p:ext uri="{BB962C8B-B14F-4D97-AF65-F5344CB8AC3E}">
        <p14:creationId xmlns:p14="http://schemas.microsoft.com/office/powerpoint/2010/main" val="3785543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774C5-960C-CC00-37D8-016D75DC2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85686-E25C-E15B-A970-C9788A8A1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ADFBF-0DBE-3535-C24E-4BB7AD49BA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3FE62-645B-7E3D-051A-2E80B9511F13}"/>
              </a:ext>
            </a:extLst>
          </p:cNvPr>
          <p:cNvSpPr>
            <a:spLocks noGrp="1"/>
          </p:cNvSpPr>
          <p:nvPr>
            <p:ph type="sldNum" sz="quarter" idx="5"/>
          </p:nvPr>
        </p:nvSpPr>
        <p:spPr/>
        <p:txBody>
          <a:bodyPr/>
          <a:lstStyle/>
          <a:p>
            <a:fld id="{D3F54FA1-DFC3-46F6-872F-D83D6FBF8434}" type="slidenum">
              <a:rPr lang="en-US" smtClean="0"/>
              <a:t>46</a:t>
            </a:fld>
            <a:endParaRPr lang="en-US" dirty="0"/>
          </a:p>
        </p:txBody>
      </p:sp>
    </p:spTree>
    <p:extLst>
      <p:ext uri="{BB962C8B-B14F-4D97-AF65-F5344CB8AC3E}">
        <p14:creationId xmlns:p14="http://schemas.microsoft.com/office/powerpoint/2010/main" val="154858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DCCBE-95AC-E075-675F-80E7D6B08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222EA-84CE-CDB9-3DC5-058B792D2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E8C50-A5B0-D3E0-CC3E-5EB6861476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9CA33-A8AB-A93E-0F54-20A187B8FA55}"/>
              </a:ext>
            </a:extLst>
          </p:cNvPr>
          <p:cNvSpPr>
            <a:spLocks noGrp="1"/>
          </p:cNvSpPr>
          <p:nvPr>
            <p:ph type="sldNum" sz="quarter" idx="5"/>
          </p:nvPr>
        </p:nvSpPr>
        <p:spPr/>
        <p:txBody>
          <a:bodyPr/>
          <a:lstStyle/>
          <a:p>
            <a:fld id="{D3F54FA1-DFC3-46F6-872F-D83D6FBF8434}" type="slidenum">
              <a:rPr lang="en-US" smtClean="0"/>
              <a:t>7</a:t>
            </a:fld>
            <a:endParaRPr lang="en-US" dirty="0"/>
          </a:p>
        </p:txBody>
      </p:sp>
    </p:spTree>
    <p:extLst>
      <p:ext uri="{BB962C8B-B14F-4D97-AF65-F5344CB8AC3E}">
        <p14:creationId xmlns:p14="http://schemas.microsoft.com/office/powerpoint/2010/main" val="261497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F57A-AD15-2FF1-6101-E657623D2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C9358-B069-1BA3-9FB6-EFB0DE3DA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D01E2-FD3C-6DF4-24B2-E44581C5FB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3F36B-AEFD-1BD1-D23B-C28C50E6CCB9}"/>
              </a:ext>
            </a:extLst>
          </p:cNvPr>
          <p:cNvSpPr>
            <a:spLocks noGrp="1"/>
          </p:cNvSpPr>
          <p:nvPr>
            <p:ph type="sldNum" sz="quarter" idx="5"/>
          </p:nvPr>
        </p:nvSpPr>
        <p:spPr/>
        <p:txBody>
          <a:bodyPr/>
          <a:lstStyle/>
          <a:p>
            <a:fld id="{D3F54FA1-DFC3-46F6-872F-D83D6FBF8434}" type="slidenum">
              <a:rPr lang="en-US" smtClean="0"/>
              <a:t>8</a:t>
            </a:fld>
            <a:endParaRPr lang="en-US" dirty="0"/>
          </a:p>
        </p:txBody>
      </p:sp>
    </p:spTree>
    <p:extLst>
      <p:ext uri="{BB962C8B-B14F-4D97-AF65-F5344CB8AC3E}">
        <p14:creationId xmlns:p14="http://schemas.microsoft.com/office/powerpoint/2010/main" val="286594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3655-01C6-856B-A0A2-A3C2B8986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80E98-3455-BB4D-26C9-71C513A24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39A3D-2420-5CF8-A90C-3498D3BB9D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ABD6AA-A453-1016-B5D5-3B1A0CB77D63}"/>
              </a:ext>
            </a:extLst>
          </p:cNvPr>
          <p:cNvSpPr>
            <a:spLocks noGrp="1"/>
          </p:cNvSpPr>
          <p:nvPr>
            <p:ph type="sldNum" sz="quarter" idx="5"/>
          </p:nvPr>
        </p:nvSpPr>
        <p:spPr/>
        <p:txBody>
          <a:bodyPr/>
          <a:lstStyle/>
          <a:p>
            <a:fld id="{D3F54FA1-DFC3-46F6-872F-D83D6FBF8434}" type="slidenum">
              <a:rPr lang="en-US" smtClean="0"/>
              <a:t>9</a:t>
            </a:fld>
            <a:endParaRPr lang="en-US" dirty="0"/>
          </a:p>
        </p:txBody>
      </p:sp>
    </p:spTree>
    <p:extLst>
      <p:ext uri="{BB962C8B-B14F-4D97-AF65-F5344CB8AC3E}">
        <p14:creationId xmlns:p14="http://schemas.microsoft.com/office/powerpoint/2010/main" val="180681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E7A2D-0F76-D5D2-EE50-CF7431530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EA758-9F7D-812E-2C3E-AB204D095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D4D6E-1885-DC36-BFB5-59DDD4D25E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4CB53D-7ED1-BF16-42DB-9B47A8D8D4FE}"/>
              </a:ext>
            </a:extLst>
          </p:cNvPr>
          <p:cNvSpPr>
            <a:spLocks noGrp="1"/>
          </p:cNvSpPr>
          <p:nvPr>
            <p:ph type="sldNum" sz="quarter" idx="5"/>
          </p:nvPr>
        </p:nvSpPr>
        <p:spPr/>
        <p:txBody>
          <a:bodyPr/>
          <a:lstStyle/>
          <a:p>
            <a:fld id="{D3F54FA1-DFC3-46F6-872F-D83D6FBF8434}" type="slidenum">
              <a:rPr lang="en-US" smtClean="0"/>
              <a:t>10</a:t>
            </a:fld>
            <a:endParaRPr lang="en-US" dirty="0"/>
          </a:p>
        </p:txBody>
      </p:sp>
    </p:spTree>
    <p:extLst>
      <p:ext uri="{BB962C8B-B14F-4D97-AF65-F5344CB8AC3E}">
        <p14:creationId xmlns:p14="http://schemas.microsoft.com/office/powerpoint/2010/main" val="142787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1285-6EB7-A3BC-769E-B2F3CFB00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5D1D8-2596-6EC1-6E65-E4EBE4875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5903B-22CD-43CC-2B4E-FFF41D7EAD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5BE9C3-C1E4-2D48-890E-18E412FD88D7}"/>
              </a:ext>
            </a:extLst>
          </p:cNvPr>
          <p:cNvSpPr>
            <a:spLocks noGrp="1"/>
          </p:cNvSpPr>
          <p:nvPr>
            <p:ph type="sldNum" sz="quarter" idx="5"/>
          </p:nvPr>
        </p:nvSpPr>
        <p:spPr/>
        <p:txBody>
          <a:bodyPr/>
          <a:lstStyle/>
          <a:p>
            <a:fld id="{D3F54FA1-DFC3-46F6-872F-D83D6FBF8434}" type="slidenum">
              <a:rPr lang="en-US" smtClean="0"/>
              <a:t>11</a:t>
            </a:fld>
            <a:endParaRPr lang="en-US" dirty="0"/>
          </a:p>
        </p:txBody>
      </p:sp>
    </p:spTree>
    <p:extLst>
      <p:ext uri="{BB962C8B-B14F-4D97-AF65-F5344CB8AC3E}">
        <p14:creationId xmlns:p14="http://schemas.microsoft.com/office/powerpoint/2010/main" val="425588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43764" y="2478342"/>
            <a:ext cx="16229942" cy="2828916"/>
          </a:xfrm>
          <a:prstGeom prst="rect">
            <a:avLst/>
          </a:prstGeom>
        </p:spPr>
        <p:txBody>
          <a:bodyPr lIns="0" tIns="0" rIns="0" bIns="0" rtlCol="0" anchor="t">
            <a:spAutoFit/>
          </a:bodyPr>
          <a:lstStyle/>
          <a:p>
            <a:pPr marL="0" lvl="0" indent="0" algn="ctr">
              <a:lnSpc>
                <a:spcPts val="26009"/>
              </a:lnSpc>
              <a:spcBef>
                <a:spcPct val="0"/>
              </a:spcBef>
            </a:pPr>
            <a:r>
              <a:rPr lang="en-US" sz="8000" b="1" i="1" dirty="0">
                <a:solidFill>
                  <a:srgbClr val="0F4662"/>
                </a:solidFill>
                <a:latin typeface="Cormorant Garamond Bold Italics"/>
                <a:ea typeface="Cormorant Garamond Bold Italics"/>
                <a:cs typeface="Cormorant Garamond Bold Italics"/>
                <a:sym typeface="Cormorant Garamond Bold Italics"/>
              </a:rPr>
              <a:t>Fundamental Programming II </a:t>
            </a:r>
          </a:p>
        </p:txBody>
      </p:sp>
      <p:sp>
        <p:nvSpPr>
          <p:cNvPr id="3" name="AutoShape 3"/>
          <p:cNvSpPr/>
          <p:nvPr/>
        </p:nvSpPr>
        <p:spPr>
          <a:xfrm>
            <a:off x="9158735" y="9906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1043764" y="92964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2737539" y="6984073"/>
            <a:ext cx="12812922" cy="1649169"/>
          </a:xfrm>
          <a:prstGeom prst="rect">
            <a:avLst/>
          </a:prstGeom>
        </p:spPr>
        <p:txBody>
          <a:bodyPr lIns="0" tIns="0" rIns="0" bIns="0" rtlCol="0" anchor="t">
            <a:spAutoFit/>
          </a:bodyPr>
          <a:lstStyle/>
          <a:p>
            <a:pPr marL="0" lvl="0" indent="0" algn="ctr">
              <a:lnSpc>
                <a:spcPts val="6844"/>
              </a:lnSpc>
              <a:spcBef>
                <a:spcPct val="0"/>
              </a:spcBef>
            </a:pPr>
            <a:r>
              <a:rPr lang="en-US" sz="4000" b="1" dirty="0">
                <a:solidFill>
                  <a:srgbClr val="0F4662"/>
                </a:solidFill>
                <a:latin typeface="Quicksand"/>
                <a:ea typeface="Quicksand"/>
                <a:cs typeface="Quicksand"/>
                <a:sym typeface="Quicksand"/>
              </a:rPr>
              <a:t>Dr. Hazha Saeed Yahia</a:t>
            </a:r>
          </a:p>
          <a:p>
            <a:pPr marL="0" lvl="0" indent="0" algn="ctr">
              <a:lnSpc>
                <a:spcPts val="6844"/>
              </a:lnSpc>
              <a:spcBef>
                <a:spcPct val="0"/>
              </a:spcBef>
            </a:pPr>
            <a:r>
              <a:rPr lang="en-US" sz="3400" dirty="0">
                <a:solidFill>
                  <a:srgbClr val="0F4662"/>
                </a:solidFill>
                <a:latin typeface="Quicksand"/>
                <a:ea typeface="Quicksand"/>
                <a:cs typeface="Quicksand"/>
                <a:sym typeface="Quicksand"/>
              </a:rPr>
              <a:t>hazha.yahia@tiu.edu.iq</a:t>
            </a:r>
          </a:p>
        </p:txBody>
      </p:sp>
      <p:sp>
        <p:nvSpPr>
          <p:cNvPr id="9" name="Freeform 9"/>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TextBox 2">
            <a:extLst>
              <a:ext uri="{FF2B5EF4-FFF2-40B4-BE49-F238E27FC236}">
                <a16:creationId xmlns:a16="http://schemas.microsoft.com/office/drawing/2014/main" id="{B4071B81-8992-85BD-C6A2-EF95CE3EFC70}"/>
              </a:ext>
            </a:extLst>
          </p:cNvPr>
          <p:cNvSpPr txBox="1"/>
          <p:nvPr/>
        </p:nvSpPr>
        <p:spPr>
          <a:xfrm>
            <a:off x="1538735" y="3623253"/>
            <a:ext cx="15240000" cy="2697662"/>
          </a:xfrm>
          <a:prstGeom prst="rect">
            <a:avLst/>
          </a:prstGeom>
        </p:spPr>
        <p:txBody>
          <a:bodyPr wrap="square" lIns="0" tIns="0" rIns="0" bIns="0" rtlCol="0" anchor="t">
            <a:spAutoFit/>
          </a:bodyPr>
          <a:lstStyle/>
          <a:p>
            <a:pPr marL="0" lvl="0" indent="0" algn="ctr">
              <a:lnSpc>
                <a:spcPts val="26009"/>
              </a:lnSpc>
              <a:spcBef>
                <a:spcPct val="0"/>
              </a:spcBef>
            </a:pPr>
            <a:r>
              <a:rPr lang="en-US" sz="5800" b="1" i="1" dirty="0">
                <a:solidFill>
                  <a:srgbClr val="0F4662"/>
                </a:solidFill>
                <a:latin typeface="Cormorant Garamond Bold Italics"/>
                <a:ea typeface="Cormorant Garamond Bold Italics"/>
                <a:cs typeface="Cormorant Garamond Bold Italics"/>
                <a:sym typeface="Cormorant Garamond Bold Italics"/>
              </a:rPr>
              <a:t>Lecture_1</a:t>
            </a:r>
          </a:p>
        </p:txBody>
      </p:sp>
      <p:pic>
        <p:nvPicPr>
          <p:cNvPr id="7" name="Picture 6">
            <a:extLst>
              <a:ext uri="{FF2B5EF4-FFF2-40B4-BE49-F238E27FC236}">
                <a16:creationId xmlns:a16="http://schemas.microsoft.com/office/drawing/2014/main" id="{D3A8980A-E51B-38E4-24F0-832FB283F1A4}"/>
              </a:ext>
            </a:extLst>
          </p:cNvPr>
          <p:cNvPicPr>
            <a:picLocks noChangeAspect="1"/>
          </p:cNvPicPr>
          <p:nvPr/>
        </p:nvPicPr>
        <p:blipFill>
          <a:blip r:embed="rId3"/>
          <a:stretch>
            <a:fillRect/>
          </a:stretch>
        </p:blipFill>
        <p:spPr>
          <a:xfrm>
            <a:off x="76200" y="-114300"/>
            <a:ext cx="2778481" cy="25009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D7B5-3AD7-A229-C427-9C281921F69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E40D2E3-CC36-E368-2083-8DB6107220C5}"/>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Declaration of one-dimensional array</a:t>
            </a:r>
          </a:p>
        </p:txBody>
      </p:sp>
      <p:sp>
        <p:nvSpPr>
          <p:cNvPr id="13" name="Freeform 13">
            <a:extLst>
              <a:ext uri="{FF2B5EF4-FFF2-40B4-BE49-F238E27FC236}">
                <a16:creationId xmlns:a16="http://schemas.microsoft.com/office/drawing/2014/main" id="{34EDAC3A-EA57-1BE8-3C41-A82F61E4D21B}"/>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438ECB22-F47E-B26D-B894-AB86188ECC06}"/>
              </a:ext>
            </a:extLst>
          </p:cNvPr>
          <p:cNvSpPr txBox="1"/>
          <p:nvPr/>
        </p:nvSpPr>
        <p:spPr>
          <a:xfrm>
            <a:off x="1010529" y="2171700"/>
            <a:ext cx="15753471" cy="729122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For example:</a:t>
            </a:r>
          </a:p>
          <a:p>
            <a:pPr algn="just">
              <a:lnSpc>
                <a:spcPct val="150000"/>
              </a:lnSpc>
            </a:pPr>
            <a:r>
              <a:rPr lang="en-US" sz="4000" dirty="0">
                <a:solidFill>
                  <a:schemeClr val="tx1">
                    <a:lumMod val="95000"/>
                    <a:lumOff val="5000"/>
                  </a:schemeClr>
                </a:solidFill>
              </a:rPr>
              <a:t>Int </a:t>
            </a:r>
            <a:r>
              <a:rPr lang="en-US" sz="4000" dirty="0" err="1">
                <a:solidFill>
                  <a:schemeClr val="tx1">
                    <a:lumMod val="95000"/>
                    <a:lumOff val="5000"/>
                  </a:schemeClr>
                </a:solidFill>
              </a:rPr>
              <a:t>myArray</a:t>
            </a:r>
            <a:r>
              <a:rPr lang="en-US" sz="4000">
                <a:solidFill>
                  <a:schemeClr val="tx1">
                    <a:lumMod val="95000"/>
                    <a:lumOff val="5000"/>
                  </a:schemeClr>
                </a:solidFill>
              </a:rPr>
              <a:t>[4]; </a:t>
            </a: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a:p>
            <a:pPr algn="just">
              <a:lnSpc>
                <a:spcPct val="150000"/>
              </a:lnSpc>
            </a:pPr>
            <a:r>
              <a:rPr lang="en-US" sz="4000" b="1" dirty="0">
                <a:solidFill>
                  <a:schemeClr val="tx1">
                    <a:lumMod val="95000"/>
                    <a:lumOff val="5000"/>
                  </a:schemeClr>
                </a:solidFill>
                <a:highlight>
                  <a:srgbClr val="FFFF00"/>
                </a:highlight>
              </a:rPr>
              <a:t>Note: the first index in array always starts with 0.</a:t>
            </a:r>
          </a:p>
        </p:txBody>
      </p:sp>
      <p:sp>
        <p:nvSpPr>
          <p:cNvPr id="3" name="Rectangle 1">
            <a:extLst>
              <a:ext uri="{FF2B5EF4-FFF2-40B4-BE49-F238E27FC236}">
                <a16:creationId xmlns:a16="http://schemas.microsoft.com/office/drawing/2014/main" id="{C288B974-4FB1-5444-6775-077B148F6F7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9A226FC1-1868-D672-F95C-869D24420C9A}"/>
              </a:ext>
            </a:extLst>
          </p:cNvPr>
          <p:cNvPicPr>
            <a:picLocks noChangeAspect="1"/>
          </p:cNvPicPr>
          <p:nvPr/>
        </p:nvPicPr>
        <p:blipFill>
          <a:blip r:embed="rId4">
            <a:extLst>
              <a:ext uri="{28A0092B-C50C-407E-A947-70E740481C1C}">
                <a14:useLocalDpi xmlns:a14="http://schemas.microsoft.com/office/drawing/2010/main" val="0"/>
              </a:ext>
            </a:extLst>
          </a:blip>
          <a:srcRect t="8381" b="22661"/>
          <a:stretch>
            <a:fillRect/>
          </a:stretch>
        </p:blipFill>
        <p:spPr>
          <a:xfrm>
            <a:off x="3276600" y="4381500"/>
            <a:ext cx="9372600" cy="4308819"/>
          </a:xfrm>
          <a:prstGeom prst="rect">
            <a:avLst/>
          </a:prstGeom>
        </p:spPr>
      </p:pic>
    </p:spTree>
    <p:extLst>
      <p:ext uri="{BB962C8B-B14F-4D97-AF65-F5344CB8AC3E}">
        <p14:creationId xmlns:p14="http://schemas.microsoft.com/office/powerpoint/2010/main" val="361729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286D-43A5-F266-9D15-5B698CE5E03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1BBF728-75BA-74A1-19C8-EA749A05F332}"/>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Initializing one-dimensional array</a:t>
            </a:r>
          </a:p>
        </p:txBody>
      </p:sp>
      <p:sp>
        <p:nvSpPr>
          <p:cNvPr id="13" name="Freeform 13">
            <a:extLst>
              <a:ext uri="{FF2B5EF4-FFF2-40B4-BE49-F238E27FC236}">
                <a16:creationId xmlns:a16="http://schemas.microsoft.com/office/drawing/2014/main" id="{19986BF0-0A26-9F20-AF2B-0B5248025F98}"/>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7A697CD0-654E-CB1D-390B-02E0C17C8C19}"/>
              </a:ext>
            </a:extLst>
          </p:cNvPr>
          <p:cNvSpPr txBox="1"/>
          <p:nvPr/>
        </p:nvSpPr>
        <p:spPr>
          <a:xfrm>
            <a:off x="1010529" y="2171700"/>
            <a:ext cx="15753471" cy="729122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C++ there are different ways for array initialization, as the following: </a:t>
            </a:r>
          </a:p>
          <a:p>
            <a:pPr marL="742950" indent="-742950">
              <a:lnSpc>
                <a:spcPct val="150000"/>
              </a:lnSpc>
              <a:buAutoNum type="arabicPeriod"/>
            </a:pPr>
            <a:r>
              <a:rPr lang="en-US" sz="4000" dirty="0"/>
              <a:t>Initialization with Assignment Statements: Individual array elements can be initialized during program execution using assignment statements. For example: </a:t>
            </a:r>
          </a:p>
          <a:p>
            <a:pPr lvl="3">
              <a:lnSpc>
                <a:spcPct val="150000"/>
              </a:lnSpc>
            </a:pPr>
            <a:r>
              <a:rPr lang="en-US" sz="4000" dirty="0" err="1">
                <a:highlight>
                  <a:srgbClr val="C0C0C0"/>
                </a:highlight>
              </a:rPr>
              <a:t>myArray</a:t>
            </a:r>
            <a:r>
              <a:rPr lang="en-US" sz="4000" dirty="0">
                <a:highlight>
                  <a:srgbClr val="C0C0C0"/>
                </a:highlight>
              </a:rPr>
              <a:t>[0] = 8 </a:t>
            </a:r>
          </a:p>
          <a:p>
            <a:pPr lvl="3">
              <a:lnSpc>
                <a:spcPct val="150000"/>
              </a:lnSpc>
            </a:pPr>
            <a:r>
              <a:rPr lang="en-US" sz="4000" dirty="0" err="1">
                <a:highlight>
                  <a:srgbClr val="C0C0C0"/>
                </a:highlight>
              </a:rPr>
              <a:t>myAarray</a:t>
            </a:r>
            <a:r>
              <a:rPr lang="en-US" sz="4000" dirty="0">
                <a:highlight>
                  <a:srgbClr val="C0C0C0"/>
                </a:highlight>
              </a:rPr>
              <a:t>[1] = 12; </a:t>
            </a:r>
            <a:endParaRPr lang="en-US" sz="4000" dirty="0">
              <a:solidFill>
                <a:schemeClr val="tx1">
                  <a:lumMod val="95000"/>
                  <a:lumOff val="5000"/>
                </a:schemeClr>
              </a:solidFill>
              <a:highlight>
                <a:srgbClr val="C0C0C0"/>
              </a:highlight>
            </a:endParaRP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p:txBody>
      </p:sp>
      <p:sp>
        <p:nvSpPr>
          <p:cNvPr id="3" name="Rectangle 1">
            <a:extLst>
              <a:ext uri="{FF2B5EF4-FFF2-40B4-BE49-F238E27FC236}">
                <a16:creationId xmlns:a16="http://schemas.microsoft.com/office/drawing/2014/main" id="{B971355B-253D-1AEE-06E3-CCA2DA2F4997}"/>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686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E615-3424-20B0-B22D-3CD9E8E92CC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B3EF655-E945-B373-EFA8-1BDF17C7C231}"/>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Initializing one-dimensional array</a:t>
            </a:r>
          </a:p>
        </p:txBody>
      </p:sp>
      <p:sp>
        <p:nvSpPr>
          <p:cNvPr id="13" name="Freeform 13">
            <a:extLst>
              <a:ext uri="{FF2B5EF4-FFF2-40B4-BE49-F238E27FC236}">
                <a16:creationId xmlns:a16="http://schemas.microsoft.com/office/drawing/2014/main" id="{2AA67B29-C3B6-8053-75BA-4853B6E6A842}"/>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5936D4AA-4EB5-FF26-2022-83214981EC08}"/>
              </a:ext>
            </a:extLst>
          </p:cNvPr>
          <p:cNvSpPr txBox="1"/>
          <p:nvPr/>
        </p:nvSpPr>
        <p:spPr>
          <a:xfrm>
            <a:off x="1010529" y="2171700"/>
            <a:ext cx="15753471" cy="729122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C++ there are different ways for array initialization, as the following: </a:t>
            </a:r>
          </a:p>
          <a:p>
            <a:pPr>
              <a:lnSpc>
                <a:spcPct val="150000"/>
              </a:lnSpc>
            </a:pPr>
            <a:r>
              <a:rPr lang="en-US" sz="4000" dirty="0"/>
              <a:t>2. Initialization at Declaration: in this method assign values when declaring the array. For example:</a:t>
            </a:r>
          </a:p>
          <a:p>
            <a:pPr>
              <a:lnSpc>
                <a:spcPct val="150000"/>
              </a:lnSpc>
            </a:pPr>
            <a:endParaRPr lang="en-US" sz="4000" dirty="0"/>
          </a:p>
          <a:p>
            <a:pPr>
              <a:lnSpc>
                <a:spcPct val="150000"/>
              </a:lnSpc>
            </a:pPr>
            <a:r>
              <a:rPr lang="en-US" sz="4000" dirty="0">
                <a:solidFill>
                  <a:schemeClr val="tx1">
                    <a:lumMod val="95000"/>
                    <a:lumOff val="5000"/>
                  </a:schemeClr>
                </a:solidFill>
                <a:highlight>
                  <a:srgbClr val="C0C0C0"/>
                </a:highlight>
              </a:rPr>
              <a:t>int </a:t>
            </a:r>
            <a:r>
              <a:rPr lang="en-US" sz="4000" dirty="0" err="1">
                <a:solidFill>
                  <a:schemeClr val="tx1">
                    <a:lumMod val="95000"/>
                    <a:lumOff val="5000"/>
                  </a:schemeClr>
                </a:solidFill>
                <a:highlight>
                  <a:srgbClr val="C0C0C0"/>
                </a:highlight>
              </a:rPr>
              <a:t>myArray</a:t>
            </a:r>
            <a:r>
              <a:rPr lang="en-US" sz="4000" dirty="0">
                <a:solidFill>
                  <a:schemeClr val="tx1">
                    <a:lumMod val="95000"/>
                    <a:lumOff val="5000"/>
                  </a:schemeClr>
                </a:solidFill>
                <a:highlight>
                  <a:srgbClr val="C0C0C0"/>
                </a:highlight>
              </a:rPr>
              <a:t>[4] = {1, 2, 5, 6};</a:t>
            </a: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a:p>
            <a:pPr algn="just">
              <a:lnSpc>
                <a:spcPct val="150000"/>
              </a:lnSpc>
            </a:pPr>
            <a:endParaRPr lang="en-US" sz="4000" dirty="0">
              <a:solidFill>
                <a:schemeClr val="tx1">
                  <a:lumMod val="95000"/>
                  <a:lumOff val="5000"/>
                </a:schemeClr>
              </a:solidFill>
            </a:endParaRPr>
          </a:p>
        </p:txBody>
      </p:sp>
      <p:sp>
        <p:nvSpPr>
          <p:cNvPr id="3" name="Rectangle 1">
            <a:extLst>
              <a:ext uri="{FF2B5EF4-FFF2-40B4-BE49-F238E27FC236}">
                <a16:creationId xmlns:a16="http://schemas.microsoft.com/office/drawing/2014/main" id="{5FCB588C-DE27-DDA0-7D6A-732544910AE5}"/>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9BF6FF58-ED9B-9A8B-8955-D217960BBE84}"/>
              </a:ext>
            </a:extLst>
          </p:cNvPr>
          <p:cNvPicPr>
            <a:picLocks noChangeAspect="1"/>
          </p:cNvPicPr>
          <p:nvPr/>
        </p:nvPicPr>
        <p:blipFill>
          <a:blip r:embed="rId4">
            <a:extLst>
              <a:ext uri="{28A0092B-C50C-407E-A947-70E740481C1C}">
                <a14:useLocalDpi xmlns:a14="http://schemas.microsoft.com/office/drawing/2010/main" val="0"/>
              </a:ext>
            </a:extLst>
          </a:blip>
          <a:srcRect t="8375" b="21876"/>
          <a:stretch>
            <a:fillRect/>
          </a:stretch>
        </p:blipFill>
        <p:spPr>
          <a:xfrm>
            <a:off x="7901274" y="4843493"/>
            <a:ext cx="9376197" cy="4359907"/>
          </a:xfrm>
          <a:prstGeom prst="rect">
            <a:avLst/>
          </a:prstGeom>
        </p:spPr>
      </p:pic>
    </p:spTree>
    <p:extLst>
      <p:ext uri="{BB962C8B-B14F-4D97-AF65-F5344CB8AC3E}">
        <p14:creationId xmlns:p14="http://schemas.microsoft.com/office/powerpoint/2010/main" val="279262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C3C10-2707-62D4-1ABD-47796547117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7E7D93A-C48D-313F-7EE4-AFCD5F56FCA4}"/>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Initializing one-dimensional array</a:t>
            </a:r>
          </a:p>
        </p:txBody>
      </p:sp>
      <p:sp>
        <p:nvSpPr>
          <p:cNvPr id="13" name="Freeform 13">
            <a:extLst>
              <a:ext uri="{FF2B5EF4-FFF2-40B4-BE49-F238E27FC236}">
                <a16:creationId xmlns:a16="http://schemas.microsoft.com/office/drawing/2014/main" id="{1C518469-D551-2A9B-3EE5-CAAB816F9917}"/>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7A2DB641-1195-3D92-3F3C-DCBE3C3089D2}"/>
              </a:ext>
            </a:extLst>
          </p:cNvPr>
          <p:cNvSpPr txBox="1"/>
          <p:nvPr/>
        </p:nvSpPr>
        <p:spPr>
          <a:xfrm>
            <a:off x="1010529" y="2171700"/>
            <a:ext cx="15753471" cy="636789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C++ there are different ways for array initialization, as the following: </a:t>
            </a:r>
          </a:p>
          <a:p>
            <a:pPr>
              <a:lnSpc>
                <a:spcPct val="150000"/>
              </a:lnSpc>
            </a:pPr>
            <a:r>
              <a:rPr lang="en-US" sz="4000" dirty="0"/>
              <a:t>3. Size Omitted Initialization: initializing the array without determining the size, then the compiler automatically determines size.</a:t>
            </a:r>
          </a:p>
          <a:p>
            <a:pPr lvl="2">
              <a:lnSpc>
                <a:spcPct val="150000"/>
              </a:lnSpc>
            </a:pPr>
            <a:r>
              <a:rPr lang="en-US" sz="4000" dirty="0">
                <a:highlight>
                  <a:srgbClr val="C0C0C0"/>
                </a:highlight>
              </a:rPr>
              <a:t>int </a:t>
            </a:r>
            <a:r>
              <a:rPr lang="en-US" sz="4000" dirty="0" err="1">
                <a:highlight>
                  <a:srgbClr val="C0C0C0"/>
                </a:highlight>
              </a:rPr>
              <a:t>myArray</a:t>
            </a:r>
            <a:r>
              <a:rPr lang="en-US" sz="4000" dirty="0">
                <a:highlight>
                  <a:srgbClr val="C0C0C0"/>
                </a:highlight>
              </a:rPr>
              <a:t>[] = {</a:t>
            </a:r>
            <a:r>
              <a:rPr lang="en-US" sz="4000" dirty="0">
                <a:solidFill>
                  <a:schemeClr val="tx1">
                    <a:lumMod val="95000"/>
                    <a:lumOff val="5000"/>
                  </a:schemeClr>
                </a:solidFill>
                <a:highlight>
                  <a:srgbClr val="C0C0C0"/>
                </a:highlight>
              </a:rPr>
              <a:t>1, 2, 5, 6</a:t>
            </a:r>
            <a:r>
              <a:rPr lang="en-US" sz="4000" dirty="0">
                <a:highlight>
                  <a:srgbClr val="C0C0C0"/>
                </a:highlight>
              </a:rPr>
              <a:t>};</a:t>
            </a:r>
          </a:p>
          <a:p>
            <a:pPr>
              <a:lnSpc>
                <a:spcPct val="150000"/>
              </a:lnSpc>
            </a:pPr>
            <a:endParaRPr lang="en-US" sz="4000" dirty="0"/>
          </a:p>
          <a:p>
            <a:pPr>
              <a:lnSpc>
                <a:spcPct val="150000"/>
              </a:lnSpc>
            </a:pPr>
            <a:r>
              <a:rPr lang="en-US" sz="4000" dirty="0"/>
              <a:t>4. Special Cases for Initialization Lists: </a:t>
            </a:r>
          </a:p>
          <a:p>
            <a:pPr lvl="2">
              <a:lnSpc>
                <a:spcPct val="150000"/>
              </a:lnSpc>
            </a:pPr>
            <a:r>
              <a:rPr lang="en-US" sz="4000" dirty="0">
                <a:highlight>
                  <a:srgbClr val="C0C0C0"/>
                </a:highlight>
              </a:rPr>
              <a:t>int A[5] = {0};  </a:t>
            </a:r>
            <a:r>
              <a:rPr lang="en-US" sz="4000" b="1" dirty="0">
                <a:solidFill>
                  <a:srgbClr val="00B050"/>
                </a:solidFill>
              </a:rPr>
              <a:t>//all have zero</a:t>
            </a:r>
          </a:p>
        </p:txBody>
      </p:sp>
      <p:sp>
        <p:nvSpPr>
          <p:cNvPr id="3" name="Rectangle 1">
            <a:extLst>
              <a:ext uri="{FF2B5EF4-FFF2-40B4-BE49-F238E27FC236}">
                <a16:creationId xmlns:a16="http://schemas.microsoft.com/office/drawing/2014/main" id="{91999FDA-7D97-3ECD-A5C4-741D4C831873}"/>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56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D291-8AD0-5746-4368-0BF23AAB5BF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E67CF66-C89B-79B1-3FC3-34FF12EF64DD}"/>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Initializing one-dimensional array</a:t>
            </a:r>
          </a:p>
        </p:txBody>
      </p:sp>
      <p:sp>
        <p:nvSpPr>
          <p:cNvPr id="13" name="Freeform 13">
            <a:extLst>
              <a:ext uri="{FF2B5EF4-FFF2-40B4-BE49-F238E27FC236}">
                <a16:creationId xmlns:a16="http://schemas.microsoft.com/office/drawing/2014/main" id="{C09B42D3-76CE-5081-AABA-D2E00958FFFC}"/>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A86299BF-B403-9E22-4A65-782D7B815796}"/>
              </a:ext>
            </a:extLst>
          </p:cNvPr>
          <p:cNvSpPr txBox="1"/>
          <p:nvPr/>
        </p:nvSpPr>
        <p:spPr>
          <a:xfrm>
            <a:off x="1010529" y="2171700"/>
            <a:ext cx="15753471" cy="636789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C++ there are different ways for array initialization, as the following: </a:t>
            </a:r>
          </a:p>
          <a:p>
            <a:pPr>
              <a:lnSpc>
                <a:spcPct val="150000"/>
              </a:lnSpc>
            </a:pPr>
            <a:r>
              <a:rPr lang="en-US" sz="4000" dirty="0"/>
              <a:t>3. Size Omitted Initialization: initializing the array without determining the size, then the compiler automatically determines size.</a:t>
            </a:r>
          </a:p>
          <a:p>
            <a:pPr lvl="2">
              <a:lnSpc>
                <a:spcPct val="150000"/>
              </a:lnSpc>
            </a:pPr>
            <a:r>
              <a:rPr lang="en-US" sz="4000" dirty="0">
                <a:highlight>
                  <a:srgbClr val="C0C0C0"/>
                </a:highlight>
              </a:rPr>
              <a:t>int </a:t>
            </a:r>
            <a:r>
              <a:rPr lang="en-US" sz="4000" dirty="0" err="1">
                <a:highlight>
                  <a:srgbClr val="C0C0C0"/>
                </a:highlight>
              </a:rPr>
              <a:t>myArray</a:t>
            </a:r>
            <a:r>
              <a:rPr lang="en-US" sz="4000" dirty="0">
                <a:highlight>
                  <a:srgbClr val="C0C0C0"/>
                </a:highlight>
              </a:rPr>
              <a:t>[] = {</a:t>
            </a:r>
            <a:r>
              <a:rPr lang="en-US" sz="4000" dirty="0">
                <a:solidFill>
                  <a:schemeClr val="tx1">
                    <a:lumMod val="95000"/>
                    <a:lumOff val="5000"/>
                  </a:schemeClr>
                </a:solidFill>
                <a:highlight>
                  <a:srgbClr val="C0C0C0"/>
                </a:highlight>
              </a:rPr>
              <a:t>1, 2, 5, 6</a:t>
            </a:r>
            <a:r>
              <a:rPr lang="en-US" sz="4000" dirty="0">
                <a:highlight>
                  <a:srgbClr val="C0C0C0"/>
                </a:highlight>
              </a:rPr>
              <a:t>};</a:t>
            </a:r>
          </a:p>
          <a:p>
            <a:pPr>
              <a:lnSpc>
                <a:spcPct val="150000"/>
              </a:lnSpc>
            </a:pPr>
            <a:endParaRPr lang="en-US" sz="4000" dirty="0"/>
          </a:p>
          <a:p>
            <a:pPr>
              <a:lnSpc>
                <a:spcPct val="150000"/>
              </a:lnSpc>
            </a:pPr>
            <a:r>
              <a:rPr lang="en-US" sz="4000" dirty="0"/>
              <a:t>4. Special Cases for Initialization Lists: </a:t>
            </a:r>
          </a:p>
          <a:p>
            <a:pPr lvl="2">
              <a:lnSpc>
                <a:spcPct val="150000"/>
              </a:lnSpc>
            </a:pPr>
            <a:r>
              <a:rPr lang="en-US" sz="4000" dirty="0">
                <a:highlight>
                  <a:srgbClr val="C0C0C0"/>
                </a:highlight>
              </a:rPr>
              <a:t>int A[5] = {0};  </a:t>
            </a:r>
            <a:r>
              <a:rPr lang="en-US" sz="4000" b="1" dirty="0">
                <a:solidFill>
                  <a:srgbClr val="00B050"/>
                </a:solidFill>
              </a:rPr>
              <a:t>//all have zero</a:t>
            </a:r>
          </a:p>
        </p:txBody>
      </p:sp>
      <p:sp>
        <p:nvSpPr>
          <p:cNvPr id="3" name="Rectangle 1">
            <a:extLst>
              <a:ext uri="{FF2B5EF4-FFF2-40B4-BE49-F238E27FC236}">
                <a16:creationId xmlns:a16="http://schemas.microsoft.com/office/drawing/2014/main" id="{F6E0F871-73D6-6226-EAF5-EB2A08E54640}"/>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725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4FB70-D66A-1D9D-DECD-CF761278F19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1BFE329-355B-4921-E7D1-91F45E56CD28}"/>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Accessing array elements </a:t>
            </a:r>
          </a:p>
        </p:txBody>
      </p:sp>
      <p:sp>
        <p:nvSpPr>
          <p:cNvPr id="13" name="Freeform 13">
            <a:extLst>
              <a:ext uri="{FF2B5EF4-FFF2-40B4-BE49-F238E27FC236}">
                <a16:creationId xmlns:a16="http://schemas.microsoft.com/office/drawing/2014/main" id="{13FF3D99-D540-4A69-E50E-FCD62CEF62A5}"/>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779DAAFC-ADCB-825B-9BC2-5A33982353BF}"/>
              </a:ext>
            </a:extLst>
          </p:cNvPr>
          <p:cNvSpPr txBox="1"/>
          <p:nvPr/>
        </p:nvSpPr>
        <p:spPr>
          <a:xfrm>
            <a:off x="1010529" y="2171700"/>
            <a:ext cx="15753471" cy="7511415"/>
          </a:xfrm>
          <a:prstGeom prst="rect">
            <a:avLst/>
          </a:prstGeom>
        </p:spPr>
        <p:txBody>
          <a:bodyPr wrap="square" lIns="0" tIns="0" rIns="0" bIns="0" rtlCol="0" anchor="t">
            <a:spAutoFit/>
          </a:bodyPr>
          <a:lstStyle/>
          <a:p>
            <a:pPr fontAlgn="base">
              <a:lnSpc>
                <a:spcPct val="150000"/>
              </a:lnSpc>
            </a:pPr>
            <a:r>
              <a:rPr lang="en-US" sz="3800" dirty="0"/>
              <a:t>Array provides random access to its elements, which means that we can access any element of the array by providing the position of the element, means the index.</a:t>
            </a:r>
          </a:p>
          <a:p>
            <a:r>
              <a:rPr lang="en-US" sz="3800" dirty="0"/>
              <a:t>For example: </a:t>
            </a:r>
          </a:p>
          <a:p>
            <a:pPr algn="just">
              <a:lnSpc>
                <a:spcPct val="150000"/>
              </a:lnSpc>
            </a:pPr>
            <a:r>
              <a:rPr lang="en-US" sz="3800" dirty="0"/>
              <a:t>In this array </a:t>
            </a:r>
            <a:r>
              <a:rPr lang="en-US" sz="3800" dirty="0">
                <a:highlight>
                  <a:srgbClr val="C0C0C0"/>
                </a:highlight>
              </a:rPr>
              <a:t>int </a:t>
            </a:r>
            <a:r>
              <a:rPr lang="en-US" sz="3800" dirty="0" err="1">
                <a:highlight>
                  <a:srgbClr val="C0C0C0"/>
                </a:highlight>
              </a:rPr>
              <a:t>myArray</a:t>
            </a:r>
            <a:r>
              <a:rPr lang="en-US" sz="3800" dirty="0">
                <a:highlight>
                  <a:srgbClr val="C0C0C0"/>
                </a:highlight>
              </a:rPr>
              <a:t>[] = {</a:t>
            </a:r>
            <a:r>
              <a:rPr lang="en-US" sz="3800" dirty="0">
                <a:solidFill>
                  <a:schemeClr val="tx1">
                    <a:lumMod val="95000"/>
                    <a:lumOff val="5000"/>
                  </a:schemeClr>
                </a:solidFill>
                <a:highlight>
                  <a:srgbClr val="C0C0C0"/>
                </a:highlight>
              </a:rPr>
              <a:t>1, 2, 5, 6</a:t>
            </a:r>
            <a:r>
              <a:rPr lang="en-US" sz="3800" dirty="0">
                <a:highlight>
                  <a:srgbClr val="C0C0C0"/>
                </a:highlight>
              </a:rPr>
              <a:t>}; </a:t>
            </a:r>
            <a:r>
              <a:rPr lang="en-US" sz="3800" dirty="0"/>
              <a:t>if we out to print the value of index 3, then it will be: </a:t>
            </a:r>
          </a:p>
          <a:p>
            <a:pPr algn="just">
              <a:lnSpc>
                <a:spcPct val="150000"/>
              </a:lnSpc>
            </a:pPr>
            <a:r>
              <a:rPr lang="en-US" sz="3800" dirty="0">
                <a:highlight>
                  <a:srgbClr val="C0C0C0"/>
                </a:highlight>
              </a:rPr>
              <a:t>int </a:t>
            </a:r>
            <a:r>
              <a:rPr lang="en-US" sz="3800" dirty="0" err="1">
                <a:highlight>
                  <a:srgbClr val="C0C0C0"/>
                </a:highlight>
              </a:rPr>
              <a:t>myArray</a:t>
            </a:r>
            <a:r>
              <a:rPr lang="en-US" sz="3800" dirty="0">
                <a:highlight>
                  <a:srgbClr val="C0C0C0"/>
                </a:highlight>
              </a:rPr>
              <a:t>[] = {</a:t>
            </a:r>
            <a:r>
              <a:rPr lang="en-US" sz="3800" dirty="0">
                <a:solidFill>
                  <a:schemeClr val="tx1">
                    <a:lumMod val="95000"/>
                    <a:lumOff val="5000"/>
                  </a:schemeClr>
                </a:solidFill>
                <a:highlight>
                  <a:srgbClr val="C0C0C0"/>
                </a:highlight>
              </a:rPr>
              <a:t>1, 2, 5, 6</a:t>
            </a:r>
            <a:r>
              <a:rPr lang="en-US" sz="3800" dirty="0">
                <a:highlight>
                  <a:srgbClr val="C0C0C0"/>
                </a:highlight>
              </a:rPr>
              <a:t>};</a:t>
            </a:r>
          </a:p>
          <a:p>
            <a:pPr algn="just">
              <a:lnSpc>
                <a:spcPct val="150000"/>
              </a:lnSpc>
            </a:pPr>
            <a:r>
              <a:rPr lang="en-US" sz="3800" dirty="0" err="1">
                <a:highlight>
                  <a:srgbClr val="C0C0C0"/>
                </a:highlight>
              </a:rPr>
              <a:t>cout</a:t>
            </a:r>
            <a:r>
              <a:rPr lang="en-US" sz="3800" dirty="0">
                <a:highlight>
                  <a:srgbClr val="C0C0C0"/>
                </a:highlight>
              </a:rPr>
              <a:t> </a:t>
            </a:r>
            <a:r>
              <a:rPr lang="en-US" sz="3800" dirty="0" err="1">
                <a:highlight>
                  <a:srgbClr val="C0C0C0"/>
                </a:highlight>
              </a:rPr>
              <a:t>myArray</a:t>
            </a:r>
            <a:r>
              <a:rPr lang="en-US" sz="3800" dirty="0">
                <a:highlight>
                  <a:srgbClr val="C0C0C0"/>
                </a:highlight>
              </a:rPr>
              <a:t>[3]; </a:t>
            </a:r>
          </a:p>
          <a:p>
            <a:pPr algn="just">
              <a:lnSpc>
                <a:spcPct val="150000"/>
              </a:lnSpc>
            </a:pPr>
            <a:r>
              <a:rPr lang="en-US" sz="3800" dirty="0">
                <a:highlight>
                  <a:srgbClr val="FFFF00"/>
                </a:highlight>
              </a:rPr>
              <a:t>Output: 6</a:t>
            </a:r>
          </a:p>
        </p:txBody>
      </p:sp>
      <p:sp>
        <p:nvSpPr>
          <p:cNvPr id="3" name="Rectangle 1">
            <a:extLst>
              <a:ext uri="{FF2B5EF4-FFF2-40B4-BE49-F238E27FC236}">
                <a16:creationId xmlns:a16="http://schemas.microsoft.com/office/drawing/2014/main" id="{FE26D42E-B196-7CC3-3BA3-6ED278C6B27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168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B40C5-C8B0-F1B2-F279-D49A1FCFC75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2B9668D-CB9D-7EAC-2163-B6D4D06D9365}"/>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Examples </a:t>
            </a:r>
          </a:p>
        </p:txBody>
      </p:sp>
      <p:sp>
        <p:nvSpPr>
          <p:cNvPr id="13" name="Freeform 13">
            <a:extLst>
              <a:ext uri="{FF2B5EF4-FFF2-40B4-BE49-F238E27FC236}">
                <a16:creationId xmlns:a16="http://schemas.microsoft.com/office/drawing/2014/main" id="{1CD84B22-A2D4-817E-5200-4F0902859107}"/>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2C922B0E-6E12-EF93-7A6C-51CA3A42592C}"/>
              </a:ext>
            </a:extLst>
          </p:cNvPr>
          <p:cNvSpPr txBox="1"/>
          <p:nvPr/>
        </p:nvSpPr>
        <p:spPr>
          <a:xfrm>
            <a:off x="1010529" y="2171700"/>
            <a:ext cx="15753471" cy="5539978"/>
          </a:xfrm>
          <a:prstGeom prst="rect">
            <a:avLst/>
          </a:prstGeom>
        </p:spPr>
        <p:txBody>
          <a:bodyPr wrap="square" lIns="0" tIns="0" rIns="0" bIns="0" rtlCol="0" anchor="t">
            <a:spAutoFit/>
          </a:bodyPr>
          <a:lstStyle/>
          <a:p>
            <a:pPr fontAlgn="base">
              <a:lnSpc>
                <a:spcPct val="150000"/>
              </a:lnSpc>
            </a:pPr>
            <a:r>
              <a:rPr lang="en-US" sz="3800" dirty="0"/>
              <a:t>Example_1: </a:t>
            </a:r>
            <a:r>
              <a:rPr lang="en-US" sz="4000" dirty="0"/>
              <a:t>Write C++ program to create an array with 6 elements as: 5, 10, 20, 25, 30, 35.</a:t>
            </a:r>
          </a:p>
          <a:p>
            <a:pPr lvl="3" fontAlgn="base"/>
            <a:r>
              <a:rPr lang="en-US" sz="4000" dirty="0"/>
              <a:t>#include &lt;iostream&gt;</a:t>
            </a:r>
          </a:p>
          <a:p>
            <a:pPr lvl="3" fontAlgn="base"/>
            <a:r>
              <a:rPr lang="en-US" sz="4000" dirty="0"/>
              <a:t>using namespace std;</a:t>
            </a:r>
          </a:p>
          <a:p>
            <a:pPr lvl="3" fontAlgn="base"/>
            <a:r>
              <a:rPr lang="en-US" sz="4000" dirty="0"/>
              <a:t>Int main(){</a:t>
            </a:r>
          </a:p>
          <a:p>
            <a:pPr lvl="3" fontAlgn="base"/>
            <a:r>
              <a:rPr lang="en-US" sz="4000" dirty="0"/>
              <a:t>Int </a:t>
            </a:r>
            <a:r>
              <a:rPr lang="en-US" sz="4000" dirty="0" err="1"/>
              <a:t>arr</a:t>
            </a:r>
            <a:r>
              <a:rPr lang="en-US" sz="4000" dirty="0"/>
              <a:t>[6] = {5, 10, 20, 25, 30, 35};</a:t>
            </a:r>
          </a:p>
          <a:p>
            <a:pPr lvl="3" fontAlgn="base"/>
            <a:r>
              <a:rPr lang="en-US" sz="4000" dirty="0"/>
              <a:t>return 0;</a:t>
            </a:r>
          </a:p>
          <a:p>
            <a:pPr lvl="3" fontAlgn="base"/>
            <a:r>
              <a:rPr lang="en-US" sz="4000" dirty="0"/>
              <a:t>}</a:t>
            </a:r>
          </a:p>
        </p:txBody>
      </p:sp>
      <p:sp>
        <p:nvSpPr>
          <p:cNvPr id="3" name="Rectangle 1">
            <a:extLst>
              <a:ext uri="{FF2B5EF4-FFF2-40B4-BE49-F238E27FC236}">
                <a16:creationId xmlns:a16="http://schemas.microsoft.com/office/drawing/2014/main" id="{A1009876-D683-1EBE-387D-3AB6571E289E}"/>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E7A97DEB-F1A2-F1EA-39EE-94BD37CB4170}"/>
              </a:ext>
            </a:extLst>
          </p:cNvPr>
          <p:cNvPicPr>
            <a:picLocks noChangeAspect="1"/>
          </p:cNvPicPr>
          <p:nvPr/>
        </p:nvPicPr>
        <p:blipFill>
          <a:blip r:embed="rId4"/>
          <a:stretch>
            <a:fillRect/>
          </a:stretch>
        </p:blipFill>
        <p:spPr>
          <a:xfrm>
            <a:off x="6400800" y="6549468"/>
            <a:ext cx="9320896" cy="2634882"/>
          </a:xfrm>
          <a:prstGeom prst="rect">
            <a:avLst/>
          </a:prstGeom>
        </p:spPr>
      </p:pic>
    </p:spTree>
    <p:extLst>
      <p:ext uri="{BB962C8B-B14F-4D97-AF65-F5344CB8AC3E}">
        <p14:creationId xmlns:p14="http://schemas.microsoft.com/office/powerpoint/2010/main" val="274121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FE35-6823-6544-3CFE-69BF51E0270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978CA54-9D22-BA29-0F50-D14C86AF09D8}"/>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Examples </a:t>
            </a:r>
          </a:p>
        </p:txBody>
      </p:sp>
      <p:sp>
        <p:nvSpPr>
          <p:cNvPr id="13" name="Freeform 13">
            <a:extLst>
              <a:ext uri="{FF2B5EF4-FFF2-40B4-BE49-F238E27FC236}">
                <a16:creationId xmlns:a16="http://schemas.microsoft.com/office/drawing/2014/main" id="{9A912845-07A8-DBAA-00D0-7AEBB94AFFC9}"/>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7C520DF2-D30C-DE9F-0A5E-F12F15A629AD}"/>
              </a:ext>
            </a:extLst>
          </p:cNvPr>
          <p:cNvSpPr txBox="1"/>
          <p:nvPr/>
        </p:nvSpPr>
        <p:spPr>
          <a:xfrm>
            <a:off x="1010529" y="2171700"/>
            <a:ext cx="15753471" cy="5539978"/>
          </a:xfrm>
          <a:prstGeom prst="rect">
            <a:avLst/>
          </a:prstGeom>
        </p:spPr>
        <p:txBody>
          <a:bodyPr wrap="square" lIns="0" tIns="0" rIns="0" bIns="0" rtlCol="0" anchor="t">
            <a:spAutoFit/>
          </a:bodyPr>
          <a:lstStyle/>
          <a:p>
            <a:pPr fontAlgn="base">
              <a:lnSpc>
                <a:spcPct val="150000"/>
              </a:lnSpc>
            </a:pPr>
            <a:r>
              <a:rPr lang="en-US" sz="3800" dirty="0"/>
              <a:t>Example_1: </a:t>
            </a:r>
            <a:r>
              <a:rPr lang="en-US" sz="4000" dirty="0"/>
              <a:t>Write C++ program to create an array for the following: banana, apple, orange. </a:t>
            </a:r>
          </a:p>
          <a:p>
            <a:pPr lvl="3" fontAlgn="base"/>
            <a:r>
              <a:rPr lang="en-US" sz="4000" dirty="0"/>
              <a:t>#include &lt;iostream&gt;</a:t>
            </a:r>
          </a:p>
          <a:p>
            <a:pPr lvl="3" fontAlgn="base"/>
            <a:r>
              <a:rPr lang="en-US" sz="4000" dirty="0"/>
              <a:t>using namespace std;</a:t>
            </a:r>
          </a:p>
          <a:p>
            <a:pPr lvl="3" fontAlgn="base"/>
            <a:r>
              <a:rPr lang="en-US" sz="4000" dirty="0"/>
              <a:t>Int main(){</a:t>
            </a:r>
          </a:p>
          <a:p>
            <a:pPr lvl="3" fontAlgn="base"/>
            <a:r>
              <a:rPr lang="en-US" sz="4000" dirty="0"/>
              <a:t>String  </a:t>
            </a:r>
            <a:r>
              <a:rPr lang="en-US" sz="4000" dirty="0" err="1"/>
              <a:t>myFruits</a:t>
            </a:r>
            <a:r>
              <a:rPr lang="en-US" sz="4000" dirty="0"/>
              <a:t>[3] = {"</a:t>
            </a:r>
            <a:r>
              <a:rPr lang="en-US" sz="4000" dirty="0" err="1"/>
              <a:t>banana","apple","orange</a:t>
            </a:r>
            <a:r>
              <a:rPr lang="en-US" sz="4000" dirty="0"/>
              <a:t>"}; </a:t>
            </a:r>
          </a:p>
          <a:p>
            <a:pPr lvl="3" fontAlgn="base"/>
            <a:r>
              <a:rPr lang="en-US" sz="4000" dirty="0"/>
              <a:t>return 0;</a:t>
            </a:r>
          </a:p>
          <a:p>
            <a:pPr lvl="3" fontAlgn="base"/>
            <a:r>
              <a:rPr lang="en-US" sz="4000" dirty="0"/>
              <a:t>}</a:t>
            </a:r>
          </a:p>
        </p:txBody>
      </p:sp>
      <p:sp>
        <p:nvSpPr>
          <p:cNvPr id="3" name="Rectangle 1">
            <a:extLst>
              <a:ext uri="{FF2B5EF4-FFF2-40B4-BE49-F238E27FC236}">
                <a16:creationId xmlns:a16="http://schemas.microsoft.com/office/drawing/2014/main" id="{31104B9E-D210-4276-D46F-4F6587D2F29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4E63B240-714D-998E-97E2-A7B2081F474D}"/>
              </a:ext>
            </a:extLst>
          </p:cNvPr>
          <p:cNvPicPr>
            <a:picLocks noChangeAspect="1"/>
          </p:cNvPicPr>
          <p:nvPr/>
        </p:nvPicPr>
        <p:blipFill>
          <a:blip r:embed="rId4"/>
          <a:srcRect l="4513" t="8872" r="5926" b="9390"/>
          <a:stretch>
            <a:fillRect/>
          </a:stretch>
        </p:blipFill>
        <p:spPr>
          <a:xfrm>
            <a:off x="5715000" y="6602875"/>
            <a:ext cx="10210800" cy="3084416"/>
          </a:xfrm>
          <a:prstGeom prst="rect">
            <a:avLst/>
          </a:prstGeom>
        </p:spPr>
      </p:pic>
    </p:spTree>
    <p:extLst>
      <p:ext uri="{BB962C8B-B14F-4D97-AF65-F5344CB8AC3E}">
        <p14:creationId xmlns:p14="http://schemas.microsoft.com/office/powerpoint/2010/main" val="298222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1DDF-4C52-6BDD-ABAA-2B040069B3A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F9977FA-18C8-25E6-20F0-E667FBE4D453}"/>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Process array contents </a:t>
            </a:r>
          </a:p>
        </p:txBody>
      </p:sp>
      <p:sp>
        <p:nvSpPr>
          <p:cNvPr id="13" name="Freeform 13">
            <a:extLst>
              <a:ext uri="{FF2B5EF4-FFF2-40B4-BE49-F238E27FC236}">
                <a16:creationId xmlns:a16="http://schemas.microsoft.com/office/drawing/2014/main" id="{4CB0E1AB-E78C-4646-B319-21F228690546}"/>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A3E3AA15-CA0B-4386-A7C3-D501E5ECDF0D}"/>
              </a:ext>
            </a:extLst>
          </p:cNvPr>
          <p:cNvSpPr txBox="1"/>
          <p:nvPr/>
        </p:nvSpPr>
        <p:spPr>
          <a:xfrm>
            <a:off x="1010529" y="2171700"/>
            <a:ext cx="15753471" cy="7291227"/>
          </a:xfrm>
          <a:prstGeom prst="rect">
            <a:avLst/>
          </a:prstGeom>
        </p:spPr>
        <p:txBody>
          <a:bodyPr wrap="square" lIns="0" tIns="0" rIns="0" bIns="0" rtlCol="0" anchor="t">
            <a:spAutoFit/>
          </a:bodyPr>
          <a:lstStyle/>
          <a:p>
            <a:pPr>
              <a:lnSpc>
                <a:spcPct val="150000"/>
              </a:lnSpc>
            </a:pPr>
            <a:r>
              <a:rPr lang="en-US" sz="4000" dirty="0"/>
              <a:t>Process array contents means performing operations on the elements of an array. This includes reading, printing, modifying, or calculating values (like sum or average).</a:t>
            </a:r>
          </a:p>
          <a:p>
            <a:pPr>
              <a:lnSpc>
                <a:spcPct val="150000"/>
              </a:lnSpc>
            </a:pPr>
            <a:r>
              <a:rPr lang="en-US" sz="4000" b="1" dirty="0"/>
              <a:t>Processing includes: </a:t>
            </a:r>
          </a:p>
          <a:p>
            <a:pPr marL="571500" indent="-571500">
              <a:lnSpc>
                <a:spcPct val="150000"/>
              </a:lnSpc>
              <a:buFont typeface="Wingdings" panose="05000000000000000000" pitchFamily="2" charset="2"/>
              <a:buChar char="ü"/>
            </a:pPr>
            <a:r>
              <a:rPr lang="en-US" sz="4000" dirty="0"/>
              <a:t>Display all elements </a:t>
            </a:r>
          </a:p>
          <a:p>
            <a:pPr marL="571500" indent="-571500">
              <a:lnSpc>
                <a:spcPct val="150000"/>
              </a:lnSpc>
              <a:buFont typeface="Wingdings" panose="05000000000000000000" pitchFamily="2" charset="2"/>
              <a:buChar char="ü"/>
            </a:pPr>
            <a:r>
              <a:rPr lang="en-US" sz="4000" dirty="0"/>
              <a:t>Find sum or average </a:t>
            </a:r>
          </a:p>
          <a:p>
            <a:pPr marL="571500" indent="-571500">
              <a:lnSpc>
                <a:spcPct val="150000"/>
              </a:lnSpc>
              <a:buFont typeface="Wingdings" panose="05000000000000000000" pitchFamily="2" charset="2"/>
              <a:buChar char="ü"/>
            </a:pPr>
            <a:r>
              <a:rPr lang="en-US" sz="4000" dirty="0"/>
              <a:t>Search for a value </a:t>
            </a:r>
          </a:p>
          <a:p>
            <a:pPr marL="571500" indent="-571500">
              <a:lnSpc>
                <a:spcPct val="150000"/>
              </a:lnSpc>
              <a:buFont typeface="Wingdings" panose="05000000000000000000" pitchFamily="2" charset="2"/>
              <a:buChar char="ü"/>
            </a:pPr>
            <a:r>
              <a:rPr lang="en-US" sz="4000" dirty="0"/>
              <a:t>Update elements</a:t>
            </a:r>
          </a:p>
        </p:txBody>
      </p:sp>
      <p:sp>
        <p:nvSpPr>
          <p:cNvPr id="3" name="Rectangle 1">
            <a:extLst>
              <a:ext uri="{FF2B5EF4-FFF2-40B4-BE49-F238E27FC236}">
                <a16:creationId xmlns:a16="http://schemas.microsoft.com/office/drawing/2014/main" id="{5AC28664-9991-D5A1-A7C9-39831793C53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33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6582-3271-4CD1-6F6D-EFA86786124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3FC00B4-7629-5A6D-E89D-2D578A049D30}"/>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Process array contents </a:t>
            </a:r>
          </a:p>
        </p:txBody>
      </p:sp>
      <p:sp>
        <p:nvSpPr>
          <p:cNvPr id="13" name="Freeform 13">
            <a:extLst>
              <a:ext uri="{FF2B5EF4-FFF2-40B4-BE49-F238E27FC236}">
                <a16:creationId xmlns:a16="http://schemas.microsoft.com/office/drawing/2014/main" id="{C9C8BB02-B15F-F737-559A-5FDEB488D682}"/>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320B5801-8922-4468-DF60-76B4599EC121}"/>
              </a:ext>
            </a:extLst>
          </p:cNvPr>
          <p:cNvSpPr txBox="1"/>
          <p:nvPr/>
        </p:nvSpPr>
        <p:spPr>
          <a:xfrm>
            <a:off x="1010529" y="2171700"/>
            <a:ext cx="15753471" cy="7571303"/>
          </a:xfrm>
          <a:prstGeom prst="rect">
            <a:avLst/>
          </a:prstGeom>
        </p:spPr>
        <p:txBody>
          <a:bodyPr wrap="square" lIns="0" tIns="0" rIns="0" bIns="0" rtlCol="0" anchor="t">
            <a:spAutoFit/>
          </a:bodyPr>
          <a:lstStyle/>
          <a:p>
            <a:pPr>
              <a:lnSpc>
                <a:spcPct val="150000"/>
              </a:lnSpc>
            </a:pPr>
            <a:r>
              <a:rPr lang="en-US" sz="4000" b="1" dirty="0"/>
              <a:t>Example: Display all elements</a:t>
            </a:r>
          </a:p>
          <a:p>
            <a:pPr lvl="1"/>
            <a:r>
              <a:rPr lang="en-US" sz="3600" dirty="0"/>
              <a:t># include &lt;iostream&gt;</a:t>
            </a:r>
          </a:p>
          <a:p>
            <a:pPr lvl="1"/>
            <a:r>
              <a:rPr lang="en-US" sz="3600" dirty="0"/>
              <a:t>using namespace std;</a:t>
            </a:r>
          </a:p>
          <a:p>
            <a:pPr lvl="1"/>
            <a:r>
              <a:rPr lang="en-US" sz="3600" dirty="0"/>
              <a:t>int main() {</a:t>
            </a:r>
          </a:p>
          <a:p>
            <a:pPr lvl="1"/>
            <a:r>
              <a:rPr lang="en-US" sz="3600" dirty="0"/>
              <a:t>    int </a:t>
            </a:r>
            <a:r>
              <a:rPr lang="en-US" sz="3600" dirty="0" err="1"/>
              <a:t>myNumbers</a:t>
            </a:r>
            <a:r>
              <a:rPr lang="en-US" sz="3600" dirty="0"/>
              <a:t>[] = {10, 20, 30, 40, 50};</a:t>
            </a:r>
          </a:p>
          <a:p>
            <a:pPr lvl="1"/>
            <a:r>
              <a:rPr lang="en-US" sz="3600" b="1" dirty="0">
                <a:solidFill>
                  <a:srgbClr val="00B050"/>
                </a:solidFill>
              </a:rPr>
              <a:t>    // Print all the elements of the array </a:t>
            </a:r>
          </a:p>
          <a:p>
            <a:pPr lvl="1"/>
            <a:r>
              <a:rPr lang="en-US" sz="3600" dirty="0"/>
              <a:t>          int length = </a:t>
            </a:r>
            <a:r>
              <a:rPr lang="en-US" sz="3600" dirty="0" err="1"/>
              <a:t>sizeof</a:t>
            </a:r>
            <a:r>
              <a:rPr lang="en-US" sz="3600" dirty="0"/>
              <a:t>(</a:t>
            </a:r>
            <a:r>
              <a:rPr lang="en-US" sz="3600" dirty="0" err="1"/>
              <a:t>myNumbers</a:t>
            </a:r>
            <a:r>
              <a:rPr lang="en-US" sz="3600" dirty="0"/>
              <a:t>) / </a:t>
            </a:r>
            <a:r>
              <a:rPr lang="en-US" sz="3600" dirty="0" err="1"/>
              <a:t>sizeof</a:t>
            </a:r>
            <a:r>
              <a:rPr lang="en-US" sz="3600" dirty="0"/>
              <a:t>(</a:t>
            </a:r>
            <a:r>
              <a:rPr lang="en-US" sz="3600" dirty="0" err="1"/>
              <a:t>myNumbers</a:t>
            </a:r>
            <a:r>
              <a:rPr lang="en-US" sz="3600" dirty="0"/>
              <a:t>[0]);   </a:t>
            </a:r>
          </a:p>
          <a:p>
            <a:pPr lvl="1"/>
            <a:r>
              <a:rPr lang="en-US" sz="3600" dirty="0"/>
              <a:t>    </a:t>
            </a:r>
            <a:r>
              <a:rPr lang="en-US" sz="3600" dirty="0" err="1"/>
              <a:t>cout</a:t>
            </a:r>
            <a:r>
              <a:rPr lang="en-US" sz="3600" dirty="0"/>
              <a:t> &lt;&lt; "Array elements: ";</a:t>
            </a:r>
          </a:p>
          <a:p>
            <a:pPr lvl="1"/>
            <a:r>
              <a:rPr lang="en-US" sz="3600" dirty="0"/>
              <a:t>    for (int </a:t>
            </a:r>
            <a:r>
              <a:rPr lang="en-US" sz="3600" dirty="0" err="1"/>
              <a:t>i</a:t>
            </a:r>
            <a:r>
              <a:rPr lang="en-US" sz="3600" dirty="0"/>
              <a:t> = 0; </a:t>
            </a:r>
            <a:r>
              <a:rPr lang="en-US" sz="3600" dirty="0" err="1"/>
              <a:t>i</a:t>
            </a:r>
            <a:r>
              <a:rPr lang="en-US" sz="3600" dirty="0"/>
              <a:t> &lt; length; </a:t>
            </a:r>
            <a:r>
              <a:rPr lang="en-US" sz="3600" dirty="0" err="1"/>
              <a:t>i</a:t>
            </a:r>
            <a:r>
              <a:rPr lang="en-US" sz="3600" dirty="0"/>
              <a:t>++) {</a:t>
            </a:r>
          </a:p>
          <a:p>
            <a:pPr lvl="1"/>
            <a:r>
              <a:rPr lang="en-US" sz="3600" dirty="0"/>
              <a:t>    </a:t>
            </a:r>
            <a:r>
              <a:rPr lang="en-US" sz="3600" dirty="0" err="1"/>
              <a:t>cout</a:t>
            </a:r>
            <a:r>
              <a:rPr lang="en-US" sz="3600" dirty="0"/>
              <a:t> &lt;&lt; </a:t>
            </a:r>
            <a:r>
              <a:rPr lang="en-US" sz="3600" dirty="0" err="1"/>
              <a:t>myNumbers</a:t>
            </a:r>
            <a:r>
              <a:rPr lang="en-US" sz="3600" dirty="0"/>
              <a:t>[</a:t>
            </a:r>
            <a:r>
              <a:rPr lang="en-US" sz="3600" dirty="0" err="1"/>
              <a:t>i</a:t>
            </a:r>
            <a:r>
              <a:rPr lang="en-US" sz="3600" dirty="0"/>
              <a:t>] &lt;&lt; " ";</a:t>
            </a:r>
          </a:p>
          <a:p>
            <a:pPr lvl="1"/>
            <a:r>
              <a:rPr lang="en-US" sz="3600" dirty="0"/>
              <a:t>    }</a:t>
            </a:r>
          </a:p>
          <a:p>
            <a:pPr lvl="1"/>
            <a:r>
              <a:rPr lang="en-US" sz="3600" dirty="0"/>
              <a:t>    return 0;</a:t>
            </a:r>
          </a:p>
          <a:p>
            <a:pPr lvl="1"/>
            <a:r>
              <a:rPr lang="en-US" sz="3600" dirty="0"/>
              <a:t>}</a:t>
            </a:r>
          </a:p>
        </p:txBody>
      </p:sp>
      <p:sp>
        <p:nvSpPr>
          <p:cNvPr id="3" name="Rectangle 1">
            <a:extLst>
              <a:ext uri="{FF2B5EF4-FFF2-40B4-BE49-F238E27FC236}">
                <a16:creationId xmlns:a16="http://schemas.microsoft.com/office/drawing/2014/main" id="{036FAEA5-8DD6-639C-BBFE-03920A2CEA75}"/>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015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192856" y="2705100"/>
            <a:ext cx="14885344" cy="6151684"/>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Introduction to Array</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Array Declaration</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Array Initialization</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Accessing Array Elements</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Processing Array Contents</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Array Size</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Copying and Searching Arrays</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Two-dimensional arrays</a:t>
            </a:r>
          </a:p>
          <a:p>
            <a:pPr marL="571500" indent="-571500">
              <a:lnSpc>
                <a:spcPct val="150000"/>
              </a:lnSpc>
              <a:buFont typeface="Arial" panose="020B0604020202020204" pitchFamily="34" charset="0"/>
              <a:buChar char="•"/>
            </a:pPr>
            <a:r>
              <a:rPr lang="en-US" sz="3000" dirty="0">
                <a:solidFill>
                  <a:schemeClr val="tx2">
                    <a:lumMod val="75000"/>
                  </a:schemeClr>
                </a:solidFill>
                <a:latin typeface="Quicksand"/>
              </a:rPr>
              <a:t>Three-dimensional arrays </a:t>
            </a:r>
          </a:p>
        </p:txBody>
      </p:sp>
      <p:sp>
        <p:nvSpPr>
          <p:cNvPr id="3" name="AutoShape 3"/>
          <p:cNvSpPr/>
          <p:nvPr/>
        </p:nvSpPr>
        <p:spPr>
          <a:xfrm>
            <a:off x="989691" y="2628900"/>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1255883" y="913189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3625871" y="2095500"/>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1028700" y="599709"/>
            <a:ext cx="8048163"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Outline</a:t>
            </a:r>
          </a:p>
        </p:txBody>
      </p:sp>
      <p:sp>
        <p:nvSpPr>
          <p:cNvPr id="7" name="Freeform 7"/>
          <p:cNvSpPr/>
          <p:nvPr/>
        </p:nvSpPr>
        <p:spPr>
          <a:xfrm>
            <a:off x="3625871" y="94656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E811-063F-26AC-E0E9-9BCE392C555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11B9FDF-28C9-3517-64F6-96C80E4795DC}"/>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Process array contents </a:t>
            </a:r>
          </a:p>
        </p:txBody>
      </p:sp>
      <p:sp>
        <p:nvSpPr>
          <p:cNvPr id="13" name="Freeform 13">
            <a:extLst>
              <a:ext uri="{FF2B5EF4-FFF2-40B4-BE49-F238E27FC236}">
                <a16:creationId xmlns:a16="http://schemas.microsoft.com/office/drawing/2014/main" id="{3F298869-0373-0A47-C634-FF9C4C1F7F4C}"/>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1F784298-FA9A-84E3-2D67-BAF64A7C808D}"/>
              </a:ext>
            </a:extLst>
          </p:cNvPr>
          <p:cNvSpPr txBox="1"/>
          <p:nvPr/>
        </p:nvSpPr>
        <p:spPr>
          <a:xfrm>
            <a:off x="1010529" y="2171700"/>
            <a:ext cx="15753471" cy="7078861"/>
          </a:xfrm>
          <a:prstGeom prst="rect">
            <a:avLst/>
          </a:prstGeom>
        </p:spPr>
        <p:txBody>
          <a:bodyPr wrap="square" lIns="0" tIns="0" rIns="0" bIns="0" rtlCol="0" anchor="t">
            <a:spAutoFit/>
          </a:bodyPr>
          <a:lstStyle/>
          <a:p>
            <a:pPr>
              <a:lnSpc>
                <a:spcPct val="150000"/>
              </a:lnSpc>
            </a:pPr>
            <a:r>
              <a:rPr lang="en-US" sz="4000" b="1" dirty="0"/>
              <a:t>Example: Find sum or average</a:t>
            </a:r>
          </a:p>
          <a:p>
            <a:pPr lvl="1"/>
            <a:r>
              <a:rPr lang="en-US" sz="4000" dirty="0"/>
              <a:t># include &lt;iostream&gt;</a:t>
            </a:r>
          </a:p>
          <a:p>
            <a:pPr lvl="1"/>
            <a:r>
              <a:rPr lang="en-US" sz="4000" dirty="0"/>
              <a:t>using namespace std;</a:t>
            </a:r>
          </a:p>
          <a:p>
            <a:pPr lvl="1"/>
            <a:r>
              <a:rPr lang="en-US" sz="4000" dirty="0"/>
              <a:t>int main() {</a:t>
            </a:r>
          </a:p>
          <a:p>
            <a:r>
              <a:rPr lang="nn-NO" sz="4000" dirty="0"/>
              <a:t>        int arr[3] = {1, 2, 3};</a:t>
            </a:r>
          </a:p>
          <a:p>
            <a:r>
              <a:rPr lang="nn-NO" sz="4000" dirty="0"/>
              <a:t>         int sum = 0;</a:t>
            </a:r>
          </a:p>
          <a:p>
            <a:r>
              <a:rPr lang="nn-NO" sz="4000" dirty="0"/>
              <a:t>          for(int i = 0; i &lt; 3; i++)</a:t>
            </a:r>
          </a:p>
          <a:p>
            <a:r>
              <a:rPr lang="nn-NO" sz="4000" dirty="0"/>
              <a:t>          sum += arr[i];</a:t>
            </a:r>
          </a:p>
          <a:p>
            <a:r>
              <a:rPr lang="nn-NO" sz="4000" dirty="0"/>
              <a:t>          cout &lt;&lt; sum;</a:t>
            </a:r>
            <a:r>
              <a:rPr lang="en-US" sz="4000" dirty="0"/>
              <a:t> </a:t>
            </a:r>
          </a:p>
          <a:p>
            <a:r>
              <a:rPr lang="en-US" sz="4000" dirty="0"/>
              <a:t>      return 0; </a:t>
            </a:r>
          </a:p>
          <a:p>
            <a:r>
              <a:rPr lang="en-US" sz="4000" dirty="0"/>
              <a:t>    }</a:t>
            </a:r>
          </a:p>
        </p:txBody>
      </p:sp>
      <p:sp>
        <p:nvSpPr>
          <p:cNvPr id="3" name="Rectangle 1">
            <a:extLst>
              <a:ext uri="{FF2B5EF4-FFF2-40B4-BE49-F238E27FC236}">
                <a16:creationId xmlns:a16="http://schemas.microsoft.com/office/drawing/2014/main" id="{C59B67D3-DCF5-986B-50B4-DD7153ABEBD5}"/>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46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15308-645A-C899-3881-B1A924F7546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E2C5456-BF6C-864C-FBE9-92C9D31746F6}"/>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Process array contents </a:t>
            </a:r>
          </a:p>
        </p:txBody>
      </p:sp>
      <p:sp>
        <p:nvSpPr>
          <p:cNvPr id="13" name="Freeform 13">
            <a:extLst>
              <a:ext uri="{FF2B5EF4-FFF2-40B4-BE49-F238E27FC236}">
                <a16:creationId xmlns:a16="http://schemas.microsoft.com/office/drawing/2014/main" id="{0ED74B2A-FB57-A0CC-AD4F-1D24F21ADE9A}"/>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6AA84945-160A-D956-F81A-CD56FE084D00}"/>
              </a:ext>
            </a:extLst>
          </p:cNvPr>
          <p:cNvSpPr txBox="1"/>
          <p:nvPr/>
        </p:nvSpPr>
        <p:spPr>
          <a:xfrm>
            <a:off x="990600" y="2171700"/>
            <a:ext cx="15753471" cy="5847755"/>
          </a:xfrm>
          <a:prstGeom prst="rect">
            <a:avLst/>
          </a:prstGeom>
        </p:spPr>
        <p:txBody>
          <a:bodyPr wrap="square" lIns="0" tIns="0" rIns="0" bIns="0" rtlCol="0" anchor="t">
            <a:spAutoFit/>
          </a:bodyPr>
          <a:lstStyle/>
          <a:p>
            <a:pPr>
              <a:lnSpc>
                <a:spcPct val="150000"/>
              </a:lnSpc>
            </a:pPr>
            <a:r>
              <a:rPr lang="en-US" sz="4000" b="1" dirty="0"/>
              <a:t>Example: Find sum or average</a:t>
            </a:r>
          </a:p>
          <a:p>
            <a:pPr lvl="1"/>
            <a:r>
              <a:rPr lang="en-US" sz="4000" dirty="0"/>
              <a:t># include &lt;iostream&gt;</a:t>
            </a:r>
          </a:p>
          <a:p>
            <a:pPr lvl="1"/>
            <a:r>
              <a:rPr lang="en-US" sz="4000" dirty="0"/>
              <a:t>using namespace std;</a:t>
            </a:r>
          </a:p>
          <a:p>
            <a:pPr lvl="1"/>
            <a:r>
              <a:rPr lang="en-US" sz="4000" dirty="0"/>
              <a:t>int main() {</a:t>
            </a:r>
          </a:p>
          <a:p>
            <a:r>
              <a:rPr lang="en-US" sz="4000" dirty="0"/>
              <a:t>    int </a:t>
            </a:r>
            <a:r>
              <a:rPr lang="en-US" sz="4000" dirty="0" err="1"/>
              <a:t>arr</a:t>
            </a:r>
            <a:r>
              <a:rPr lang="en-US" sz="4000" dirty="0"/>
              <a:t>[3] = {1, 2, 3};</a:t>
            </a:r>
            <a:br>
              <a:rPr lang="en-US" sz="4000" dirty="0"/>
            </a:br>
            <a:r>
              <a:rPr lang="en-US" sz="4000" dirty="0"/>
              <a:t>     int sum = </a:t>
            </a:r>
            <a:r>
              <a:rPr lang="en-US" sz="4000" dirty="0" err="1"/>
              <a:t>arr</a:t>
            </a:r>
            <a:r>
              <a:rPr lang="en-US" sz="4000" dirty="0"/>
              <a:t>[0] + </a:t>
            </a:r>
            <a:r>
              <a:rPr lang="en-US" sz="4000" dirty="0" err="1"/>
              <a:t>arr</a:t>
            </a:r>
            <a:r>
              <a:rPr lang="en-US" sz="4000" dirty="0"/>
              <a:t>[1] + </a:t>
            </a:r>
            <a:r>
              <a:rPr lang="en-US" sz="4000" dirty="0" err="1"/>
              <a:t>arr</a:t>
            </a:r>
            <a:r>
              <a:rPr lang="en-US" sz="4000" dirty="0"/>
              <a:t>[2];</a:t>
            </a:r>
          </a:p>
          <a:p>
            <a:r>
              <a:rPr lang="en-US" sz="4000" dirty="0"/>
              <a:t>     </a:t>
            </a:r>
            <a:r>
              <a:rPr lang="en-US" sz="4000" dirty="0" err="1"/>
              <a:t>cout</a:t>
            </a:r>
            <a:r>
              <a:rPr lang="en-US" sz="4000" dirty="0"/>
              <a:t> &lt;&lt; sum / 3.0;      </a:t>
            </a:r>
          </a:p>
          <a:p>
            <a:r>
              <a:rPr lang="en-US" sz="4000" dirty="0"/>
              <a:t>    return 0; </a:t>
            </a:r>
          </a:p>
          <a:p>
            <a:r>
              <a:rPr lang="en-US" sz="4000" dirty="0"/>
              <a:t>    }</a:t>
            </a:r>
          </a:p>
        </p:txBody>
      </p:sp>
      <p:sp>
        <p:nvSpPr>
          <p:cNvPr id="3" name="Rectangle 1">
            <a:extLst>
              <a:ext uri="{FF2B5EF4-FFF2-40B4-BE49-F238E27FC236}">
                <a16:creationId xmlns:a16="http://schemas.microsoft.com/office/drawing/2014/main" id="{99C6EAEC-2B59-11FF-D5C4-7644C8A6053C}"/>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805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4A837-075B-24A5-1E8A-54DBC623029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A15D775-288B-9705-EB84-76F267AD44DE}"/>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Process array contents </a:t>
            </a:r>
          </a:p>
        </p:txBody>
      </p:sp>
      <p:sp>
        <p:nvSpPr>
          <p:cNvPr id="13" name="Freeform 13">
            <a:extLst>
              <a:ext uri="{FF2B5EF4-FFF2-40B4-BE49-F238E27FC236}">
                <a16:creationId xmlns:a16="http://schemas.microsoft.com/office/drawing/2014/main" id="{64D8B313-4969-21F5-D9C4-10F286D6F3CF}"/>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3DD73D2F-AC9F-507B-444C-3D4C577EF9A6}"/>
              </a:ext>
            </a:extLst>
          </p:cNvPr>
          <p:cNvSpPr txBox="1"/>
          <p:nvPr/>
        </p:nvSpPr>
        <p:spPr>
          <a:xfrm>
            <a:off x="1010529" y="2171700"/>
            <a:ext cx="15753471" cy="5847755"/>
          </a:xfrm>
          <a:prstGeom prst="rect">
            <a:avLst/>
          </a:prstGeom>
        </p:spPr>
        <p:txBody>
          <a:bodyPr wrap="square" lIns="0" tIns="0" rIns="0" bIns="0" rtlCol="0" anchor="t">
            <a:spAutoFit/>
          </a:bodyPr>
          <a:lstStyle/>
          <a:p>
            <a:pPr>
              <a:lnSpc>
                <a:spcPct val="150000"/>
              </a:lnSpc>
            </a:pPr>
            <a:r>
              <a:rPr lang="en-US" sz="4000" b="1" dirty="0"/>
              <a:t>Example: Search for a value</a:t>
            </a:r>
          </a:p>
          <a:p>
            <a:pPr lvl="1"/>
            <a:r>
              <a:rPr lang="en-US" sz="4000" dirty="0"/>
              <a:t># include &lt;iostream&gt;</a:t>
            </a:r>
          </a:p>
          <a:p>
            <a:pPr lvl="1"/>
            <a:r>
              <a:rPr lang="en-US" sz="4000" dirty="0"/>
              <a:t>using namespace std;</a:t>
            </a:r>
          </a:p>
          <a:p>
            <a:pPr lvl="1"/>
            <a:r>
              <a:rPr lang="en-US" sz="4000" dirty="0"/>
              <a:t>int main() {</a:t>
            </a:r>
          </a:p>
          <a:p>
            <a:r>
              <a:rPr lang="en-US" sz="4000" dirty="0"/>
              <a:t>     int </a:t>
            </a:r>
            <a:r>
              <a:rPr lang="en-US" sz="4000" dirty="0" err="1"/>
              <a:t>arr</a:t>
            </a:r>
            <a:r>
              <a:rPr lang="en-US" sz="4000" dirty="0"/>
              <a:t>[3] = {1, 2, 3};</a:t>
            </a:r>
            <a:br>
              <a:rPr lang="en-US" sz="4000" dirty="0"/>
            </a:br>
            <a:r>
              <a:rPr lang="en-US" sz="4000" dirty="0"/>
              <a:t>     if (</a:t>
            </a:r>
            <a:r>
              <a:rPr lang="en-US" sz="4000" dirty="0" err="1"/>
              <a:t>arr</a:t>
            </a:r>
            <a:r>
              <a:rPr lang="en-US" sz="4000" dirty="0"/>
              <a:t>[1] == 2)</a:t>
            </a:r>
            <a:br>
              <a:rPr lang="en-US" sz="4000" dirty="0"/>
            </a:br>
            <a:r>
              <a:rPr lang="en-US" sz="4000" dirty="0"/>
              <a:t>     </a:t>
            </a:r>
            <a:r>
              <a:rPr lang="en-US" sz="4000" dirty="0" err="1"/>
              <a:t>cout</a:t>
            </a:r>
            <a:r>
              <a:rPr lang="en-US" sz="4000" dirty="0"/>
              <a:t> &lt;&lt; “Correct";</a:t>
            </a:r>
            <a:endParaRPr lang="en-US" sz="4000" b="1" dirty="0"/>
          </a:p>
          <a:p>
            <a:r>
              <a:rPr lang="en-US" sz="4000" dirty="0"/>
              <a:t>      return 0; </a:t>
            </a:r>
          </a:p>
          <a:p>
            <a:r>
              <a:rPr lang="en-US" sz="4000" dirty="0"/>
              <a:t>    }</a:t>
            </a:r>
            <a:endParaRPr lang="en-US" sz="4000" b="1" dirty="0"/>
          </a:p>
        </p:txBody>
      </p:sp>
      <p:sp>
        <p:nvSpPr>
          <p:cNvPr id="3" name="Rectangle 1">
            <a:extLst>
              <a:ext uri="{FF2B5EF4-FFF2-40B4-BE49-F238E27FC236}">
                <a16:creationId xmlns:a16="http://schemas.microsoft.com/office/drawing/2014/main" id="{BD9D6792-5C3D-00CB-D525-53704A777F5F}"/>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765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B308E-7B74-6262-C4BC-E50CDF42FD4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F93292E-874C-E237-0473-316C357F7204}"/>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Process array contents </a:t>
            </a:r>
          </a:p>
        </p:txBody>
      </p:sp>
      <p:sp>
        <p:nvSpPr>
          <p:cNvPr id="13" name="Freeform 13">
            <a:extLst>
              <a:ext uri="{FF2B5EF4-FFF2-40B4-BE49-F238E27FC236}">
                <a16:creationId xmlns:a16="http://schemas.microsoft.com/office/drawing/2014/main" id="{41F8B723-7B62-AF36-8483-2DF391C551F4}"/>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651BE10B-82C7-2FD5-4338-B0082BD8C030}"/>
              </a:ext>
            </a:extLst>
          </p:cNvPr>
          <p:cNvSpPr txBox="1"/>
          <p:nvPr/>
        </p:nvSpPr>
        <p:spPr>
          <a:xfrm>
            <a:off x="1010529" y="2171700"/>
            <a:ext cx="15753471" cy="6675674"/>
          </a:xfrm>
          <a:prstGeom prst="rect">
            <a:avLst/>
          </a:prstGeom>
        </p:spPr>
        <p:txBody>
          <a:bodyPr wrap="square" lIns="0" tIns="0" rIns="0" bIns="0" rtlCol="0" anchor="t">
            <a:spAutoFit/>
          </a:bodyPr>
          <a:lstStyle/>
          <a:p>
            <a:pPr>
              <a:lnSpc>
                <a:spcPct val="150000"/>
              </a:lnSpc>
            </a:pPr>
            <a:r>
              <a:rPr lang="en-US" sz="4000" dirty="0"/>
              <a:t>Example: </a:t>
            </a:r>
            <a:r>
              <a:rPr lang="en-US" sz="4000" b="1" dirty="0"/>
              <a:t>Update elements</a:t>
            </a:r>
          </a:p>
          <a:p>
            <a:pPr lvl="1"/>
            <a:r>
              <a:rPr lang="en-US" sz="4000" dirty="0"/>
              <a:t># include &lt;iostream&gt;</a:t>
            </a:r>
          </a:p>
          <a:p>
            <a:pPr lvl="1"/>
            <a:r>
              <a:rPr lang="en-US" sz="4000" dirty="0"/>
              <a:t>using namespace std;</a:t>
            </a:r>
          </a:p>
          <a:p>
            <a:pPr lvl="1"/>
            <a:r>
              <a:rPr lang="en-US" sz="4000" dirty="0"/>
              <a:t>int main() {</a:t>
            </a:r>
          </a:p>
          <a:p>
            <a:r>
              <a:rPr lang="fr-FR" sz="4000" dirty="0"/>
              <a:t>        </a:t>
            </a:r>
            <a:r>
              <a:rPr lang="fr-FR" sz="4000" dirty="0" err="1"/>
              <a:t>int</a:t>
            </a:r>
            <a:r>
              <a:rPr lang="fr-FR" sz="4000" dirty="0"/>
              <a:t> </a:t>
            </a:r>
            <a:r>
              <a:rPr lang="fr-FR" sz="4000" dirty="0" err="1"/>
              <a:t>arr</a:t>
            </a:r>
            <a:r>
              <a:rPr lang="fr-FR" sz="4000" dirty="0"/>
              <a:t>[3] = {1, 2, 3};</a:t>
            </a:r>
            <a:br>
              <a:rPr lang="fr-FR" sz="4000" dirty="0"/>
            </a:br>
            <a:r>
              <a:rPr lang="fr-FR" sz="4000" dirty="0"/>
              <a:t>       </a:t>
            </a:r>
            <a:r>
              <a:rPr lang="fr-FR" sz="4000" dirty="0" err="1"/>
              <a:t>arr</a:t>
            </a:r>
            <a:r>
              <a:rPr lang="fr-FR" sz="4000" dirty="0"/>
              <a:t>[0] = 10;</a:t>
            </a:r>
            <a:br>
              <a:rPr lang="fr-FR" sz="4000" dirty="0"/>
            </a:br>
            <a:r>
              <a:rPr lang="fr-FR" sz="4000" dirty="0"/>
              <a:t>       cout &lt;&lt; </a:t>
            </a:r>
            <a:r>
              <a:rPr lang="fr-FR" sz="4000" dirty="0" err="1"/>
              <a:t>arr</a:t>
            </a:r>
            <a:r>
              <a:rPr lang="fr-FR" sz="4000" dirty="0"/>
              <a:t>[0];</a:t>
            </a:r>
            <a:r>
              <a:rPr lang="en-US" sz="4000" dirty="0"/>
              <a:t>      </a:t>
            </a:r>
          </a:p>
          <a:p>
            <a:r>
              <a:rPr lang="en-US" sz="4000" dirty="0"/>
              <a:t>    return 0; </a:t>
            </a:r>
          </a:p>
          <a:p>
            <a:r>
              <a:rPr lang="en-US" sz="4000" dirty="0"/>
              <a:t>    }</a:t>
            </a:r>
            <a:endParaRPr lang="en-US" sz="4000" b="1" dirty="0"/>
          </a:p>
          <a:p>
            <a:pPr>
              <a:lnSpc>
                <a:spcPct val="150000"/>
              </a:lnSpc>
            </a:pPr>
            <a:endParaRPr lang="en-US" sz="4000" b="1" dirty="0"/>
          </a:p>
        </p:txBody>
      </p:sp>
      <p:sp>
        <p:nvSpPr>
          <p:cNvPr id="3" name="Rectangle 1">
            <a:extLst>
              <a:ext uri="{FF2B5EF4-FFF2-40B4-BE49-F238E27FC236}">
                <a16:creationId xmlns:a16="http://schemas.microsoft.com/office/drawing/2014/main" id="{3EED9B43-4111-79E9-8D32-17AE2A5FBEF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54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591FB-A389-B0C3-B1F5-1ED1C5F422B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A9963A0-864A-5BB3-3B42-112F5614D206}"/>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Size of arrays</a:t>
            </a:r>
          </a:p>
        </p:txBody>
      </p:sp>
      <p:sp>
        <p:nvSpPr>
          <p:cNvPr id="13" name="Freeform 13">
            <a:extLst>
              <a:ext uri="{FF2B5EF4-FFF2-40B4-BE49-F238E27FC236}">
                <a16:creationId xmlns:a16="http://schemas.microsoft.com/office/drawing/2014/main" id="{AC880729-878C-F6B9-F3A0-744E97F572C8}"/>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621CB0BE-7F31-31EB-F4E4-B1D2288E4FD5}"/>
              </a:ext>
            </a:extLst>
          </p:cNvPr>
          <p:cNvSpPr txBox="1"/>
          <p:nvPr/>
        </p:nvSpPr>
        <p:spPr>
          <a:xfrm>
            <a:off x="1010529" y="2171700"/>
            <a:ext cx="15753471" cy="7287251"/>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4000" dirty="0">
                <a:solidFill>
                  <a:srgbClr val="0A0A0A"/>
                </a:solidFill>
              </a:rPr>
              <a:t>The size of an array refers to the number of elements it can store. Array size is fixed, meaning their size is determined at creation time and cannot be changed during program execution. For knowing the size of array, we can use: </a:t>
            </a:r>
            <a:r>
              <a:rPr lang="en-US" altLang="en-US" sz="4000" dirty="0" err="1">
                <a:solidFill>
                  <a:srgbClr val="0A0A0A"/>
                </a:solidFill>
              </a:rPr>
              <a:t>sizeof</a:t>
            </a:r>
            <a:r>
              <a:rPr lang="en-US" altLang="en-US" sz="4000" dirty="0">
                <a:solidFill>
                  <a:srgbClr val="0A0A0A"/>
                </a:solidFill>
              </a:rPr>
              <a:t>(array)</a:t>
            </a:r>
          </a:p>
          <a:p>
            <a:pPr lvl="0" eaLnBrk="0" fontAlgn="base" hangingPunct="0">
              <a:lnSpc>
                <a:spcPct val="150000"/>
              </a:lnSpc>
              <a:spcBef>
                <a:spcPct val="0"/>
              </a:spcBef>
              <a:spcAft>
                <a:spcPct val="0"/>
              </a:spcAft>
            </a:pPr>
            <a:r>
              <a:rPr lang="en-US" altLang="en-US" sz="4000" dirty="0">
                <a:solidFill>
                  <a:srgbClr val="0A0A0A"/>
                </a:solidFill>
              </a:rPr>
              <a:t>For example:</a:t>
            </a:r>
          </a:p>
          <a:p>
            <a:pPr lvl="2" eaLnBrk="0" fontAlgn="base" hangingPunct="0">
              <a:lnSpc>
                <a:spcPct val="150000"/>
              </a:lnSpc>
              <a:spcBef>
                <a:spcPct val="0"/>
              </a:spcBef>
              <a:spcAft>
                <a:spcPct val="0"/>
              </a:spcAft>
            </a:pPr>
            <a:r>
              <a:rPr lang="en-US" sz="4000" dirty="0"/>
              <a:t>int </a:t>
            </a:r>
            <a:r>
              <a:rPr lang="en-US" sz="4000" dirty="0" err="1"/>
              <a:t>arr</a:t>
            </a:r>
            <a:r>
              <a:rPr lang="en-US" sz="4000" dirty="0"/>
              <a:t>[] = {1,2,3,4,5};</a:t>
            </a:r>
            <a:br>
              <a:rPr lang="en-US" sz="4000" dirty="0"/>
            </a:br>
            <a:r>
              <a:rPr lang="en-US" sz="4000" dirty="0"/>
              <a:t>int size = </a:t>
            </a:r>
            <a:r>
              <a:rPr lang="en-US" sz="4000" dirty="0" err="1"/>
              <a:t>sizeof</a:t>
            </a:r>
            <a:r>
              <a:rPr lang="en-US" sz="4000" dirty="0"/>
              <a:t>(</a:t>
            </a:r>
            <a:r>
              <a:rPr lang="en-US" sz="4000" dirty="0" err="1"/>
              <a:t>arr</a:t>
            </a:r>
            <a:r>
              <a:rPr lang="en-US" sz="4000" dirty="0"/>
              <a:t>) / </a:t>
            </a:r>
            <a:r>
              <a:rPr lang="en-US" sz="4000" dirty="0" err="1"/>
              <a:t>sizeof</a:t>
            </a:r>
            <a:r>
              <a:rPr lang="en-US" sz="4000" dirty="0"/>
              <a:t>(</a:t>
            </a:r>
            <a:r>
              <a:rPr lang="en-US" sz="4000" dirty="0" err="1"/>
              <a:t>arr</a:t>
            </a:r>
            <a:r>
              <a:rPr lang="en-US" sz="4000" dirty="0"/>
              <a:t>[0]);</a:t>
            </a:r>
            <a:br>
              <a:rPr lang="en-US" sz="4000" dirty="0"/>
            </a:br>
            <a:r>
              <a:rPr lang="en-US" sz="4000" dirty="0" err="1"/>
              <a:t>cout</a:t>
            </a:r>
            <a:r>
              <a:rPr lang="en-US" sz="4000" dirty="0"/>
              <a:t> &lt;&lt; size;</a:t>
            </a:r>
            <a:endParaRPr lang="en-US" altLang="en-US" sz="5400" dirty="0"/>
          </a:p>
        </p:txBody>
      </p:sp>
      <p:sp>
        <p:nvSpPr>
          <p:cNvPr id="3" name="Rectangle 1">
            <a:extLst>
              <a:ext uri="{FF2B5EF4-FFF2-40B4-BE49-F238E27FC236}">
                <a16:creationId xmlns:a16="http://schemas.microsoft.com/office/drawing/2014/main" id="{0B5F61F9-0FAD-ED60-F1C3-52B580637014}"/>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0D6523D-58D8-8271-535B-3B691558E5DF}"/>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1882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783AE-D35A-5331-0BFE-1919C85D6DF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3DFE3B6-6F12-3621-9E94-91C5CFBC044C}"/>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Input Array elements </a:t>
            </a:r>
          </a:p>
        </p:txBody>
      </p:sp>
      <p:sp>
        <p:nvSpPr>
          <p:cNvPr id="13" name="Freeform 13">
            <a:extLst>
              <a:ext uri="{FF2B5EF4-FFF2-40B4-BE49-F238E27FC236}">
                <a16:creationId xmlns:a16="http://schemas.microsoft.com/office/drawing/2014/main" id="{B9E6FDA4-3A4D-BEEF-6773-7EAE9D10E95F}"/>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3B0B1508-F7E9-FD39-1810-9CC94DAFCAB3}"/>
              </a:ext>
            </a:extLst>
          </p:cNvPr>
          <p:cNvSpPr txBox="1"/>
          <p:nvPr/>
        </p:nvSpPr>
        <p:spPr>
          <a:xfrm>
            <a:off x="1010529" y="2171700"/>
            <a:ext cx="15753471" cy="4069127"/>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600" dirty="0"/>
              <a:t>To input elements into an array, loop can be used to iterate through each index of the array and assign values</a:t>
            </a:r>
            <a:r>
              <a:rPr lang="en-US" altLang="en-US" sz="3600" dirty="0">
                <a:solidFill>
                  <a:srgbClr val="0A0A0A"/>
                </a:solidFill>
              </a:rPr>
              <a:t>, which can be done at declaration time or dynamically from user input. </a:t>
            </a:r>
          </a:p>
          <a:p>
            <a:pPr lvl="0" eaLnBrk="0" fontAlgn="base" hangingPunct="0">
              <a:lnSpc>
                <a:spcPct val="150000"/>
              </a:lnSpc>
              <a:spcBef>
                <a:spcPct val="0"/>
              </a:spcBef>
              <a:spcAft>
                <a:spcPct val="0"/>
              </a:spcAft>
            </a:pPr>
            <a:br>
              <a:rPr lang="en-US" altLang="en-US" sz="3600" dirty="0"/>
            </a:br>
            <a:endParaRPr lang="en-US" altLang="en-US" sz="3600" dirty="0"/>
          </a:p>
        </p:txBody>
      </p:sp>
      <p:sp>
        <p:nvSpPr>
          <p:cNvPr id="3" name="Rectangle 1">
            <a:extLst>
              <a:ext uri="{FF2B5EF4-FFF2-40B4-BE49-F238E27FC236}">
                <a16:creationId xmlns:a16="http://schemas.microsoft.com/office/drawing/2014/main" id="{6FE0305D-1A64-ADAA-ED11-CCC7820047C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0FA01F18-05D8-608F-BA22-89C53ED7B55E}"/>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212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34EA6-D1AD-BBEF-182B-27B62D546DA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5C31587-3FD5-A55B-E3B3-ADE4B548790F}"/>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Input Array elements </a:t>
            </a:r>
          </a:p>
        </p:txBody>
      </p:sp>
      <p:sp>
        <p:nvSpPr>
          <p:cNvPr id="13" name="Freeform 13">
            <a:extLst>
              <a:ext uri="{FF2B5EF4-FFF2-40B4-BE49-F238E27FC236}">
                <a16:creationId xmlns:a16="http://schemas.microsoft.com/office/drawing/2014/main" id="{47012219-83ED-4AEC-5523-E270FEB8ADB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42D40692-6BA1-7622-9359-FFB88E5DE435}"/>
              </a:ext>
            </a:extLst>
          </p:cNvPr>
          <p:cNvSpPr txBox="1"/>
          <p:nvPr/>
        </p:nvSpPr>
        <p:spPr>
          <a:xfrm>
            <a:off x="1010529" y="2019300"/>
            <a:ext cx="15753471" cy="8371523"/>
          </a:xfrm>
          <a:prstGeom prst="rect">
            <a:avLst/>
          </a:prstGeom>
        </p:spPr>
        <p:txBody>
          <a:bodyPr wrap="square" lIns="0" tIns="0" rIns="0" bIns="0" rtlCol="0" anchor="t">
            <a:spAutoFit/>
          </a:bodyPr>
          <a:lstStyle/>
          <a:p>
            <a:pPr eaLnBrk="0" fontAlgn="base" hangingPunct="0">
              <a:spcBef>
                <a:spcPct val="0"/>
              </a:spcBef>
              <a:spcAft>
                <a:spcPct val="0"/>
              </a:spcAft>
            </a:pPr>
            <a:r>
              <a:rPr lang="en-US" altLang="en-US" sz="3300" dirty="0">
                <a:solidFill>
                  <a:srgbClr val="0000FF"/>
                </a:solidFill>
              </a:rPr>
              <a:t>#include </a:t>
            </a:r>
            <a:r>
              <a:rPr lang="en-US" altLang="en-US" sz="3300" dirty="0"/>
              <a:t>&lt;iostream&gt;</a:t>
            </a:r>
          </a:p>
          <a:p>
            <a:pPr eaLnBrk="0" fontAlgn="base" hangingPunct="0">
              <a:spcBef>
                <a:spcPct val="0"/>
              </a:spcBef>
              <a:spcAft>
                <a:spcPct val="0"/>
              </a:spcAft>
            </a:pPr>
            <a:r>
              <a:rPr lang="en-US" altLang="en-US" sz="3300" dirty="0">
                <a:solidFill>
                  <a:srgbClr val="0000FF"/>
                </a:solidFill>
              </a:rPr>
              <a:t>using</a:t>
            </a:r>
            <a:r>
              <a:rPr lang="en-US" altLang="en-US" sz="3300" dirty="0"/>
              <a:t> namespace std;</a:t>
            </a:r>
          </a:p>
          <a:p>
            <a:pPr eaLnBrk="0" fontAlgn="base" hangingPunct="0">
              <a:spcBef>
                <a:spcPct val="0"/>
              </a:spcBef>
              <a:spcAft>
                <a:spcPct val="0"/>
              </a:spcAft>
            </a:pPr>
            <a:r>
              <a:rPr lang="en-US" altLang="en-US" sz="3300" dirty="0">
                <a:solidFill>
                  <a:srgbClr val="0000FF"/>
                </a:solidFill>
              </a:rPr>
              <a:t>int</a:t>
            </a:r>
            <a:r>
              <a:rPr lang="en-US" altLang="en-US" sz="3300" dirty="0"/>
              <a:t> main() {</a:t>
            </a:r>
          </a:p>
          <a:p>
            <a:pPr eaLnBrk="0" fontAlgn="base" hangingPunct="0">
              <a:spcBef>
                <a:spcPct val="0"/>
              </a:spcBef>
              <a:spcAft>
                <a:spcPct val="0"/>
              </a:spcAft>
            </a:pPr>
            <a:r>
              <a:rPr lang="en-US" altLang="en-US" sz="3300" dirty="0"/>
              <a:t>    int </a:t>
            </a:r>
            <a:r>
              <a:rPr lang="en-US" altLang="en-US" sz="3300" dirty="0" err="1"/>
              <a:t>arr</a:t>
            </a:r>
            <a:r>
              <a:rPr lang="en-US" altLang="en-US" sz="3300" dirty="0"/>
              <a:t>[</a:t>
            </a:r>
            <a:r>
              <a:rPr lang="en-US" altLang="en-US" sz="3300" dirty="0">
                <a:solidFill>
                  <a:srgbClr val="0000FF"/>
                </a:solidFill>
              </a:rPr>
              <a:t>4</a:t>
            </a:r>
            <a:r>
              <a:rPr lang="en-US" altLang="en-US" sz="3300" dirty="0"/>
              <a:t>];</a:t>
            </a:r>
          </a:p>
          <a:p>
            <a:pPr eaLnBrk="0" fontAlgn="base" hangingPunct="0">
              <a:spcBef>
                <a:spcPct val="0"/>
              </a:spcBef>
              <a:spcAft>
                <a:spcPct val="0"/>
              </a:spcAft>
            </a:pPr>
            <a:r>
              <a:rPr lang="en-US" altLang="en-US" sz="3300" dirty="0">
                <a:solidFill>
                  <a:srgbClr val="00B050"/>
                </a:solidFill>
              </a:rPr>
              <a:t>    // Input elements</a:t>
            </a:r>
          </a:p>
          <a:p>
            <a:pPr eaLnBrk="0" fontAlgn="base" hangingPunct="0">
              <a:spcBef>
                <a:spcPct val="0"/>
              </a:spcBef>
              <a:spcAft>
                <a:spcPct val="0"/>
              </a:spcAft>
            </a:pPr>
            <a:r>
              <a:rPr lang="en-US" altLang="en-US" sz="3300" dirty="0"/>
              <a:t>    </a:t>
            </a:r>
            <a:r>
              <a:rPr lang="en-US" altLang="en-US" sz="3300" dirty="0" err="1"/>
              <a:t>cout</a:t>
            </a:r>
            <a:r>
              <a:rPr lang="en-US" altLang="en-US" sz="3300" dirty="0"/>
              <a:t> &lt;&lt; "Enter 4 elements:\n";</a:t>
            </a:r>
          </a:p>
          <a:p>
            <a:pPr eaLnBrk="0" fontAlgn="base" hangingPunct="0">
              <a:spcBef>
                <a:spcPct val="0"/>
              </a:spcBef>
              <a:spcAft>
                <a:spcPct val="0"/>
              </a:spcAft>
            </a:pPr>
            <a:r>
              <a:rPr lang="en-US" altLang="en-US" sz="3300" dirty="0"/>
              <a:t>    for (int </a:t>
            </a:r>
            <a:r>
              <a:rPr lang="en-US" altLang="en-US" sz="3300" dirty="0" err="1"/>
              <a:t>i</a:t>
            </a:r>
            <a:r>
              <a:rPr lang="en-US" altLang="en-US" sz="3300" dirty="0"/>
              <a:t> = </a:t>
            </a:r>
            <a:r>
              <a:rPr lang="en-US" altLang="en-US" sz="3300" dirty="0">
                <a:solidFill>
                  <a:srgbClr val="0000FF"/>
                </a:solidFill>
              </a:rPr>
              <a:t>0</a:t>
            </a:r>
            <a:r>
              <a:rPr lang="en-US" altLang="en-US" sz="3300" dirty="0"/>
              <a:t>; </a:t>
            </a:r>
            <a:r>
              <a:rPr lang="en-US" altLang="en-US" sz="3300" dirty="0" err="1"/>
              <a:t>i</a:t>
            </a:r>
            <a:r>
              <a:rPr lang="en-US" altLang="en-US" sz="3300" dirty="0"/>
              <a:t> &lt; </a:t>
            </a:r>
            <a:r>
              <a:rPr lang="en-US" altLang="en-US" sz="3300" dirty="0">
                <a:solidFill>
                  <a:srgbClr val="0000FF"/>
                </a:solidFill>
              </a:rPr>
              <a:t>4</a:t>
            </a:r>
            <a:r>
              <a:rPr lang="en-US" altLang="en-US" sz="3300" dirty="0"/>
              <a:t>; </a:t>
            </a:r>
            <a:r>
              <a:rPr lang="en-US" altLang="en-US" sz="3300" dirty="0" err="1"/>
              <a:t>i</a:t>
            </a:r>
            <a:r>
              <a:rPr lang="en-US" altLang="en-US" sz="3300" dirty="0"/>
              <a:t>++) {</a:t>
            </a:r>
          </a:p>
          <a:p>
            <a:pPr eaLnBrk="0" fontAlgn="base" hangingPunct="0">
              <a:spcBef>
                <a:spcPct val="0"/>
              </a:spcBef>
              <a:spcAft>
                <a:spcPct val="0"/>
              </a:spcAft>
            </a:pPr>
            <a:r>
              <a:rPr lang="en-US" altLang="en-US" sz="3300" dirty="0"/>
              <a:t>        </a:t>
            </a:r>
            <a:r>
              <a:rPr lang="en-US" altLang="en-US" sz="3300" dirty="0" err="1"/>
              <a:t>cin</a:t>
            </a:r>
            <a:r>
              <a:rPr lang="en-US" altLang="en-US" sz="3300" dirty="0"/>
              <a:t> &gt;&gt; </a:t>
            </a:r>
            <a:r>
              <a:rPr lang="en-US" altLang="en-US" sz="3300" dirty="0" err="1"/>
              <a:t>arr</a:t>
            </a:r>
            <a:r>
              <a:rPr lang="en-US" altLang="en-US" sz="3300" dirty="0"/>
              <a:t>[</a:t>
            </a:r>
            <a:r>
              <a:rPr lang="en-US" altLang="en-US" sz="3300" dirty="0" err="1"/>
              <a:t>i</a:t>
            </a:r>
            <a:r>
              <a:rPr lang="en-US" altLang="en-US" sz="3300" dirty="0"/>
              <a:t>];</a:t>
            </a:r>
          </a:p>
          <a:p>
            <a:pPr eaLnBrk="0" fontAlgn="base" hangingPunct="0">
              <a:spcBef>
                <a:spcPct val="0"/>
              </a:spcBef>
              <a:spcAft>
                <a:spcPct val="0"/>
              </a:spcAft>
            </a:pPr>
            <a:r>
              <a:rPr lang="en-US" altLang="en-US" sz="3300" dirty="0"/>
              <a:t>    }</a:t>
            </a:r>
          </a:p>
          <a:p>
            <a:pPr eaLnBrk="0" fontAlgn="base" hangingPunct="0">
              <a:spcBef>
                <a:spcPct val="0"/>
              </a:spcBef>
              <a:spcAft>
                <a:spcPct val="0"/>
              </a:spcAft>
            </a:pPr>
            <a:r>
              <a:rPr lang="en-US" altLang="en-US" sz="3300" dirty="0">
                <a:solidFill>
                  <a:srgbClr val="00B050"/>
                </a:solidFill>
              </a:rPr>
              <a:t>    // Display elements</a:t>
            </a:r>
          </a:p>
          <a:p>
            <a:pPr eaLnBrk="0" fontAlgn="base" hangingPunct="0">
              <a:spcBef>
                <a:spcPct val="0"/>
              </a:spcBef>
              <a:spcAft>
                <a:spcPct val="0"/>
              </a:spcAft>
            </a:pPr>
            <a:r>
              <a:rPr lang="en-US" altLang="en-US" sz="3300" dirty="0"/>
              <a:t>    </a:t>
            </a:r>
            <a:r>
              <a:rPr lang="en-US" altLang="en-US" sz="3300" dirty="0" err="1"/>
              <a:t>cout</a:t>
            </a:r>
            <a:r>
              <a:rPr lang="en-US" altLang="en-US" sz="3300" dirty="0"/>
              <a:t> &lt;&lt; "You entered:\n";</a:t>
            </a:r>
          </a:p>
          <a:p>
            <a:pPr eaLnBrk="0" fontAlgn="base" hangingPunct="0">
              <a:spcBef>
                <a:spcPct val="0"/>
              </a:spcBef>
              <a:spcAft>
                <a:spcPct val="0"/>
              </a:spcAft>
            </a:pPr>
            <a:r>
              <a:rPr lang="en-US" altLang="en-US" sz="3300" dirty="0"/>
              <a:t>    for(int </a:t>
            </a:r>
            <a:r>
              <a:rPr lang="en-US" altLang="en-US" sz="3300" dirty="0" err="1"/>
              <a:t>i</a:t>
            </a:r>
            <a:r>
              <a:rPr lang="en-US" altLang="en-US" sz="3300" dirty="0"/>
              <a:t> = </a:t>
            </a:r>
            <a:r>
              <a:rPr lang="en-US" altLang="en-US" sz="3300" dirty="0">
                <a:solidFill>
                  <a:srgbClr val="0000FF"/>
                </a:solidFill>
              </a:rPr>
              <a:t>0</a:t>
            </a:r>
            <a:r>
              <a:rPr lang="en-US" altLang="en-US" sz="3300" dirty="0"/>
              <a:t>; </a:t>
            </a:r>
            <a:r>
              <a:rPr lang="en-US" altLang="en-US" sz="3300" dirty="0" err="1"/>
              <a:t>i</a:t>
            </a:r>
            <a:r>
              <a:rPr lang="en-US" altLang="en-US" sz="3300" dirty="0"/>
              <a:t> &lt; </a:t>
            </a:r>
            <a:r>
              <a:rPr lang="en-US" altLang="en-US" sz="3300" dirty="0">
                <a:solidFill>
                  <a:srgbClr val="0000FF"/>
                </a:solidFill>
              </a:rPr>
              <a:t>4</a:t>
            </a:r>
            <a:r>
              <a:rPr lang="en-US" altLang="en-US" sz="3300" dirty="0"/>
              <a:t>; </a:t>
            </a:r>
            <a:r>
              <a:rPr lang="en-US" altLang="en-US" sz="3300" dirty="0" err="1"/>
              <a:t>i</a:t>
            </a:r>
            <a:r>
              <a:rPr lang="en-US" altLang="en-US" sz="3300" dirty="0"/>
              <a:t>++) {</a:t>
            </a:r>
          </a:p>
          <a:p>
            <a:pPr eaLnBrk="0" fontAlgn="base" hangingPunct="0">
              <a:spcBef>
                <a:spcPct val="0"/>
              </a:spcBef>
              <a:spcAft>
                <a:spcPct val="0"/>
              </a:spcAft>
            </a:pPr>
            <a:r>
              <a:rPr lang="en-US" altLang="en-US" sz="3300" dirty="0"/>
              <a:t>        </a:t>
            </a:r>
            <a:r>
              <a:rPr lang="en-US" altLang="en-US" sz="3300" dirty="0" err="1"/>
              <a:t>cout</a:t>
            </a:r>
            <a:r>
              <a:rPr lang="en-US" altLang="en-US" sz="3300" dirty="0"/>
              <a:t> &lt;&lt; </a:t>
            </a:r>
            <a:r>
              <a:rPr lang="en-US" altLang="en-US" sz="3300" dirty="0" err="1"/>
              <a:t>arr</a:t>
            </a:r>
            <a:r>
              <a:rPr lang="en-US" altLang="en-US" sz="3300" dirty="0"/>
              <a:t>[</a:t>
            </a:r>
            <a:r>
              <a:rPr lang="en-US" altLang="en-US" sz="3300" dirty="0" err="1"/>
              <a:t>i</a:t>
            </a:r>
            <a:r>
              <a:rPr lang="en-US" altLang="en-US" sz="3300" dirty="0"/>
              <a:t>] &lt;&lt; " ";</a:t>
            </a:r>
          </a:p>
          <a:p>
            <a:pPr eaLnBrk="0" fontAlgn="base" hangingPunct="0">
              <a:spcBef>
                <a:spcPct val="0"/>
              </a:spcBef>
              <a:spcAft>
                <a:spcPct val="0"/>
              </a:spcAft>
            </a:pPr>
            <a:r>
              <a:rPr lang="en-US" altLang="en-US" sz="3300" dirty="0"/>
              <a:t>    }</a:t>
            </a:r>
          </a:p>
          <a:p>
            <a:pPr eaLnBrk="0" fontAlgn="base" hangingPunct="0">
              <a:spcBef>
                <a:spcPct val="0"/>
              </a:spcBef>
              <a:spcAft>
                <a:spcPct val="0"/>
              </a:spcAft>
            </a:pPr>
            <a:r>
              <a:rPr lang="en-US" altLang="en-US" sz="3300" dirty="0">
                <a:solidFill>
                  <a:srgbClr val="0000FF"/>
                </a:solidFill>
              </a:rPr>
              <a:t>    return 0;</a:t>
            </a:r>
          </a:p>
          <a:p>
            <a:pPr eaLnBrk="0" fontAlgn="base" hangingPunct="0">
              <a:spcBef>
                <a:spcPct val="0"/>
              </a:spcBef>
              <a:spcAft>
                <a:spcPct val="0"/>
              </a:spcAft>
            </a:pPr>
            <a:r>
              <a:rPr lang="en-US" altLang="en-US" sz="3300" dirty="0"/>
              <a:t>}</a:t>
            </a:r>
          </a:p>
        </p:txBody>
      </p:sp>
      <p:sp>
        <p:nvSpPr>
          <p:cNvPr id="3" name="Rectangle 1">
            <a:extLst>
              <a:ext uri="{FF2B5EF4-FFF2-40B4-BE49-F238E27FC236}">
                <a16:creationId xmlns:a16="http://schemas.microsoft.com/office/drawing/2014/main" id="{C314C5B0-3B2A-48D3-624E-E2D0D18F3BED}"/>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F62CD254-E201-66A5-9659-CCBBE9D3292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910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6391-550E-FDFE-DBDB-4EA10388659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E5BA034-683E-5B60-9C72-B6B319487776}"/>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String arrays </a:t>
            </a:r>
          </a:p>
        </p:txBody>
      </p:sp>
      <p:sp>
        <p:nvSpPr>
          <p:cNvPr id="13" name="Freeform 13">
            <a:extLst>
              <a:ext uri="{FF2B5EF4-FFF2-40B4-BE49-F238E27FC236}">
                <a16:creationId xmlns:a16="http://schemas.microsoft.com/office/drawing/2014/main" id="{4F15ED17-C396-4E5D-41D0-F5635D49E807}"/>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20208BC3-46FE-F367-87E9-91E6E31580C5}"/>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20737DDD-3715-CD3C-3F96-7A7B8092B463}"/>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0CA9A460-AB40-D8E5-D80D-74E576BC22EE}"/>
              </a:ext>
            </a:extLst>
          </p:cNvPr>
          <p:cNvSpPr txBox="1"/>
          <p:nvPr/>
        </p:nvSpPr>
        <p:spPr>
          <a:xfrm>
            <a:off x="1062484" y="2171700"/>
            <a:ext cx="15624597" cy="7294305"/>
          </a:xfrm>
          <a:prstGeom prst="rect">
            <a:avLst/>
          </a:prstGeom>
          <a:noFill/>
        </p:spPr>
        <p:txBody>
          <a:bodyPr wrap="square">
            <a:spAutoFit/>
          </a:bodyPr>
          <a:lstStyle/>
          <a:p>
            <a:r>
              <a:rPr lang="en-US" sz="3600" dirty="0"/>
              <a:t>Arrays can be any data types, the following </a:t>
            </a:r>
            <a:r>
              <a:rPr lang="en-US" sz="3600" dirty="0" err="1"/>
              <a:t>exampls</a:t>
            </a:r>
            <a:r>
              <a:rPr lang="en-US" sz="3600" dirty="0"/>
              <a:t> are arrays with string data type:</a:t>
            </a:r>
          </a:p>
          <a:p>
            <a:endParaRPr lang="en-US" sz="3600" dirty="0"/>
          </a:p>
          <a:p>
            <a:r>
              <a:rPr lang="en-US" sz="3600" dirty="0">
                <a:solidFill>
                  <a:srgbClr val="0000FF"/>
                </a:solidFill>
              </a:rPr>
              <a:t>#include </a:t>
            </a:r>
            <a:r>
              <a:rPr lang="en-US" sz="3600" dirty="0"/>
              <a:t>&lt;iostream&gt;</a:t>
            </a:r>
          </a:p>
          <a:p>
            <a:r>
              <a:rPr lang="en-US" sz="3600" dirty="0">
                <a:solidFill>
                  <a:srgbClr val="0000FF"/>
                </a:solidFill>
              </a:rPr>
              <a:t>using </a:t>
            </a:r>
            <a:r>
              <a:rPr lang="en-US" sz="3600" dirty="0"/>
              <a:t>namespace std;</a:t>
            </a:r>
          </a:p>
          <a:p>
            <a:endParaRPr lang="en-US" sz="3600" dirty="0"/>
          </a:p>
          <a:p>
            <a:r>
              <a:rPr lang="en-US" sz="3600" dirty="0">
                <a:solidFill>
                  <a:srgbClr val="0000FF"/>
                </a:solidFill>
              </a:rPr>
              <a:t>int</a:t>
            </a:r>
            <a:r>
              <a:rPr lang="en-US" sz="3600" dirty="0"/>
              <a:t> main() {</a:t>
            </a:r>
          </a:p>
          <a:p>
            <a:r>
              <a:rPr lang="en-US" sz="3600" dirty="0"/>
              <a:t>    string names[</a:t>
            </a:r>
            <a:r>
              <a:rPr lang="en-US" sz="3600" dirty="0">
                <a:solidFill>
                  <a:srgbClr val="0000FF"/>
                </a:solidFill>
              </a:rPr>
              <a:t>3</a:t>
            </a:r>
            <a:r>
              <a:rPr lang="en-US" sz="3600" dirty="0"/>
              <a:t>] = {"Ari", "Sara", "John"};</a:t>
            </a:r>
          </a:p>
          <a:p>
            <a:r>
              <a:rPr lang="en-US" sz="3600" dirty="0"/>
              <a:t>    </a:t>
            </a:r>
            <a:r>
              <a:rPr lang="en-US" sz="3600" dirty="0">
                <a:solidFill>
                  <a:srgbClr val="0000FF"/>
                </a:solidFill>
              </a:rPr>
              <a:t>for</a:t>
            </a:r>
            <a:r>
              <a:rPr lang="en-US" sz="3600" dirty="0"/>
              <a:t>(int </a:t>
            </a:r>
            <a:r>
              <a:rPr lang="en-US" sz="3600" dirty="0" err="1">
                <a:solidFill>
                  <a:srgbClr val="0000FF"/>
                </a:solidFill>
              </a:rPr>
              <a:t>i</a:t>
            </a:r>
            <a:r>
              <a:rPr lang="en-US" sz="3600" dirty="0"/>
              <a:t> = </a:t>
            </a:r>
            <a:r>
              <a:rPr lang="en-US" sz="3600" dirty="0">
                <a:solidFill>
                  <a:srgbClr val="0000FF"/>
                </a:solidFill>
              </a:rPr>
              <a:t>0</a:t>
            </a:r>
            <a:r>
              <a:rPr lang="en-US" sz="3600" dirty="0"/>
              <a:t>; </a:t>
            </a:r>
            <a:r>
              <a:rPr lang="en-US" sz="3600" dirty="0" err="1"/>
              <a:t>i</a:t>
            </a:r>
            <a:r>
              <a:rPr lang="en-US" sz="3600" dirty="0"/>
              <a:t> &lt; </a:t>
            </a:r>
            <a:r>
              <a:rPr lang="en-US" sz="3600" dirty="0">
                <a:solidFill>
                  <a:srgbClr val="0000FF"/>
                </a:solidFill>
              </a:rPr>
              <a:t>3</a:t>
            </a:r>
            <a:r>
              <a:rPr lang="en-US" sz="3600" dirty="0"/>
              <a:t>; </a:t>
            </a:r>
            <a:r>
              <a:rPr lang="en-US" sz="3600" dirty="0" err="1"/>
              <a:t>i</a:t>
            </a:r>
            <a:r>
              <a:rPr lang="en-US" sz="3600" dirty="0"/>
              <a:t>++) {</a:t>
            </a:r>
          </a:p>
          <a:p>
            <a:r>
              <a:rPr lang="en-US" sz="3600" dirty="0"/>
              <a:t>        </a:t>
            </a:r>
            <a:r>
              <a:rPr lang="en-US" sz="3600" dirty="0" err="1"/>
              <a:t>cout</a:t>
            </a:r>
            <a:r>
              <a:rPr lang="en-US" sz="3600" dirty="0"/>
              <a:t> &lt;&lt; names[</a:t>
            </a:r>
            <a:r>
              <a:rPr lang="en-US" sz="3600" dirty="0" err="1"/>
              <a:t>i</a:t>
            </a:r>
            <a:r>
              <a:rPr lang="en-US" sz="3600" dirty="0"/>
              <a:t>] &lt;&lt; </a:t>
            </a:r>
            <a:r>
              <a:rPr lang="en-US" sz="3600" dirty="0" err="1"/>
              <a:t>endl</a:t>
            </a:r>
            <a:r>
              <a:rPr lang="en-US" sz="3600" dirty="0"/>
              <a:t>;</a:t>
            </a:r>
          </a:p>
          <a:p>
            <a:r>
              <a:rPr lang="en-US" sz="3600" dirty="0"/>
              <a:t>    }</a:t>
            </a:r>
          </a:p>
          <a:p>
            <a:r>
              <a:rPr lang="en-US" sz="3600" dirty="0">
                <a:solidFill>
                  <a:srgbClr val="0000FF"/>
                </a:solidFill>
              </a:rPr>
              <a:t>    return 0;</a:t>
            </a:r>
          </a:p>
          <a:p>
            <a:r>
              <a:rPr lang="en-US" sz="3600" dirty="0"/>
              <a:t>}</a:t>
            </a:r>
          </a:p>
        </p:txBody>
      </p:sp>
    </p:spTree>
    <p:extLst>
      <p:ext uri="{BB962C8B-B14F-4D97-AF65-F5344CB8AC3E}">
        <p14:creationId xmlns:p14="http://schemas.microsoft.com/office/powerpoint/2010/main" val="190643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E08B-6B69-760C-CD30-F25AE422919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C0029FF-1F7F-7F4C-0F70-787DE96A3E4F}"/>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String arrays </a:t>
            </a:r>
          </a:p>
        </p:txBody>
      </p:sp>
      <p:sp>
        <p:nvSpPr>
          <p:cNvPr id="13" name="Freeform 13">
            <a:extLst>
              <a:ext uri="{FF2B5EF4-FFF2-40B4-BE49-F238E27FC236}">
                <a16:creationId xmlns:a16="http://schemas.microsoft.com/office/drawing/2014/main" id="{5E1666A5-249E-9358-0F1C-97466B3CBBC5}"/>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A9BFF225-A7E6-36CE-69EB-E82BCCFC70A5}"/>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48C2B71B-0D1C-8551-9B36-21259B45D6CF}"/>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6DD55E94-5B71-C0B9-45AC-424ED348ED16}"/>
              </a:ext>
            </a:extLst>
          </p:cNvPr>
          <p:cNvSpPr txBox="1"/>
          <p:nvPr/>
        </p:nvSpPr>
        <p:spPr>
          <a:xfrm>
            <a:off x="1062484" y="2171700"/>
            <a:ext cx="15624597" cy="7848302"/>
          </a:xfrm>
          <a:prstGeom prst="rect">
            <a:avLst/>
          </a:prstGeom>
          <a:noFill/>
        </p:spPr>
        <p:txBody>
          <a:bodyPr wrap="square">
            <a:spAutoFit/>
          </a:bodyPr>
          <a:lstStyle/>
          <a:p>
            <a:r>
              <a:rPr lang="en-US" sz="3600" dirty="0">
                <a:solidFill>
                  <a:srgbClr val="0000FF"/>
                </a:solidFill>
              </a:rPr>
              <a:t>#include </a:t>
            </a:r>
            <a:r>
              <a:rPr lang="en-US" sz="3600" dirty="0"/>
              <a:t>&lt;iostream&gt;</a:t>
            </a:r>
          </a:p>
          <a:p>
            <a:r>
              <a:rPr lang="en-US" sz="3600" dirty="0">
                <a:solidFill>
                  <a:srgbClr val="0000FF"/>
                </a:solidFill>
              </a:rPr>
              <a:t>using </a:t>
            </a:r>
            <a:r>
              <a:rPr lang="en-US" sz="3600" dirty="0"/>
              <a:t>namespace std;</a:t>
            </a:r>
          </a:p>
          <a:p>
            <a:endParaRPr lang="en-US" sz="3600" dirty="0"/>
          </a:p>
          <a:p>
            <a:r>
              <a:rPr lang="en-US" sz="3600" dirty="0">
                <a:solidFill>
                  <a:srgbClr val="0000FF"/>
                </a:solidFill>
              </a:rPr>
              <a:t>int</a:t>
            </a:r>
            <a:r>
              <a:rPr lang="en-US" sz="3600" dirty="0"/>
              <a:t> main() {</a:t>
            </a:r>
          </a:p>
          <a:p>
            <a:r>
              <a:rPr lang="en-US" sz="3600" dirty="0"/>
              <a:t> string names[</a:t>
            </a:r>
            <a:r>
              <a:rPr lang="en-US" sz="3600" dirty="0">
                <a:solidFill>
                  <a:srgbClr val="0000FF"/>
                </a:solidFill>
              </a:rPr>
              <a:t>3</a:t>
            </a:r>
            <a:r>
              <a:rPr lang="en-US" sz="3600" dirty="0"/>
              <a:t>];</a:t>
            </a:r>
          </a:p>
          <a:p>
            <a:r>
              <a:rPr lang="en-US" sz="3600" dirty="0"/>
              <a:t>    </a:t>
            </a:r>
            <a:r>
              <a:rPr lang="en-US" sz="3600" dirty="0" err="1"/>
              <a:t>cout</a:t>
            </a:r>
            <a:r>
              <a:rPr lang="en-US" sz="3600" dirty="0"/>
              <a:t> &lt;&lt; "</a:t>
            </a:r>
            <a:r>
              <a:rPr lang="en-US" sz="3600" dirty="0">
                <a:solidFill>
                  <a:srgbClr val="00B050"/>
                </a:solidFill>
              </a:rPr>
              <a:t>Enter 3 names</a:t>
            </a:r>
            <a:r>
              <a:rPr lang="en-US" sz="3600" dirty="0"/>
              <a:t>:</a:t>
            </a:r>
            <a:r>
              <a:rPr lang="en-US" sz="3600" dirty="0">
                <a:solidFill>
                  <a:srgbClr val="0000FF"/>
                </a:solidFill>
              </a:rPr>
              <a:t>\n</a:t>
            </a:r>
            <a:r>
              <a:rPr lang="en-US" sz="3600" dirty="0"/>
              <a:t>";</a:t>
            </a:r>
          </a:p>
          <a:p>
            <a:r>
              <a:rPr lang="en-US" sz="3600" dirty="0"/>
              <a:t>    </a:t>
            </a:r>
            <a:r>
              <a:rPr lang="en-US" sz="3600" dirty="0">
                <a:solidFill>
                  <a:srgbClr val="0000FF"/>
                </a:solidFill>
              </a:rPr>
              <a:t>for</a:t>
            </a:r>
            <a:r>
              <a:rPr lang="en-US" sz="3600" dirty="0"/>
              <a:t> (</a:t>
            </a:r>
            <a:r>
              <a:rPr lang="en-US" sz="3600" dirty="0">
                <a:solidFill>
                  <a:srgbClr val="0000FF"/>
                </a:solidFill>
              </a:rPr>
              <a:t>int</a:t>
            </a:r>
            <a:r>
              <a:rPr lang="en-US" sz="3600" dirty="0"/>
              <a:t> </a:t>
            </a:r>
            <a:r>
              <a:rPr lang="en-US" sz="3600" dirty="0" err="1"/>
              <a:t>i</a:t>
            </a:r>
            <a:r>
              <a:rPr lang="en-US" sz="3600" dirty="0"/>
              <a:t> = </a:t>
            </a:r>
            <a:r>
              <a:rPr lang="en-US" sz="3600" dirty="0">
                <a:solidFill>
                  <a:srgbClr val="0000FF"/>
                </a:solidFill>
              </a:rPr>
              <a:t>0</a:t>
            </a:r>
            <a:r>
              <a:rPr lang="en-US" sz="3600" dirty="0"/>
              <a:t>; </a:t>
            </a:r>
            <a:r>
              <a:rPr lang="en-US" sz="3600" dirty="0" err="1"/>
              <a:t>i</a:t>
            </a:r>
            <a:r>
              <a:rPr lang="en-US" sz="3600" dirty="0"/>
              <a:t> &lt; </a:t>
            </a:r>
            <a:r>
              <a:rPr lang="en-US" sz="3600" dirty="0">
                <a:solidFill>
                  <a:srgbClr val="0000FF"/>
                </a:solidFill>
              </a:rPr>
              <a:t>3</a:t>
            </a:r>
            <a:r>
              <a:rPr lang="en-US" sz="3600" dirty="0"/>
              <a:t>; </a:t>
            </a:r>
            <a:r>
              <a:rPr lang="en-US" sz="3600" dirty="0" err="1"/>
              <a:t>i</a:t>
            </a:r>
            <a:r>
              <a:rPr lang="en-US" sz="3600" dirty="0"/>
              <a:t>++) {</a:t>
            </a:r>
          </a:p>
          <a:p>
            <a:r>
              <a:rPr lang="en-US" sz="3600" dirty="0"/>
              <a:t>        </a:t>
            </a:r>
            <a:r>
              <a:rPr lang="en-US" sz="3600" dirty="0" err="1"/>
              <a:t>cin</a:t>
            </a:r>
            <a:r>
              <a:rPr lang="en-US" sz="3600" dirty="0"/>
              <a:t> &gt;&gt; names[</a:t>
            </a:r>
            <a:r>
              <a:rPr lang="en-US" sz="3600" dirty="0" err="1"/>
              <a:t>i</a:t>
            </a:r>
            <a:r>
              <a:rPr lang="en-US" sz="3600" dirty="0"/>
              <a:t>];</a:t>
            </a:r>
          </a:p>
          <a:p>
            <a:r>
              <a:rPr lang="en-US" sz="3600" dirty="0"/>
              <a:t>    }</a:t>
            </a:r>
          </a:p>
          <a:p>
            <a:r>
              <a:rPr lang="en-US" sz="3600" dirty="0"/>
              <a:t>    </a:t>
            </a:r>
            <a:r>
              <a:rPr lang="en-US" sz="3600" dirty="0" err="1"/>
              <a:t>cout</a:t>
            </a:r>
            <a:r>
              <a:rPr lang="en-US" sz="3600" dirty="0"/>
              <a:t> &lt;&lt; "</a:t>
            </a:r>
            <a:r>
              <a:rPr lang="en-US" sz="3600" dirty="0">
                <a:solidFill>
                  <a:srgbClr val="00B050"/>
                </a:solidFill>
              </a:rPr>
              <a:t>Names are:</a:t>
            </a:r>
            <a:r>
              <a:rPr lang="en-US" sz="3600" dirty="0">
                <a:solidFill>
                  <a:srgbClr val="0000FF"/>
                </a:solidFill>
              </a:rPr>
              <a:t>\n</a:t>
            </a:r>
            <a:r>
              <a:rPr lang="en-US" sz="3600" dirty="0"/>
              <a:t>";</a:t>
            </a:r>
          </a:p>
          <a:p>
            <a:r>
              <a:rPr lang="en-US" sz="3600" dirty="0"/>
              <a:t>    </a:t>
            </a:r>
            <a:r>
              <a:rPr lang="en-US" sz="3600" dirty="0">
                <a:solidFill>
                  <a:srgbClr val="0000FF"/>
                </a:solidFill>
              </a:rPr>
              <a:t>for</a:t>
            </a:r>
            <a:r>
              <a:rPr lang="en-US" sz="3600" dirty="0"/>
              <a:t> (</a:t>
            </a:r>
            <a:r>
              <a:rPr lang="en-US" sz="3600" dirty="0">
                <a:solidFill>
                  <a:srgbClr val="0000FF"/>
                </a:solidFill>
              </a:rPr>
              <a:t>int</a:t>
            </a:r>
            <a:r>
              <a:rPr lang="en-US" sz="3600" dirty="0"/>
              <a:t> </a:t>
            </a:r>
            <a:r>
              <a:rPr lang="en-US" sz="3600" dirty="0" err="1"/>
              <a:t>i</a:t>
            </a:r>
            <a:r>
              <a:rPr lang="en-US" sz="3600" dirty="0"/>
              <a:t> = </a:t>
            </a:r>
            <a:r>
              <a:rPr lang="en-US" sz="3600" dirty="0">
                <a:solidFill>
                  <a:srgbClr val="0000FF"/>
                </a:solidFill>
              </a:rPr>
              <a:t>0</a:t>
            </a:r>
            <a:r>
              <a:rPr lang="en-US" sz="3600" dirty="0"/>
              <a:t>; </a:t>
            </a:r>
            <a:r>
              <a:rPr lang="en-US" sz="3600" dirty="0" err="1"/>
              <a:t>i</a:t>
            </a:r>
            <a:r>
              <a:rPr lang="en-US" sz="3600" dirty="0"/>
              <a:t> &lt; </a:t>
            </a:r>
            <a:r>
              <a:rPr lang="en-US" sz="3600" dirty="0">
                <a:solidFill>
                  <a:srgbClr val="0000FF"/>
                </a:solidFill>
              </a:rPr>
              <a:t>3</a:t>
            </a:r>
            <a:r>
              <a:rPr lang="en-US" sz="3600" dirty="0"/>
              <a:t>; </a:t>
            </a:r>
            <a:r>
              <a:rPr lang="en-US" sz="3600" dirty="0" err="1"/>
              <a:t>i</a:t>
            </a:r>
            <a:r>
              <a:rPr lang="en-US" sz="3600" dirty="0"/>
              <a:t>++) {</a:t>
            </a:r>
          </a:p>
          <a:p>
            <a:r>
              <a:rPr lang="en-US" sz="3600" dirty="0"/>
              <a:t>        </a:t>
            </a:r>
            <a:r>
              <a:rPr lang="en-US" sz="3600" dirty="0" err="1"/>
              <a:t>cout</a:t>
            </a:r>
            <a:r>
              <a:rPr lang="en-US" sz="3600" dirty="0"/>
              <a:t> &lt;&lt; names[</a:t>
            </a:r>
            <a:r>
              <a:rPr lang="en-US" sz="3600" dirty="0" err="1"/>
              <a:t>i</a:t>
            </a:r>
            <a:r>
              <a:rPr lang="en-US" sz="3600" dirty="0"/>
              <a:t>] &lt;&lt; </a:t>
            </a:r>
            <a:r>
              <a:rPr lang="en-US" sz="3600" dirty="0" err="1"/>
              <a:t>endl</a:t>
            </a:r>
            <a:r>
              <a:rPr lang="en-US" sz="3600" dirty="0"/>
              <a:t>;</a:t>
            </a:r>
          </a:p>
          <a:p>
            <a:r>
              <a:rPr lang="en-US" sz="3600" dirty="0"/>
              <a:t>    }</a:t>
            </a:r>
            <a:r>
              <a:rPr lang="en-US" sz="3600" dirty="0">
                <a:solidFill>
                  <a:srgbClr val="0000FF"/>
                </a:solidFill>
              </a:rPr>
              <a:t>    return 0;</a:t>
            </a:r>
          </a:p>
          <a:p>
            <a:r>
              <a:rPr lang="en-US" sz="3600" dirty="0"/>
              <a:t>}</a:t>
            </a:r>
          </a:p>
        </p:txBody>
      </p:sp>
    </p:spTree>
    <p:extLst>
      <p:ext uri="{BB962C8B-B14F-4D97-AF65-F5344CB8AC3E}">
        <p14:creationId xmlns:p14="http://schemas.microsoft.com/office/powerpoint/2010/main" val="2005283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D6F9E-294A-EAED-24F5-F1015EDFC7B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0D616C9-D628-9278-218B-330BE7283CB8}"/>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String arrays </a:t>
            </a:r>
          </a:p>
        </p:txBody>
      </p:sp>
      <p:sp>
        <p:nvSpPr>
          <p:cNvPr id="13" name="Freeform 13">
            <a:extLst>
              <a:ext uri="{FF2B5EF4-FFF2-40B4-BE49-F238E27FC236}">
                <a16:creationId xmlns:a16="http://schemas.microsoft.com/office/drawing/2014/main" id="{4EB8BB18-A245-876A-2D52-8082BEAD434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198779C3-5B71-1B57-0A80-F9565AE1D40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ED1E440E-5CE0-FD6E-83E1-EC4542310849}"/>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910757F-C622-05BA-9D34-669DDCAB8FF6}"/>
              </a:ext>
            </a:extLst>
          </p:cNvPr>
          <p:cNvSpPr txBox="1"/>
          <p:nvPr/>
        </p:nvSpPr>
        <p:spPr>
          <a:xfrm>
            <a:off x="1062484" y="2171700"/>
            <a:ext cx="15624597" cy="7294305"/>
          </a:xfrm>
          <a:prstGeom prst="rect">
            <a:avLst/>
          </a:prstGeom>
          <a:noFill/>
        </p:spPr>
        <p:txBody>
          <a:bodyPr wrap="square">
            <a:spAutoFit/>
          </a:bodyPr>
          <a:lstStyle/>
          <a:p>
            <a:r>
              <a:rPr lang="en-US" sz="3600" dirty="0"/>
              <a:t>What is you want to print the string element by element, for example:</a:t>
            </a:r>
          </a:p>
          <a:p>
            <a:endParaRPr lang="en-US" sz="3600" dirty="0"/>
          </a:p>
          <a:p>
            <a:endParaRPr lang="en-US" sz="3600" dirty="0"/>
          </a:p>
          <a:p>
            <a:r>
              <a:rPr lang="en-US" sz="3600" dirty="0">
                <a:solidFill>
                  <a:srgbClr val="0000FF"/>
                </a:solidFill>
              </a:rPr>
              <a:t>#include </a:t>
            </a:r>
            <a:r>
              <a:rPr lang="en-US" sz="3600" dirty="0"/>
              <a:t>&lt;iostream&gt;</a:t>
            </a:r>
          </a:p>
          <a:p>
            <a:r>
              <a:rPr lang="en-US" sz="3600" dirty="0">
                <a:solidFill>
                  <a:srgbClr val="0000FF"/>
                </a:solidFill>
              </a:rPr>
              <a:t>using </a:t>
            </a:r>
            <a:r>
              <a:rPr lang="en-US" sz="3600" dirty="0"/>
              <a:t>namespace std;</a:t>
            </a:r>
          </a:p>
          <a:p>
            <a:endParaRPr lang="en-US" sz="3600" dirty="0"/>
          </a:p>
          <a:p>
            <a:r>
              <a:rPr lang="en-US" sz="3600" dirty="0">
                <a:solidFill>
                  <a:srgbClr val="0000FF"/>
                </a:solidFill>
              </a:rPr>
              <a:t>int</a:t>
            </a:r>
            <a:r>
              <a:rPr lang="en-US" sz="3600" dirty="0"/>
              <a:t> main() {</a:t>
            </a:r>
          </a:p>
          <a:p>
            <a:r>
              <a:rPr lang="en-US" sz="3600" dirty="0"/>
              <a:t>string name="</a:t>
            </a:r>
            <a:r>
              <a:rPr lang="en-US" sz="3600" dirty="0">
                <a:solidFill>
                  <a:srgbClr val="00B050"/>
                </a:solidFill>
              </a:rPr>
              <a:t>Erbil</a:t>
            </a:r>
            <a:r>
              <a:rPr lang="en-US" sz="3600" dirty="0"/>
              <a:t>";</a:t>
            </a:r>
          </a:p>
          <a:p>
            <a:r>
              <a:rPr lang="en-US" sz="3600" dirty="0"/>
              <a:t>    </a:t>
            </a:r>
            <a:r>
              <a:rPr lang="en-US" sz="3600" dirty="0">
                <a:solidFill>
                  <a:srgbClr val="0000FF"/>
                </a:solidFill>
              </a:rPr>
              <a:t>for </a:t>
            </a:r>
            <a:r>
              <a:rPr lang="en-US" sz="3600" dirty="0"/>
              <a:t>(</a:t>
            </a:r>
            <a:r>
              <a:rPr lang="en-US" sz="3600" dirty="0">
                <a:solidFill>
                  <a:srgbClr val="0000FF"/>
                </a:solidFill>
              </a:rPr>
              <a:t>int</a:t>
            </a:r>
            <a:r>
              <a:rPr lang="en-US" sz="3600" dirty="0"/>
              <a:t> </a:t>
            </a:r>
            <a:r>
              <a:rPr lang="en-US" sz="3600" dirty="0" err="1"/>
              <a:t>i</a:t>
            </a:r>
            <a:r>
              <a:rPr lang="en-US" sz="3600" dirty="0"/>
              <a:t> = </a:t>
            </a:r>
            <a:r>
              <a:rPr lang="en-US" sz="3600" dirty="0">
                <a:solidFill>
                  <a:srgbClr val="0000FF"/>
                </a:solidFill>
              </a:rPr>
              <a:t>0</a:t>
            </a:r>
            <a:r>
              <a:rPr lang="en-US" sz="3600" dirty="0"/>
              <a:t>; </a:t>
            </a:r>
            <a:r>
              <a:rPr lang="en-US" sz="3600" dirty="0" err="1"/>
              <a:t>i</a:t>
            </a:r>
            <a:r>
              <a:rPr lang="en-US" sz="3600" dirty="0"/>
              <a:t>&lt;</a:t>
            </a:r>
            <a:r>
              <a:rPr lang="en-US" sz="3600" dirty="0" err="1"/>
              <a:t>name.length</a:t>
            </a:r>
            <a:r>
              <a:rPr lang="en-US" sz="3600" dirty="0"/>
              <a:t>(); </a:t>
            </a:r>
            <a:r>
              <a:rPr lang="en-US" sz="3600" dirty="0" err="1"/>
              <a:t>i</a:t>
            </a:r>
            <a:r>
              <a:rPr lang="en-US" sz="3600" dirty="0"/>
              <a:t>++) {</a:t>
            </a:r>
          </a:p>
          <a:p>
            <a:r>
              <a:rPr lang="en-US" sz="3600" dirty="0"/>
              <a:t>        </a:t>
            </a:r>
            <a:r>
              <a:rPr lang="en-US" sz="3600" dirty="0" err="1"/>
              <a:t>cout</a:t>
            </a:r>
            <a:r>
              <a:rPr lang="en-US" sz="3600" dirty="0"/>
              <a:t> &lt;&lt; name[</a:t>
            </a:r>
            <a:r>
              <a:rPr lang="en-US" sz="3600" dirty="0" err="1"/>
              <a:t>i</a:t>
            </a:r>
            <a:r>
              <a:rPr lang="en-US" sz="3600" dirty="0"/>
              <a:t>] &lt;&lt; </a:t>
            </a:r>
            <a:r>
              <a:rPr lang="en-US" sz="3600" dirty="0" err="1"/>
              <a:t>endl</a:t>
            </a:r>
            <a:r>
              <a:rPr lang="en-US" sz="3600" dirty="0"/>
              <a:t>;</a:t>
            </a:r>
          </a:p>
          <a:p>
            <a:r>
              <a:rPr lang="en-US" sz="3600" dirty="0"/>
              <a:t>    }</a:t>
            </a:r>
            <a:r>
              <a:rPr lang="en-US" sz="3600" dirty="0">
                <a:solidFill>
                  <a:srgbClr val="0000FF"/>
                </a:solidFill>
              </a:rPr>
              <a:t>  </a:t>
            </a:r>
          </a:p>
          <a:p>
            <a:r>
              <a:rPr lang="en-US" sz="3600" dirty="0">
                <a:solidFill>
                  <a:srgbClr val="0000FF"/>
                </a:solidFill>
              </a:rPr>
              <a:t>  return 0;</a:t>
            </a:r>
          </a:p>
          <a:p>
            <a:r>
              <a:rPr lang="en-US" sz="3600" dirty="0"/>
              <a:t>}</a:t>
            </a:r>
          </a:p>
        </p:txBody>
      </p:sp>
      <p:pic>
        <p:nvPicPr>
          <p:cNvPr id="10" name="Picture 9">
            <a:extLst>
              <a:ext uri="{FF2B5EF4-FFF2-40B4-BE49-F238E27FC236}">
                <a16:creationId xmlns:a16="http://schemas.microsoft.com/office/drawing/2014/main" id="{7CB92F92-A901-E92C-2BC2-260E63A5E1CB}"/>
              </a:ext>
            </a:extLst>
          </p:cNvPr>
          <p:cNvPicPr>
            <a:picLocks noChangeAspect="1"/>
          </p:cNvPicPr>
          <p:nvPr/>
        </p:nvPicPr>
        <p:blipFill>
          <a:blip r:embed="rId4"/>
          <a:srcRect t="17775" b="11124"/>
          <a:stretch>
            <a:fillRect/>
          </a:stretch>
        </p:blipFill>
        <p:spPr>
          <a:xfrm>
            <a:off x="5257800" y="2933700"/>
            <a:ext cx="5706271" cy="914400"/>
          </a:xfrm>
          <a:prstGeom prst="rect">
            <a:avLst/>
          </a:prstGeom>
        </p:spPr>
      </p:pic>
      <p:pic>
        <p:nvPicPr>
          <p:cNvPr id="12" name="Picture 11">
            <a:extLst>
              <a:ext uri="{FF2B5EF4-FFF2-40B4-BE49-F238E27FC236}">
                <a16:creationId xmlns:a16="http://schemas.microsoft.com/office/drawing/2014/main" id="{AF76DCF3-92E9-0A01-F564-1A486D22E1F0}"/>
              </a:ext>
            </a:extLst>
          </p:cNvPr>
          <p:cNvPicPr>
            <a:picLocks noChangeAspect="1"/>
          </p:cNvPicPr>
          <p:nvPr/>
        </p:nvPicPr>
        <p:blipFill>
          <a:blip r:embed="rId5"/>
          <a:srcRect r="24242"/>
          <a:stretch>
            <a:fillRect/>
          </a:stretch>
        </p:blipFill>
        <p:spPr>
          <a:xfrm>
            <a:off x="14859000" y="5133975"/>
            <a:ext cx="1905000" cy="3153669"/>
          </a:xfrm>
          <a:prstGeom prst="rect">
            <a:avLst/>
          </a:prstGeom>
        </p:spPr>
      </p:pic>
    </p:spTree>
    <p:extLst>
      <p:ext uri="{BB962C8B-B14F-4D97-AF65-F5344CB8AC3E}">
        <p14:creationId xmlns:p14="http://schemas.microsoft.com/office/powerpoint/2010/main" val="179124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ECAC-327C-AA36-2B36-504AB19CD29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430CE9C-1EF3-1DD6-EC2A-50A92ACE6D87}"/>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Objective</a:t>
            </a:r>
          </a:p>
        </p:txBody>
      </p:sp>
      <p:sp>
        <p:nvSpPr>
          <p:cNvPr id="13" name="Freeform 13">
            <a:extLst>
              <a:ext uri="{FF2B5EF4-FFF2-40B4-BE49-F238E27FC236}">
                <a16:creationId xmlns:a16="http://schemas.microsoft.com/office/drawing/2014/main" id="{482A2729-6CF6-8931-5290-238E065531D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85CF51A8-BA62-C51D-7045-55AB942A224A}"/>
              </a:ext>
            </a:extLst>
          </p:cNvPr>
          <p:cNvSpPr txBox="1"/>
          <p:nvPr/>
        </p:nvSpPr>
        <p:spPr>
          <a:xfrm>
            <a:off x="1010529" y="2171700"/>
            <a:ext cx="15753471" cy="7767191"/>
          </a:xfrm>
          <a:prstGeom prst="rect">
            <a:avLst/>
          </a:prstGeom>
        </p:spPr>
        <p:txBody>
          <a:bodyPr wrap="square" lIns="0" tIns="0" rIns="0" bIns="0" rtlCol="0" anchor="t">
            <a:spAutoFit/>
          </a:bodyPr>
          <a:lstStyle/>
          <a:p>
            <a:pPr marL="571500" lvl="0" indent="-571500" eaLnBrk="0" fontAlgn="base" hangingPunct="0">
              <a:lnSpc>
                <a:spcPct val="150000"/>
              </a:lnSpc>
              <a:spcBef>
                <a:spcPct val="0"/>
              </a:spcBef>
              <a:spcAft>
                <a:spcPct val="0"/>
              </a:spcAft>
              <a:buFont typeface="Arial" panose="020B0604020202020204" pitchFamily="34" charset="0"/>
              <a:buChar char="•"/>
            </a:pPr>
            <a:r>
              <a:rPr lang="en-US" altLang="en-US" sz="3400" dirty="0">
                <a:solidFill>
                  <a:schemeClr val="tx1">
                    <a:lumMod val="95000"/>
                    <a:lumOff val="5000"/>
                  </a:schemeClr>
                </a:solidFill>
              </a:rPr>
              <a:t>Define the concept of an array and distinguish it from individual variables. </a:t>
            </a:r>
          </a:p>
          <a:p>
            <a:pPr marL="571500" lvl="0" indent="-571500" eaLnBrk="0" fontAlgn="base" hangingPunct="0">
              <a:lnSpc>
                <a:spcPct val="150000"/>
              </a:lnSpc>
              <a:spcBef>
                <a:spcPct val="0"/>
              </a:spcBef>
              <a:spcAft>
                <a:spcPct val="0"/>
              </a:spcAft>
              <a:buFont typeface="Arial" panose="020B0604020202020204" pitchFamily="34" charset="0"/>
              <a:buChar char="•"/>
            </a:pPr>
            <a:r>
              <a:rPr lang="en-US" altLang="en-US" sz="3400" dirty="0">
                <a:solidFill>
                  <a:schemeClr val="tx1">
                    <a:lumMod val="95000"/>
                    <a:lumOff val="5000"/>
                  </a:schemeClr>
                </a:solidFill>
              </a:rPr>
              <a:t>Illustrate the correct syntax for declaring and defining arrays in C++. </a:t>
            </a:r>
          </a:p>
          <a:p>
            <a:pPr marL="571500" lvl="0" indent="-571500" eaLnBrk="0" fontAlgn="base" hangingPunct="0">
              <a:lnSpc>
                <a:spcPct val="150000"/>
              </a:lnSpc>
              <a:spcBef>
                <a:spcPct val="0"/>
              </a:spcBef>
              <a:spcAft>
                <a:spcPct val="0"/>
              </a:spcAft>
              <a:buFont typeface="Arial" panose="020B0604020202020204" pitchFamily="34" charset="0"/>
              <a:buChar char="•"/>
            </a:pPr>
            <a:r>
              <a:rPr lang="en-US" altLang="en-US" sz="3400" dirty="0">
                <a:solidFill>
                  <a:schemeClr val="tx1">
                    <a:lumMod val="95000"/>
                    <a:lumOff val="5000"/>
                  </a:schemeClr>
                </a:solidFill>
              </a:rPr>
              <a:t>Explain various techniques for initializing arrays in C++, including both static and dynamic approaches. </a:t>
            </a:r>
          </a:p>
          <a:p>
            <a:pPr marL="571500" lvl="0" indent="-571500" eaLnBrk="0" fontAlgn="base" hangingPunct="0">
              <a:lnSpc>
                <a:spcPct val="150000"/>
              </a:lnSpc>
              <a:spcBef>
                <a:spcPct val="0"/>
              </a:spcBef>
              <a:spcAft>
                <a:spcPct val="0"/>
              </a:spcAft>
              <a:buFont typeface="Arial" panose="020B0604020202020204" pitchFamily="34" charset="0"/>
              <a:buChar char="•"/>
            </a:pPr>
            <a:r>
              <a:rPr lang="en-US" altLang="en-US" sz="3400" dirty="0">
                <a:solidFill>
                  <a:schemeClr val="tx1">
                    <a:lumMod val="95000"/>
                    <a:lumOff val="5000"/>
                  </a:schemeClr>
                </a:solidFill>
              </a:rPr>
              <a:t>Demonstrate how to output array elements to the console using different looping structures. </a:t>
            </a:r>
          </a:p>
          <a:p>
            <a:pPr marL="571500" lvl="0" indent="-571500" eaLnBrk="0" fontAlgn="base" hangingPunct="0">
              <a:lnSpc>
                <a:spcPct val="150000"/>
              </a:lnSpc>
              <a:spcBef>
                <a:spcPct val="0"/>
              </a:spcBef>
              <a:spcAft>
                <a:spcPct val="0"/>
              </a:spcAft>
              <a:buFont typeface="Arial" panose="020B0604020202020204" pitchFamily="34" charset="0"/>
              <a:buChar char="•"/>
            </a:pPr>
            <a:r>
              <a:rPr lang="en-US" altLang="en-US" sz="3400" dirty="0">
                <a:solidFill>
                  <a:schemeClr val="tx1">
                    <a:lumMod val="95000"/>
                    <a:lumOff val="5000"/>
                  </a:schemeClr>
                </a:solidFill>
              </a:rPr>
              <a:t>Describe the declaration, initialization, and access of elements in two-dimensional arrays in C++. </a:t>
            </a:r>
          </a:p>
          <a:p>
            <a:pPr marL="571500" lvl="0" indent="-571500" eaLnBrk="0" fontAlgn="base" hangingPunct="0">
              <a:lnSpc>
                <a:spcPct val="150000"/>
              </a:lnSpc>
              <a:spcBef>
                <a:spcPct val="0"/>
              </a:spcBef>
              <a:spcAft>
                <a:spcPct val="0"/>
              </a:spcAft>
              <a:buFont typeface="Arial" panose="020B0604020202020204" pitchFamily="34" charset="0"/>
              <a:buChar char="•"/>
            </a:pPr>
            <a:r>
              <a:rPr lang="en-US" altLang="en-US" sz="3400" dirty="0">
                <a:solidFill>
                  <a:schemeClr val="tx1">
                    <a:lumMod val="95000"/>
                    <a:lumOff val="5000"/>
                  </a:schemeClr>
                </a:solidFill>
              </a:rPr>
              <a:t>Develop the ability to create and manipulate multidimensional arrays beyond two dimensions. </a:t>
            </a:r>
          </a:p>
        </p:txBody>
      </p:sp>
    </p:spTree>
    <p:extLst>
      <p:ext uri="{BB962C8B-B14F-4D97-AF65-F5344CB8AC3E}">
        <p14:creationId xmlns:p14="http://schemas.microsoft.com/office/powerpoint/2010/main" val="1332744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DF89-9534-02A3-F922-CE465AC5D8B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5A54729-B142-4401-5AD9-F8B15BBF2CC5}"/>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String arrays </a:t>
            </a:r>
          </a:p>
        </p:txBody>
      </p:sp>
      <p:sp>
        <p:nvSpPr>
          <p:cNvPr id="13" name="Freeform 13">
            <a:extLst>
              <a:ext uri="{FF2B5EF4-FFF2-40B4-BE49-F238E27FC236}">
                <a16:creationId xmlns:a16="http://schemas.microsoft.com/office/drawing/2014/main" id="{BC1F6951-F079-F967-264E-7C39F379BF7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3678A84D-9708-EC65-6920-1457BE3052EC}"/>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A8E2FCB4-61FD-8173-6614-9C1331DD7D22}"/>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0A068FF-3637-0FD4-D9C2-B9A4B9B6D4F9}"/>
              </a:ext>
            </a:extLst>
          </p:cNvPr>
          <p:cNvSpPr txBox="1"/>
          <p:nvPr/>
        </p:nvSpPr>
        <p:spPr>
          <a:xfrm>
            <a:off x="1062484" y="2171700"/>
            <a:ext cx="15624597" cy="1077218"/>
          </a:xfrm>
          <a:prstGeom prst="rect">
            <a:avLst/>
          </a:prstGeom>
          <a:noFill/>
        </p:spPr>
        <p:txBody>
          <a:bodyPr wrap="square">
            <a:spAutoFit/>
          </a:bodyPr>
          <a:lstStyle/>
          <a:p>
            <a:r>
              <a:rPr lang="en-US" sz="3200" b="1" dirty="0"/>
              <a:t>Question: </a:t>
            </a:r>
            <a:r>
              <a:rPr lang="en-US" sz="3200" dirty="0"/>
              <a:t>Write a C++ program that uses two arrays to store month names and their corresponding number of days, then prints only the months that have 31 days.</a:t>
            </a:r>
          </a:p>
        </p:txBody>
      </p:sp>
      <p:pic>
        <p:nvPicPr>
          <p:cNvPr id="9" name="Picture 8">
            <a:extLst>
              <a:ext uri="{FF2B5EF4-FFF2-40B4-BE49-F238E27FC236}">
                <a16:creationId xmlns:a16="http://schemas.microsoft.com/office/drawing/2014/main" id="{8D4AE269-91AA-31DC-922A-56F5DDDE31DD}"/>
              </a:ext>
            </a:extLst>
          </p:cNvPr>
          <p:cNvPicPr>
            <a:picLocks noChangeAspect="1"/>
          </p:cNvPicPr>
          <p:nvPr/>
        </p:nvPicPr>
        <p:blipFill>
          <a:blip r:embed="rId4"/>
          <a:stretch>
            <a:fillRect/>
          </a:stretch>
        </p:blipFill>
        <p:spPr>
          <a:xfrm>
            <a:off x="1371600" y="3390900"/>
            <a:ext cx="8424416" cy="6674900"/>
          </a:xfrm>
          <a:prstGeom prst="rect">
            <a:avLst/>
          </a:prstGeom>
        </p:spPr>
      </p:pic>
      <p:pic>
        <p:nvPicPr>
          <p:cNvPr id="14" name="Picture 13">
            <a:extLst>
              <a:ext uri="{FF2B5EF4-FFF2-40B4-BE49-F238E27FC236}">
                <a16:creationId xmlns:a16="http://schemas.microsoft.com/office/drawing/2014/main" id="{9AA37703-E22A-97F7-A72F-CC90CBDFE286}"/>
              </a:ext>
            </a:extLst>
          </p:cNvPr>
          <p:cNvPicPr>
            <a:picLocks noChangeAspect="1"/>
          </p:cNvPicPr>
          <p:nvPr/>
        </p:nvPicPr>
        <p:blipFill>
          <a:blip r:embed="rId5"/>
          <a:stretch>
            <a:fillRect/>
          </a:stretch>
        </p:blipFill>
        <p:spPr>
          <a:xfrm>
            <a:off x="11150558" y="3543300"/>
            <a:ext cx="5158040" cy="5879348"/>
          </a:xfrm>
          <a:prstGeom prst="rect">
            <a:avLst/>
          </a:prstGeom>
        </p:spPr>
      </p:pic>
    </p:spTree>
    <p:extLst>
      <p:ext uri="{BB962C8B-B14F-4D97-AF65-F5344CB8AC3E}">
        <p14:creationId xmlns:p14="http://schemas.microsoft.com/office/powerpoint/2010/main" val="2826208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689AF-149B-49A0-C8DF-D2C604E7CBA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0888B7D-5055-CED7-E3AA-51BF4BF03970}"/>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Copying arrays </a:t>
            </a:r>
          </a:p>
        </p:txBody>
      </p:sp>
      <p:sp>
        <p:nvSpPr>
          <p:cNvPr id="13" name="Freeform 13">
            <a:extLst>
              <a:ext uri="{FF2B5EF4-FFF2-40B4-BE49-F238E27FC236}">
                <a16:creationId xmlns:a16="http://schemas.microsoft.com/office/drawing/2014/main" id="{B7B5B299-94F3-6C95-0F36-EA752DC9B8AE}"/>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18966F3D-2DBD-4B35-3F70-B5FEEFBD4FD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60F7FE4-9942-0010-ACEB-10AD8B975E9E}"/>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6328FC5-BFB0-385B-C864-0A2DBA7F7906}"/>
              </a:ext>
            </a:extLst>
          </p:cNvPr>
          <p:cNvSpPr txBox="1"/>
          <p:nvPr/>
        </p:nvSpPr>
        <p:spPr>
          <a:xfrm>
            <a:off x="1062484" y="1866900"/>
            <a:ext cx="15624597" cy="7648889"/>
          </a:xfrm>
          <a:prstGeom prst="rect">
            <a:avLst/>
          </a:prstGeom>
          <a:noFill/>
        </p:spPr>
        <p:txBody>
          <a:bodyPr wrap="square">
            <a:spAutoFit/>
          </a:bodyPr>
          <a:lstStyle/>
          <a:p>
            <a:pPr fontAlgn="base">
              <a:lnSpc>
                <a:spcPct val="150000"/>
              </a:lnSpc>
            </a:pPr>
            <a:r>
              <a:rPr lang="en-US" sz="3200" dirty="0"/>
              <a:t>Arrays are fixed-size collection, and the size cannot be changed, but we can copy an array to another array. For example:</a:t>
            </a:r>
          </a:p>
          <a:p>
            <a:pPr lvl="1" fontAlgn="base"/>
            <a:r>
              <a:rPr lang="en-US" sz="3200" b="1" dirty="0"/>
              <a:t>Input:</a:t>
            </a:r>
            <a:endParaRPr lang="en-US" sz="3200" dirty="0"/>
          </a:p>
          <a:p>
            <a:pPr lvl="1" fontAlgn="base"/>
            <a:r>
              <a:rPr lang="en-US" sz="3200" dirty="0"/>
              <a:t>arr1 = {10, 20, 30, 40, 50, 60}</a:t>
            </a:r>
          </a:p>
          <a:p>
            <a:pPr lvl="1" fontAlgn="base"/>
            <a:endParaRPr lang="en-US" sz="3200" dirty="0"/>
          </a:p>
          <a:p>
            <a:pPr lvl="1" fontAlgn="base"/>
            <a:r>
              <a:rPr lang="en-US" sz="3200" b="1" dirty="0"/>
              <a:t>Output: </a:t>
            </a:r>
            <a:endParaRPr lang="en-US" sz="3200" dirty="0"/>
          </a:p>
          <a:p>
            <a:pPr lvl="1" fontAlgn="base"/>
            <a:r>
              <a:rPr lang="en-US" sz="3200" dirty="0"/>
              <a:t>arr2: {10, 20, 30, 40, 50, 60}</a:t>
            </a:r>
          </a:p>
          <a:p>
            <a:pPr fontAlgn="base">
              <a:lnSpc>
                <a:spcPct val="150000"/>
              </a:lnSpc>
            </a:pPr>
            <a:endParaRPr lang="en-US" sz="3200" dirty="0"/>
          </a:p>
          <a:p>
            <a:pPr fontAlgn="base">
              <a:lnSpc>
                <a:spcPct val="150000"/>
              </a:lnSpc>
            </a:pPr>
            <a:r>
              <a:rPr lang="en-US" sz="3200" dirty="0"/>
              <a:t>Example: </a:t>
            </a:r>
          </a:p>
          <a:p>
            <a:pPr lvl="1" fontAlgn="base">
              <a:lnSpc>
                <a:spcPct val="150000"/>
              </a:lnSpc>
            </a:pPr>
            <a:r>
              <a:rPr lang="en-US" sz="3200" dirty="0"/>
              <a:t>int array-1[]= {4, 7, 8};</a:t>
            </a:r>
          </a:p>
          <a:p>
            <a:pPr lvl="1" fontAlgn="base">
              <a:lnSpc>
                <a:spcPct val="150000"/>
              </a:lnSpc>
            </a:pPr>
            <a:r>
              <a:rPr lang="en-US" sz="3200" dirty="0"/>
              <a:t>Int array_2[3];</a:t>
            </a:r>
          </a:p>
          <a:p>
            <a:pPr lvl="1" fontAlgn="base">
              <a:lnSpc>
                <a:spcPct val="150000"/>
              </a:lnSpc>
            </a:pPr>
            <a:r>
              <a:rPr lang="en-US" sz="3200" dirty="0"/>
              <a:t>array-1=array-2;                       </a:t>
            </a:r>
            <a:r>
              <a:rPr lang="en-US" sz="3200" b="1" dirty="0">
                <a:solidFill>
                  <a:srgbClr val="FF0000"/>
                </a:solidFill>
              </a:rPr>
              <a:t>NOT ALLOWED </a:t>
            </a:r>
          </a:p>
        </p:txBody>
      </p:sp>
      <p:cxnSp>
        <p:nvCxnSpPr>
          <p:cNvPr id="10" name="Straight Arrow Connector 9">
            <a:extLst>
              <a:ext uri="{FF2B5EF4-FFF2-40B4-BE49-F238E27FC236}">
                <a16:creationId xmlns:a16="http://schemas.microsoft.com/office/drawing/2014/main" id="{CC54373A-B81D-6732-C178-C1A80DFD6284}"/>
              </a:ext>
            </a:extLst>
          </p:cNvPr>
          <p:cNvCxnSpPr>
            <a:cxnSpLocks/>
          </p:cNvCxnSpPr>
          <p:nvPr/>
        </p:nvCxnSpPr>
        <p:spPr>
          <a:xfrm flipH="1">
            <a:off x="4724400" y="9182100"/>
            <a:ext cx="144780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5909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2DC22-89BB-8097-9351-5B208073BB3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12B455F-DFA7-C177-E3CB-01C44ED54D76}"/>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Copying arrays </a:t>
            </a:r>
          </a:p>
        </p:txBody>
      </p:sp>
      <p:sp>
        <p:nvSpPr>
          <p:cNvPr id="13" name="Freeform 13">
            <a:extLst>
              <a:ext uri="{FF2B5EF4-FFF2-40B4-BE49-F238E27FC236}">
                <a16:creationId xmlns:a16="http://schemas.microsoft.com/office/drawing/2014/main" id="{5DDB5D6C-DD49-645A-E5F6-8E9799EA050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CF480009-B207-6ABD-E160-94217239FD98}"/>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7999BD28-E0B0-C48F-6B03-C5078D40E070}"/>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6AD426E-620E-463C-48EF-279BB1BEE1E1}"/>
              </a:ext>
            </a:extLst>
          </p:cNvPr>
          <p:cNvPicPr>
            <a:picLocks noChangeAspect="1"/>
          </p:cNvPicPr>
          <p:nvPr/>
        </p:nvPicPr>
        <p:blipFill>
          <a:blip r:embed="rId4"/>
          <a:stretch>
            <a:fillRect/>
          </a:stretch>
        </p:blipFill>
        <p:spPr>
          <a:xfrm>
            <a:off x="1219200" y="1796356"/>
            <a:ext cx="8491768" cy="7890935"/>
          </a:xfrm>
          <a:prstGeom prst="rect">
            <a:avLst/>
          </a:prstGeom>
        </p:spPr>
      </p:pic>
      <p:pic>
        <p:nvPicPr>
          <p:cNvPr id="9" name="Picture 8">
            <a:extLst>
              <a:ext uri="{FF2B5EF4-FFF2-40B4-BE49-F238E27FC236}">
                <a16:creationId xmlns:a16="http://schemas.microsoft.com/office/drawing/2014/main" id="{AD588383-56EE-7AC7-8977-EA8074B977EF}"/>
              </a:ext>
            </a:extLst>
          </p:cNvPr>
          <p:cNvPicPr>
            <a:picLocks noChangeAspect="1"/>
          </p:cNvPicPr>
          <p:nvPr/>
        </p:nvPicPr>
        <p:blipFill>
          <a:blip r:embed="rId5"/>
          <a:stretch>
            <a:fillRect/>
          </a:stretch>
        </p:blipFill>
        <p:spPr>
          <a:xfrm>
            <a:off x="10134600" y="4305300"/>
            <a:ext cx="7186839" cy="2444790"/>
          </a:xfrm>
          <a:prstGeom prst="rect">
            <a:avLst/>
          </a:prstGeom>
        </p:spPr>
      </p:pic>
    </p:spTree>
    <p:extLst>
      <p:ext uri="{BB962C8B-B14F-4D97-AF65-F5344CB8AC3E}">
        <p14:creationId xmlns:p14="http://schemas.microsoft.com/office/powerpoint/2010/main" val="49897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EA896-A303-E4C2-AFB1-C5B441427C3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F0BF186-E9A0-FAA1-F02A-63D485743B01}"/>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Searching in arrays </a:t>
            </a:r>
          </a:p>
        </p:txBody>
      </p:sp>
      <p:sp>
        <p:nvSpPr>
          <p:cNvPr id="13" name="Freeform 13">
            <a:extLst>
              <a:ext uri="{FF2B5EF4-FFF2-40B4-BE49-F238E27FC236}">
                <a16:creationId xmlns:a16="http://schemas.microsoft.com/office/drawing/2014/main" id="{0DA23A63-41D1-20CA-F74D-CE7215632C66}"/>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0735EC2A-0924-4F73-6B7C-32A216CDDE1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0A9EEDC-CC2E-FD21-510D-28A571CA751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9C9A856-34AC-B4DB-5391-C3DCF3B27DE3}"/>
              </a:ext>
            </a:extLst>
          </p:cNvPr>
          <p:cNvSpPr txBox="1"/>
          <p:nvPr/>
        </p:nvSpPr>
        <p:spPr>
          <a:xfrm>
            <a:off x="1062484" y="1866900"/>
            <a:ext cx="15624597" cy="5632311"/>
          </a:xfrm>
          <a:prstGeom prst="rect">
            <a:avLst/>
          </a:prstGeom>
          <a:noFill/>
        </p:spPr>
        <p:txBody>
          <a:bodyPr wrap="square">
            <a:spAutoFit/>
          </a:bodyPr>
          <a:lstStyle/>
          <a:p>
            <a:r>
              <a:rPr lang="en-US" sz="3600" dirty="0">
                <a:solidFill>
                  <a:schemeClr val="tx1">
                    <a:lumMod val="95000"/>
                    <a:lumOff val="5000"/>
                  </a:schemeClr>
                </a:solidFill>
              </a:rPr>
              <a:t>Searching means finding a specific value inside an array.</a:t>
            </a:r>
          </a:p>
          <a:p>
            <a:pPr marL="571500" indent="-571500">
              <a:buFont typeface="Arial" panose="020B0604020202020204" pitchFamily="34" charset="0"/>
              <a:buChar char="•"/>
            </a:pPr>
            <a:endParaRPr lang="en-US" sz="3600" dirty="0">
              <a:solidFill>
                <a:schemeClr val="tx1">
                  <a:lumMod val="95000"/>
                  <a:lumOff val="5000"/>
                </a:schemeClr>
              </a:solidFill>
            </a:endParaRPr>
          </a:p>
          <a:p>
            <a:r>
              <a:rPr lang="en-US" sz="3600" b="1" dirty="0"/>
              <a:t>How it works: </a:t>
            </a:r>
            <a:endParaRPr lang="en-US" sz="3600" dirty="0"/>
          </a:p>
          <a:p>
            <a:pPr marL="571500" indent="-571500">
              <a:lnSpc>
                <a:spcPct val="150000"/>
              </a:lnSpc>
              <a:buFont typeface="Wingdings" panose="05000000000000000000" pitchFamily="2" charset="2"/>
              <a:buChar char="§"/>
            </a:pPr>
            <a:r>
              <a:rPr lang="en-US" sz="3600" dirty="0"/>
              <a:t>Compare the target value with each element </a:t>
            </a:r>
          </a:p>
          <a:p>
            <a:pPr marL="571500" indent="-571500">
              <a:lnSpc>
                <a:spcPct val="150000"/>
              </a:lnSpc>
              <a:buFont typeface="Wingdings" panose="05000000000000000000" pitchFamily="2" charset="2"/>
              <a:buChar char="§"/>
            </a:pPr>
            <a:r>
              <a:rPr lang="en-US" sz="3600" dirty="0"/>
              <a:t>Stop when the value is found </a:t>
            </a:r>
          </a:p>
          <a:p>
            <a:pPr marL="571500" indent="-571500">
              <a:lnSpc>
                <a:spcPct val="150000"/>
              </a:lnSpc>
              <a:buFont typeface="Wingdings" panose="05000000000000000000" pitchFamily="2" charset="2"/>
              <a:buChar char="§"/>
            </a:pPr>
            <a:r>
              <a:rPr lang="en-US" sz="3600" dirty="0"/>
              <a:t>If not found, report “not found”</a:t>
            </a:r>
          </a:p>
          <a:p>
            <a:pPr marL="571500" indent="-571500">
              <a:lnSpc>
                <a:spcPct val="150000"/>
              </a:lnSpc>
              <a:buFont typeface="Wingdings" panose="05000000000000000000" pitchFamily="2" charset="2"/>
              <a:buChar char="§"/>
            </a:pPr>
            <a:endParaRPr lang="en-US" sz="3600" dirty="0"/>
          </a:p>
          <a:p>
            <a:pPr marL="571500" indent="-571500">
              <a:buFont typeface="Arial" panose="020B0604020202020204" pitchFamily="34" charset="0"/>
              <a:buChar char="•"/>
            </a:pPr>
            <a:endParaRPr lang="en-US" sz="3600" dirty="0">
              <a:solidFill>
                <a:schemeClr val="tx1">
                  <a:lumMod val="95000"/>
                  <a:lumOff val="5000"/>
                </a:schemeClr>
              </a:solidFill>
            </a:endParaRPr>
          </a:p>
        </p:txBody>
      </p:sp>
    </p:spTree>
    <p:extLst>
      <p:ext uri="{BB962C8B-B14F-4D97-AF65-F5344CB8AC3E}">
        <p14:creationId xmlns:p14="http://schemas.microsoft.com/office/powerpoint/2010/main" val="73337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D214-48EA-E6F8-BB80-1B7DFFCEA28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4DC1302-5955-5087-3B5F-F93498FA42A4}"/>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Searching in arrays </a:t>
            </a:r>
          </a:p>
        </p:txBody>
      </p:sp>
      <p:sp>
        <p:nvSpPr>
          <p:cNvPr id="13" name="Freeform 13">
            <a:extLst>
              <a:ext uri="{FF2B5EF4-FFF2-40B4-BE49-F238E27FC236}">
                <a16:creationId xmlns:a16="http://schemas.microsoft.com/office/drawing/2014/main" id="{7FC52609-A4F8-3FB9-D552-226733ECA2E3}"/>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3D90900E-59B6-90C0-EDF4-D6B790E305C1}"/>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509574F6-DC55-17C6-B4A2-0FC3EA1DF8F2}"/>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127D528-E4AD-BE2D-B6EC-7FD699F463E3}"/>
              </a:ext>
            </a:extLst>
          </p:cNvPr>
          <p:cNvSpPr txBox="1"/>
          <p:nvPr/>
        </p:nvSpPr>
        <p:spPr>
          <a:xfrm>
            <a:off x="1062484" y="1866900"/>
            <a:ext cx="15624597" cy="8094524"/>
          </a:xfrm>
          <a:prstGeom prst="rect">
            <a:avLst/>
          </a:prstGeom>
          <a:noFill/>
        </p:spPr>
        <p:txBody>
          <a:bodyPr wrap="square">
            <a:spAutoFit/>
          </a:bodyPr>
          <a:lstStyle/>
          <a:p>
            <a:r>
              <a:rPr lang="en-US" sz="2600" dirty="0">
                <a:solidFill>
                  <a:srgbClr val="0000FF"/>
                </a:solidFill>
              </a:rPr>
              <a:t>#include </a:t>
            </a:r>
            <a:r>
              <a:rPr lang="en-US" sz="2600" dirty="0">
                <a:solidFill>
                  <a:schemeClr val="tx1">
                    <a:lumMod val="95000"/>
                    <a:lumOff val="5000"/>
                  </a:schemeClr>
                </a:solidFill>
              </a:rPr>
              <a:t>&lt;iostream&gt;</a:t>
            </a:r>
          </a:p>
          <a:p>
            <a:r>
              <a:rPr lang="en-US" sz="2600" dirty="0">
                <a:solidFill>
                  <a:srgbClr val="0000FF"/>
                </a:solidFill>
              </a:rPr>
              <a:t>using</a:t>
            </a:r>
            <a:r>
              <a:rPr lang="en-US" sz="2600" dirty="0">
                <a:solidFill>
                  <a:schemeClr val="tx1">
                    <a:lumMod val="95000"/>
                    <a:lumOff val="5000"/>
                  </a:schemeClr>
                </a:solidFill>
              </a:rPr>
              <a:t> namespace std;</a:t>
            </a:r>
          </a:p>
          <a:p>
            <a:r>
              <a:rPr lang="en-US" sz="2600" dirty="0">
                <a:solidFill>
                  <a:schemeClr val="tx1">
                    <a:lumMod val="95000"/>
                    <a:lumOff val="5000"/>
                  </a:schemeClr>
                </a:solidFill>
              </a:rPr>
              <a:t>int main() {</a:t>
            </a:r>
          </a:p>
          <a:p>
            <a:r>
              <a:rPr lang="en-US" sz="2600" dirty="0">
                <a:solidFill>
                  <a:schemeClr val="tx1">
                    <a:lumMod val="95000"/>
                    <a:lumOff val="5000"/>
                  </a:schemeClr>
                </a:solidFill>
              </a:rPr>
              <a:t>    </a:t>
            </a:r>
            <a:r>
              <a:rPr lang="en-US" sz="2600" dirty="0">
                <a:solidFill>
                  <a:srgbClr val="0000FF"/>
                </a:solidFill>
              </a:rPr>
              <a:t>int</a:t>
            </a:r>
            <a:r>
              <a:rPr lang="en-US" sz="2600" dirty="0">
                <a:solidFill>
                  <a:schemeClr val="tx1">
                    <a:lumMod val="95000"/>
                    <a:lumOff val="5000"/>
                  </a:schemeClr>
                </a:solidFill>
              </a:rPr>
              <a:t> </a:t>
            </a:r>
            <a:r>
              <a:rPr lang="en-US" sz="2600" dirty="0" err="1">
                <a:solidFill>
                  <a:schemeClr val="tx1">
                    <a:lumMod val="95000"/>
                    <a:lumOff val="5000"/>
                  </a:schemeClr>
                </a:solidFill>
              </a:rPr>
              <a:t>arr</a:t>
            </a:r>
            <a:r>
              <a:rPr lang="en-US" sz="2600" dirty="0">
                <a:solidFill>
                  <a:schemeClr val="tx1">
                    <a:lumMod val="95000"/>
                    <a:lumOff val="5000"/>
                  </a:schemeClr>
                </a:solidFill>
              </a:rPr>
              <a:t>[</a:t>
            </a:r>
            <a:r>
              <a:rPr lang="en-US" sz="2600" dirty="0">
                <a:solidFill>
                  <a:srgbClr val="0000FF"/>
                </a:solidFill>
              </a:rPr>
              <a:t>5</a:t>
            </a:r>
            <a:r>
              <a:rPr lang="en-US" sz="2600" dirty="0">
                <a:solidFill>
                  <a:schemeClr val="tx1">
                    <a:lumMod val="95000"/>
                    <a:lumOff val="5000"/>
                  </a:schemeClr>
                </a:solidFill>
              </a:rPr>
              <a:t>] = {</a:t>
            </a:r>
            <a:r>
              <a:rPr lang="en-US" sz="2600" dirty="0">
                <a:solidFill>
                  <a:srgbClr val="0000FF"/>
                </a:solidFill>
              </a:rPr>
              <a:t>1</a:t>
            </a:r>
            <a:r>
              <a:rPr lang="en-US" sz="2600" dirty="0">
                <a:solidFill>
                  <a:schemeClr val="tx1">
                    <a:lumMod val="95000"/>
                    <a:lumOff val="5000"/>
                  </a:schemeClr>
                </a:solidFill>
              </a:rPr>
              <a:t>, </a:t>
            </a:r>
            <a:r>
              <a:rPr lang="en-US" sz="2600" dirty="0">
                <a:solidFill>
                  <a:srgbClr val="0000FF"/>
                </a:solidFill>
              </a:rPr>
              <a:t>2</a:t>
            </a:r>
            <a:r>
              <a:rPr lang="en-US" sz="2600" dirty="0">
                <a:solidFill>
                  <a:schemeClr val="tx1">
                    <a:lumMod val="95000"/>
                    <a:lumOff val="5000"/>
                  </a:schemeClr>
                </a:solidFill>
              </a:rPr>
              <a:t>, </a:t>
            </a:r>
            <a:r>
              <a:rPr lang="en-US" sz="2600" dirty="0">
                <a:solidFill>
                  <a:srgbClr val="0000FF"/>
                </a:solidFill>
              </a:rPr>
              <a:t>5</a:t>
            </a:r>
            <a:r>
              <a:rPr lang="en-US" sz="2600" dirty="0">
                <a:solidFill>
                  <a:schemeClr val="tx1">
                    <a:lumMod val="95000"/>
                    <a:lumOff val="5000"/>
                  </a:schemeClr>
                </a:solidFill>
              </a:rPr>
              <a:t>, </a:t>
            </a:r>
            <a:r>
              <a:rPr lang="en-US" sz="2600" dirty="0">
                <a:solidFill>
                  <a:srgbClr val="0000FF"/>
                </a:solidFill>
              </a:rPr>
              <a:t>6</a:t>
            </a:r>
            <a:r>
              <a:rPr lang="en-US" sz="2600" dirty="0">
                <a:solidFill>
                  <a:schemeClr val="tx1">
                    <a:lumMod val="95000"/>
                    <a:lumOff val="5000"/>
                  </a:schemeClr>
                </a:solidFill>
              </a:rPr>
              <a:t>, </a:t>
            </a:r>
            <a:r>
              <a:rPr lang="en-US" sz="2600" dirty="0">
                <a:solidFill>
                  <a:srgbClr val="0000FF"/>
                </a:solidFill>
              </a:rPr>
              <a:t>9</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a:solidFill>
                  <a:srgbClr val="0000FF"/>
                </a:solidFill>
              </a:rPr>
              <a:t>int</a:t>
            </a:r>
            <a:r>
              <a:rPr lang="en-US" sz="2600" dirty="0">
                <a:solidFill>
                  <a:schemeClr val="tx1">
                    <a:lumMod val="95000"/>
                    <a:lumOff val="5000"/>
                  </a:schemeClr>
                </a:solidFill>
              </a:rPr>
              <a:t> key;</a:t>
            </a:r>
          </a:p>
          <a:p>
            <a:r>
              <a:rPr lang="en-US" sz="2600" dirty="0">
                <a:solidFill>
                  <a:schemeClr val="tx1">
                    <a:lumMod val="95000"/>
                    <a:lumOff val="5000"/>
                  </a:schemeClr>
                </a:solidFill>
              </a:rPr>
              <a:t>    </a:t>
            </a:r>
            <a:r>
              <a:rPr lang="en-US" sz="2600" dirty="0">
                <a:solidFill>
                  <a:srgbClr val="0000FF"/>
                </a:solidFill>
              </a:rPr>
              <a:t>bool</a:t>
            </a:r>
            <a:r>
              <a:rPr lang="en-US" sz="2600" dirty="0">
                <a:solidFill>
                  <a:schemeClr val="tx1">
                    <a:lumMod val="95000"/>
                    <a:lumOff val="5000"/>
                  </a:schemeClr>
                </a:solidFill>
              </a:rPr>
              <a:t> found = </a:t>
            </a:r>
            <a:r>
              <a:rPr lang="en-US" sz="2600" dirty="0">
                <a:solidFill>
                  <a:srgbClr val="0000FF"/>
                </a:solidFill>
              </a:rPr>
              <a:t>false</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a:t>
            </a:r>
            <a:r>
              <a:rPr lang="en-US" sz="2600" dirty="0">
                <a:solidFill>
                  <a:srgbClr val="00B050"/>
                </a:solidFill>
              </a:rPr>
              <a:t>Enter number to search:</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err="1">
                <a:solidFill>
                  <a:schemeClr val="tx1">
                    <a:lumMod val="95000"/>
                    <a:lumOff val="5000"/>
                  </a:schemeClr>
                </a:solidFill>
              </a:rPr>
              <a:t>cin</a:t>
            </a:r>
            <a:r>
              <a:rPr lang="en-US" sz="2600" dirty="0">
                <a:solidFill>
                  <a:schemeClr val="tx1">
                    <a:lumMod val="95000"/>
                    <a:lumOff val="5000"/>
                  </a:schemeClr>
                </a:solidFill>
              </a:rPr>
              <a:t> &gt;&gt; key;</a:t>
            </a:r>
          </a:p>
          <a:p>
            <a:r>
              <a:rPr lang="en-US" sz="2600" dirty="0">
                <a:solidFill>
                  <a:schemeClr val="tx1">
                    <a:lumMod val="95000"/>
                    <a:lumOff val="5000"/>
                  </a:schemeClr>
                </a:solidFill>
              </a:rPr>
              <a:t>    </a:t>
            </a:r>
            <a:r>
              <a:rPr lang="en-US" sz="2600" dirty="0">
                <a:solidFill>
                  <a:srgbClr val="0000FF"/>
                </a:solidFill>
              </a:rPr>
              <a:t>for </a:t>
            </a:r>
            <a:r>
              <a:rPr lang="en-US" sz="2600" dirty="0">
                <a:solidFill>
                  <a:schemeClr val="tx1">
                    <a:lumMod val="95000"/>
                    <a:lumOff val="5000"/>
                  </a:schemeClr>
                </a:solidFill>
              </a:rPr>
              <a:t>(</a:t>
            </a:r>
            <a:r>
              <a:rPr lang="en-US" sz="2600" dirty="0">
                <a:solidFill>
                  <a:srgbClr val="0000FF"/>
                </a:solidFill>
              </a:rPr>
              <a:t>int</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 </a:t>
            </a:r>
            <a:r>
              <a:rPr lang="en-US" sz="2600" dirty="0">
                <a:solidFill>
                  <a:srgbClr val="0000FF"/>
                </a:solidFill>
              </a:rPr>
              <a:t>0</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&lt; </a:t>
            </a:r>
            <a:r>
              <a:rPr lang="en-US" sz="2600" dirty="0">
                <a:solidFill>
                  <a:srgbClr val="0000FF"/>
                </a:solidFill>
              </a:rPr>
              <a:t>5</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a:t>
            </a:r>
          </a:p>
          <a:p>
            <a:r>
              <a:rPr lang="en-US" sz="2600" dirty="0">
                <a:solidFill>
                  <a:schemeClr val="tx1">
                    <a:lumMod val="95000"/>
                    <a:lumOff val="5000"/>
                  </a:schemeClr>
                </a:solidFill>
              </a:rPr>
              <a:t>        </a:t>
            </a:r>
            <a:r>
              <a:rPr lang="en-US" sz="2600" dirty="0">
                <a:solidFill>
                  <a:srgbClr val="0000FF"/>
                </a:solidFill>
              </a:rPr>
              <a:t>if </a:t>
            </a:r>
            <a:r>
              <a:rPr lang="en-US" sz="2600" dirty="0">
                <a:solidFill>
                  <a:schemeClr val="tx1">
                    <a:lumMod val="95000"/>
                    <a:lumOff val="5000"/>
                  </a:schemeClr>
                </a:solidFill>
              </a:rPr>
              <a:t>(</a:t>
            </a:r>
            <a:r>
              <a:rPr lang="en-US" sz="2600" dirty="0" err="1">
                <a:solidFill>
                  <a:schemeClr val="tx1">
                    <a:lumMod val="95000"/>
                    <a:lumOff val="5000"/>
                  </a:schemeClr>
                </a:solidFill>
              </a:rPr>
              <a:t>arr</a:t>
            </a:r>
            <a:r>
              <a:rPr lang="en-US" sz="2600" dirty="0">
                <a:solidFill>
                  <a:schemeClr val="tx1">
                    <a:lumMod val="95000"/>
                    <a:lumOff val="5000"/>
                  </a:schemeClr>
                </a:solidFill>
              </a:rPr>
              <a:t>[</a:t>
            </a:r>
            <a:r>
              <a:rPr lang="en-US" sz="2600" dirty="0" err="1">
                <a:solidFill>
                  <a:schemeClr val="tx1">
                    <a:lumMod val="95000"/>
                    <a:lumOff val="5000"/>
                  </a:schemeClr>
                </a:solidFill>
              </a:rPr>
              <a:t>i</a:t>
            </a:r>
            <a:r>
              <a:rPr lang="en-US" sz="2600" dirty="0">
                <a:solidFill>
                  <a:schemeClr val="tx1">
                    <a:lumMod val="95000"/>
                    <a:lumOff val="5000"/>
                  </a:schemeClr>
                </a:solidFill>
              </a:rPr>
              <a:t>] == key) {</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"Found at index " &lt;&lt; </a:t>
            </a:r>
            <a:r>
              <a:rPr lang="en-US" sz="2600" dirty="0" err="1">
                <a:solidFill>
                  <a:schemeClr val="tx1">
                    <a:lumMod val="95000"/>
                    <a:lumOff val="5000"/>
                  </a:schemeClr>
                </a:solidFill>
              </a:rPr>
              <a:t>i</a:t>
            </a:r>
            <a:r>
              <a:rPr lang="en-US" sz="2600" dirty="0">
                <a:solidFill>
                  <a:schemeClr val="tx1">
                    <a:lumMod val="95000"/>
                    <a:lumOff val="5000"/>
                  </a:schemeClr>
                </a:solidFill>
              </a:rPr>
              <a:t> &lt;&lt; </a:t>
            </a:r>
            <a:r>
              <a:rPr lang="en-US" sz="2600" dirty="0" err="1">
                <a:solidFill>
                  <a:schemeClr val="tx1">
                    <a:lumMod val="95000"/>
                    <a:lumOff val="5000"/>
                  </a:schemeClr>
                </a:solidFill>
              </a:rPr>
              <a:t>endl</a:t>
            </a:r>
            <a:r>
              <a:rPr lang="en-US" sz="2600" dirty="0">
                <a:solidFill>
                  <a:schemeClr val="tx1">
                    <a:lumMod val="95000"/>
                    <a:lumOff val="5000"/>
                  </a:schemeClr>
                </a:solidFill>
              </a:rPr>
              <a:t>;</a:t>
            </a:r>
          </a:p>
          <a:p>
            <a:r>
              <a:rPr lang="en-US" sz="2600" dirty="0">
                <a:solidFill>
                  <a:schemeClr val="tx1">
                    <a:lumMod val="95000"/>
                    <a:lumOff val="5000"/>
                  </a:schemeClr>
                </a:solidFill>
              </a:rPr>
              <a:t>            found = </a:t>
            </a:r>
            <a:r>
              <a:rPr lang="en-US" sz="2600" dirty="0">
                <a:solidFill>
                  <a:srgbClr val="0000FF"/>
                </a:solidFill>
              </a:rPr>
              <a:t>true</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a:solidFill>
                  <a:srgbClr val="0000FF"/>
                </a:solidFill>
              </a:rPr>
              <a:t>break</a:t>
            </a:r>
            <a:r>
              <a:rPr lang="en-US" sz="2600" dirty="0">
                <a:solidFill>
                  <a:schemeClr val="tx1">
                    <a:lumMod val="95000"/>
                    <a:lumOff val="5000"/>
                  </a:schemeClr>
                </a:solidFill>
              </a:rPr>
              <a:t>;</a:t>
            </a:r>
          </a:p>
          <a:p>
            <a:r>
              <a:rPr lang="en-US" sz="2600" dirty="0">
                <a:solidFill>
                  <a:schemeClr val="tx1">
                    <a:lumMod val="95000"/>
                    <a:lumOff val="5000"/>
                  </a:schemeClr>
                </a:solidFill>
              </a:rPr>
              <a:t>        } </a:t>
            </a:r>
          </a:p>
          <a:p>
            <a:r>
              <a:rPr lang="en-US" sz="2600" dirty="0">
                <a:solidFill>
                  <a:schemeClr val="tx1">
                    <a:lumMod val="95000"/>
                    <a:lumOff val="5000"/>
                  </a:schemeClr>
                </a:solidFill>
              </a:rPr>
              <a:t>    }</a:t>
            </a:r>
          </a:p>
          <a:p>
            <a:r>
              <a:rPr lang="en-US" sz="2600" dirty="0">
                <a:solidFill>
                  <a:schemeClr val="tx1">
                    <a:lumMod val="95000"/>
                    <a:lumOff val="5000"/>
                  </a:schemeClr>
                </a:solidFill>
              </a:rPr>
              <a:t>    </a:t>
            </a:r>
            <a:r>
              <a:rPr lang="en-US" sz="2600" dirty="0">
                <a:solidFill>
                  <a:srgbClr val="0000FF"/>
                </a:solidFill>
              </a:rPr>
              <a:t>if</a:t>
            </a:r>
            <a:r>
              <a:rPr lang="en-US" sz="2600" dirty="0">
                <a:solidFill>
                  <a:schemeClr val="tx1">
                    <a:lumMod val="95000"/>
                    <a:lumOff val="5000"/>
                  </a:schemeClr>
                </a:solidFill>
              </a:rPr>
              <a:t> (!found) {</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a:t>
            </a:r>
            <a:r>
              <a:rPr lang="en-US" sz="2600" dirty="0">
                <a:solidFill>
                  <a:srgbClr val="00B050"/>
                </a:solidFill>
              </a:rPr>
              <a:t>Not found</a:t>
            </a:r>
            <a:r>
              <a:rPr lang="en-US" sz="2600" dirty="0">
                <a:solidFill>
                  <a:schemeClr val="tx1">
                    <a:lumMod val="95000"/>
                    <a:lumOff val="5000"/>
                  </a:schemeClr>
                </a:solidFill>
              </a:rPr>
              <a:t>";</a:t>
            </a:r>
          </a:p>
          <a:p>
            <a:r>
              <a:rPr lang="en-US" sz="2600" dirty="0">
                <a:solidFill>
                  <a:schemeClr val="tx1">
                    <a:lumMod val="95000"/>
                    <a:lumOff val="5000"/>
                  </a:schemeClr>
                </a:solidFill>
              </a:rPr>
              <a:t>    }</a:t>
            </a:r>
          </a:p>
          <a:p>
            <a:r>
              <a:rPr lang="en-US" sz="2600" dirty="0">
                <a:solidFill>
                  <a:schemeClr val="tx1">
                    <a:lumMod val="95000"/>
                    <a:lumOff val="5000"/>
                  </a:schemeClr>
                </a:solidFill>
              </a:rPr>
              <a:t>    </a:t>
            </a:r>
            <a:r>
              <a:rPr lang="en-US" sz="2600" dirty="0">
                <a:solidFill>
                  <a:srgbClr val="0000FF"/>
                </a:solidFill>
              </a:rPr>
              <a:t>return 0</a:t>
            </a:r>
            <a:r>
              <a:rPr lang="en-US" sz="2600" dirty="0">
                <a:solidFill>
                  <a:schemeClr val="tx1">
                    <a:lumMod val="95000"/>
                    <a:lumOff val="5000"/>
                  </a:schemeClr>
                </a:solidFill>
              </a:rPr>
              <a:t>;</a:t>
            </a:r>
          </a:p>
          <a:p>
            <a:r>
              <a:rPr lang="en-US" sz="2600" dirty="0">
                <a:solidFill>
                  <a:schemeClr val="tx1">
                    <a:lumMod val="95000"/>
                    <a:lumOff val="5000"/>
                  </a:schemeClr>
                </a:solidFill>
              </a:rPr>
              <a:t>}</a:t>
            </a:r>
          </a:p>
        </p:txBody>
      </p:sp>
      <p:pic>
        <p:nvPicPr>
          <p:cNvPr id="5" name="Picture 4">
            <a:extLst>
              <a:ext uri="{FF2B5EF4-FFF2-40B4-BE49-F238E27FC236}">
                <a16:creationId xmlns:a16="http://schemas.microsoft.com/office/drawing/2014/main" id="{EE0A38C8-954E-28E1-CBCD-C780180DAC2A}"/>
              </a:ext>
            </a:extLst>
          </p:cNvPr>
          <p:cNvPicPr>
            <a:picLocks noChangeAspect="1"/>
          </p:cNvPicPr>
          <p:nvPr/>
        </p:nvPicPr>
        <p:blipFill>
          <a:blip r:embed="rId4"/>
          <a:stretch>
            <a:fillRect/>
          </a:stretch>
        </p:blipFill>
        <p:spPr>
          <a:xfrm>
            <a:off x="11277601" y="4009093"/>
            <a:ext cx="4956523" cy="1673631"/>
          </a:xfrm>
          <a:prstGeom prst="rect">
            <a:avLst/>
          </a:prstGeom>
        </p:spPr>
      </p:pic>
      <p:pic>
        <p:nvPicPr>
          <p:cNvPr id="9" name="Picture 8">
            <a:extLst>
              <a:ext uri="{FF2B5EF4-FFF2-40B4-BE49-F238E27FC236}">
                <a16:creationId xmlns:a16="http://schemas.microsoft.com/office/drawing/2014/main" id="{48D12D27-8C38-AB76-C5BE-61F7C507EEA6}"/>
              </a:ext>
            </a:extLst>
          </p:cNvPr>
          <p:cNvPicPr>
            <a:picLocks noChangeAspect="1"/>
          </p:cNvPicPr>
          <p:nvPr/>
        </p:nvPicPr>
        <p:blipFill>
          <a:blip r:embed="rId5"/>
          <a:stretch>
            <a:fillRect/>
          </a:stretch>
        </p:blipFill>
        <p:spPr>
          <a:xfrm>
            <a:off x="11430000" y="6515100"/>
            <a:ext cx="4953001" cy="1673631"/>
          </a:xfrm>
          <a:prstGeom prst="rect">
            <a:avLst/>
          </a:prstGeom>
        </p:spPr>
      </p:pic>
    </p:spTree>
    <p:extLst>
      <p:ext uri="{BB962C8B-B14F-4D97-AF65-F5344CB8AC3E}">
        <p14:creationId xmlns:p14="http://schemas.microsoft.com/office/powerpoint/2010/main" val="1876689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01FF-F017-77EE-EE65-7A48E5E1A21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D4BDEB5-0E7D-6CEC-7AF6-80E919698453}"/>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Searching in arrays  </a:t>
            </a:r>
          </a:p>
        </p:txBody>
      </p:sp>
      <p:sp>
        <p:nvSpPr>
          <p:cNvPr id="13" name="Freeform 13">
            <a:extLst>
              <a:ext uri="{FF2B5EF4-FFF2-40B4-BE49-F238E27FC236}">
                <a16:creationId xmlns:a16="http://schemas.microsoft.com/office/drawing/2014/main" id="{8B65EEB7-351C-2E71-CC2F-CD358C2BF64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Rectangle 1">
            <a:extLst>
              <a:ext uri="{FF2B5EF4-FFF2-40B4-BE49-F238E27FC236}">
                <a16:creationId xmlns:a16="http://schemas.microsoft.com/office/drawing/2014/main" id="{CE580A4F-F3DD-1A41-58F6-7D23730B0FAE}"/>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178B1BBA-7580-50BB-302E-65611E563C0F}"/>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FF00617-FD55-B653-6659-84F839BE5833}"/>
              </a:ext>
            </a:extLst>
          </p:cNvPr>
          <p:cNvSpPr txBox="1"/>
          <p:nvPr/>
        </p:nvSpPr>
        <p:spPr>
          <a:xfrm>
            <a:off x="1062485" y="1866900"/>
            <a:ext cx="6938516" cy="7725192"/>
          </a:xfrm>
          <a:prstGeom prst="rect">
            <a:avLst/>
          </a:prstGeom>
          <a:noFill/>
        </p:spPr>
        <p:txBody>
          <a:bodyPr wrap="square" numCol="1">
            <a:spAutoFit/>
          </a:bodyPr>
          <a:lstStyle/>
          <a:p>
            <a:r>
              <a:rPr lang="en-US" sz="2800" b="1" dirty="0"/>
              <a:t>Example: search for an input inserted by user</a:t>
            </a:r>
          </a:p>
          <a:p>
            <a:r>
              <a:rPr lang="en-US" sz="2600" dirty="0">
                <a:solidFill>
                  <a:srgbClr val="0000FF"/>
                </a:solidFill>
              </a:rPr>
              <a:t>#include </a:t>
            </a:r>
            <a:r>
              <a:rPr lang="en-US" sz="2600" dirty="0">
                <a:solidFill>
                  <a:schemeClr val="tx1">
                    <a:lumMod val="95000"/>
                    <a:lumOff val="5000"/>
                  </a:schemeClr>
                </a:solidFill>
              </a:rPr>
              <a:t>&lt;iostream&gt;</a:t>
            </a:r>
          </a:p>
          <a:p>
            <a:r>
              <a:rPr lang="en-US" sz="2600" dirty="0">
                <a:solidFill>
                  <a:srgbClr val="0000FF"/>
                </a:solidFill>
              </a:rPr>
              <a:t>using</a:t>
            </a:r>
            <a:r>
              <a:rPr lang="en-US" sz="2600" dirty="0">
                <a:solidFill>
                  <a:schemeClr val="tx1">
                    <a:lumMod val="95000"/>
                    <a:lumOff val="5000"/>
                  </a:schemeClr>
                </a:solidFill>
              </a:rPr>
              <a:t> namespace std;</a:t>
            </a:r>
          </a:p>
          <a:p>
            <a:endParaRPr lang="en-US" sz="2600" dirty="0">
              <a:solidFill>
                <a:schemeClr val="tx1">
                  <a:lumMod val="95000"/>
                  <a:lumOff val="5000"/>
                </a:schemeClr>
              </a:solidFill>
            </a:endParaRPr>
          </a:p>
          <a:p>
            <a:r>
              <a:rPr lang="en-US" sz="2600" dirty="0">
                <a:solidFill>
                  <a:srgbClr val="0000FF"/>
                </a:solidFill>
              </a:rPr>
              <a:t>int</a:t>
            </a:r>
            <a:r>
              <a:rPr lang="en-US" sz="2600" dirty="0">
                <a:solidFill>
                  <a:schemeClr val="tx1">
                    <a:lumMod val="95000"/>
                    <a:lumOff val="5000"/>
                  </a:schemeClr>
                </a:solidFill>
              </a:rPr>
              <a:t> main() {</a:t>
            </a:r>
          </a:p>
          <a:p>
            <a:r>
              <a:rPr lang="en-US" sz="2600" dirty="0">
                <a:solidFill>
                  <a:schemeClr val="tx1">
                    <a:lumMod val="95000"/>
                    <a:lumOff val="5000"/>
                  </a:schemeClr>
                </a:solidFill>
              </a:rPr>
              <a:t>    </a:t>
            </a:r>
            <a:r>
              <a:rPr lang="en-US" sz="2600" dirty="0">
                <a:solidFill>
                  <a:srgbClr val="0000FF"/>
                </a:solidFill>
              </a:rPr>
              <a:t>int</a:t>
            </a:r>
            <a:r>
              <a:rPr lang="en-US" sz="2600" dirty="0">
                <a:solidFill>
                  <a:schemeClr val="tx1">
                    <a:lumMod val="95000"/>
                    <a:lumOff val="5000"/>
                  </a:schemeClr>
                </a:solidFill>
              </a:rPr>
              <a:t> </a:t>
            </a:r>
            <a:r>
              <a:rPr lang="en-US" sz="2600" dirty="0" err="1">
                <a:solidFill>
                  <a:schemeClr val="tx1">
                    <a:lumMod val="95000"/>
                    <a:lumOff val="5000"/>
                  </a:schemeClr>
                </a:solidFill>
              </a:rPr>
              <a:t>arr</a:t>
            </a:r>
            <a:r>
              <a:rPr lang="en-US" sz="2600" dirty="0">
                <a:solidFill>
                  <a:schemeClr val="tx1">
                    <a:lumMod val="95000"/>
                    <a:lumOff val="5000"/>
                  </a:schemeClr>
                </a:solidFill>
              </a:rPr>
              <a:t>[5];</a:t>
            </a:r>
          </a:p>
          <a:p>
            <a:r>
              <a:rPr lang="en-US" sz="2600" dirty="0">
                <a:solidFill>
                  <a:schemeClr val="tx1">
                    <a:lumMod val="95000"/>
                    <a:lumOff val="5000"/>
                  </a:schemeClr>
                </a:solidFill>
              </a:rPr>
              <a:t>    </a:t>
            </a:r>
            <a:r>
              <a:rPr lang="en-US" sz="2600" dirty="0">
                <a:solidFill>
                  <a:srgbClr val="0000FF"/>
                </a:solidFill>
              </a:rPr>
              <a:t>int</a:t>
            </a:r>
            <a:r>
              <a:rPr lang="en-US" sz="2600" dirty="0">
                <a:solidFill>
                  <a:schemeClr val="tx1">
                    <a:lumMod val="95000"/>
                    <a:lumOff val="5000"/>
                  </a:schemeClr>
                </a:solidFill>
              </a:rPr>
              <a:t> key;</a:t>
            </a:r>
          </a:p>
          <a:p>
            <a:r>
              <a:rPr lang="en-US" sz="2600" dirty="0">
                <a:solidFill>
                  <a:schemeClr val="tx1">
                    <a:lumMod val="95000"/>
                    <a:lumOff val="5000"/>
                  </a:schemeClr>
                </a:solidFill>
              </a:rPr>
              <a:t>    </a:t>
            </a:r>
            <a:r>
              <a:rPr lang="en-US" sz="2600" dirty="0">
                <a:solidFill>
                  <a:srgbClr val="0000FF"/>
                </a:solidFill>
              </a:rPr>
              <a:t>bool</a:t>
            </a:r>
            <a:r>
              <a:rPr lang="en-US" sz="2600" dirty="0">
                <a:solidFill>
                  <a:schemeClr val="tx1">
                    <a:lumMod val="95000"/>
                    <a:lumOff val="5000"/>
                  </a:schemeClr>
                </a:solidFill>
              </a:rPr>
              <a:t> found = </a:t>
            </a:r>
            <a:r>
              <a:rPr lang="en-US" sz="2600" dirty="0">
                <a:solidFill>
                  <a:srgbClr val="0000FF"/>
                </a:solidFill>
              </a:rPr>
              <a:t>false</a:t>
            </a:r>
            <a:r>
              <a:rPr lang="en-US" sz="2600" dirty="0">
                <a:solidFill>
                  <a:schemeClr val="tx1">
                    <a:lumMod val="95000"/>
                    <a:lumOff val="5000"/>
                  </a:schemeClr>
                </a:solidFill>
              </a:rPr>
              <a:t>;</a:t>
            </a:r>
          </a:p>
          <a:p>
            <a:endParaRPr lang="en-US" sz="2600" dirty="0">
              <a:solidFill>
                <a:schemeClr val="tx1">
                  <a:lumMod val="95000"/>
                  <a:lumOff val="5000"/>
                </a:schemeClr>
              </a:solidFill>
            </a:endParaRPr>
          </a:p>
          <a:p>
            <a:r>
              <a:rPr lang="en-US" sz="2600" dirty="0">
                <a:solidFill>
                  <a:srgbClr val="00B050"/>
                </a:solidFill>
              </a:rPr>
              <a:t>    // Input array elements</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a:t>
            </a:r>
            <a:r>
              <a:rPr lang="en-US" sz="2600" dirty="0">
                <a:solidFill>
                  <a:srgbClr val="00B050"/>
                </a:solidFill>
              </a:rPr>
              <a:t>Enter 5 numbers:</a:t>
            </a:r>
            <a:r>
              <a:rPr lang="en-US" sz="2600" dirty="0">
                <a:solidFill>
                  <a:srgbClr val="0000FF"/>
                </a:solidFill>
              </a:rPr>
              <a:t>\n</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a:solidFill>
                  <a:srgbClr val="0000FF"/>
                </a:solidFill>
              </a:rPr>
              <a:t>for</a:t>
            </a:r>
            <a:r>
              <a:rPr lang="en-US" sz="2600" dirty="0">
                <a:solidFill>
                  <a:schemeClr val="tx1">
                    <a:lumMod val="95000"/>
                    <a:lumOff val="5000"/>
                  </a:schemeClr>
                </a:solidFill>
              </a:rPr>
              <a:t>(</a:t>
            </a:r>
            <a:r>
              <a:rPr lang="en-US" sz="2600" dirty="0">
                <a:solidFill>
                  <a:srgbClr val="0000FF"/>
                </a:solidFill>
              </a:rPr>
              <a:t>int</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 </a:t>
            </a:r>
            <a:r>
              <a:rPr lang="en-US" sz="2600" dirty="0">
                <a:solidFill>
                  <a:srgbClr val="0000FF"/>
                </a:solidFill>
              </a:rPr>
              <a:t>0</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&lt; </a:t>
            </a:r>
            <a:r>
              <a:rPr lang="en-US" sz="2600" dirty="0">
                <a:solidFill>
                  <a:srgbClr val="0000FF"/>
                </a:solidFill>
              </a:rPr>
              <a:t>5</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a:t>
            </a:r>
          </a:p>
          <a:p>
            <a:r>
              <a:rPr lang="en-US" sz="2600" dirty="0">
                <a:solidFill>
                  <a:schemeClr val="tx1">
                    <a:lumMod val="95000"/>
                    <a:lumOff val="5000"/>
                  </a:schemeClr>
                </a:solidFill>
              </a:rPr>
              <a:t>        </a:t>
            </a:r>
            <a:r>
              <a:rPr lang="en-US" sz="2600" dirty="0" err="1">
                <a:solidFill>
                  <a:schemeClr val="tx1">
                    <a:lumMod val="95000"/>
                    <a:lumOff val="5000"/>
                  </a:schemeClr>
                </a:solidFill>
              </a:rPr>
              <a:t>cin</a:t>
            </a:r>
            <a:r>
              <a:rPr lang="en-US" sz="2600" dirty="0">
                <a:solidFill>
                  <a:schemeClr val="tx1">
                    <a:lumMod val="95000"/>
                    <a:lumOff val="5000"/>
                  </a:schemeClr>
                </a:solidFill>
              </a:rPr>
              <a:t> &gt;&gt; </a:t>
            </a:r>
            <a:r>
              <a:rPr lang="en-US" sz="2600" dirty="0" err="1">
                <a:solidFill>
                  <a:schemeClr val="tx1">
                    <a:lumMod val="95000"/>
                    <a:lumOff val="5000"/>
                  </a:schemeClr>
                </a:solidFill>
              </a:rPr>
              <a:t>arr</a:t>
            </a:r>
            <a:r>
              <a:rPr lang="en-US" sz="2600" dirty="0">
                <a:solidFill>
                  <a:schemeClr val="tx1">
                    <a:lumMod val="95000"/>
                    <a:lumOff val="5000"/>
                  </a:schemeClr>
                </a:solidFill>
              </a:rPr>
              <a:t>[</a:t>
            </a:r>
            <a:r>
              <a:rPr lang="en-US" sz="2600" dirty="0" err="1">
                <a:solidFill>
                  <a:schemeClr val="tx1">
                    <a:lumMod val="95000"/>
                    <a:lumOff val="5000"/>
                  </a:schemeClr>
                </a:solidFill>
              </a:rPr>
              <a:t>i</a:t>
            </a:r>
            <a:r>
              <a:rPr lang="en-US" sz="2600" dirty="0">
                <a:solidFill>
                  <a:schemeClr val="tx1">
                    <a:lumMod val="95000"/>
                    <a:lumOff val="5000"/>
                  </a:schemeClr>
                </a:solidFill>
              </a:rPr>
              <a:t>];</a:t>
            </a:r>
          </a:p>
          <a:p>
            <a:r>
              <a:rPr lang="en-US" sz="2600" dirty="0">
                <a:solidFill>
                  <a:schemeClr val="tx1">
                    <a:lumMod val="95000"/>
                    <a:lumOff val="5000"/>
                  </a:schemeClr>
                </a:solidFill>
              </a:rPr>
              <a:t>    }</a:t>
            </a:r>
          </a:p>
          <a:p>
            <a:endParaRPr lang="en-US" sz="2600" dirty="0">
              <a:solidFill>
                <a:schemeClr val="tx1">
                  <a:lumMod val="95000"/>
                  <a:lumOff val="5000"/>
                </a:schemeClr>
              </a:solidFill>
            </a:endParaRPr>
          </a:p>
          <a:p>
            <a:r>
              <a:rPr lang="en-US" sz="2600" dirty="0">
                <a:solidFill>
                  <a:srgbClr val="00B050"/>
                </a:solidFill>
              </a:rPr>
              <a:t>    // Input value to search</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a:t>
            </a:r>
            <a:r>
              <a:rPr lang="en-US" sz="2600" dirty="0">
                <a:solidFill>
                  <a:srgbClr val="00B050"/>
                </a:solidFill>
              </a:rPr>
              <a:t>Enter number to search: </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err="1">
                <a:solidFill>
                  <a:schemeClr val="tx1">
                    <a:lumMod val="95000"/>
                    <a:lumOff val="5000"/>
                  </a:schemeClr>
                </a:solidFill>
              </a:rPr>
              <a:t>cin</a:t>
            </a:r>
            <a:r>
              <a:rPr lang="en-US" sz="2600" dirty="0">
                <a:solidFill>
                  <a:schemeClr val="tx1">
                    <a:lumMod val="95000"/>
                    <a:lumOff val="5000"/>
                  </a:schemeClr>
                </a:solidFill>
              </a:rPr>
              <a:t> &gt;&gt; key;</a:t>
            </a:r>
          </a:p>
          <a:p>
            <a:endParaRPr lang="en-US" sz="2600" dirty="0">
              <a:solidFill>
                <a:schemeClr val="tx1">
                  <a:lumMod val="95000"/>
                  <a:lumOff val="5000"/>
                </a:schemeClr>
              </a:solidFill>
            </a:endParaRPr>
          </a:p>
        </p:txBody>
      </p:sp>
      <p:pic>
        <p:nvPicPr>
          <p:cNvPr id="16" name="Picture 15">
            <a:extLst>
              <a:ext uri="{FF2B5EF4-FFF2-40B4-BE49-F238E27FC236}">
                <a16:creationId xmlns:a16="http://schemas.microsoft.com/office/drawing/2014/main" id="{4F4001B9-9D66-BBD8-4C66-95FCB02A5963}"/>
              </a:ext>
            </a:extLst>
          </p:cNvPr>
          <p:cNvPicPr>
            <a:picLocks noChangeAspect="1"/>
          </p:cNvPicPr>
          <p:nvPr/>
        </p:nvPicPr>
        <p:blipFill>
          <a:blip r:embed="rId4"/>
          <a:stretch>
            <a:fillRect/>
          </a:stretch>
        </p:blipFill>
        <p:spPr>
          <a:xfrm>
            <a:off x="9144000" y="8129048"/>
            <a:ext cx="5647648" cy="1893822"/>
          </a:xfrm>
          <a:prstGeom prst="rect">
            <a:avLst/>
          </a:prstGeom>
        </p:spPr>
      </p:pic>
      <p:sp>
        <p:nvSpPr>
          <p:cNvPr id="17" name="TextBox 16">
            <a:extLst>
              <a:ext uri="{FF2B5EF4-FFF2-40B4-BE49-F238E27FC236}">
                <a16:creationId xmlns:a16="http://schemas.microsoft.com/office/drawing/2014/main" id="{297C9167-0C41-05D2-1AB5-2BA638F153A3}"/>
              </a:ext>
            </a:extLst>
          </p:cNvPr>
          <p:cNvSpPr txBox="1"/>
          <p:nvPr/>
        </p:nvSpPr>
        <p:spPr>
          <a:xfrm>
            <a:off x="8991600" y="1866900"/>
            <a:ext cx="6938516" cy="6093976"/>
          </a:xfrm>
          <a:prstGeom prst="rect">
            <a:avLst/>
          </a:prstGeom>
          <a:noFill/>
        </p:spPr>
        <p:txBody>
          <a:bodyPr wrap="square" numCol="1">
            <a:spAutoFit/>
          </a:bodyPr>
          <a:lstStyle/>
          <a:p>
            <a:r>
              <a:rPr lang="en-US" sz="2600" dirty="0">
                <a:solidFill>
                  <a:srgbClr val="00B050"/>
                </a:solidFill>
              </a:rPr>
              <a:t>  // Search</a:t>
            </a:r>
          </a:p>
          <a:p>
            <a:r>
              <a:rPr lang="en-US" sz="2600" dirty="0">
                <a:solidFill>
                  <a:schemeClr val="tx1">
                    <a:lumMod val="95000"/>
                    <a:lumOff val="5000"/>
                  </a:schemeClr>
                </a:solidFill>
              </a:rPr>
              <a:t>    for(int </a:t>
            </a:r>
            <a:r>
              <a:rPr lang="en-US" sz="2600" dirty="0" err="1">
                <a:solidFill>
                  <a:schemeClr val="tx1">
                    <a:lumMod val="95000"/>
                    <a:lumOff val="5000"/>
                  </a:schemeClr>
                </a:solidFill>
              </a:rPr>
              <a:t>i</a:t>
            </a:r>
            <a:r>
              <a:rPr lang="en-US" sz="2600" dirty="0">
                <a:solidFill>
                  <a:schemeClr val="tx1">
                    <a:lumMod val="95000"/>
                    <a:lumOff val="5000"/>
                  </a:schemeClr>
                </a:solidFill>
              </a:rPr>
              <a:t> = </a:t>
            </a:r>
            <a:r>
              <a:rPr lang="en-US" sz="2600" dirty="0">
                <a:solidFill>
                  <a:srgbClr val="0000FF"/>
                </a:solidFill>
              </a:rPr>
              <a:t>0</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&lt; </a:t>
            </a:r>
            <a:r>
              <a:rPr lang="en-US" sz="2600" dirty="0">
                <a:solidFill>
                  <a:srgbClr val="0000FF"/>
                </a:solidFill>
              </a:rPr>
              <a:t>5</a:t>
            </a:r>
            <a:r>
              <a:rPr lang="en-US" sz="2600" dirty="0">
                <a:solidFill>
                  <a:schemeClr val="tx1">
                    <a:lumMod val="95000"/>
                    <a:lumOff val="5000"/>
                  </a:schemeClr>
                </a:solidFill>
              </a:rPr>
              <a:t>; </a:t>
            </a:r>
            <a:r>
              <a:rPr lang="en-US" sz="2600" dirty="0" err="1">
                <a:solidFill>
                  <a:schemeClr val="tx1">
                    <a:lumMod val="95000"/>
                    <a:lumOff val="5000"/>
                  </a:schemeClr>
                </a:solidFill>
              </a:rPr>
              <a:t>i</a:t>
            </a:r>
            <a:r>
              <a:rPr lang="en-US" sz="2600" dirty="0">
                <a:solidFill>
                  <a:schemeClr val="tx1">
                    <a:lumMod val="95000"/>
                    <a:lumOff val="5000"/>
                  </a:schemeClr>
                </a:solidFill>
              </a:rPr>
              <a:t>++) {</a:t>
            </a:r>
          </a:p>
          <a:p>
            <a:r>
              <a:rPr lang="en-US" sz="2600" dirty="0">
                <a:solidFill>
                  <a:schemeClr val="tx1">
                    <a:lumMod val="95000"/>
                    <a:lumOff val="5000"/>
                  </a:schemeClr>
                </a:solidFill>
              </a:rPr>
              <a:t>        </a:t>
            </a:r>
            <a:r>
              <a:rPr lang="en-US" sz="2600" dirty="0">
                <a:solidFill>
                  <a:srgbClr val="0000FF"/>
                </a:solidFill>
              </a:rPr>
              <a:t>if</a:t>
            </a:r>
            <a:r>
              <a:rPr lang="en-US" sz="2600" dirty="0">
                <a:solidFill>
                  <a:schemeClr val="tx1">
                    <a:lumMod val="95000"/>
                    <a:lumOff val="5000"/>
                  </a:schemeClr>
                </a:solidFill>
              </a:rPr>
              <a:t> (</a:t>
            </a:r>
            <a:r>
              <a:rPr lang="en-US" sz="2600" dirty="0" err="1">
                <a:solidFill>
                  <a:schemeClr val="tx1">
                    <a:lumMod val="95000"/>
                    <a:lumOff val="5000"/>
                  </a:schemeClr>
                </a:solidFill>
              </a:rPr>
              <a:t>arr</a:t>
            </a:r>
            <a:r>
              <a:rPr lang="en-US" sz="2600" dirty="0">
                <a:solidFill>
                  <a:schemeClr val="tx1">
                    <a:lumMod val="95000"/>
                    <a:lumOff val="5000"/>
                  </a:schemeClr>
                </a:solidFill>
              </a:rPr>
              <a:t>[</a:t>
            </a:r>
            <a:r>
              <a:rPr lang="en-US" sz="2600" dirty="0" err="1">
                <a:solidFill>
                  <a:schemeClr val="tx1">
                    <a:lumMod val="95000"/>
                    <a:lumOff val="5000"/>
                  </a:schemeClr>
                </a:solidFill>
              </a:rPr>
              <a:t>i</a:t>
            </a:r>
            <a:r>
              <a:rPr lang="en-US" sz="2600" dirty="0">
                <a:solidFill>
                  <a:schemeClr val="tx1">
                    <a:lumMod val="95000"/>
                    <a:lumOff val="5000"/>
                  </a:schemeClr>
                </a:solidFill>
              </a:rPr>
              <a:t>] == key) {</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a:t>
            </a:r>
            <a:r>
              <a:rPr lang="en-US" sz="2600" dirty="0">
                <a:solidFill>
                  <a:srgbClr val="00B050"/>
                </a:solidFill>
              </a:rPr>
              <a:t>Found at index </a:t>
            </a:r>
            <a:r>
              <a:rPr lang="en-US" sz="2600" dirty="0">
                <a:solidFill>
                  <a:schemeClr val="tx1">
                    <a:lumMod val="95000"/>
                    <a:lumOff val="5000"/>
                  </a:schemeClr>
                </a:solidFill>
              </a:rPr>
              <a:t>" &lt;&lt; </a:t>
            </a:r>
            <a:r>
              <a:rPr lang="en-US" sz="2600" dirty="0" err="1">
                <a:solidFill>
                  <a:schemeClr val="tx1">
                    <a:lumMod val="95000"/>
                    <a:lumOff val="5000"/>
                  </a:schemeClr>
                </a:solidFill>
              </a:rPr>
              <a:t>i</a:t>
            </a:r>
            <a:r>
              <a:rPr lang="en-US" sz="2600" dirty="0">
                <a:solidFill>
                  <a:schemeClr val="tx1">
                    <a:lumMod val="95000"/>
                    <a:lumOff val="5000"/>
                  </a:schemeClr>
                </a:solidFill>
              </a:rPr>
              <a:t>;</a:t>
            </a:r>
          </a:p>
          <a:p>
            <a:r>
              <a:rPr lang="en-US" sz="2600" dirty="0">
                <a:solidFill>
                  <a:schemeClr val="tx1">
                    <a:lumMod val="95000"/>
                    <a:lumOff val="5000"/>
                  </a:schemeClr>
                </a:solidFill>
              </a:rPr>
              <a:t>            found = </a:t>
            </a:r>
            <a:r>
              <a:rPr lang="en-US" sz="2600" dirty="0">
                <a:solidFill>
                  <a:srgbClr val="0000FF"/>
                </a:solidFill>
              </a:rPr>
              <a:t>true</a:t>
            </a:r>
            <a:r>
              <a:rPr lang="en-US" sz="2600" dirty="0">
                <a:solidFill>
                  <a:schemeClr val="tx1">
                    <a:lumMod val="95000"/>
                    <a:lumOff val="5000"/>
                  </a:schemeClr>
                </a:solidFill>
              </a:rPr>
              <a:t>;</a:t>
            </a:r>
          </a:p>
          <a:p>
            <a:r>
              <a:rPr lang="en-US" sz="2600" dirty="0">
                <a:solidFill>
                  <a:schemeClr val="tx1">
                    <a:lumMod val="95000"/>
                    <a:lumOff val="5000"/>
                  </a:schemeClr>
                </a:solidFill>
              </a:rPr>
              <a:t>            </a:t>
            </a:r>
            <a:r>
              <a:rPr lang="en-US" sz="2600" dirty="0">
                <a:solidFill>
                  <a:srgbClr val="0000FF"/>
                </a:solidFill>
              </a:rPr>
              <a:t>break</a:t>
            </a:r>
            <a:r>
              <a:rPr lang="en-US" sz="2600" dirty="0">
                <a:solidFill>
                  <a:schemeClr val="tx1">
                    <a:lumMod val="95000"/>
                    <a:lumOff val="5000"/>
                  </a:schemeClr>
                </a:solidFill>
              </a:rPr>
              <a:t>;</a:t>
            </a:r>
          </a:p>
          <a:p>
            <a:r>
              <a:rPr lang="en-US" sz="2600" dirty="0">
                <a:solidFill>
                  <a:schemeClr val="tx1">
                    <a:lumMod val="95000"/>
                    <a:lumOff val="5000"/>
                  </a:schemeClr>
                </a:solidFill>
              </a:rPr>
              <a:t>        }</a:t>
            </a:r>
          </a:p>
          <a:p>
            <a:r>
              <a:rPr lang="en-US" sz="2600" dirty="0">
                <a:solidFill>
                  <a:schemeClr val="tx1">
                    <a:lumMod val="95000"/>
                    <a:lumOff val="5000"/>
                  </a:schemeClr>
                </a:solidFill>
              </a:rPr>
              <a:t>    }</a:t>
            </a:r>
          </a:p>
          <a:p>
            <a:endParaRPr lang="en-US" sz="2600" dirty="0">
              <a:solidFill>
                <a:schemeClr val="tx1">
                  <a:lumMod val="95000"/>
                  <a:lumOff val="5000"/>
                </a:schemeClr>
              </a:solidFill>
            </a:endParaRPr>
          </a:p>
          <a:p>
            <a:r>
              <a:rPr lang="en-US" sz="2600" dirty="0">
                <a:solidFill>
                  <a:schemeClr val="tx1">
                    <a:lumMod val="95000"/>
                    <a:lumOff val="5000"/>
                  </a:schemeClr>
                </a:solidFill>
              </a:rPr>
              <a:t>    </a:t>
            </a:r>
            <a:r>
              <a:rPr lang="en-US" sz="2600" dirty="0">
                <a:solidFill>
                  <a:srgbClr val="0000FF"/>
                </a:solidFill>
              </a:rPr>
              <a:t>if</a:t>
            </a:r>
            <a:r>
              <a:rPr lang="en-US" sz="2600" dirty="0">
                <a:solidFill>
                  <a:schemeClr val="tx1">
                    <a:lumMod val="95000"/>
                    <a:lumOff val="5000"/>
                  </a:schemeClr>
                </a:solidFill>
              </a:rPr>
              <a:t>(!found) {</a:t>
            </a:r>
          </a:p>
          <a:p>
            <a:r>
              <a:rPr lang="en-US" sz="2600" dirty="0">
                <a:solidFill>
                  <a:schemeClr val="tx1">
                    <a:lumMod val="95000"/>
                    <a:lumOff val="5000"/>
                  </a:schemeClr>
                </a:solidFill>
              </a:rPr>
              <a:t>        </a:t>
            </a:r>
            <a:r>
              <a:rPr lang="en-US" sz="2600" dirty="0" err="1">
                <a:solidFill>
                  <a:schemeClr val="tx1">
                    <a:lumMod val="95000"/>
                    <a:lumOff val="5000"/>
                  </a:schemeClr>
                </a:solidFill>
              </a:rPr>
              <a:t>cout</a:t>
            </a:r>
            <a:r>
              <a:rPr lang="en-US" sz="2600" dirty="0">
                <a:solidFill>
                  <a:schemeClr val="tx1">
                    <a:lumMod val="95000"/>
                    <a:lumOff val="5000"/>
                  </a:schemeClr>
                </a:solidFill>
              </a:rPr>
              <a:t> &lt;&lt; "</a:t>
            </a:r>
            <a:r>
              <a:rPr lang="en-US" sz="2600" dirty="0">
                <a:solidFill>
                  <a:srgbClr val="00B050"/>
                </a:solidFill>
              </a:rPr>
              <a:t>Not found</a:t>
            </a:r>
            <a:r>
              <a:rPr lang="en-US" sz="2600" dirty="0">
                <a:solidFill>
                  <a:schemeClr val="tx1">
                    <a:lumMod val="95000"/>
                    <a:lumOff val="5000"/>
                  </a:schemeClr>
                </a:solidFill>
              </a:rPr>
              <a:t>";</a:t>
            </a:r>
          </a:p>
          <a:p>
            <a:r>
              <a:rPr lang="en-US" sz="2600" dirty="0">
                <a:solidFill>
                  <a:schemeClr val="tx1">
                    <a:lumMod val="95000"/>
                    <a:lumOff val="5000"/>
                  </a:schemeClr>
                </a:solidFill>
              </a:rPr>
              <a:t>    }</a:t>
            </a:r>
          </a:p>
          <a:p>
            <a:endParaRPr lang="en-US" sz="2600" dirty="0">
              <a:solidFill>
                <a:schemeClr val="tx1">
                  <a:lumMod val="95000"/>
                  <a:lumOff val="5000"/>
                </a:schemeClr>
              </a:solidFill>
            </a:endParaRPr>
          </a:p>
          <a:p>
            <a:r>
              <a:rPr lang="en-US" sz="2600" dirty="0">
                <a:solidFill>
                  <a:schemeClr val="tx1">
                    <a:lumMod val="95000"/>
                    <a:lumOff val="5000"/>
                  </a:schemeClr>
                </a:solidFill>
              </a:rPr>
              <a:t>    </a:t>
            </a:r>
            <a:r>
              <a:rPr lang="en-US" sz="2600" dirty="0">
                <a:solidFill>
                  <a:srgbClr val="0000FF"/>
                </a:solidFill>
              </a:rPr>
              <a:t>return 0</a:t>
            </a:r>
            <a:r>
              <a:rPr lang="en-US" sz="2600" dirty="0">
                <a:solidFill>
                  <a:schemeClr val="tx1">
                    <a:lumMod val="95000"/>
                    <a:lumOff val="5000"/>
                  </a:schemeClr>
                </a:solidFill>
              </a:rPr>
              <a:t>;</a:t>
            </a:r>
          </a:p>
          <a:p>
            <a:r>
              <a:rPr lang="en-US" sz="2600" dirty="0">
                <a:solidFill>
                  <a:schemeClr val="tx1">
                    <a:lumMod val="95000"/>
                    <a:lumOff val="5000"/>
                  </a:schemeClr>
                </a:solidFill>
              </a:rPr>
              <a:t>}</a:t>
            </a:r>
          </a:p>
        </p:txBody>
      </p:sp>
    </p:spTree>
    <p:extLst>
      <p:ext uri="{BB962C8B-B14F-4D97-AF65-F5344CB8AC3E}">
        <p14:creationId xmlns:p14="http://schemas.microsoft.com/office/powerpoint/2010/main" val="595133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ECAC-327C-AA36-2B36-504AB19CD29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430CE9C-1EF3-1DD6-EC2A-50A92ACE6D87}"/>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Two-dimensional arrays </a:t>
            </a:r>
          </a:p>
        </p:txBody>
      </p:sp>
      <p:sp>
        <p:nvSpPr>
          <p:cNvPr id="13" name="Freeform 13">
            <a:extLst>
              <a:ext uri="{FF2B5EF4-FFF2-40B4-BE49-F238E27FC236}">
                <a16:creationId xmlns:a16="http://schemas.microsoft.com/office/drawing/2014/main" id="{482A2729-6CF6-8931-5290-238E065531D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85CF51A8-BA62-C51D-7045-55AB942A224A}"/>
              </a:ext>
            </a:extLst>
          </p:cNvPr>
          <p:cNvSpPr txBox="1"/>
          <p:nvPr/>
        </p:nvSpPr>
        <p:spPr>
          <a:xfrm>
            <a:off x="1010529" y="2171700"/>
            <a:ext cx="15753471" cy="5103833"/>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2800" dirty="0"/>
              <a:t>The simplest form of the multidimensional array is the two-dimensional array.</a:t>
            </a:r>
            <a:endParaRPr lang="en-US" sz="2800" dirty="0">
              <a:solidFill>
                <a:schemeClr val="tx1">
                  <a:lumMod val="95000"/>
                  <a:lumOff val="5000"/>
                </a:schemeClr>
              </a:solidFill>
            </a:endParaRPr>
          </a:p>
          <a:p>
            <a:pPr marL="457200" indent="-457200">
              <a:lnSpc>
                <a:spcPct val="150000"/>
              </a:lnSpc>
              <a:buFont typeface="Arial" panose="020B0604020202020204" pitchFamily="34" charset="0"/>
              <a:buChar char="•"/>
            </a:pPr>
            <a:r>
              <a:rPr lang="en-US" sz="2800" dirty="0">
                <a:solidFill>
                  <a:schemeClr val="tx1">
                    <a:lumMod val="95000"/>
                    <a:lumOff val="5000"/>
                  </a:schemeClr>
                </a:solidFill>
              </a:rPr>
              <a:t>The two-dimensional array in C++ is an array of arrays. </a:t>
            </a:r>
          </a:p>
          <a:p>
            <a:pPr marL="457200" indent="-457200">
              <a:lnSpc>
                <a:spcPct val="150000"/>
              </a:lnSpc>
              <a:buFont typeface="Arial" panose="020B0604020202020204" pitchFamily="34" charset="0"/>
              <a:buChar char="•"/>
            </a:pPr>
            <a:r>
              <a:rPr lang="en-US" sz="2800" dirty="0">
                <a:solidFill>
                  <a:schemeClr val="tx1">
                    <a:lumMod val="95000"/>
                    <a:lumOff val="5000"/>
                  </a:schemeClr>
                </a:solidFill>
              </a:rPr>
              <a:t>Visualizing the two-dimensional array in C++ is as a matrix. The data inside the two-dimensional array in C++ can be visualized as a table (row-column manner).</a:t>
            </a:r>
          </a:p>
          <a:p>
            <a:pPr marL="457200" indent="-457200">
              <a:lnSpc>
                <a:spcPct val="150000"/>
              </a:lnSpc>
              <a:buFont typeface="Arial" panose="020B0604020202020204" pitchFamily="34" charset="0"/>
              <a:buChar char="•"/>
            </a:pPr>
            <a:r>
              <a:rPr lang="en-US" sz="2800" dirty="0"/>
              <a:t>To declare a two-dimensional integer array of size </a:t>
            </a:r>
            <a:r>
              <a:rPr lang="en-US" sz="2800" dirty="0" err="1"/>
              <a:t>x,y</a:t>
            </a:r>
            <a:r>
              <a:rPr lang="en-US" sz="2800" dirty="0"/>
              <a:t>, you would write something as follows:</a:t>
            </a:r>
          </a:p>
          <a:p>
            <a:pPr lvl="2">
              <a:lnSpc>
                <a:spcPct val="150000"/>
              </a:lnSpc>
            </a:pPr>
            <a:r>
              <a:rPr lang="en-US" sz="2800" dirty="0"/>
              <a:t>type </a:t>
            </a:r>
            <a:r>
              <a:rPr lang="en-US" sz="2800" dirty="0" err="1"/>
              <a:t>arrayName</a:t>
            </a:r>
            <a:r>
              <a:rPr lang="en-US" sz="2800" dirty="0"/>
              <a:t> [ x ][ y ];</a:t>
            </a:r>
            <a:endParaRPr lang="en-US" sz="2800" dirty="0">
              <a:solidFill>
                <a:schemeClr val="tx1">
                  <a:lumMod val="95000"/>
                  <a:lumOff val="5000"/>
                </a:schemeClr>
              </a:solidFill>
            </a:endParaRPr>
          </a:p>
          <a:p>
            <a:pPr>
              <a:lnSpc>
                <a:spcPct val="150000"/>
              </a:lnSpc>
            </a:pPr>
            <a:br>
              <a:rPr lang="en-US" sz="2800" dirty="0">
                <a:solidFill>
                  <a:schemeClr val="tx1">
                    <a:lumMod val="95000"/>
                    <a:lumOff val="5000"/>
                  </a:schemeClr>
                </a:solidFill>
              </a:rPr>
            </a:br>
            <a:endParaRPr lang="en-US" altLang="en-US" sz="2800" dirty="0">
              <a:solidFill>
                <a:schemeClr val="tx1">
                  <a:lumMod val="95000"/>
                  <a:lumOff val="5000"/>
                </a:schemeClr>
              </a:solidFill>
            </a:endParaRPr>
          </a:p>
        </p:txBody>
      </p:sp>
      <p:pic>
        <p:nvPicPr>
          <p:cNvPr id="4" name="Picture 3">
            <a:extLst>
              <a:ext uri="{FF2B5EF4-FFF2-40B4-BE49-F238E27FC236}">
                <a16:creationId xmlns:a16="http://schemas.microsoft.com/office/drawing/2014/main" id="{8FBC9A36-622C-2079-DCD8-85175CC64891}"/>
              </a:ext>
            </a:extLst>
          </p:cNvPr>
          <p:cNvPicPr>
            <a:picLocks noChangeAspect="1"/>
          </p:cNvPicPr>
          <p:nvPr/>
        </p:nvPicPr>
        <p:blipFill>
          <a:blip r:embed="rId4"/>
          <a:stretch>
            <a:fillRect/>
          </a:stretch>
        </p:blipFill>
        <p:spPr>
          <a:xfrm>
            <a:off x="3810000" y="6066826"/>
            <a:ext cx="8305800" cy="3363358"/>
          </a:xfrm>
          <a:prstGeom prst="rect">
            <a:avLst/>
          </a:prstGeom>
        </p:spPr>
      </p:pic>
    </p:spTree>
    <p:extLst>
      <p:ext uri="{BB962C8B-B14F-4D97-AF65-F5344CB8AC3E}">
        <p14:creationId xmlns:p14="http://schemas.microsoft.com/office/powerpoint/2010/main" val="2532851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E6FA1-D65B-A14C-36A2-7FE64B071B6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F326D37-6094-7BEB-479A-D7D1D18D3235}"/>
              </a:ext>
            </a:extLst>
          </p:cNvPr>
          <p:cNvSpPr txBox="1"/>
          <p:nvPr/>
        </p:nvSpPr>
        <p:spPr>
          <a:xfrm>
            <a:off x="1024384" y="599709"/>
            <a:ext cx="14749016" cy="1066189"/>
          </a:xfrm>
          <a:prstGeom prst="rect">
            <a:avLst/>
          </a:prstGeom>
        </p:spPr>
        <p:txBody>
          <a:bodyPr wrap="square" lIns="0" tIns="0" rIns="0" bIns="0" rtlCol="0" anchor="t">
            <a:spAutoFit/>
          </a:bodyPr>
          <a:lstStyle/>
          <a:p>
            <a:pPr marL="0" lvl="0" indent="0" algn="l">
              <a:lnSpc>
                <a:spcPts val="8959"/>
              </a:lnSpc>
              <a:spcBef>
                <a:spcPct val="0"/>
              </a:spcBef>
            </a:pPr>
            <a:r>
              <a:rPr lang="en-US" sz="5500" b="1" i="1" dirty="0">
                <a:solidFill>
                  <a:srgbClr val="0F4662"/>
                </a:solidFill>
                <a:latin typeface="Cormorant Garamond Bold Italics"/>
                <a:ea typeface="Cormorant Garamond Bold Italics"/>
                <a:cs typeface="Cormorant Garamond Bold Italics"/>
                <a:sym typeface="Cormorant Garamond Bold Italics"/>
              </a:rPr>
              <a:t>Declaration and Initiation of Two-dimensional arrays </a:t>
            </a:r>
          </a:p>
        </p:txBody>
      </p:sp>
      <p:sp>
        <p:nvSpPr>
          <p:cNvPr id="13" name="Freeform 13">
            <a:extLst>
              <a:ext uri="{FF2B5EF4-FFF2-40B4-BE49-F238E27FC236}">
                <a16:creationId xmlns:a16="http://schemas.microsoft.com/office/drawing/2014/main" id="{6526EB57-A446-B72A-BFD4-C9F4670E52E9}"/>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E73BA23C-5019-6DBC-5BB9-9580F81B7E8D}"/>
              </a:ext>
            </a:extLst>
          </p:cNvPr>
          <p:cNvSpPr txBox="1"/>
          <p:nvPr/>
        </p:nvSpPr>
        <p:spPr>
          <a:xfrm>
            <a:off x="1010529" y="2171700"/>
            <a:ext cx="15753471" cy="6432530"/>
          </a:xfrm>
          <a:prstGeom prst="rect">
            <a:avLst/>
          </a:prstGeom>
        </p:spPr>
        <p:txBody>
          <a:bodyPr wrap="square" lIns="0" tIns="0" rIns="0" bIns="0" rtlCol="0" anchor="t">
            <a:spAutoFit/>
          </a:bodyPr>
          <a:lstStyle/>
          <a:p>
            <a:pPr marL="457200" indent="-457200">
              <a:lnSpc>
                <a:spcPct val="150000"/>
              </a:lnSpc>
              <a:buFont typeface="Arial" panose="020B0604020202020204" pitchFamily="34" charset="0"/>
              <a:buChar char="•"/>
            </a:pPr>
            <a:r>
              <a:rPr lang="en-US" sz="3600" dirty="0">
                <a:solidFill>
                  <a:schemeClr val="tx1">
                    <a:lumMod val="95000"/>
                    <a:lumOff val="5000"/>
                  </a:schemeClr>
                </a:solidFill>
              </a:rPr>
              <a:t>We can visualize the two-dimensional array in C++ as a matrix. The data inside the two-dimensional array in C++ can be visualized as a table (row-column manner).</a:t>
            </a:r>
          </a:p>
          <a:p>
            <a:pPr lvl="3">
              <a:lnSpc>
                <a:spcPct val="150000"/>
              </a:lnSpc>
            </a:pPr>
            <a:r>
              <a:rPr lang="en-US" sz="3600" dirty="0">
                <a:solidFill>
                  <a:schemeClr val="tx1">
                    <a:lumMod val="95000"/>
                    <a:lumOff val="5000"/>
                  </a:schemeClr>
                </a:solidFill>
                <a:highlight>
                  <a:srgbClr val="C0C0C0"/>
                </a:highlight>
              </a:rPr>
              <a:t>int </a:t>
            </a:r>
            <a:r>
              <a:rPr lang="en-US" sz="3600" dirty="0" err="1">
                <a:solidFill>
                  <a:schemeClr val="tx1">
                    <a:lumMod val="95000"/>
                    <a:lumOff val="5000"/>
                  </a:schemeClr>
                </a:solidFill>
                <a:highlight>
                  <a:srgbClr val="C0C0C0"/>
                </a:highlight>
              </a:rPr>
              <a:t>two_d_array</a:t>
            </a:r>
            <a:r>
              <a:rPr lang="en-US" sz="3600" dirty="0">
                <a:solidFill>
                  <a:schemeClr val="tx1">
                    <a:lumMod val="95000"/>
                    <a:lumOff val="5000"/>
                  </a:schemeClr>
                </a:solidFill>
                <a:highlight>
                  <a:srgbClr val="C0C0C0"/>
                </a:highlight>
              </a:rPr>
              <a:t>[10][5]</a:t>
            </a:r>
          </a:p>
          <a:p>
            <a:endParaRPr lang="en-US" sz="3600" dirty="0">
              <a:solidFill>
                <a:schemeClr val="tx1">
                  <a:lumMod val="95000"/>
                  <a:lumOff val="5000"/>
                </a:schemeClr>
              </a:solidFill>
            </a:endParaRPr>
          </a:p>
          <a:p>
            <a:pPr marL="571500" indent="-571500">
              <a:buFont typeface="Arial" panose="020B0604020202020204" pitchFamily="34" charset="0"/>
              <a:buChar char="•"/>
            </a:pPr>
            <a:r>
              <a:rPr lang="en-US" sz="3600" dirty="0">
                <a:solidFill>
                  <a:schemeClr val="tx1">
                    <a:lumMod val="95000"/>
                    <a:lumOff val="5000"/>
                  </a:schemeClr>
                </a:solidFill>
              </a:rPr>
              <a:t>Initialize an array at the time of declaration:</a:t>
            </a:r>
          </a:p>
          <a:p>
            <a:pPr lvl="3"/>
            <a:r>
              <a:rPr lang="en-US" sz="3600" dirty="0">
                <a:solidFill>
                  <a:schemeClr val="tx1">
                    <a:lumMod val="95000"/>
                    <a:lumOff val="5000"/>
                  </a:schemeClr>
                </a:solidFill>
                <a:highlight>
                  <a:srgbClr val="C0C0C0"/>
                </a:highlight>
              </a:rPr>
              <a:t>int </a:t>
            </a:r>
            <a:r>
              <a:rPr lang="en-US" sz="3600" dirty="0" err="1">
                <a:solidFill>
                  <a:schemeClr val="tx1">
                    <a:lumMod val="95000"/>
                    <a:lumOff val="5000"/>
                  </a:schemeClr>
                </a:solidFill>
                <a:highlight>
                  <a:srgbClr val="C0C0C0"/>
                </a:highlight>
              </a:rPr>
              <a:t>myArray</a:t>
            </a:r>
            <a:r>
              <a:rPr lang="en-US" sz="3600" dirty="0">
                <a:solidFill>
                  <a:schemeClr val="tx1">
                    <a:lumMod val="95000"/>
                    <a:lumOff val="5000"/>
                  </a:schemeClr>
                </a:solidFill>
                <a:highlight>
                  <a:srgbClr val="C0C0C0"/>
                </a:highlight>
              </a:rPr>
              <a:t>[3][3] = {</a:t>
            </a:r>
          </a:p>
          <a:p>
            <a:pPr lvl="3"/>
            <a:r>
              <a:rPr lang="en-US" sz="3600" dirty="0">
                <a:solidFill>
                  <a:schemeClr val="tx1">
                    <a:lumMod val="95000"/>
                    <a:lumOff val="5000"/>
                  </a:schemeClr>
                </a:solidFill>
                <a:highlight>
                  <a:srgbClr val="C0C0C0"/>
                </a:highlight>
              </a:rPr>
              <a:t>    {3, 6, 8},</a:t>
            </a:r>
          </a:p>
          <a:p>
            <a:pPr lvl="3"/>
            <a:r>
              <a:rPr lang="en-US" sz="3600" dirty="0">
                <a:solidFill>
                  <a:schemeClr val="tx1">
                    <a:lumMod val="95000"/>
                    <a:lumOff val="5000"/>
                  </a:schemeClr>
                </a:solidFill>
                <a:highlight>
                  <a:srgbClr val="C0C0C0"/>
                </a:highlight>
              </a:rPr>
              <a:t>    {5, 4, 7},</a:t>
            </a:r>
          </a:p>
          <a:p>
            <a:pPr lvl="3"/>
            <a:r>
              <a:rPr lang="en-US" sz="3600" dirty="0">
                <a:solidFill>
                  <a:schemeClr val="tx1">
                    <a:lumMod val="95000"/>
                    <a:lumOff val="5000"/>
                  </a:schemeClr>
                </a:solidFill>
                <a:highlight>
                  <a:srgbClr val="C0C0C0"/>
                </a:highlight>
              </a:rPr>
              <a:t>    {2, 4, 7}};</a:t>
            </a:r>
          </a:p>
          <a:p>
            <a:endParaRPr lang="en-US" altLang="en-US" sz="4000" dirty="0">
              <a:solidFill>
                <a:schemeClr val="tx1">
                  <a:lumMod val="95000"/>
                  <a:lumOff val="5000"/>
                </a:schemeClr>
              </a:solidFill>
            </a:endParaRPr>
          </a:p>
        </p:txBody>
      </p:sp>
      <p:pic>
        <p:nvPicPr>
          <p:cNvPr id="5" name="Picture 4">
            <a:extLst>
              <a:ext uri="{FF2B5EF4-FFF2-40B4-BE49-F238E27FC236}">
                <a16:creationId xmlns:a16="http://schemas.microsoft.com/office/drawing/2014/main" id="{2F67E1B4-86B9-C249-9F8D-78B23D0D3293}"/>
              </a:ext>
            </a:extLst>
          </p:cNvPr>
          <p:cNvPicPr>
            <a:picLocks noChangeAspect="1"/>
          </p:cNvPicPr>
          <p:nvPr/>
        </p:nvPicPr>
        <p:blipFill>
          <a:blip r:embed="rId4"/>
          <a:stretch>
            <a:fillRect/>
          </a:stretch>
        </p:blipFill>
        <p:spPr>
          <a:xfrm>
            <a:off x="10668000" y="5143500"/>
            <a:ext cx="6277713" cy="3585648"/>
          </a:xfrm>
          <a:prstGeom prst="rect">
            <a:avLst/>
          </a:prstGeom>
        </p:spPr>
      </p:pic>
    </p:spTree>
    <p:extLst>
      <p:ext uri="{BB962C8B-B14F-4D97-AF65-F5344CB8AC3E}">
        <p14:creationId xmlns:p14="http://schemas.microsoft.com/office/powerpoint/2010/main" val="118902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AA8F-5874-C087-606D-0DF34A24A09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7D89A2D-64A4-71EF-DBE5-55BA0AA24BD5}"/>
              </a:ext>
            </a:extLst>
          </p:cNvPr>
          <p:cNvSpPr txBox="1"/>
          <p:nvPr/>
        </p:nvSpPr>
        <p:spPr>
          <a:xfrm>
            <a:off x="1024384" y="599709"/>
            <a:ext cx="14749016" cy="1066189"/>
          </a:xfrm>
          <a:prstGeom prst="rect">
            <a:avLst/>
          </a:prstGeom>
        </p:spPr>
        <p:txBody>
          <a:bodyPr wrap="square" lIns="0" tIns="0" rIns="0" bIns="0" rtlCol="0" anchor="t">
            <a:spAutoFit/>
          </a:bodyPr>
          <a:lstStyle/>
          <a:p>
            <a:pPr lvl="0">
              <a:lnSpc>
                <a:spcPts val="8959"/>
              </a:lnSpc>
              <a:spcBef>
                <a:spcPct val="0"/>
              </a:spcBef>
            </a:pPr>
            <a:r>
              <a:rPr lang="en-US" sz="5500" b="1" i="1" dirty="0">
                <a:solidFill>
                  <a:srgbClr val="0F4662"/>
                </a:solidFill>
                <a:latin typeface="Cormorant Garamond Bold Italics"/>
              </a:rPr>
              <a:t>Accessing Two-Dimensional Array Elements</a:t>
            </a:r>
            <a:endParaRPr lang="en-US" sz="55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220AF4A9-6449-F350-13E7-A3FDA41456AE}"/>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F626540-E879-0519-2F17-BB4348C46870}"/>
              </a:ext>
            </a:extLst>
          </p:cNvPr>
          <p:cNvSpPr txBox="1"/>
          <p:nvPr/>
        </p:nvSpPr>
        <p:spPr>
          <a:xfrm>
            <a:off x="1010529" y="2171700"/>
            <a:ext cx="15753471" cy="7263527"/>
          </a:xfrm>
          <a:prstGeom prst="rect">
            <a:avLst/>
          </a:prstGeom>
        </p:spPr>
        <p:txBody>
          <a:bodyPr wrap="square" lIns="0" tIns="0" rIns="0" bIns="0" rtlCol="0" anchor="t">
            <a:spAutoFit/>
          </a:bodyPr>
          <a:lstStyle/>
          <a:p>
            <a:pPr>
              <a:lnSpc>
                <a:spcPct val="150000"/>
              </a:lnSpc>
            </a:pPr>
            <a:r>
              <a:rPr lang="en-US" sz="3600" dirty="0"/>
              <a:t>An element in 2-dimensional array is accessed by using the subscripts, means, row index and column index of the array. For example:</a:t>
            </a:r>
          </a:p>
          <a:p>
            <a:pPr lvl="1"/>
            <a:r>
              <a:rPr lang="en-US" sz="2800" dirty="0">
                <a:solidFill>
                  <a:srgbClr val="0000FF"/>
                </a:solidFill>
              </a:rPr>
              <a:t>#include </a:t>
            </a:r>
            <a:r>
              <a:rPr lang="en-US" sz="2800" dirty="0"/>
              <a:t>&lt;iostream&gt; </a:t>
            </a:r>
          </a:p>
          <a:p>
            <a:pPr lvl="1"/>
            <a:r>
              <a:rPr lang="en-US" sz="2800" dirty="0"/>
              <a:t>using namespace std; </a:t>
            </a:r>
          </a:p>
          <a:p>
            <a:pPr lvl="1"/>
            <a:r>
              <a:rPr lang="en-US" sz="2800" dirty="0">
                <a:solidFill>
                  <a:srgbClr val="0000FF"/>
                </a:solidFill>
              </a:rPr>
              <a:t>int</a:t>
            </a:r>
            <a:r>
              <a:rPr lang="en-US" sz="2800" dirty="0"/>
              <a:t> main () { </a:t>
            </a:r>
          </a:p>
          <a:p>
            <a:pPr lvl="1"/>
            <a:r>
              <a:rPr lang="en-US" sz="2800" dirty="0">
                <a:solidFill>
                  <a:srgbClr val="00B050"/>
                </a:solidFill>
              </a:rPr>
              <a:t>// an array with 5 rows and 2 columns. </a:t>
            </a:r>
          </a:p>
          <a:p>
            <a:pPr lvl="1"/>
            <a:r>
              <a:rPr lang="en-US" sz="2800" dirty="0">
                <a:solidFill>
                  <a:srgbClr val="0000FF"/>
                </a:solidFill>
              </a:rPr>
              <a:t>int</a:t>
            </a:r>
            <a:r>
              <a:rPr lang="en-US" sz="2800" dirty="0"/>
              <a:t> a[</a:t>
            </a:r>
            <a:r>
              <a:rPr lang="en-US" sz="2800" dirty="0">
                <a:solidFill>
                  <a:srgbClr val="0000FF"/>
                </a:solidFill>
              </a:rPr>
              <a:t>5</a:t>
            </a:r>
            <a:r>
              <a:rPr lang="en-US" sz="2800" dirty="0"/>
              <a:t>][</a:t>
            </a:r>
            <a:r>
              <a:rPr lang="en-US" sz="2800" dirty="0">
                <a:solidFill>
                  <a:srgbClr val="0000FF"/>
                </a:solidFill>
              </a:rPr>
              <a:t>2</a:t>
            </a:r>
            <a:r>
              <a:rPr lang="en-US" sz="2800" dirty="0"/>
              <a:t>] = { {</a:t>
            </a:r>
            <a:r>
              <a:rPr lang="en-US" sz="2800" dirty="0">
                <a:solidFill>
                  <a:srgbClr val="0000FF"/>
                </a:solidFill>
              </a:rPr>
              <a:t>0</a:t>
            </a:r>
            <a:r>
              <a:rPr lang="en-US" sz="2800" dirty="0"/>
              <a:t>,</a:t>
            </a:r>
            <a:r>
              <a:rPr lang="en-US" sz="2800" dirty="0">
                <a:solidFill>
                  <a:srgbClr val="0000FF"/>
                </a:solidFill>
              </a:rPr>
              <a:t>0</a:t>
            </a:r>
            <a:r>
              <a:rPr lang="en-US" sz="2800" dirty="0"/>
              <a:t>}, {</a:t>
            </a:r>
            <a:r>
              <a:rPr lang="en-US" sz="2800" dirty="0">
                <a:solidFill>
                  <a:srgbClr val="0000FF"/>
                </a:solidFill>
              </a:rPr>
              <a:t>1</a:t>
            </a:r>
            <a:r>
              <a:rPr lang="en-US" sz="2800" dirty="0"/>
              <a:t>,</a:t>
            </a:r>
            <a:r>
              <a:rPr lang="en-US" sz="2800" dirty="0">
                <a:solidFill>
                  <a:srgbClr val="0000FF"/>
                </a:solidFill>
              </a:rPr>
              <a:t>2</a:t>
            </a:r>
            <a:r>
              <a:rPr lang="en-US" sz="2800" dirty="0"/>
              <a:t>}, {</a:t>
            </a:r>
            <a:r>
              <a:rPr lang="en-US" sz="2800" dirty="0">
                <a:solidFill>
                  <a:srgbClr val="0000FF"/>
                </a:solidFill>
              </a:rPr>
              <a:t>2</a:t>
            </a:r>
            <a:r>
              <a:rPr lang="en-US" sz="2800" dirty="0"/>
              <a:t>,</a:t>
            </a:r>
            <a:r>
              <a:rPr lang="en-US" sz="2800" dirty="0">
                <a:solidFill>
                  <a:srgbClr val="0000FF"/>
                </a:solidFill>
              </a:rPr>
              <a:t>4</a:t>
            </a:r>
            <a:r>
              <a:rPr lang="en-US" sz="2800" dirty="0"/>
              <a:t>}, {</a:t>
            </a:r>
            <a:r>
              <a:rPr lang="en-US" sz="2800" dirty="0">
                <a:solidFill>
                  <a:srgbClr val="0000FF"/>
                </a:solidFill>
              </a:rPr>
              <a:t>3</a:t>
            </a:r>
            <a:r>
              <a:rPr lang="en-US" sz="2800" dirty="0"/>
              <a:t>,</a:t>
            </a:r>
            <a:r>
              <a:rPr lang="en-US" sz="2800" dirty="0">
                <a:solidFill>
                  <a:srgbClr val="0000FF"/>
                </a:solidFill>
              </a:rPr>
              <a:t>6</a:t>
            </a:r>
            <a:r>
              <a:rPr lang="en-US" sz="2800" dirty="0"/>
              <a:t>},{</a:t>
            </a:r>
            <a:r>
              <a:rPr lang="en-US" sz="2800" dirty="0">
                <a:solidFill>
                  <a:srgbClr val="0000FF"/>
                </a:solidFill>
              </a:rPr>
              <a:t>4</a:t>
            </a:r>
            <a:r>
              <a:rPr lang="en-US" sz="2800" dirty="0"/>
              <a:t>,</a:t>
            </a:r>
            <a:r>
              <a:rPr lang="en-US" sz="2800" dirty="0">
                <a:solidFill>
                  <a:srgbClr val="0000FF"/>
                </a:solidFill>
              </a:rPr>
              <a:t>8</a:t>
            </a:r>
            <a:r>
              <a:rPr lang="en-US" sz="2800" dirty="0"/>
              <a:t>}}; </a:t>
            </a:r>
          </a:p>
          <a:p>
            <a:pPr lvl="1"/>
            <a:r>
              <a:rPr lang="en-US" sz="2800" dirty="0">
                <a:solidFill>
                  <a:srgbClr val="00B050"/>
                </a:solidFill>
              </a:rPr>
              <a:t>// output each array element's value                       </a:t>
            </a:r>
          </a:p>
          <a:p>
            <a:pPr lvl="1"/>
            <a:r>
              <a:rPr lang="en-US" sz="2800" dirty="0">
                <a:solidFill>
                  <a:srgbClr val="0000FF"/>
                </a:solidFill>
              </a:rPr>
              <a:t>for</a:t>
            </a:r>
            <a:r>
              <a:rPr lang="en-US" sz="2800" dirty="0"/>
              <a:t> ( </a:t>
            </a:r>
            <a:r>
              <a:rPr lang="en-US" sz="2800" dirty="0">
                <a:solidFill>
                  <a:srgbClr val="0000FF"/>
                </a:solidFill>
              </a:rPr>
              <a:t>int</a:t>
            </a:r>
            <a:r>
              <a:rPr lang="en-US" sz="2800" dirty="0"/>
              <a:t> </a:t>
            </a:r>
            <a:r>
              <a:rPr lang="en-US" sz="2800" dirty="0" err="1"/>
              <a:t>i</a:t>
            </a:r>
            <a:r>
              <a:rPr lang="en-US" sz="2800" dirty="0"/>
              <a:t> = </a:t>
            </a:r>
            <a:r>
              <a:rPr lang="en-US" sz="2800" dirty="0">
                <a:solidFill>
                  <a:srgbClr val="0000FF"/>
                </a:solidFill>
              </a:rPr>
              <a:t>0</a:t>
            </a:r>
            <a:r>
              <a:rPr lang="en-US" sz="2800" dirty="0"/>
              <a:t>; </a:t>
            </a:r>
            <a:r>
              <a:rPr lang="en-US" sz="2800" dirty="0" err="1"/>
              <a:t>i</a:t>
            </a:r>
            <a:r>
              <a:rPr lang="en-US" sz="2800" dirty="0"/>
              <a:t> &lt; </a:t>
            </a:r>
            <a:r>
              <a:rPr lang="en-US" sz="2800" dirty="0">
                <a:solidFill>
                  <a:srgbClr val="0000FF"/>
                </a:solidFill>
              </a:rPr>
              <a:t>5</a:t>
            </a:r>
            <a:r>
              <a:rPr lang="en-US" sz="2800" dirty="0"/>
              <a:t>; </a:t>
            </a:r>
            <a:r>
              <a:rPr lang="en-US" sz="2800" dirty="0" err="1"/>
              <a:t>i</a:t>
            </a:r>
            <a:r>
              <a:rPr lang="en-US" sz="2800" dirty="0"/>
              <a:t>++ ) </a:t>
            </a:r>
          </a:p>
          <a:p>
            <a:pPr lvl="1"/>
            <a:r>
              <a:rPr lang="en-US" sz="2800" dirty="0">
                <a:solidFill>
                  <a:srgbClr val="0000FF"/>
                </a:solidFill>
              </a:rPr>
              <a:t>for</a:t>
            </a:r>
            <a:r>
              <a:rPr lang="en-US" sz="2800" dirty="0"/>
              <a:t> ( </a:t>
            </a:r>
            <a:r>
              <a:rPr lang="en-US" sz="2800" dirty="0">
                <a:solidFill>
                  <a:srgbClr val="0000FF"/>
                </a:solidFill>
              </a:rPr>
              <a:t>int</a:t>
            </a:r>
            <a:r>
              <a:rPr lang="en-US" sz="2800" dirty="0"/>
              <a:t> j = </a:t>
            </a:r>
            <a:r>
              <a:rPr lang="en-US" sz="2800" dirty="0">
                <a:solidFill>
                  <a:srgbClr val="0000FF"/>
                </a:solidFill>
              </a:rPr>
              <a:t>0</a:t>
            </a:r>
            <a:r>
              <a:rPr lang="en-US" sz="2800" dirty="0"/>
              <a:t>; j &lt; </a:t>
            </a:r>
            <a:r>
              <a:rPr lang="en-US" sz="2800" dirty="0">
                <a:solidFill>
                  <a:srgbClr val="0000FF"/>
                </a:solidFill>
              </a:rPr>
              <a:t>2</a:t>
            </a:r>
            <a:r>
              <a:rPr lang="en-US" sz="2800" dirty="0"/>
              <a:t>; </a:t>
            </a:r>
            <a:r>
              <a:rPr lang="en-US" sz="2800" dirty="0" err="1"/>
              <a:t>j++</a:t>
            </a:r>
            <a:r>
              <a:rPr lang="en-US" sz="2800" dirty="0"/>
              <a:t> ) { </a:t>
            </a:r>
          </a:p>
          <a:p>
            <a:pPr lvl="1"/>
            <a:r>
              <a:rPr lang="en-US" sz="2800" dirty="0" err="1"/>
              <a:t>cout</a:t>
            </a:r>
            <a:r>
              <a:rPr lang="en-US" sz="2800" dirty="0"/>
              <a:t> &lt;&lt; </a:t>
            </a:r>
            <a:r>
              <a:rPr lang="en-US" sz="2800" dirty="0">
                <a:solidFill>
                  <a:srgbClr val="00B050"/>
                </a:solidFill>
              </a:rPr>
              <a:t>"a[" </a:t>
            </a:r>
            <a:r>
              <a:rPr lang="en-US" sz="2800" dirty="0"/>
              <a:t>&lt;&lt; </a:t>
            </a:r>
            <a:r>
              <a:rPr lang="en-US" sz="2800" dirty="0" err="1"/>
              <a:t>i</a:t>
            </a:r>
            <a:r>
              <a:rPr lang="en-US" sz="2800" dirty="0"/>
              <a:t> &lt;&lt; </a:t>
            </a:r>
            <a:r>
              <a:rPr lang="en-US" sz="2800" dirty="0">
                <a:solidFill>
                  <a:srgbClr val="00B050"/>
                </a:solidFill>
              </a:rPr>
              <a:t>"]["</a:t>
            </a:r>
            <a:r>
              <a:rPr lang="en-US" sz="2800" dirty="0"/>
              <a:t> &lt;&lt; j &lt;&lt; </a:t>
            </a:r>
            <a:r>
              <a:rPr lang="en-US" sz="2800" dirty="0">
                <a:solidFill>
                  <a:srgbClr val="00B050"/>
                </a:solidFill>
              </a:rPr>
              <a:t>"]: "</a:t>
            </a:r>
            <a:r>
              <a:rPr lang="en-US" sz="2800" dirty="0"/>
              <a:t>; </a:t>
            </a:r>
          </a:p>
          <a:p>
            <a:pPr lvl="1"/>
            <a:r>
              <a:rPr lang="en-US" sz="2800" dirty="0" err="1"/>
              <a:t>cout</a:t>
            </a:r>
            <a:r>
              <a:rPr lang="en-US" sz="2800" dirty="0"/>
              <a:t> &lt;&lt; a[</a:t>
            </a:r>
            <a:r>
              <a:rPr lang="en-US" sz="2800" dirty="0" err="1"/>
              <a:t>i</a:t>
            </a:r>
            <a:r>
              <a:rPr lang="en-US" sz="2800" dirty="0"/>
              <a:t>][j]&lt;&lt; </a:t>
            </a:r>
            <a:r>
              <a:rPr lang="en-US" sz="2800" dirty="0" err="1"/>
              <a:t>endl</a:t>
            </a:r>
            <a:r>
              <a:rPr lang="en-US" sz="2800" dirty="0"/>
              <a:t>; </a:t>
            </a:r>
          </a:p>
          <a:p>
            <a:pPr lvl="1"/>
            <a:r>
              <a:rPr lang="en-US" sz="2800" dirty="0"/>
              <a:t>} </a:t>
            </a:r>
          </a:p>
          <a:p>
            <a:pPr lvl="1"/>
            <a:r>
              <a:rPr lang="en-US" sz="2800" dirty="0">
                <a:solidFill>
                  <a:srgbClr val="0000FF"/>
                </a:solidFill>
              </a:rPr>
              <a:t>return 0</a:t>
            </a:r>
            <a:r>
              <a:rPr lang="en-US" sz="2800" dirty="0"/>
              <a:t>; </a:t>
            </a:r>
          </a:p>
          <a:p>
            <a:pPr lvl="1"/>
            <a:r>
              <a:rPr lang="en-US" sz="2800" dirty="0"/>
              <a:t>}</a:t>
            </a:r>
            <a:endParaRPr lang="en-US" altLang="en-US" sz="4000" dirty="0">
              <a:solidFill>
                <a:schemeClr val="tx1">
                  <a:lumMod val="95000"/>
                  <a:lumOff val="5000"/>
                </a:schemeClr>
              </a:solidFill>
            </a:endParaRPr>
          </a:p>
        </p:txBody>
      </p:sp>
      <p:pic>
        <p:nvPicPr>
          <p:cNvPr id="4" name="Picture 3">
            <a:extLst>
              <a:ext uri="{FF2B5EF4-FFF2-40B4-BE49-F238E27FC236}">
                <a16:creationId xmlns:a16="http://schemas.microsoft.com/office/drawing/2014/main" id="{147703B4-2A49-B5F1-8B94-97A495AC469C}"/>
              </a:ext>
            </a:extLst>
          </p:cNvPr>
          <p:cNvPicPr>
            <a:picLocks noChangeAspect="1"/>
          </p:cNvPicPr>
          <p:nvPr/>
        </p:nvPicPr>
        <p:blipFill>
          <a:blip r:embed="rId4"/>
          <a:stretch>
            <a:fillRect/>
          </a:stretch>
        </p:blipFill>
        <p:spPr>
          <a:xfrm>
            <a:off x="12801600" y="3543300"/>
            <a:ext cx="3352800" cy="5299182"/>
          </a:xfrm>
          <a:prstGeom prst="rect">
            <a:avLst/>
          </a:prstGeom>
        </p:spPr>
      </p:pic>
    </p:spTree>
    <p:extLst>
      <p:ext uri="{BB962C8B-B14F-4D97-AF65-F5344CB8AC3E}">
        <p14:creationId xmlns:p14="http://schemas.microsoft.com/office/powerpoint/2010/main" val="3751029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E5225-7467-875A-6AD8-D5704CE4773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102F5C3-82C3-F738-5F2E-FD09AFEE2D81}"/>
              </a:ext>
            </a:extLst>
          </p:cNvPr>
          <p:cNvSpPr txBox="1"/>
          <p:nvPr/>
        </p:nvSpPr>
        <p:spPr>
          <a:xfrm>
            <a:off x="1024384" y="599709"/>
            <a:ext cx="14749016" cy="1066189"/>
          </a:xfrm>
          <a:prstGeom prst="rect">
            <a:avLst/>
          </a:prstGeom>
        </p:spPr>
        <p:txBody>
          <a:bodyPr wrap="square" lIns="0" tIns="0" rIns="0" bIns="0" rtlCol="0" anchor="t">
            <a:spAutoFit/>
          </a:bodyPr>
          <a:lstStyle/>
          <a:p>
            <a:pPr lvl="0">
              <a:lnSpc>
                <a:spcPts val="8959"/>
              </a:lnSpc>
              <a:spcBef>
                <a:spcPct val="0"/>
              </a:spcBef>
            </a:pPr>
            <a:r>
              <a:rPr lang="en-US" sz="5500" b="1" i="1" dirty="0">
                <a:solidFill>
                  <a:srgbClr val="0F4662"/>
                </a:solidFill>
                <a:latin typeface="Cormorant Garamond Bold Italics"/>
              </a:rPr>
              <a:t>Accessing Two-Dimensional Array Elements</a:t>
            </a:r>
            <a:endParaRPr lang="en-US" sz="55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B04CA01B-B20E-BE2D-8B80-AB93F73D467E}"/>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5247BC9A-5FB0-17C5-3C2C-260B5DFB9A79}"/>
              </a:ext>
            </a:extLst>
          </p:cNvPr>
          <p:cNvSpPr txBox="1"/>
          <p:nvPr/>
        </p:nvSpPr>
        <p:spPr>
          <a:xfrm>
            <a:off x="1010529" y="2171700"/>
            <a:ext cx="15753471" cy="5755422"/>
          </a:xfrm>
          <a:prstGeom prst="rect">
            <a:avLst/>
          </a:prstGeom>
        </p:spPr>
        <p:txBody>
          <a:bodyPr wrap="square" lIns="0" tIns="0" rIns="0" bIns="0" rtlCol="0" anchor="t">
            <a:spAutoFit/>
          </a:bodyPr>
          <a:lstStyle/>
          <a:p>
            <a:pPr>
              <a:lnSpc>
                <a:spcPct val="150000"/>
              </a:lnSpc>
            </a:pPr>
            <a:r>
              <a:rPr lang="en-US" sz="3600" dirty="0"/>
              <a:t>Example:</a:t>
            </a:r>
          </a:p>
          <a:p>
            <a:pPr lvl="1"/>
            <a:r>
              <a:rPr lang="en-US" sz="3200" dirty="0">
                <a:solidFill>
                  <a:srgbClr val="0000FF"/>
                </a:solidFill>
              </a:rPr>
              <a:t>#include </a:t>
            </a:r>
            <a:r>
              <a:rPr lang="en-US" sz="3200" dirty="0"/>
              <a:t>&lt;iostream&gt; </a:t>
            </a:r>
          </a:p>
          <a:p>
            <a:pPr lvl="1"/>
            <a:r>
              <a:rPr lang="en-US" sz="3200" dirty="0"/>
              <a:t>using namespace std; </a:t>
            </a:r>
          </a:p>
          <a:p>
            <a:pPr lvl="1"/>
            <a:r>
              <a:rPr lang="en-US" sz="3200" dirty="0">
                <a:solidFill>
                  <a:srgbClr val="0000FF"/>
                </a:solidFill>
              </a:rPr>
              <a:t>int</a:t>
            </a:r>
            <a:r>
              <a:rPr lang="en-US" sz="3200" dirty="0"/>
              <a:t> main () { </a:t>
            </a:r>
          </a:p>
          <a:p>
            <a:pPr lvl="1"/>
            <a:r>
              <a:rPr lang="en-US" sz="3200" dirty="0">
                <a:solidFill>
                  <a:schemeClr val="tx1">
                    <a:lumMod val="95000"/>
                    <a:lumOff val="5000"/>
                  </a:schemeClr>
                </a:solidFill>
              </a:rPr>
              <a:t> </a:t>
            </a:r>
            <a:r>
              <a:rPr lang="en-US" sz="3200" dirty="0">
                <a:solidFill>
                  <a:srgbClr val="0000FF"/>
                </a:solidFill>
              </a:rPr>
              <a:t>int</a:t>
            </a:r>
            <a:r>
              <a:rPr lang="en-US" sz="3200" dirty="0">
                <a:solidFill>
                  <a:schemeClr val="tx1">
                    <a:lumMod val="95000"/>
                    <a:lumOff val="5000"/>
                  </a:schemeClr>
                </a:solidFill>
              </a:rPr>
              <a:t> </a:t>
            </a:r>
            <a:r>
              <a:rPr lang="en-US" sz="3200" dirty="0" err="1">
                <a:solidFill>
                  <a:schemeClr val="tx1">
                    <a:lumMod val="95000"/>
                    <a:lumOff val="5000"/>
                  </a:schemeClr>
                </a:solidFill>
              </a:rPr>
              <a:t>arr</a:t>
            </a:r>
            <a:r>
              <a:rPr lang="en-US" sz="3200" dirty="0">
                <a:solidFill>
                  <a:schemeClr val="tx1">
                    <a:lumMod val="95000"/>
                    <a:lumOff val="5000"/>
                  </a:schemeClr>
                </a:solidFill>
              </a:rPr>
              <a:t>[</a:t>
            </a:r>
            <a:r>
              <a:rPr lang="en-US" sz="3200" dirty="0">
                <a:solidFill>
                  <a:srgbClr val="0000FF"/>
                </a:solidFill>
              </a:rPr>
              <a:t>2</a:t>
            </a:r>
            <a:r>
              <a:rPr lang="en-US" sz="3200" dirty="0">
                <a:solidFill>
                  <a:schemeClr val="tx1">
                    <a:lumMod val="95000"/>
                    <a:lumOff val="5000"/>
                  </a:schemeClr>
                </a:solidFill>
              </a:rPr>
              <a:t>][</a:t>
            </a:r>
            <a:r>
              <a:rPr lang="en-US" sz="3200" dirty="0">
                <a:solidFill>
                  <a:srgbClr val="0000FF"/>
                </a:solidFill>
              </a:rPr>
              <a:t>3</a:t>
            </a:r>
            <a:r>
              <a:rPr lang="en-US" sz="3200" dirty="0">
                <a:solidFill>
                  <a:schemeClr val="tx1">
                    <a:lumMod val="95000"/>
                    <a:lumOff val="5000"/>
                  </a:schemeClr>
                </a:solidFill>
              </a:rPr>
              <a:t>] = {</a:t>
            </a:r>
          </a:p>
          <a:p>
            <a:pPr lvl="1"/>
            <a:r>
              <a:rPr lang="en-US" sz="3200" dirty="0">
                <a:solidFill>
                  <a:schemeClr val="tx1">
                    <a:lumMod val="95000"/>
                    <a:lumOff val="5000"/>
                  </a:schemeClr>
                </a:solidFill>
              </a:rPr>
              <a:t>        {</a:t>
            </a:r>
            <a:r>
              <a:rPr lang="en-US" sz="3200" dirty="0">
                <a:solidFill>
                  <a:srgbClr val="0000FF"/>
                </a:solidFill>
              </a:rPr>
              <a:t>1</a:t>
            </a:r>
            <a:r>
              <a:rPr lang="en-US" sz="3200" dirty="0">
                <a:solidFill>
                  <a:schemeClr val="tx1">
                    <a:lumMod val="95000"/>
                    <a:lumOff val="5000"/>
                  </a:schemeClr>
                </a:solidFill>
              </a:rPr>
              <a:t>, </a:t>
            </a:r>
            <a:r>
              <a:rPr lang="en-US" sz="3200" dirty="0">
                <a:solidFill>
                  <a:srgbClr val="0000FF"/>
                </a:solidFill>
              </a:rPr>
              <a:t>2</a:t>
            </a:r>
            <a:r>
              <a:rPr lang="en-US" sz="3200" dirty="0">
                <a:solidFill>
                  <a:schemeClr val="tx1">
                    <a:lumMod val="95000"/>
                    <a:lumOff val="5000"/>
                  </a:schemeClr>
                </a:solidFill>
              </a:rPr>
              <a:t>, </a:t>
            </a:r>
            <a:r>
              <a:rPr lang="en-US" sz="3200" dirty="0">
                <a:solidFill>
                  <a:srgbClr val="0000FF"/>
                </a:solidFill>
              </a:rPr>
              <a:t>3</a:t>
            </a:r>
            <a:r>
              <a:rPr lang="en-US" sz="3200" dirty="0">
                <a:solidFill>
                  <a:schemeClr val="tx1">
                    <a:lumMod val="95000"/>
                    <a:lumOff val="5000"/>
                  </a:schemeClr>
                </a:solidFill>
              </a:rPr>
              <a:t>},</a:t>
            </a:r>
          </a:p>
          <a:p>
            <a:pPr lvl="1"/>
            <a:r>
              <a:rPr lang="en-US" sz="3200" dirty="0">
                <a:solidFill>
                  <a:schemeClr val="tx1">
                    <a:lumMod val="95000"/>
                    <a:lumOff val="5000"/>
                  </a:schemeClr>
                </a:solidFill>
              </a:rPr>
              <a:t>        {</a:t>
            </a:r>
            <a:r>
              <a:rPr lang="en-US" sz="3200" dirty="0">
                <a:solidFill>
                  <a:srgbClr val="0000FF"/>
                </a:solidFill>
              </a:rPr>
              <a:t>4</a:t>
            </a:r>
            <a:r>
              <a:rPr lang="en-US" sz="3200" dirty="0">
                <a:solidFill>
                  <a:schemeClr val="tx1">
                    <a:lumMod val="95000"/>
                    <a:lumOff val="5000"/>
                  </a:schemeClr>
                </a:solidFill>
              </a:rPr>
              <a:t>, </a:t>
            </a:r>
            <a:r>
              <a:rPr lang="en-US" sz="3200" dirty="0">
                <a:solidFill>
                  <a:srgbClr val="0000FF"/>
                </a:solidFill>
              </a:rPr>
              <a:t>5</a:t>
            </a:r>
            <a:r>
              <a:rPr lang="en-US" sz="3200" dirty="0">
                <a:solidFill>
                  <a:schemeClr val="tx1">
                    <a:lumMod val="95000"/>
                    <a:lumOff val="5000"/>
                  </a:schemeClr>
                </a:solidFill>
              </a:rPr>
              <a:t>, </a:t>
            </a:r>
            <a:r>
              <a:rPr lang="en-US" sz="3200" dirty="0">
                <a:solidFill>
                  <a:srgbClr val="0000FF"/>
                </a:solidFill>
              </a:rPr>
              <a:t>6</a:t>
            </a:r>
            <a:r>
              <a:rPr lang="en-US" sz="3200" dirty="0">
                <a:solidFill>
                  <a:schemeClr val="tx1">
                    <a:lumMod val="95000"/>
                    <a:lumOff val="5000"/>
                  </a:schemeClr>
                </a:solidFill>
              </a:rPr>
              <a:t>}</a:t>
            </a:r>
          </a:p>
          <a:p>
            <a:pPr lvl="1"/>
            <a:r>
              <a:rPr lang="en-US" sz="3200" dirty="0">
                <a:solidFill>
                  <a:schemeClr val="tx1">
                    <a:lumMod val="95000"/>
                    <a:lumOff val="5000"/>
                  </a:schemeClr>
                </a:solidFill>
              </a:rPr>
              <a:t>    };</a:t>
            </a:r>
          </a:p>
          <a:p>
            <a:pPr lvl="1"/>
            <a:r>
              <a:rPr lang="en-US" sz="3200" dirty="0">
                <a:solidFill>
                  <a:schemeClr val="tx1">
                    <a:lumMod val="95000"/>
                    <a:lumOff val="5000"/>
                  </a:schemeClr>
                </a:solidFill>
              </a:rPr>
              <a:t>    </a:t>
            </a:r>
            <a:r>
              <a:rPr lang="en-US" sz="3200" dirty="0" err="1">
                <a:solidFill>
                  <a:schemeClr val="tx1">
                    <a:lumMod val="95000"/>
                    <a:lumOff val="5000"/>
                  </a:schemeClr>
                </a:solidFill>
              </a:rPr>
              <a:t>cout</a:t>
            </a:r>
            <a:r>
              <a:rPr lang="en-US" sz="3200" dirty="0">
                <a:solidFill>
                  <a:schemeClr val="tx1">
                    <a:lumMod val="95000"/>
                    <a:lumOff val="5000"/>
                  </a:schemeClr>
                </a:solidFill>
              </a:rPr>
              <a:t> &lt;&lt; </a:t>
            </a:r>
            <a:r>
              <a:rPr lang="en-US" sz="3200" dirty="0" err="1">
                <a:solidFill>
                  <a:schemeClr val="tx1">
                    <a:lumMod val="95000"/>
                    <a:lumOff val="5000"/>
                  </a:schemeClr>
                </a:solidFill>
              </a:rPr>
              <a:t>arr</a:t>
            </a:r>
            <a:r>
              <a:rPr lang="en-US" sz="3200" dirty="0">
                <a:solidFill>
                  <a:schemeClr val="tx1">
                    <a:lumMod val="95000"/>
                    <a:lumOff val="5000"/>
                  </a:schemeClr>
                </a:solidFill>
              </a:rPr>
              <a:t>[</a:t>
            </a:r>
            <a:r>
              <a:rPr lang="en-US" sz="3200" dirty="0">
                <a:solidFill>
                  <a:srgbClr val="0000FF"/>
                </a:solidFill>
              </a:rPr>
              <a:t>1</a:t>
            </a:r>
            <a:r>
              <a:rPr lang="en-US" sz="3200" dirty="0">
                <a:solidFill>
                  <a:schemeClr val="tx1">
                    <a:lumMod val="95000"/>
                    <a:lumOff val="5000"/>
                  </a:schemeClr>
                </a:solidFill>
              </a:rPr>
              <a:t>][</a:t>
            </a:r>
            <a:r>
              <a:rPr lang="en-US" sz="3200" dirty="0">
                <a:solidFill>
                  <a:srgbClr val="0000FF"/>
                </a:solidFill>
              </a:rPr>
              <a:t>2</a:t>
            </a:r>
            <a:r>
              <a:rPr lang="en-US" sz="3200" dirty="0">
                <a:solidFill>
                  <a:schemeClr val="tx1">
                    <a:lumMod val="95000"/>
                    <a:lumOff val="5000"/>
                  </a:schemeClr>
                </a:solidFill>
              </a:rPr>
              <a:t>];    </a:t>
            </a:r>
            <a:r>
              <a:rPr lang="en-US" sz="3200" dirty="0">
                <a:solidFill>
                  <a:srgbClr val="00B050"/>
                </a:solidFill>
              </a:rPr>
              <a:t>// Output: 6</a:t>
            </a:r>
          </a:p>
          <a:p>
            <a:pPr lvl="1"/>
            <a:r>
              <a:rPr lang="en-US" sz="3200" dirty="0">
                <a:solidFill>
                  <a:srgbClr val="0000FF"/>
                </a:solidFill>
              </a:rPr>
              <a:t>return 0</a:t>
            </a:r>
            <a:r>
              <a:rPr lang="en-US" sz="3200" dirty="0"/>
              <a:t>; </a:t>
            </a:r>
          </a:p>
          <a:p>
            <a:pPr lvl="1"/>
            <a:r>
              <a:rPr lang="en-US" sz="3200" dirty="0"/>
              <a:t>}</a:t>
            </a:r>
            <a:endParaRPr lang="en-US" altLang="en-US" sz="3200" dirty="0">
              <a:solidFill>
                <a:schemeClr val="tx1">
                  <a:lumMod val="95000"/>
                  <a:lumOff val="5000"/>
                </a:schemeClr>
              </a:solidFill>
            </a:endParaRPr>
          </a:p>
        </p:txBody>
      </p:sp>
      <p:pic>
        <p:nvPicPr>
          <p:cNvPr id="5" name="Picture 4">
            <a:extLst>
              <a:ext uri="{FF2B5EF4-FFF2-40B4-BE49-F238E27FC236}">
                <a16:creationId xmlns:a16="http://schemas.microsoft.com/office/drawing/2014/main" id="{75DA6D43-6D7F-64B9-3D70-CFE18DD0814F}"/>
              </a:ext>
            </a:extLst>
          </p:cNvPr>
          <p:cNvPicPr>
            <a:picLocks noChangeAspect="1"/>
          </p:cNvPicPr>
          <p:nvPr/>
        </p:nvPicPr>
        <p:blipFill>
          <a:blip r:embed="rId4"/>
          <a:srcRect r="17889"/>
          <a:stretch>
            <a:fillRect/>
          </a:stretch>
        </p:blipFill>
        <p:spPr>
          <a:xfrm>
            <a:off x="10747797" y="5600700"/>
            <a:ext cx="6400800" cy="1524000"/>
          </a:xfrm>
          <a:prstGeom prst="rect">
            <a:avLst/>
          </a:prstGeom>
        </p:spPr>
      </p:pic>
    </p:spTree>
    <p:extLst>
      <p:ext uri="{BB962C8B-B14F-4D97-AF65-F5344CB8AC3E}">
        <p14:creationId xmlns:p14="http://schemas.microsoft.com/office/powerpoint/2010/main" val="165338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8DA28-CC0E-AC8B-82E1-17992CDDE35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D76E71D-F4FC-B02B-CA6F-853C8FD85FC9}"/>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Definition of Array</a:t>
            </a:r>
          </a:p>
        </p:txBody>
      </p:sp>
      <p:sp>
        <p:nvSpPr>
          <p:cNvPr id="13" name="Freeform 13">
            <a:extLst>
              <a:ext uri="{FF2B5EF4-FFF2-40B4-BE49-F238E27FC236}">
                <a16:creationId xmlns:a16="http://schemas.microsoft.com/office/drawing/2014/main" id="{ADA234F4-300E-185F-5F1E-5E1BBDEADB37}"/>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C726D1C9-7E61-F3C7-A54C-40E667C811EF}"/>
              </a:ext>
            </a:extLst>
          </p:cNvPr>
          <p:cNvSpPr txBox="1"/>
          <p:nvPr/>
        </p:nvSpPr>
        <p:spPr>
          <a:xfrm>
            <a:off x="1010529" y="2171700"/>
            <a:ext cx="15753471" cy="1508105"/>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endParaRPr lang="en-US" sz="3600" dirty="0">
              <a:solidFill>
                <a:schemeClr val="tx1">
                  <a:lumMod val="95000"/>
                  <a:lumOff val="5000"/>
                </a:schemeClr>
              </a:solidFill>
            </a:endParaRPr>
          </a:p>
          <a:p>
            <a:pPr marL="571500" indent="-571500">
              <a:buFont typeface="Arial" panose="020B0604020202020204" pitchFamily="34" charset="0"/>
              <a:buChar char="•"/>
            </a:pPr>
            <a:r>
              <a:rPr lang="en-US" sz="4400" dirty="0">
                <a:solidFill>
                  <a:schemeClr val="tx1">
                    <a:lumMod val="95000"/>
                    <a:lumOff val="5000"/>
                  </a:schemeClr>
                </a:solidFill>
              </a:rPr>
              <a:t>Arrays are made for storing many values together.</a:t>
            </a:r>
          </a:p>
        </p:txBody>
      </p:sp>
      <p:sp>
        <p:nvSpPr>
          <p:cNvPr id="3" name="Rectangle 1">
            <a:extLst>
              <a:ext uri="{FF2B5EF4-FFF2-40B4-BE49-F238E27FC236}">
                <a16:creationId xmlns:a16="http://schemas.microsoft.com/office/drawing/2014/main" id="{D5C33B0D-E1EB-11CB-DC82-77AAB0DA3B12}"/>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1F28353-6EF5-CD93-DD04-C7D1FD5BFD7A}"/>
              </a:ext>
            </a:extLst>
          </p:cNvPr>
          <p:cNvPicPr>
            <a:picLocks noChangeAspect="1"/>
          </p:cNvPicPr>
          <p:nvPr/>
        </p:nvPicPr>
        <p:blipFill>
          <a:blip r:embed="rId4"/>
          <a:stretch>
            <a:fillRect/>
          </a:stretch>
        </p:blipFill>
        <p:spPr>
          <a:xfrm>
            <a:off x="3200400" y="4152900"/>
            <a:ext cx="10879068" cy="4620270"/>
          </a:xfrm>
          <a:prstGeom prst="rect">
            <a:avLst/>
          </a:prstGeom>
        </p:spPr>
      </p:pic>
    </p:spTree>
    <p:extLst>
      <p:ext uri="{BB962C8B-B14F-4D97-AF65-F5344CB8AC3E}">
        <p14:creationId xmlns:p14="http://schemas.microsoft.com/office/powerpoint/2010/main" val="2332859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673F0-B2B9-8047-7871-A1B4BAC7262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A647B40-1398-389F-73F5-21EB43E166C1}"/>
              </a:ext>
            </a:extLst>
          </p:cNvPr>
          <p:cNvSpPr txBox="1"/>
          <p:nvPr/>
        </p:nvSpPr>
        <p:spPr>
          <a:xfrm>
            <a:off x="1024384" y="599709"/>
            <a:ext cx="14749016" cy="1066189"/>
          </a:xfrm>
          <a:prstGeom prst="rect">
            <a:avLst/>
          </a:prstGeom>
        </p:spPr>
        <p:txBody>
          <a:bodyPr wrap="square" lIns="0" tIns="0" rIns="0" bIns="0" rtlCol="0" anchor="t">
            <a:spAutoFit/>
          </a:bodyPr>
          <a:lstStyle/>
          <a:p>
            <a:pPr lvl="0">
              <a:lnSpc>
                <a:spcPts val="8959"/>
              </a:lnSpc>
              <a:spcBef>
                <a:spcPct val="0"/>
              </a:spcBef>
            </a:pPr>
            <a:r>
              <a:rPr lang="en-US" sz="5500" b="1" i="1" dirty="0">
                <a:solidFill>
                  <a:srgbClr val="0F4662"/>
                </a:solidFill>
                <a:latin typeface="Cormorant Garamond Bold Italics"/>
              </a:rPr>
              <a:t>Accessing Two-Dimensional Array Elements</a:t>
            </a:r>
            <a:endParaRPr lang="en-US" sz="55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4363D645-3A4B-5134-FFCE-E64C0B344EEF}"/>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2D553B35-8620-2D52-9552-A5A76A79758E}"/>
              </a:ext>
            </a:extLst>
          </p:cNvPr>
          <p:cNvSpPr txBox="1"/>
          <p:nvPr/>
        </p:nvSpPr>
        <p:spPr>
          <a:xfrm>
            <a:off x="1010529" y="1943100"/>
            <a:ext cx="15753471" cy="8186857"/>
          </a:xfrm>
          <a:prstGeom prst="rect">
            <a:avLst/>
          </a:prstGeom>
        </p:spPr>
        <p:txBody>
          <a:bodyPr wrap="square" lIns="0" tIns="0" rIns="0" bIns="0" rtlCol="0" anchor="t">
            <a:spAutoFit/>
          </a:bodyPr>
          <a:lstStyle/>
          <a:p>
            <a:pPr>
              <a:lnSpc>
                <a:spcPct val="150000"/>
              </a:lnSpc>
            </a:pPr>
            <a:r>
              <a:rPr lang="en-US" sz="2800" b="1" dirty="0">
                <a:solidFill>
                  <a:schemeClr val="tx1">
                    <a:lumMod val="95000"/>
                    <a:lumOff val="5000"/>
                  </a:schemeClr>
                </a:solidFill>
              </a:rPr>
              <a:t>Question</a:t>
            </a:r>
            <a:r>
              <a:rPr lang="en-US" sz="2800" dirty="0">
                <a:solidFill>
                  <a:schemeClr val="tx1">
                    <a:lumMod val="95000"/>
                    <a:lumOff val="5000"/>
                  </a:schemeClr>
                </a:solidFill>
              </a:rPr>
              <a:t>: Write a C++ program that declares a 2D array of size 2×3 and prints all its elements using nested loops. The output should be displayed in matrix form (rows and columns).</a:t>
            </a:r>
          </a:p>
          <a:p>
            <a:pPr lvl="1"/>
            <a:r>
              <a:rPr lang="en-US" sz="2800" dirty="0">
                <a:solidFill>
                  <a:srgbClr val="0000FF"/>
                </a:solidFill>
              </a:rPr>
              <a:t>#include </a:t>
            </a:r>
            <a:r>
              <a:rPr lang="en-US" sz="2800" dirty="0">
                <a:solidFill>
                  <a:schemeClr val="tx1">
                    <a:lumMod val="95000"/>
                    <a:lumOff val="5000"/>
                  </a:schemeClr>
                </a:solidFill>
              </a:rPr>
              <a:t>&lt;iostream&gt;</a:t>
            </a:r>
          </a:p>
          <a:p>
            <a:pPr lvl="1"/>
            <a:r>
              <a:rPr lang="en-US" sz="2800" dirty="0">
                <a:solidFill>
                  <a:srgbClr val="0000FF"/>
                </a:solidFill>
              </a:rPr>
              <a:t>using</a:t>
            </a:r>
            <a:r>
              <a:rPr lang="en-US" sz="2800" dirty="0">
                <a:solidFill>
                  <a:schemeClr val="tx1">
                    <a:lumMod val="95000"/>
                    <a:lumOff val="5000"/>
                  </a:schemeClr>
                </a:solidFill>
              </a:rPr>
              <a:t> namespace std;</a:t>
            </a:r>
          </a:p>
          <a:p>
            <a:pPr lvl="1"/>
            <a:r>
              <a:rPr lang="en-US" sz="2800" dirty="0">
                <a:solidFill>
                  <a:srgbClr val="0000FF"/>
                </a:solidFill>
              </a:rPr>
              <a:t>int</a:t>
            </a:r>
            <a:r>
              <a:rPr lang="en-US" sz="2800" dirty="0">
                <a:solidFill>
                  <a:schemeClr val="tx1">
                    <a:lumMod val="95000"/>
                    <a:lumOff val="5000"/>
                  </a:schemeClr>
                </a:solidFill>
              </a:rPr>
              <a:t> main() {</a:t>
            </a:r>
          </a:p>
          <a:p>
            <a:pPr lvl="1"/>
            <a:r>
              <a:rPr lang="en-US" sz="2800" dirty="0">
                <a:solidFill>
                  <a:schemeClr val="tx1">
                    <a:lumMod val="95000"/>
                    <a:lumOff val="5000"/>
                  </a:schemeClr>
                </a:solidFill>
              </a:rPr>
              <a:t>    </a:t>
            </a:r>
            <a:r>
              <a:rPr lang="en-US" sz="2800" dirty="0">
                <a:solidFill>
                  <a:srgbClr val="0000FF"/>
                </a:solidFill>
              </a:rPr>
              <a:t>int</a:t>
            </a:r>
            <a:r>
              <a:rPr lang="en-US" sz="2800" dirty="0">
                <a:solidFill>
                  <a:schemeClr val="tx1">
                    <a:lumMod val="95000"/>
                    <a:lumOff val="5000"/>
                  </a:schemeClr>
                </a:solidFill>
              </a:rPr>
              <a:t> </a:t>
            </a:r>
            <a:r>
              <a:rPr lang="en-US" sz="2800" dirty="0" err="1">
                <a:solidFill>
                  <a:schemeClr val="tx1">
                    <a:lumMod val="95000"/>
                    <a:lumOff val="5000"/>
                  </a:schemeClr>
                </a:solidFill>
              </a:rPr>
              <a:t>arr</a:t>
            </a:r>
            <a:r>
              <a:rPr lang="en-US" sz="2800" dirty="0">
                <a:solidFill>
                  <a:schemeClr val="tx1">
                    <a:lumMod val="95000"/>
                    <a:lumOff val="5000"/>
                  </a:schemeClr>
                </a:solidFill>
              </a:rPr>
              <a:t>[</a:t>
            </a:r>
            <a:r>
              <a:rPr lang="en-US" sz="2800" dirty="0">
                <a:solidFill>
                  <a:srgbClr val="0000FF"/>
                </a:solidFill>
              </a:rPr>
              <a:t>2</a:t>
            </a:r>
            <a:r>
              <a:rPr lang="en-US" sz="2800" dirty="0">
                <a:solidFill>
                  <a:schemeClr val="tx1">
                    <a:lumMod val="95000"/>
                    <a:lumOff val="5000"/>
                  </a:schemeClr>
                </a:solidFill>
              </a:rPr>
              <a:t>][</a:t>
            </a:r>
            <a:r>
              <a:rPr lang="en-US" sz="2800" dirty="0">
                <a:solidFill>
                  <a:srgbClr val="0000FF"/>
                </a:solidFill>
              </a:rPr>
              <a:t>3</a:t>
            </a:r>
            <a:r>
              <a:rPr lang="en-US" sz="2800" dirty="0">
                <a:solidFill>
                  <a:schemeClr val="tx1">
                    <a:lumMod val="95000"/>
                    <a:lumOff val="5000"/>
                  </a:schemeClr>
                </a:solidFill>
              </a:rPr>
              <a:t>] = {</a:t>
            </a:r>
          </a:p>
          <a:p>
            <a:pPr lvl="1"/>
            <a:r>
              <a:rPr lang="en-US" sz="2800" dirty="0">
                <a:solidFill>
                  <a:schemeClr val="tx1">
                    <a:lumMod val="95000"/>
                    <a:lumOff val="5000"/>
                  </a:schemeClr>
                </a:solidFill>
              </a:rPr>
              <a:t>        {</a:t>
            </a:r>
            <a:r>
              <a:rPr lang="en-US" sz="2800" dirty="0">
                <a:solidFill>
                  <a:srgbClr val="0000FF"/>
                </a:solidFill>
              </a:rPr>
              <a:t>1</a:t>
            </a:r>
            <a:r>
              <a:rPr lang="en-US" sz="2800" dirty="0">
                <a:solidFill>
                  <a:schemeClr val="tx1">
                    <a:lumMod val="95000"/>
                    <a:lumOff val="5000"/>
                  </a:schemeClr>
                </a:solidFill>
              </a:rPr>
              <a:t>, </a:t>
            </a:r>
            <a:r>
              <a:rPr lang="en-US" sz="2800" dirty="0">
                <a:solidFill>
                  <a:srgbClr val="0000FF"/>
                </a:solidFill>
              </a:rPr>
              <a:t>2</a:t>
            </a:r>
            <a:r>
              <a:rPr lang="en-US" sz="2800" dirty="0">
                <a:solidFill>
                  <a:schemeClr val="tx1">
                    <a:lumMod val="95000"/>
                    <a:lumOff val="5000"/>
                  </a:schemeClr>
                </a:solidFill>
              </a:rPr>
              <a:t>, </a:t>
            </a:r>
            <a:r>
              <a:rPr lang="en-US" sz="2800" dirty="0">
                <a:solidFill>
                  <a:srgbClr val="0000FF"/>
                </a:solidFill>
              </a:rPr>
              <a:t>3</a:t>
            </a:r>
            <a:r>
              <a:rPr lang="en-US" sz="2800" dirty="0">
                <a:solidFill>
                  <a:schemeClr val="tx1">
                    <a:lumMod val="95000"/>
                    <a:lumOff val="5000"/>
                  </a:schemeClr>
                </a:solidFill>
              </a:rPr>
              <a:t>},</a:t>
            </a:r>
          </a:p>
          <a:p>
            <a:pPr lvl="1"/>
            <a:r>
              <a:rPr lang="en-US" sz="2800" dirty="0">
                <a:solidFill>
                  <a:schemeClr val="tx1">
                    <a:lumMod val="95000"/>
                    <a:lumOff val="5000"/>
                  </a:schemeClr>
                </a:solidFill>
              </a:rPr>
              <a:t>        {</a:t>
            </a:r>
            <a:r>
              <a:rPr lang="en-US" sz="2800" dirty="0">
                <a:solidFill>
                  <a:srgbClr val="0000FF"/>
                </a:solidFill>
              </a:rPr>
              <a:t>4</a:t>
            </a:r>
            <a:r>
              <a:rPr lang="en-US" sz="2800" dirty="0">
                <a:solidFill>
                  <a:schemeClr val="tx1">
                    <a:lumMod val="95000"/>
                    <a:lumOff val="5000"/>
                  </a:schemeClr>
                </a:solidFill>
              </a:rPr>
              <a:t>, </a:t>
            </a:r>
            <a:r>
              <a:rPr lang="en-US" sz="2800" dirty="0">
                <a:solidFill>
                  <a:srgbClr val="0000FF"/>
                </a:solidFill>
              </a:rPr>
              <a:t>5</a:t>
            </a:r>
            <a:r>
              <a:rPr lang="en-US" sz="2800" dirty="0">
                <a:solidFill>
                  <a:schemeClr val="tx1">
                    <a:lumMod val="95000"/>
                    <a:lumOff val="5000"/>
                  </a:schemeClr>
                </a:solidFill>
              </a:rPr>
              <a:t>, </a:t>
            </a:r>
            <a:r>
              <a:rPr lang="en-US" sz="2800" dirty="0">
                <a:solidFill>
                  <a:srgbClr val="0000FF"/>
                </a:solidFill>
              </a:rPr>
              <a:t>6</a:t>
            </a:r>
            <a:r>
              <a:rPr lang="en-US" sz="2800" dirty="0">
                <a:solidFill>
                  <a:schemeClr val="tx1">
                    <a:lumMod val="95000"/>
                    <a:lumOff val="5000"/>
                  </a:schemeClr>
                </a:solidFill>
              </a:rPr>
              <a:t>}</a:t>
            </a:r>
          </a:p>
          <a:p>
            <a:pPr lvl="1"/>
            <a:r>
              <a:rPr lang="en-US" sz="2800" dirty="0">
                <a:solidFill>
                  <a:schemeClr val="tx1">
                    <a:lumMod val="95000"/>
                    <a:lumOff val="5000"/>
                  </a:schemeClr>
                </a:solidFill>
              </a:rPr>
              <a:t>    };</a:t>
            </a:r>
          </a:p>
          <a:p>
            <a:pPr lvl="1"/>
            <a:r>
              <a:rPr lang="en-US" sz="2800" dirty="0">
                <a:solidFill>
                  <a:srgbClr val="00B050"/>
                </a:solidFill>
              </a:rPr>
              <a:t>    // Print 2D array</a:t>
            </a:r>
          </a:p>
          <a:p>
            <a:pPr lvl="1"/>
            <a:r>
              <a:rPr lang="en-US" sz="2800" dirty="0">
                <a:solidFill>
                  <a:schemeClr val="tx1">
                    <a:lumMod val="95000"/>
                    <a:lumOff val="5000"/>
                  </a:schemeClr>
                </a:solidFill>
              </a:rPr>
              <a:t>    </a:t>
            </a:r>
            <a:r>
              <a:rPr lang="en-US" sz="2800" dirty="0">
                <a:solidFill>
                  <a:srgbClr val="0000FF"/>
                </a:solidFill>
              </a:rPr>
              <a:t>for</a:t>
            </a:r>
            <a:r>
              <a:rPr lang="en-US" sz="2800" dirty="0">
                <a:solidFill>
                  <a:schemeClr val="tx1">
                    <a:lumMod val="95000"/>
                    <a:lumOff val="5000"/>
                  </a:schemeClr>
                </a:solidFill>
              </a:rPr>
              <a:t>(</a:t>
            </a:r>
            <a:r>
              <a:rPr lang="en-US" sz="2800" dirty="0">
                <a:solidFill>
                  <a:srgbClr val="0000FF"/>
                </a:solidFill>
              </a:rPr>
              <a:t>int</a:t>
            </a:r>
            <a:r>
              <a:rPr lang="en-US" sz="2800" dirty="0">
                <a:solidFill>
                  <a:schemeClr val="tx1">
                    <a:lumMod val="95000"/>
                    <a:lumOff val="5000"/>
                  </a:schemeClr>
                </a:solidFill>
              </a:rPr>
              <a:t> </a:t>
            </a:r>
            <a:r>
              <a:rPr lang="en-US" sz="2800" dirty="0" err="1">
                <a:solidFill>
                  <a:schemeClr val="tx1">
                    <a:lumMod val="95000"/>
                    <a:lumOff val="5000"/>
                  </a:schemeClr>
                </a:solidFill>
              </a:rPr>
              <a:t>i</a:t>
            </a:r>
            <a:r>
              <a:rPr lang="en-US" sz="2800" dirty="0">
                <a:solidFill>
                  <a:schemeClr val="tx1">
                    <a:lumMod val="95000"/>
                    <a:lumOff val="5000"/>
                  </a:schemeClr>
                </a:solidFill>
              </a:rPr>
              <a:t> = </a:t>
            </a:r>
            <a:r>
              <a:rPr lang="en-US" sz="2800" dirty="0">
                <a:solidFill>
                  <a:srgbClr val="0000FF"/>
                </a:solidFill>
              </a:rPr>
              <a:t>0</a:t>
            </a:r>
            <a:r>
              <a:rPr lang="en-US" sz="2800" dirty="0">
                <a:solidFill>
                  <a:schemeClr val="tx1">
                    <a:lumMod val="95000"/>
                    <a:lumOff val="5000"/>
                  </a:schemeClr>
                </a:solidFill>
              </a:rPr>
              <a:t>; </a:t>
            </a:r>
            <a:r>
              <a:rPr lang="en-US" sz="2800" dirty="0" err="1">
                <a:solidFill>
                  <a:schemeClr val="tx1">
                    <a:lumMod val="95000"/>
                    <a:lumOff val="5000"/>
                  </a:schemeClr>
                </a:solidFill>
              </a:rPr>
              <a:t>i</a:t>
            </a:r>
            <a:r>
              <a:rPr lang="en-US" sz="2800" dirty="0">
                <a:solidFill>
                  <a:schemeClr val="tx1">
                    <a:lumMod val="95000"/>
                    <a:lumOff val="5000"/>
                  </a:schemeClr>
                </a:solidFill>
              </a:rPr>
              <a:t> &lt; </a:t>
            </a:r>
            <a:r>
              <a:rPr lang="en-US" sz="2800" dirty="0">
                <a:solidFill>
                  <a:srgbClr val="0000FF"/>
                </a:solidFill>
              </a:rPr>
              <a:t>2</a:t>
            </a:r>
            <a:r>
              <a:rPr lang="en-US" sz="2800" dirty="0">
                <a:solidFill>
                  <a:schemeClr val="tx1">
                    <a:lumMod val="95000"/>
                    <a:lumOff val="5000"/>
                  </a:schemeClr>
                </a:solidFill>
              </a:rPr>
              <a:t>; </a:t>
            </a:r>
            <a:r>
              <a:rPr lang="en-US" sz="2800" dirty="0" err="1">
                <a:solidFill>
                  <a:schemeClr val="tx1">
                    <a:lumMod val="95000"/>
                    <a:lumOff val="5000"/>
                  </a:schemeClr>
                </a:solidFill>
              </a:rPr>
              <a:t>i</a:t>
            </a:r>
            <a:r>
              <a:rPr lang="en-US" sz="2800" dirty="0">
                <a:solidFill>
                  <a:schemeClr val="tx1">
                    <a:lumMod val="95000"/>
                    <a:lumOff val="5000"/>
                  </a:schemeClr>
                </a:solidFill>
              </a:rPr>
              <a:t>++) {</a:t>
            </a:r>
          </a:p>
          <a:p>
            <a:pPr lvl="1"/>
            <a:r>
              <a:rPr lang="en-US" sz="2800" dirty="0">
                <a:solidFill>
                  <a:schemeClr val="tx1">
                    <a:lumMod val="95000"/>
                    <a:lumOff val="5000"/>
                  </a:schemeClr>
                </a:solidFill>
              </a:rPr>
              <a:t>        </a:t>
            </a:r>
            <a:r>
              <a:rPr lang="en-US" sz="2800" dirty="0">
                <a:solidFill>
                  <a:srgbClr val="0000FF"/>
                </a:solidFill>
              </a:rPr>
              <a:t>for</a:t>
            </a:r>
            <a:r>
              <a:rPr lang="en-US" sz="2800" dirty="0">
                <a:solidFill>
                  <a:schemeClr val="tx1">
                    <a:lumMod val="95000"/>
                    <a:lumOff val="5000"/>
                  </a:schemeClr>
                </a:solidFill>
              </a:rPr>
              <a:t>(</a:t>
            </a:r>
            <a:r>
              <a:rPr lang="en-US" sz="2800" dirty="0">
                <a:solidFill>
                  <a:srgbClr val="0000FF"/>
                </a:solidFill>
              </a:rPr>
              <a:t>int</a:t>
            </a:r>
            <a:r>
              <a:rPr lang="en-US" sz="2800" dirty="0">
                <a:solidFill>
                  <a:schemeClr val="tx1">
                    <a:lumMod val="95000"/>
                    <a:lumOff val="5000"/>
                  </a:schemeClr>
                </a:solidFill>
              </a:rPr>
              <a:t> j = </a:t>
            </a:r>
            <a:r>
              <a:rPr lang="en-US" sz="2800" dirty="0">
                <a:solidFill>
                  <a:srgbClr val="0000FF"/>
                </a:solidFill>
              </a:rPr>
              <a:t>0</a:t>
            </a:r>
            <a:r>
              <a:rPr lang="en-US" sz="2800" dirty="0">
                <a:solidFill>
                  <a:schemeClr val="tx1">
                    <a:lumMod val="95000"/>
                    <a:lumOff val="5000"/>
                  </a:schemeClr>
                </a:solidFill>
              </a:rPr>
              <a:t>; j &lt; </a:t>
            </a:r>
            <a:r>
              <a:rPr lang="en-US" sz="2800" dirty="0">
                <a:solidFill>
                  <a:srgbClr val="0000FF"/>
                </a:solidFill>
              </a:rPr>
              <a:t>3</a:t>
            </a:r>
            <a:r>
              <a:rPr lang="en-US" sz="2800" dirty="0">
                <a:solidFill>
                  <a:schemeClr val="tx1">
                    <a:lumMod val="95000"/>
                    <a:lumOff val="5000"/>
                  </a:schemeClr>
                </a:solidFill>
              </a:rPr>
              <a:t>; </a:t>
            </a:r>
            <a:r>
              <a:rPr lang="en-US" sz="2800" dirty="0" err="1">
                <a:solidFill>
                  <a:schemeClr val="tx1">
                    <a:lumMod val="95000"/>
                    <a:lumOff val="5000"/>
                  </a:schemeClr>
                </a:solidFill>
              </a:rPr>
              <a:t>j++</a:t>
            </a:r>
            <a:r>
              <a:rPr lang="en-US" sz="2800" dirty="0">
                <a:solidFill>
                  <a:schemeClr val="tx1">
                    <a:lumMod val="95000"/>
                    <a:lumOff val="5000"/>
                  </a:schemeClr>
                </a:solidFill>
              </a:rPr>
              <a:t>) {</a:t>
            </a:r>
          </a:p>
          <a:p>
            <a:pPr lvl="1"/>
            <a:r>
              <a:rPr lang="en-US" sz="2800" dirty="0">
                <a:solidFill>
                  <a:schemeClr val="tx1">
                    <a:lumMod val="95000"/>
                    <a:lumOff val="5000"/>
                  </a:schemeClr>
                </a:solidFill>
              </a:rPr>
              <a:t>            </a:t>
            </a:r>
            <a:r>
              <a:rPr lang="en-US" sz="2800" dirty="0" err="1">
                <a:solidFill>
                  <a:schemeClr val="tx1">
                    <a:lumMod val="95000"/>
                    <a:lumOff val="5000"/>
                  </a:schemeClr>
                </a:solidFill>
              </a:rPr>
              <a:t>cout</a:t>
            </a:r>
            <a:r>
              <a:rPr lang="en-US" sz="2800" dirty="0">
                <a:solidFill>
                  <a:schemeClr val="tx1">
                    <a:lumMod val="95000"/>
                    <a:lumOff val="5000"/>
                  </a:schemeClr>
                </a:solidFill>
              </a:rPr>
              <a:t> &lt;&lt; </a:t>
            </a:r>
            <a:r>
              <a:rPr lang="en-US" sz="2800" dirty="0" err="1">
                <a:solidFill>
                  <a:schemeClr val="tx1">
                    <a:lumMod val="95000"/>
                    <a:lumOff val="5000"/>
                  </a:schemeClr>
                </a:solidFill>
              </a:rPr>
              <a:t>arr</a:t>
            </a:r>
            <a:r>
              <a:rPr lang="en-US" sz="2800" dirty="0">
                <a:solidFill>
                  <a:schemeClr val="tx1">
                    <a:lumMod val="95000"/>
                    <a:lumOff val="5000"/>
                  </a:schemeClr>
                </a:solidFill>
              </a:rPr>
              <a:t>[</a:t>
            </a:r>
            <a:r>
              <a:rPr lang="en-US" sz="2800" dirty="0" err="1">
                <a:solidFill>
                  <a:schemeClr val="tx1">
                    <a:lumMod val="95000"/>
                    <a:lumOff val="5000"/>
                  </a:schemeClr>
                </a:solidFill>
              </a:rPr>
              <a:t>i</a:t>
            </a:r>
            <a:r>
              <a:rPr lang="en-US" sz="2800" dirty="0">
                <a:solidFill>
                  <a:schemeClr val="tx1">
                    <a:lumMod val="95000"/>
                    <a:lumOff val="5000"/>
                  </a:schemeClr>
                </a:solidFill>
              </a:rPr>
              <a:t>][j] &lt;&lt; " ";</a:t>
            </a:r>
          </a:p>
          <a:p>
            <a:pPr lvl="1"/>
            <a:r>
              <a:rPr lang="en-US" sz="2800" dirty="0">
                <a:solidFill>
                  <a:schemeClr val="tx1">
                    <a:lumMod val="95000"/>
                    <a:lumOff val="5000"/>
                  </a:schemeClr>
                </a:solidFill>
              </a:rPr>
              <a:t>        }</a:t>
            </a:r>
          </a:p>
          <a:p>
            <a:pPr lvl="1"/>
            <a:r>
              <a:rPr lang="en-US" sz="2800" dirty="0">
                <a:solidFill>
                  <a:schemeClr val="tx1">
                    <a:lumMod val="95000"/>
                    <a:lumOff val="5000"/>
                  </a:schemeClr>
                </a:solidFill>
              </a:rPr>
              <a:t>        </a:t>
            </a:r>
            <a:r>
              <a:rPr lang="en-US" sz="2800" dirty="0" err="1">
                <a:solidFill>
                  <a:schemeClr val="tx1">
                    <a:lumMod val="95000"/>
                    <a:lumOff val="5000"/>
                  </a:schemeClr>
                </a:solidFill>
              </a:rPr>
              <a:t>cout</a:t>
            </a:r>
            <a:r>
              <a:rPr lang="en-US" sz="2800" dirty="0">
                <a:solidFill>
                  <a:schemeClr val="tx1">
                    <a:lumMod val="95000"/>
                    <a:lumOff val="5000"/>
                  </a:schemeClr>
                </a:solidFill>
              </a:rPr>
              <a:t> &lt;&lt; </a:t>
            </a:r>
            <a:r>
              <a:rPr lang="en-US" sz="2800" dirty="0" err="1">
                <a:solidFill>
                  <a:schemeClr val="tx1">
                    <a:lumMod val="95000"/>
                    <a:lumOff val="5000"/>
                  </a:schemeClr>
                </a:solidFill>
              </a:rPr>
              <a:t>endl</a:t>
            </a:r>
            <a:r>
              <a:rPr lang="en-US" sz="2800" dirty="0">
                <a:solidFill>
                  <a:schemeClr val="tx1">
                    <a:lumMod val="95000"/>
                    <a:lumOff val="5000"/>
                  </a:schemeClr>
                </a:solidFill>
              </a:rPr>
              <a:t>;</a:t>
            </a:r>
          </a:p>
          <a:p>
            <a:pPr lvl="1"/>
            <a:r>
              <a:rPr lang="en-US" sz="2800" dirty="0">
                <a:solidFill>
                  <a:schemeClr val="tx1">
                    <a:lumMod val="95000"/>
                    <a:lumOff val="5000"/>
                  </a:schemeClr>
                </a:solidFill>
              </a:rPr>
              <a:t>    }</a:t>
            </a:r>
          </a:p>
          <a:p>
            <a:pPr lvl="1"/>
            <a:r>
              <a:rPr lang="en-US" sz="2800" dirty="0">
                <a:solidFill>
                  <a:srgbClr val="0000FF"/>
                </a:solidFill>
              </a:rPr>
              <a:t>    return 0;</a:t>
            </a:r>
          </a:p>
          <a:p>
            <a:pPr lvl="1"/>
            <a:r>
              <a:rPr lang="en-US" sz="2800" dirty="0">
                <a:solidFill>
                  <a:schemeClr val="tx1">
                    <a:lumMod val="95000"/>
                    <a:lumOff val="5000"/>
                  </a:schemeClr>
                </a:solidFill>
              </a:rPr>
              <a:t>}</a:t>
            </a:r>
            <a:endParaRPr lang="en-US" altLang="en-US" sz="3200" dirty="0">
              <a:solidFill>
                <a:schemeClr val="tx1">
                  <a:lumMod val="95000"/>
                  <a:lumOff val="5000"/>
                </a:schemeClr>
              </a:solidFill>
            </a:endParaRPr>
          </a:p>
        </p:txBody>
      </p:sp>
      <p:pic>
        <p:nvPicPr>
          <p:cNvPr id="4" name="Picture 3">
            <a:extLst>
              <a:ext uri="{FF2B5EF4-FFF2-40B4-BE49-F238E27FC236}">
                <a16:creationId xmlns:a16="http://schemas.microsoft.com/office/drawing/2014/main" id="{16C8C104-5D38-A147-8C6E-25BB18739565}"/>
              </a:ext>
            </a:extLst>
          </p:cNvPr>
          <p:cNvPicPr>
            <a:picLocks noChangeAspect="1"/>
          </p:cNvPicPr>
          <p:nvPr/>
        </p:nvPicPr>
        <p:blipFill>
          <a:blip r:embed="rId4"/>
          <a:stretch>
            <a:fillRect/>
          </a:stretch>
        </p:blipFill>
        <p:spPr>
          <a:xfrm>
            <a:off x="11658600" y="6896100"/>
            <a:ext cx="2976702" cy="1993963"/>
          </a:xfrm>
          <a:prstGeom prst="rect">
            <a:avLst/>
          </a:prstGeom>
        </p:spPr>
      </p:pic>
    </p:spTree>
    <p:extLst>
      <p:ext uri="{BB962C8B-B14F-4D97-AF65-F5344CB8AC3E}">
        <p14:creationId xmlns:p14="http://schemas.microsoft.com/office/powerpoint/2010/main" val="248799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913E-CCE3-3167-66C2-F450DA22989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4E0B57C-CDF2-4367-5ECD-AC3E3DB5DC3D}"/>
              </a:ext>
            </a:extLst>
          </p:cNvPr>
          <p:cNvSpPr txBox="1"/>
          <p:nvPr/>
        </p:nvSpPr>
        <p:spPr>
          <a:xfrm>
            <a:off x="1024384" y="599709"/>
            <a:ext cx="14749016" cy="1066189"/>
          </a:xfrm>
          <a:prstGeom prst="rect">
            <a:avLst/>
          </a:prstGeom>
        </p:spPr>
        <p:txBody>
          <a:bodyPr wrap="square" lIns="0" tIns="0" rIns="0" bIns="0" rtlCol="0" anchor="t">
            <a:spAutoFit/>
          </a:bodyPr>
          <a:lstStyle/>
          <a:p>
            <a:pPr lvl="0">
              <a:lnSpc>
                <a:spcPts val="8959"/>
              </a:lnSpc>
              <a:spcBef>
                <a:spcPct val="0"/>
              </a:spcBef>
            </a:pPr>
            <a:r>
              <a:rPr lang="en-US" sz="5500" b="1" i="1" dirty="0">
                <a:solidFill>
                  <a:srgbClr val="0F4662"/>
                </a:solidFill>
                <a:latin typeface="Cormorant Garamond Bold Italics"/>
              </a:rPr>
              <a:t>Three-Dimensional Arrays</a:t>
            </a:r>
            <a:endParaRPr lang="en-US" sz="55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F0697658-FBFB-29DC-08D2-220CEEC454BE}"/>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A6CC9209-9EEC-6A32-96C7-E9C14AF4C7E6}"/>
              </a:ext>
            </a:extLst>
          </p:cNvPr>
          <p:cNvSpPr txBox="1"/>
          <p:nvPr/>
        </p:nvSpPr>
        <p:spPr>
          <a:xfrm>
            <a:off x="1010529" y="1943100"/>
            <a:ext cx="15753471" cy="1859163"/>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2800" dirty="0"/>
              <a:t>In C++, a three-dimensional (3D) array is a multidimensional array that can be visualized as a collection of two-dimensional (2D) arrays stacked together, forming a cuboid structure</a:t>
            </a:r>
            <a:r>
              <a:rPr lang="en-US" altLang="en-US" dirty="0">
                <a:solidFill>
                  <a:srgbClr val="0A0A0A"/>
                </a:solidFill>
              </a:rPr>
              <a:t>. </a:t>
            </a:r>
            <a:br>
              <a:rPr lang="en-US" altLang="en-US" dirty="0"/>
            </a:br>
            <a:endParaRPr lang="en-US" altLang="en-US" sz="2800" dirty="0"/>
          </a:p>
        </p:txBody>
      </p:sp>
      <p:pic>
        <p:nvPicPr>
          <p:cNvPr id="7" name="Picture 6">
            <a:extLst>
              <a:ext uri="{FF2B5EF4-FFF2-40B4-BE49-F238E27FC236}">
                <a16:creationId xmlns:a16="http://schemas.microsoft.com/office/drawing/2014/main" id="{5130EA24-CCC6-3E9E-562A-0EBAA266FB1F}"/>
              </a:ext>
            </a:extLst>
          </p:cNvPr>
          <p:cNvPicPr>
            <a:picLocks noChangeAspect="1"/>
          </p:cNvPicPr>
          <p:nvPr/>
        </p:nvPicPr>
        <p:blipFill>
          <a:blip r:embed="rId4"/>
          <a:stretch>
            <a:fillRect/>
          </a:stretch>
        </p:blipFill>
        <p:spPr>
          <a:xfrm>
            <a:off x="10210800" y="3543300"/>
            <a:ext cx="6705600" cy="4579925"/>
          </a:xfrm>
          <a:prstGeom prst="rect">
            <a:avLst/>
          </a:prstGeom>
        </p:spPr>
      </p:pic>
      <p:pic>
        <p:nvPicPr>
          <p:cNvPr id="9" name="Picture 8">
            <a:extLst>
              <a:ext uri="{FF2B5EF4-FFF2-40B4-BE49-F238E27FC236}">
                <a16:creationId xmlns:a16="http://schemas.microsoft.com/office/drawing/2014/main" id="{A74A24F7-405E-8F6B-718B-AC8428686653}"/>
              </a:ext>
            </a:extLst>
          </p:cNvPr>
          <p:cNvPicPr>
            <a:picLocks noChangeAspect="1"/>
          </p:cNvPicPr>
          <p:nvPr/>
        </p:nvPicPr>
        <p:blipFill>
          <a:blip r:embed="rId5"/>
          <a:stretch>
            <a:fillRect/>
          </a:stretch>
        </p:blipFill>
        <p:spPr>
          <a:xfrm>
            <a:off x="1342408" y="3632105"/>
            <a:ext cx="7801592" cy="4585078"/>
          </a:xfrm>
          <a:prstGeom prst="rect">
            <a:avLst/>
          </a:prstGeom>
        </p:spPr>
      </p:pic>
    </p:spTree>
    <p:extLst>
      <p:ext uri="{BB962C8B-B14F-4D97-AF65-F5344CB8AC3E}">
        <p14:creationId xmlns:p14="http://schemas.microsoft.com/office/powerpoint/2010/main" val="136260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B7DA-439B-4B96-F912-2ACC3A53C49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69D7281-1BA1-893B-C2C9-9D526335DB33}"/>
              </a:ext>
            </a:extLst>
          </p:cNvPr>
          <p:cNvSpPr txBox="1"/>
          <p:nvPr/>
        </p:nvSpPr>
        <p:spPr>
          <a:xfrm>
            <a:off x="1024384" y="599709"/>
            <a:ext cx="14749016" cy="1047979"/>
          </a:xfrm>
          <a:prstGeom prst="rect">
            <a:avLst/>
          </a:prstGeom>
        </p:spPr>
        <p:txBody>
          <a:bodyPr wrap="square" lIns="0" tIns="0" rIns="0" bIns="0" rtlCol="0" anchor="t">
            <a:spAutoFit/>
          </a:bodyPr>
          <a:lstStyle/>
          <a:p>
            <a:pPr lvl="0">
              <a:lnSpc>
                <a:spcPts val="8959"/>
              </a:lnSpc>
              <a:spcBef>
                <a:spcPct val="0"/>
              </a:spcBef>
            </a:pPr>
            <a:r>
              <a:rPr lang="en-US" sz="5000" b="1" i="1" dirty="0">
                <a:solidFill>
                  <a:srgbClr val="0F4662"/>
                </a:solidFill>
                <a:latin typeface="Cormorant Garamond Bold Italics"/>
              </a:rPr>
              <a:t>Declaration and Initialization of Three-Dimensional Arrays</a:t>
            </a:r>
            <a:endParaRPr lang="en-US" sz="50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7738E51D-BD1B-2C59-F8BD-B301D65882E5}"/>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4AFF6723-F637-7261-4884-C0F993ED01B4}"/>
              </a:ext>
            </a:extLst>
          </p:cNvPr>
          <p:cNvSpPr txBox="1"/>
          <p:nvPr/>
        </p:nvSpPr>
        <p:spPr>
          <a:xfrm>
            <a:off x="1010529" y="1943100"/>
            <a:ext cx="15753471" cy="5833007"/>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200" b="1" dirty="0">
                <a:solidFill>
                  <a:schemeClr val="tx1">
                    <a:lumMod val="95000"/>
                    <a:lumOff val="5000"/>
                  </a:schemeClr>
                </a:solidFill>
              </a:rPr>
              <a:t>Declaration: </a:t>
            </a: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r>
              <a:rPr lang="en-US" altLang="en-US" sz="3200" dirty="0">
                <a:solidFill>
                  <a:schemeClr val="tx1">
                    <a:lumMod val="95000"/>
                    <a:lumOff val="5000"/>
                  </a:schemeClr>
                </a:solidFill>
              </a:rPr>
              <a:t>To declare a 3D array, you specify the data type, the name of the array, and three dimensions (size1, size2, and size3):</a:t>
            </a:r>
          </a:p>
          <a:p>
            <a:pPr lvl="1" eaLnBrk="0" fontAlgn="base" hangingPunct="0">
              <a:lnSpc>
                <a:spcPct val="150000"/>
              </a:lnSpc>
              <a:spcBef>
                <a:spcPct val="0"/>
              </a:spcBef>
              <a:spcAft>
                <a:spcPct val="0"/>
              </a:spcAft>
            </a:pPr>
            <a:r>
              <a:rPr lang="en-US" sz="3200" dirty="0" err="1">
                <a:solidFill>
                  <a:schemeClr val="tx1">
                    <a:lumMod val="95000"/>
                    <a:lumOff val="5000"/>
                  </a:schemeClr>
                </a:solidFill>
                <a:highlight>
                  <a:srgbClr val="C0C0C0"/>
                </a:highlight>
              </a:rPr>
              <a:t>data_type</a:t>
            </a:r>
            <a:r>
              <a:rPr lang="en-US" sz="3200" dirty="0">
                <a:solidFill>
                  <a:schemeClr val="tx1">
                    <a:lumMod val="95000"/>
                    <a:lumOff val="5000"/>
                  </a:schemeClr>
                </a:solidFill>
                <a:highlight>
                  <a:srgbClr val="C0C0C0"/>
                </a:highlight>
              </a:rPr>
              <a:t> </a:t>
            </a:r>
            <a:r>
              <a:rPr lang="en-US" sz="3200" dirty="0" err="1">
                <a:solidFill>
                  <a:schemeClr val="tx1">
                    <a:lumMod val="95000"/>
                    <a:lumOff val="5000"/>
                  </a:schemeClr>
                </a:solidFill>
                <a:highlight>
                  <a:srgbClr val="C0C0C0"/>
                </a:highlight>
              </a:rPr>
              <a:t>arrayName</a:t>
            </a:r>
            <a:r>
              <a:rPr lang="en-US" sz="3200" dirty="0">
                <a:solidFill>
                  <a:schemeClr val="tx1">
                    <a:lumMod val="95000"/>
                    <a:lumOff val="5000"/>
                  </a:schemeClr>
                </a:solidFill>
                <a:highlight>
                  <a:srgbClr val="C0C0C0"/>
                </a:highlight>
              </a:rPr>
              <a:t>[x][y][z];</a:t>
            </a:r>
          </a:p>
          <a:p>
            <a:pPr lvl="1" eaLnBrk="0" fontAlgn="base" hangingPunct="0">
              <a:lnSpc>
                <a:spcPct val="150000"/>
              </a:lnSpc>
              <a:spcBef>
                <a:spcPct val="0"/>
              </a:spcBef>
              <a:spcAft>
                <a:spcPct val="0"/>
              </a:spcAft>
            </a:pPr>
            <a:endParaRPr lang="en-US" sz="3200" dirty="0">
              <a:solidFill>
                <a:schemeClr val="tx1">
                  <a:lumMod val="95000"/>
                  <a:lumOff val="5000"/>
                </a:schemeClr>
              </a:solidFill>
              <a:highlight>
                <a:srgbClr val="C0C0C0"/>
              </a:highlight>
            </a:endParaRPr>
          </a:p>
          <a:p>
            <a:pPr marL="457200" indent="-457200">
              <a:buFont typeface="Arial" panose="020B0604020202020204" pitchFamily="34" charset="0"/>
              <a:buChar char="•"/>
            </a:pPr>
            <a:r>
              <a:rPr lang="en-US" sz="3200" dirty="0">
                <a:solidFill>
                  <a:schemeClr val="tx1">
                    <a:lumMod val="95000"/>
                    <a:lumOff val="5000"/>
                  </a:schemeClr>
                </a:solidFill>
              </a:rPr>
              <a:t>x: Number of 2D arrays (layers or blocks).</a:t>
            </a:r>
          </a:p>
          <a:p>
            <a:pPr marL="457200" indent="-457200">
              <a:buFont typeface="Arial" panose="020B0604020202020204" pitchFamily="34" charset="0"/>
              <a:buChar char="•"/>
            </a:pPr>
            <a:r>
              <a:rPr lang="en-US" sz="3200" dirty="0">
                <a:solidFill>
                  <a:schemeClr val="tx1">
                    <a:lumMod val="95000"/>
                    <a:lumOff val="5000"/>
                  </a:schemeClr>
                </a:solidFill>
              </a:rPr>
              <a:t>y: Number of rows in each 2D array.</a:t>
            </a:r>
          </a:p>
          <a:p>
            <a:pPr marL="457200" indent="-457200">
              <a:buFont typeface="Arial" panose="020B0604020202020204" pitchFamily="34" charset="0"/>
              <a:buChar char="•"/>
            </a:pPr>
            <a:r>
              <a:rPr lang="en-US" sz="3200" dirty="0">
                <a:solidFill>
                  <a:schemeClr val="tx1">
                    <a:lumMod val="95000"/>
                    <a:lumOff val="5000"/>
                  </a:schemeClr>
                </a:solidFill>
              </a:rPr>
              <a:t>z: Number of columns in each row.</a:t>
            </a: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p:txBody>
      </p:sp>
      <p:sp>
        <p:nvSpPr>
          <p:cNvPr id="3" name="Rectangle 1">
            <a:extLst>
              <a:ext uri="{FF2B5EF4-FFF2-40B4-BE49-F238E27FC236}">
                <a16:creationId xmlns:a16="http://schemas.microsoft.com/office/drawing/2014/main" id="{877E513D-892A-C7C2-EDC1-923B12EBA572}"/>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4047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4F8D4-5E2C-9F74-DBC5-2B49CE14113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6AC672C-C686-C652-1805-77BB9376FD13}"/>
              </a:ext>
            </a:extLst>
          </p:cNvPr>
          <p:cNvSpPr txBox="1"/>
          <p:nvPr/>
        </p:nvSpPr>
        <p:spPr>
          <a:xfrm>
            <a:off x="1024384" y="599709"/>
            <a:ext cx="14749016" cy="1047979"/>
          </a:xfrm>
          <a:prstGeom prst="rect">
            <a:avLst/>
          </a:prstGeom>
        </p:spPr>
        <p:txBody>
          <a:bodyPr wrap="square" lIns="0" tIns="0" rIns="0" bIns="0" rtlCol="0" anchor="t">
            <a:spAutoFit/>
          </a:bodyPr>
          <a:lstStyle/>
          <a:p>
            <a:pPr lvl="0">
              <a:lnSpc>
                <a:spcPts val="8959"/>
              </a:lnSpc>
              <a:spcBef>
                <a:spcPct val="0"/>
              </a:spcBef>
            </a:pPr>
            <a:r>
              <a:rPr lang="en-US" sz="5000" b="1" i="1" dirty="0">
                <a:solidFill>
                  <a:srgbClr val="0F4662"/>
                </a:solidFill>
                <a:latin typeface="Cormorant Garamond Bold Italics"/>
              </a:rPr>
              <a:t>Declaration and Initialization of Three-Dimensional Arrays</a:t>
            </a:r>
            <a:endParaRPr lang="en-US" sz="50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DBAE4817-4237-1578-E92C-49A0673E1BBD}"/>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5D4FA6E4-4568-DDA7-93FA-54B5ABE1655A}"/>
              </a:ext>
            </a:extLst>
          </p:cNvPr>
          <p:cNvSpPr txBox="1"/>
          <p:nvPr/>
        </p:nvSpPr>
        <p:spPr>
          <a:xfrm>
            <a:off x="1010529" y="1943100"/>
            <a:ext cx="15753471" cy="6325450"/>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200" b="1" dirty="0">
                <a:solidFill>
                  <a:schemeClr val="tx1">
                    <a:lumMod val="95000"/>
                    <a:lumOff val="5000"/>
                  </a:schemeClr>
                </a:solidFill>
              </a:rPr>
              <a:t>Initialization:</a:t>
            </a:r>
          </a:p>
          <a:p>
            <a:pPr lvl="0" eaLnBrk="0" fontAlgn="base" hangingPunct="0">
              <a:lnSpc>
                <a:spcPct val="150000"/>
              </a:lnSpc>
              <a:spcBef>
                <a:spcPct val="0"/>
              </a:spcBef>
              <a:spcAft>
                <a:spcPct val="0"/>
              </a:spcAft>
            </a:pPr>
            <a:r>
              <a:rPr lang="en-US" altLang="en-US" sz="3200" dirty="0">
                <a:solidFill>
                  <a:schemeClr val="tx1">
                    <a:lumMod val="95000"/>
                    <a:lumOff val="5000"/>
                  </a:schemeClr>
                </a:solidFill>
              </a:rPr>
              <a:t>You can initialize a 3D array using nested braces for better readability or a flat list of values.</a:t>
            </a:r>
          </a:p>
          <a:p>
            <a:pPr marL="514350" lvl="0" indent="-514350" eaLnBrk="0" fontAlgn="base" hangingPunct="0">
              <a:lnSpc>
                <a:spcPct val="150000"/>
              </a:lnSpc>
              <a:spcBef>
                <a:spcPct val="0"/>
              </a:spcBef>
              <a:spcAft>
                <a:spcPct val="0"/>
              </a:spcAft>
              <a:buAutoNum type="arabicPeriod"/>
            </a:pPr>
            <a:r>
              <a:rPr lang="en-US" sz="3200" b="1" dirty="0">
                <a:solidFill>
                  <a:schemeClr val="tx1">
                    <a:lumMod val="95000"/>
                    <a:lumOff val="5000"/>
                  </a:schemeClr>
                </a:solidFill>
              </a:rPr>
              <a:t>Nested Braces (Recommended): Groups values by layer and row.</a:t>
            </a:r>
            <a:r>
              <a:rPr lang="en-US" altLang="en-US" sz="3200" b="1" dirty="0">
                <a:solidFill>
                  <a:schemeClr val="tx1">
                    <a:lumMod val="95000"/>
                    <a:lumOff val="5000"/>
                  </a:schemeClr>
                </a:solidFill>
              </a:rPr>
              <a:t> </a:t>
            </a:r>
          </a:p>
          <a:p>
            <a:pPr lvl="0" eaLnBrk="0" fontAlgn="base" hangingPunct="0">
              <a:lnSpc>
                <a:spcPct val="150000"/>
              </a:lnSpc>
              <a:spcBef>
                <a:spcPct val="0"/>
              </a:spcBef>
              <a:spcAft>
                <a:spcPct val="0"/>
              </a:spcAft>
            </a:pPr>
            <a:endParaRPr lang="en-US" altLang="en-US" sz="3200" b="1" dirty="0">
              <a:solidFill>
                <a:schemeClr val="tx1">
                  <a:lumMod val="95000"/>
                  <a:lumOff val="5000"/>
                </a:schemeClr>
              </a:solidFill>
            </a:endParaRPr>
          </a:p>
          <a:p>
            <a:pPr lvl="1"/>
            <a:r>
              <a:rPr lang="en-US" sz="3200" dirty="0">
                <a:highlight>
                  <a:srgbClr val="C0C0C0"/>
                </a:highlight>
              </a:rPr>
              <a:t>int </a:t>
            </a:r>
            <a:r>
              <a:rPr lang="en-US" sz="3200" dirty="0" err="1">
                <a:highlight>
                  <a:srgbClr val="C0C0C0"/>
                </a:highlight>
              </a:rPr>
              <a:t>arr</a:t>
            </a:r>
            <a:r>
              <a:rPr lang="en-US" sz="3200" dirty="0">
                <a:highlight>
                  <a:srgbClr val="C0C0C0"/>
                </a:highlight>
              </a:rPr>
              <a:t>[2][2][3] = {</a:t>
            </a:r>
          </a:p>
          <a:p>
            <a:pPr lvl="1"/>
            <a:r>
              <a:rPr lang="en-US" sz="3200" dirty="0">
                <a:highlight>
                  <a:srgbClr val="C0C0C0"/>
                </a:highlight>
              </a:rPr>
              <a:t>    { {1, 2, 3}, {4, 5, 6} }, </a:t>
            </a:r>
            <a:r>
              <a:rPr lang="en-US" sz="3200" i="1" dirty="0">
                <a:highlight>
                  <a:srgbClr val="C0C0C0"/>
                </a:highlight>
              </a:rPr>
              <a:t>// First 2D layer</a:t>
            </a:r>
            <a:endParaRPr lang="en-US" sz="3200" dirty="0">
              <a:highlight>
                <a:srgbClr val="C0C0C0"/>
              </a:highlight>
            </a:endParaRPr>
          </a:p>
          <a:p>
            <a:pPr lvl="1"/>
            <a:r>
              <a:rPr lang="en-US" sz="3200" dirty="0">
                <a:highlight>
                  <a:srgbClr val="C0C0C0"/>
                </a:highlight>
              </a:rPr>
              <a:t>    { {7, 8, 9}, {10, 11, 12} } </a:t>
            </a:r>
            <a:r>
              <a:rPr lang="en-US" sz="3200" i="1" dirty="0">
                <a:highlight>
                  <a:srgbClr val="C0C0C0"/>
                </a:highlight>
              </a:rPr>
              <a:t>// Second 2D layer</a:t>
            </a:r>
            <a:endParaRPr lang="en-US" sz="3200" dirty="0">
              <a:highlight>
                <a:srgbClr val="C0C0C0"/>
              </a:highlight>
            </a:endParaRPr>
          </a:p>
          <a:p>
            <a:pPr lvl="1"/>
            <a:r>
              <a:rPr lang="en-US" sz="3200" dirty="0">
                <a:highlight>
                  <a:srgbClr val="C0C0C0"/>
                </a:highlight>
              </a:rPr>
              <a:t>};</a:t>
            </a: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p:txBody>
      </p:sp>
      <p:sp>
        <p:nvSpPr>
          <p:cNvPr id="3" name="Rectangle 1">
            <a:extLst>
              <a:ext uri="{FF2B5EF4-FFF2-40B4-BE49-F238E27FC236}">
                <a16:creationId xmlns:a16="http://schemas.microsoft.com/office/drawing/2014/main" id="{5F76CC73-CA4C-6660-9097-E7F7985B035D}"/>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767BD03D-76A4-3391-2215-C5D7B5974335}"/>
              </a:ext>
            </a:extLst>
          </p:cNvPr>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0151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4293-6920-CC4D-5E63-BF872644A55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1031B08-4A5F-805A-D681-1A58A3589264}"/>
              </a:ext>
            </a:extLst>
          </p:cNvPr>
          <p:cNvSpPr txBox="1"/>
          <p:nvPr/>
        </p:nvSpPr>
        <p:spPr>
          <a:xfrm>
            <a:off x="1024384" y="599709"/>
            <a:ext cx="14749016" cy="1047979"/>
          </a:xfrm>
          <a:prstGeom prst="rect">
            <a:avLst/>
          </a:prstGeom>
        </p:spPr>
        <p:txBody>
          <a:bodyPr wrap="square" lIns="0" tIns="0" rIns="0" bIns="0" rtlCol="0" anchor="t">
            <a:spAutoFit/>
          </a:bodyPr>
          <a:lstStyle/>
          <a:p>
            <a:pPr lvl="0">
              <a:lnSpc>
                <a:spcPts val="8959"/>
              </a:lnSpc>
              <a:spcBef>
                <a:spcPct val="0"/>
              </a:spcBef>
            </a:pPr>
            <a:r>
              <a:rPr lang="en-US" sz="5000" b="1" i="1" dirty="0">
                <a:solidFill>
                  <a:srgbClr val="0F4662"/>
                </a:solidFill>
                <a:latin typeface="Cormorant Garamond Bold Italics"/>
              </a:rPr>
              <a:t>Declaration and Initialization of Three-Dimensional Arrays</a:t>
            </a:r>
            <a:endParaRPr lang="en-US" sz="50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6E987113-6188-55B7-93C1-B0EA5885EE68}"/>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1A5E21F4-EA81-C2FE-5BF3-C645C11B9919}"/>
              </a:ext>
            </a:extLst>
          </p:cNvPr>
          <p:cNvSpPr txBox="1"/>
          <p:nvPr/>
        </p:nvSpPr>
        <p:spPr>
          <a:xfrm>
            <a:off x="1010529" y="1943100"/>
            <a:ext cx="15753471" cy="7310335"/>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200" b="1" dirty="0">
                <a:solidFill>
                  <a:schemeClr val="tx1">
                    <a:lumMod val="95000"/>
                    <a:lumOff val="5000"/>
                  </a:schemeClr>
                </a:solidFill>
              </a:rPr>
              <a:t>2. Flat Initialization:</a:t>
            </a:r>
            <a:r>
              <a:rPr lang="en-US" altLang="en-US" sz="3200" dirty="0">
                <a:solidFill>
                  <a:schemeClr val="tx1">
                    <a:lumMod val="95000"/>
                    <a:lumOff val="5000"/>
                  </a:schemeClr>
                </a:solidFill>
              </a:rPr>
              <a:t> Values are assigned sequentially across dimensions.</a:t>
            </a:r>
          </a:p>
          <a:p>
            <a:pPr lvl="1" eaLnBrk="0" fontAlgn="base" hangingPunct="0">
              <a:lnSpc>
                <a:spcPct val="150000"/>
              </a:lnSpc>
              <a:spcBef>
                <a:spcPct val="0"/>
              </a:spcBef>
              <a:spcAft>
                <a:spcPct val="0"/>
              </a:spcAft>
            </a:pPr>
            <a:r>
              <a:rPr lang="en-US" altLang="en-US" sz="3200" dirty="0">
                <a:solidFill>
                  <a:schemeClr val="tx1">
                    <a:lumMod val="95000"/>
                    <a:lumOff val="5000"/>
                  </a:schemeClr>
                </a:solidFill>
                <a:highlight>
                  <a:srgbClr val="C0C0C0"/>
                </a:highlight>
              </a:rPr>
              <a:t>int </a:t>
            </a:r>
            <a:r>
              <a:rPr lang="en-US" altLang="en-US" sz="3200" dirty="0" err="1">
                <a:solidFill>
                  <a:schemeClr val="tx1">
                    <a:lumMod val="95000"/>
                    <a:lumOff val="5000"/>
                  </a:schemeClr>
                </a:solidFill>
                <a:highlight>
                  <a:srgbClr val="C0C0C0"/>
                </a:highlight>
              </a:rPr>
              <a:t>arr</a:t>
            </a:r>
            <a:r>
              <a:rPr lang="en-US" altLang="en-US" sz="3200" dirty="0">
                <a:solidFill>
                  <a:schemeClr val="tx1">
                    <a:lumMod val="95000"/>
                    <a:lumOff val="5000"/>
                  </a:schemeClr>
                </a:solidFill>
                <a:highlight>
                  <a:srgbClr val="C0C0C0"/>
                </a:highlight>
              </a:rPr>
              <a:t>[2][2][3] = {1, 2, 3, 4, 5, 6, 7, 8, 9, 10, 11, 12}; </a:t>
            </a: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r>
              <a:rPr lang="en-US" altLang="en-US" sz="3200" dirty="0">
                <a:solidFill>
                  <a:schemeClr val="tx1">
                    <a:lumMod val="95000"/>
                    <a:lumOff val="5000"/>
                  </a:schemeClr>
                </a:solidFill>
              </a:rPr>
              <a:t>3. </a:t>
            </a:r>
            <a:r>
              <a:rPr lang="en-US" altLang="en-US" sz="3200" b="1" dirty="0">
                <a:solidFill>
                  <a:schemeClr val="tx1">
                    <a:lumMod val="95000"/>
                    <a:lumOff val="5000"/>
                  </a:schemeClr>
                </a:solidFill>
              </a:rPr>
              <a:t>Zero Initialization:</a:t>
            </a:r>
            <a:r>
              <a:rPr lang="en-US" altLang="en-US" sz="3200" dirty="0">
                <a:solidFill>
                  <a:schemeClr val="tx1">
                    <a:lumMod val="95000"/>
                    <a:lumOff val="5000"/>
                  </a:schemeClr>
                </a:solidFill>
              </a:rPr>
              <a:t> Setting all elements to zero.</a:t>
            </a:r>
          </a:p>
          <a:p>
            <a:pPr lvl="2" eaLnBrk="0" fontAlgn="base" hangingPunct="0">
              <a:lnSpc>
                <a:spcPct val="150000"/>
              </a:lnSpc>
              <a:spcBef>
                <a:spcPct val="0"/>
              </a:spcBef>
              <a:spcAft>
                <a:spcPct val="0"/>
              </a:spcAft>
            </a:pPr>
            <a:r>
              <a:rPr lang="en-US" altLang="en-US" sz="3200" dirty="0">
                <a:solidFill>
                  <a:schemeClr val="tx1">
                    <a:lumMod val="95000"/>
                    <a:lumOff val="5000"/>
                  </a:schemeClr>
                </a:solidFill>
                <a:highlight>
                  <a:srgbClr val="C0C0C0"/>
                </a:highlight>
              </a:rPr>
              <a:t>int </a:t>
            </a:r>
            <a:r>
              <a:rPr lang="en-US" altLang="en-US" sz="3200" dirty="0" err="1">
                <a:solidFill>
                  <a:schemeClr val="tx1">
                    <a:lumMod val="95000"/>
                    <a:lumOff val="5000"/>
                  </a:schemeClr>
                </a:solidFill>
                <a:highlight>
                  <a:srgbClr val="C0C0C0"/>
                </a:highlight>
              </a:rPr>
              <a:t>arr</a:t>
            </a:r>
            <a:r>
              <a:rPr lang="en-US" altLang="en-US" sz="3200" dirty="0">
                <a:solidFill>
                  <a:schemeClr val="tx1">
                    <a:lumMod val="95000"/>
                    <a:lumOff val="5000"/>
                  </a:schemeClr>
                </a:solidFill>
                <a:highlight>
                  <a:srgbClr val="C0C0C0"/>
                </a:highlight>
              </a:rPr>
              <a:t>[2][2][3] = {0};</a:t>
            </a: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b="1"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b="1"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p:txBody>
      </p:sp>
      <p:sp>
        <p:nvSpPr>
          <p:cNvPr id="3" name="Rectangle 1">
            <a:extLst>
              <a:ext uri="{FF2B5EF4-FFF2-40B4-BE49-F238E27FC236}">
                <a16:creationId xmlns:a16="http://schemas.microsoft.com/office/drawing/2014/main" id="{0088290C-F0D3-D5B8-9043-7C4E4C5743E1}"/>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7E3FA447-2C18-B2A2-42D9-0E3F64720535}"/>
              </a:ext>
            </a:extLst>
          </p:cNvPr>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5A8E65FC-FB55-D08D-5976-26DD58DFB1A9}"/>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695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FFA8D-EB29-7801-C9A0-5ABD35B2516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17F1214-E2E4-54AB-18A5-4BCCF725E46A}"/>
              </a:ext>
            </a:extLst>
          </p:cNvPr>
          <p:cNvSpPr txBox="1"/>
          <p:nvPr/>
        </p:nvSpPr>
        <p:spPr>
          <a:xfrm>
            <a:off x="1024384" y="599709"/>
            <a:ext cx="14749016" cy="1047979"/>
          </a:xfrm>
          <a:prstGeom prst="rect">
            <a:avLst/>
          </a:prstGeom>
        </p:spPr>
        <p:txBody>
          <a:bodyPr wrap="square" lIns="0" tIns="0" rIns="0" bIns="0" rtlCol="0" anchor="t">
            <a:spAutoFit/>
          </a:bodyPr>
          <a:lstStyle/>
          <a:p>
            <a:pPr lvl="0">
              <a:lnSpc>
                <a:spcPts val="8959"/>
              </a:lnSpc>
              <a:spcBef>
                <a:spcPct val="0"/>
              </a:spcBef>
            </a:pPr>
            <a:r>
              <a:rPr lang="en-US" sz="5000" b="1" i="1" dirty="0">
                <a:solidFill>
                  <a:srgbClr val="0F4662"/>
                </a:solidFill>
                <a:latin typeface="Cormorant Garamond Bold Italics"/>
              </a:rPr>
              <a:t>Declaration and Initialization of Three-Dimensional Arrays</a:t>
            </a:r>
            <a:endParaRPr lang="en-US" sz="50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16B7C7FE-5DE1-4407-0E40-95A3BDC1104A}"/>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2BA006AA-DCA8-329F-9903-5E07CBD29BF7}"/>
              </a:ext>
            </a:extLst>
          </p:cNvPr>
          <p:cNvSpPr txBox="1"/>
          <p:nvPr/>
        </p:nvSpPr>
        <p:spPr>
          <a:xfrm>
            <a:off x="1010529" y="1943100"/>
            <a:ext cx="15753471" cy="7310335"/>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200" b="1" dirty="0">
                <a:solidFill>
                  <a:schemeClr val="tx1">
                    <a:lumMod val="95000"/>
                    <a:lumOff val="5000"/>
                  </a:schemeClr>
                </a:solidFill>
              </a:rPr>
              <a:t>2. Flat Initialization:</a:t>
            </a:r>
            <a:r>
              <a:rPr lang="en-US" altLang="en-US" sz="3200" dirty="0">
                <a:solidFill>
                  <a:schemeClr val="tx1">
                    <a:lumMod val="95000"/>
                    <a:lumOff val="5000"/>
                  </a:schemeClr>
                </a:solidFill>
              </a:rPr>
              <a:t> Values are assigned sequentially across dimensions.</a:t>
            </a:r>
          </a:p>
          <a:p>
            <a:pPr lvl="1" eaLnBrk="0" fontAlgn="base" hangingPunct="0">
              <a:lnSpc>
                <a:spcPct val="150000"/>
              </a:lnSpc>
              <a:spcBef>
                <a:spcPct val="0"/>
              </a:spcBef>
              <a:spcAft>
                <a:spcPct val="0"/>
              </a:spcAft>
            </a:pPr>
            <a:r>
              <a:rPr lang="en-US" altLang="en-US" sz="3200" dirty="0">
                <a:solidFill>
                  <a:schemeClr val="tx1">
                    <a:lumMod val="95000"/>
                    <a:lumOff val="5000"/>
                  </a:schemeClr>
                </a:solidFill>
                <a:highlight>
                  <a:srgbClr val="C0C0C0"/>
                </a:highlight>
              </a:rPr>
              <a:t>int </a:t>
            </a:r>
            <a:r>
              <a:rPr lang="en-US" altLang="en-US" sz="3200" dirty="0" err="1">
                <a:solidFill>
                  <a:schemeClr val="tx1">
                    <a:lumMod val="95000"/>
                    <a:lumOff val="5000"/>
                  </a:schemeClr>
                </a:solidFill>
                <a:highlight>
                  <a:srgbClr val="C0C0C0"/>
                </a:highlight>
              </a:rPr>
              <a:t>arr</a:t>
            </a:r>
            <a:r>
              <a:rPr lang="en-US" altLang="en-US" sz="3200" dirty="0">
                <a:solidFill>
                  <a:schemeClr val="tx1">
                    <a:lumMod val="95000"/>
                    <a:lumOff val="5000"/>
                  </a:schemeClr>
                </a:solidFill>
                <a:highlight>
                  <a:srgbClr val="C0C0C0"/>
                </a:highlight>
              </a:rPr>
              <a:t>[2][2][3] = {1, 2, 3, 4, 5, 6, 7, 8, 9, 10, 11, 12}; </a:t>
            </a: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r>
              <a:rPr lang="en-US" altLang="en-US" sz="3200" dirty="0">
                <a:solidFill>
                  <a:schemeClr val="tx1">
                    <a:lumMod val="95000"/>
                    <a:lumOff val="5000"/>
                  </a:schemeClr>
                </a:solidFill>
              </a:rPr>
              <a:t>3. </a:t>
            </a:r>
            <a:r>
              <a:rPr lang="en-US" altLang="en-US" sz="3200" b="1" dirty="0">
                <a:solidFill>
                  <a:schemeClr val="tx1">
                    <a:lumMod val="95000"/>
                    <a:lumOff val="5000"/>
                  </a:schemeClr>
                </a:solidFill>
              </a:rPr>
              <a:t>Zero Initialization:</a:t>
            </a:r>
            <a:r>
              <a:rPr lang="en-US" altLang="en-US" sz="3200" dirty="0">
                <a:solidFill>
                  <a:schemeClr val="tx1">
                    <a:lumMod val="95000"/>
                    <a:lumOff val="5000"/>
                  </a:schemeClr>
                </a:solidFill>
              </a:rPr>
              <a:t> Setting all elements to zero.</a:t>
            </a:r>
          </a:p>
          <a:p>
            <a:pPr lvl="2" eaLnBrk="0" fontAlgn="base" hangingPunct="0">
              <a:lnSpc>
                <a:spcPct val="150000"/>
              </a:lnSpc>
              <a:spcBef>
                <a:spcPct val="0"/>
              </a:spcBef>
              <a:spcAft>
                <a:spcPct val="0"/>
              </a:spcAft>
            </a:pPr>
            <a:r>
              <a:rPr lang="en-US" altLang="en-US" sz="3200" dirty="0">
                <a:solidFill>
                  <a:schemeClr val="tx1">
                    <a:lumMod val="95000"/>
                    <a:lumOff val="5000"/>
                  </a:schemeClr>
                </a:solidFill>
                <a:highlight>
                  <a:srgbClr val="C0C0C0"/>
                </a:highlight>
              </a:rPr>
              <a:t>int </a:t>
            </a:r>
            <a:r>
              <a:rPr lang="en-US" altLang="en-US" sz="3200" dirty="0" err="1">
                <a:solidFill>
                  <a:schemeClr val="tx1">
                    <a:lumMod val="95000"/>
                    <a:lumOff val="5000"/>
                  </a:schemeClr>
                </a:solidFill>
                <a:highlight>
                  <a:srgbClr val="C0C0C0"/>
                </a:highlight>
              </a:rPr>
              <a:t>arr</a:t>
            </a:r>
            <a:r>
              <a:rPr lang="en-US" altLang="en-US" sz="3200" dirty="0">
                <a:solidFill>
                  <a:schemeClr val="tx1">
                    <a:lumMod val="95000"/>
                    <a:lumOff val="5000"/>
                  </a:schemeClr>
                </a:solidFill>
                <a:highlight>
                  <a:srgbClr val="C0C0C0"/>
                </a:highlight>
              </a:rPr>
              <a:t>[2][2][3] = {0};</a:t>
            </a: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b="1"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b="1"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a:p>
            <a:pPr lvl="0" eaLnBrk="0" fontAlgn="base" hangingPunct="0">
              <a:lnSpc>
                <a:spcPct val="150000"/>
              </a:lnSpc>
              <a:spcBef>
                <a:spcPct val="0"/>
              </a:spcBef>
              <a:spcAft>
                <a:spcPct val="0"/>
              </a:spcAft>
            </a:pPr>
            <a:endParaRPr lang="en-US" altLang="en-US" sz="3200" dirty="0">
              <a:solidFill>
                <a:schemeClr val="tx1">
                  <a:lumMod val="95000"/>
                  <a:lumOff val="5000"/>
                </a:schemeClr>
              </a:solidFill>
            </a:endParaRPr>
          </a:p>
        </p:txBody>
      </p:sp>
      <p:sp>
        <p:nvSpPr>
          <p:cNvPr id="3" name="Rectangle 1">
            <a:extLst>
              <a:ext uri="{FF2B5EF4-FFF2-40B4-BE49-F238E27FC236}">
                <a16:creationId xmlns:a16="http://schemas.microsoft.com/office/drawing/2014/main" id="{C935FE0B-490C-9AD6-99C0-74C3AABFC367}"/>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0CDAF65-5D8D-591C-3408-13222325A99C}"/>
              </a:ext>
            </a:extLst>
          </p:cNvPr>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559EE2DC-0B93-73C8-D5E2-698123B8488B}"/>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5303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5668-A67B-CA25-869D-E088B662070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ED909D7-11ED-FBF9-B2D7-29311A786B49}"/>
              </a:ext>
            </a:extLst>
          </p:cNvPr>
          <p:cNvSpPr txBox="1"/>
          <p:nvPr/>
        </p:nvSpPr>
        <p:spPr>
          <a:xfrm>
            <a:off x="1024384" y="599709"/>
            <a:ext cx="14749016" cy="1047979"/>
          </a:xfrm>
          <a:prstGeom prst="rect">
            <a:avLst/>
          </a:prstGeom>
        </p:spPr>
        <p:txBody>
          <a:bodyPr wrap="square" lIns="0" tIns="0" rIns="0" bIns="0" rtlCol="0" anchor="t">
            <a:spAutoFit/>
          </a:bodyPr>
          <a:lstStyle/>
          <a:p>
            <a:pPr lvl="0">
              <a:lnSpc>
                <a:spcPts val="8959"/>
              </a:lnSpc>
              <a:spcBef>
                <a:spcPct val="0"/>
              </a:spcBef>
            </a:pPr>
            <a:r>
              <a:rPr lang="en-US" sz="5000" b="1" i="1" dirty="0">
                <a:solidFill>
                  <a:srgbClr val="0F4662"/>
                </a:solidFill>
                <a:latin typeface="Cormorant Garamond Bold Italics"/>
              </a:rPr>
              <a:t>Declaration and Initialization of Three-Dimensional Arrays</a:t>
            </a:r>
            <a:endParaRPr lang="en-US" sz="5000" b="1" i="1" dirty="0">
              <a:solidFill>
                <a:srgbClr val="0F4662"/>
              </a:solidFill>
              <a:latin typeface="Cormorant Garamond Bold Italics"/>
              <a:sym typeface="Cormorant Garamond Bold Italics"/>
            </a:endParaRPr>
          </a:p>
        </p:txBody>
      </p:sp>
      <p:sp>
        <p:nvSpPr>
          <p:cNvPr id="13" name="Freeform 13">
            <a:extLst>
              <a:ext uri="{FF2B5EF4-FFF2-40B4-BE49-F238E27FC236}">
                <a16:creationId xmlns:a16="http://schemas.microsoft.com/office/drawing/2014/main" id="{96B55CAF-2BE7-C07C-F91C-BE2C986D6E2B}"/>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15B517DB-5E62-C1CA-8042-A453B811C5B4}"/>
              </a:ext>
            </a:extLst>
          </p:cNvPr>
          <p:cNvSpPr txBox="1"/>
          <p:nvPr/>
        </p:nvSpPr>
        <p:spPr>
          <a:xfrm>
            <a:off x="1010529" y="1943100"/>
            <a:ext cx="5847471" cy="7632859"/>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200" b="1" dirty="0">
                <a:solidFill>
                  <a:schemeClr val="tx1">
                    <a:lumMod val="95000"/>
                    <a:lumOff val="5000"/>
                  </a:schemeClr>
                </a:solidFill>
              </a:rPr>
              <a:t>Example:</a:t>
            </a:r>
          </a:p>
          <a:p>
            <a:pPr lvl="0" eaLnBrk="0" fontAlgn="base" hangingPunct="0">
              <a:spcBef>
                <a:spcPct val="0"/>
              </a:spcBef>
              <a:spcAft>
                <a:spcPct val="0"/>
              </a:spcAft>
            </a:pPr>
            <a:r>
              <a:rPr lang="en-US" altLang="en-US" sz="3200" dirty="0">
                <a:solidFill>
                  <a:srgbClr val="0000FF"/>
                </a:solidFill>
              </a:rPr>
              <a:t>#include </a:t>
            </a:r>
            <a:r>
              <a:rPr lang="en-US" altLang="en-US" sz="3200" dirty="0">
                <a:solidFill>
                  <a:schemeClr val="tx1">
                    <a:lumMod val="95000"/>
                    <a:lumOff val="5000"/>
                  </a:schemeClr>
                </a:solidFill>
              </a:rPr>
              <a:t>&lt;iostream&gt;</a:t>
            </a:r>
          </a:p>
          <a:p>
            <a:pPr lvl="0" eaLnBrk="0" fontAlgn="base" hangingPunct="0">
              <a:spcBef>
                <a:spcPct val="0"/>
              </a:spcBef>
              <a:spcAft>
                <a:spcPct val="0"/>
              </a:spcAft>
            </a:pPr>
            <a:r>
              <a:rPr lang="en-US" altLang="en-US" sz="3200" dirty="0">
                <a:solidFill>
                  <a:srgbClr val="0000FF"/>
                </a:solidFill>
              </a:rPr>
              <a:t>using</a:t>
            </a:r>
            <a:r>
              <a:rPr lang="en-US" altLang="en-US" sz="3200" dirty="0">
                <a:solidFill>
                  <a:schemeClr val="tx1">
                    <a:lumMod val="95000"/>
                    <a:lumOff val="5000"/>
                  </a:schemeClr>
                </a:solidFill>
              </a:rPr>
              <a:t> namespace std;</a:t>
            </a:r>
          </a:p>
          <a:p>
            <a:pPr lvl="0" eaLnBrk="0" fontAlgn="base" hangingPunct="0">
              <a:spcBef>
                <a:spcPct val="0"/>
              </a:spcBef>
              <a:spcAft>
                <a:spcPct val="0"/>
              </a:spcAft>
            </a:pPr>
            <a:r>
              <a:rPr lang="en-US" altLang="en-US" sz="3200" dirty="0">
                <a:solidFill>
                  <a:srgbClr val="0000FF"/>
                </a:solidFill>
              </a:rPr>
              <a:t>int</a:t>
            </a:r>
            <a:r>
              <a:rPr lang="en-US" altLang="en-US" sz="3200" dirty="0">
                <a:solidFill>
                  <a:schemeClr val="tx1">
                    <a:lumMod val="95000"/>
                    <a:lumOff val="5000"/>
                  </a:schemeClr>
                </a:solidFill>
              </a:rPr>
              <a:t> main()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int</a:t>
            </a: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arr</a:t>
            </a:r>
            <a:r>
              <a:rPr lang="en-US" altLang="en-US" sz="3200" dirty="0">
                <a:solidFill>
                  <a:schemeClr val="tx1">
                    <a:lumMod val="95000"/>
                    <a:lumOff val="5000"/>
                  </a:schemeClr>
                </a:solidFill>
              </a:rPr>
              <a:t>[</a:t>
            </a:r>
            <a:r>
              <a:rPr lang="en-US" altLang="en-US" sz="3200" dirty="0">
                <a:solidFill>
                  <a:srgbClr val="0000FF"/>
                </a:solidFill>
              </a:rPr>
              <a:t>2</a:t>
            </a:r>
            <a:r>
              <a:rPr lang="en-US" altLang="en-US" sz="3200" dirty="0">
                <a:solidFill>
                  <a:schemeClr val="tx1">
                    <a:lumMod val="95000"/>
                    <a:lumOff val="5000"/>
                  </a:schemeClr>
                </a:solidFill>
              </a:rPr>
              <a:t>][</a:t>
            </a:r>
            <a:r>
              <a:rPr lang="en-US" altLang="en-US" sz="3200" dirty="0">
                <a:solidFill>
                  <a:srgbClr val="0000FF"/>
                </a:solidFill>
              </a:rPr>
              <a:t>2</a:t>
            </a:r>
            <a:r>
              <a:rPr lang="en-US" altLang="en-US" sz="3200" dirty="0">
                <a:solidFill>
                  <a:schemeClr val="tx1">
                    <a:lumMod val="95000"/>
                    <a:lumOff val="5000"/>
                  </a:schemeClr>
                </a:solidFill>
              </a:rPr>
              <a:t>][</a:t>
            </a:r>
            <a:r>
              <a:rPr lang="en-US" altLang="en-US" sz="3200" dirty="0">
                <a:solidFill>
                  <a:srgbClr val="0000FF"/>
                </a:solidFill>
              </a:rPr>
              <a:t>2</a:t>
            </a:r>
            <a:r>
              <a:rPr lang="en-US" altLang="en-US" sz="3200" dirty="0">
                <a:solidFill>
                  <a:schemeClr val="tx1">
                    <a:lumMod val="95000"/>
                    <a:lumOff val="5000"/>
                  </a:schemeClr>
                </a:solidFill>
              </a:rPr>
              <a:t>] = {</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1</a:t>
            </a:r>
            <a:r>
              <a:rPr lang="en-US" altLang="en-US" sz="3200" dirty="0">
                <a:solidFill>
                  <a:schemeClr val="tx1">
                    <a:lumMod val="95000"/>
                    <a:lumOff val="5000"/>
                  </a:schemeClr>
                </a:solidFill>
              </a:rPr>
              <a:t>, </a:t>
            </a:r>
            <a:r>
              <a:rPr lang="en-US" altLang="en-US" sz="3200" dirty="0">
                <a:solidFill>
                  <a:srgbClr val="0000FF"/>
                </a:solidFill>
              </a:rPr>
              <a:t>2</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3</a:t>
            </a:r>
            <a:r>
              <a:rPr lang="en-US" altLang="en-US" sz="3200" dirty="0">
                <a:solidFill>
                  <a:schemeClr val="tx1">
                    <a:lumMod val="95000"/>
                    <a:lumOff val="5000"/>
                  </a:schemeClr>
                </a:solidFill>
              </a:rPr>
              <a:t>, </a:t>
            </a:r>
            <a:r>
              <a:rPr lang="en-US" altLang="en-US" sz="3200" dirty="0">
                <a:solidFill>
                  <a:srgbClr val="0000FF"/>
                </a:solidFill>
              </a:rPr>
              <a:t>4</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5</a:t>
            </a:r>
            <a:r>
              <a:rPr lang="en-US" altLang="en-US" sz="3200" dirty="0">
                <a:solidFill>
                  <a:schemeClr val="tx1">
                    <a:lumMod val="95000"/>
                    <a:lumOff val="5000"/>
                  </a:schemeClr>
                </a:solidFill>
              </a:rPr>
              <a:t>, </a:t>
            </a:r>
            <a:r>
              <a:rPr lang="en-US" altLang="en-US" sz="3200" dirty="0">
                <a:solidFill>
                  <a:srgbClr val="0000FF"/>
                </a:solidFill>
              </a:rPr>
              <a:t>6</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7</a:t>
            </a:r>
            <a:r>
              <a:rPr lang="en-US" altLang="en-US" sz="3200" dirty="0">
                <a:solidFill>
                  <a:schemeClr val="tx1">
                    <a:lumMod val="95000"/>
                    <a:lumOff val="5000"/>
                  </a:schemeClr>
                </a:solidFill>
              </a:rPr>
              <a:t>, </a:t>
            </a:r>
            <a:r>
              <a:rPr lang="en-US" altLang="en-US" sz="3200" dirty="0">
                <a:solidFill>
                  <a:srgbClr val="0000FF"/>
                </a:solidFill>
              </a:rPr>
              <a:t>8</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p>
        </p:txBody>
      </p:sp>
      <p:sp>
        <p:nvSpPr>
          <p:cNvPr id="3" name="Rectangle 1">
            <a:extLst>
              <a:ext uri="{FF2B5EF4-FFF2-40B4-BE49-F238E27FC236}">
                <a16:creationId xmlns:a16="http://schemas.microsoft.com/office/drawing/2014/main" id="{67C4BBE5-DFD7-FA82-BF5F-7D91950666BB}"/>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7E405057-CEAA-5964-32B8-12891563D317}"/>
              </a:ext>
            </a:extLst>
          </p:cNvPr>
          <p:cNvSpPr>
            <a:spLocks noChangeArrowheads="1"/>
          </p:cNvSpPr>
          <p:nvPr/>
        </p:nvSpPr>
        <p:spPr bwMode="auto">
          <a:xfrm>
            <a:off x="0" y="-945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8613641D-61E3-577E-7D79-1C82B48AD012}"/>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2">
            <a:extLst>
              <a:ext uri="{FF2B5EF4-FFF2-40B4-BE49-F238E27FC236}">
                <a16:creationId xmlns:a16="http://schemas.microsoft.com/office/drawing/2014/main" id="{28ACDB2D-7B84-FC42-0E9A-E49F15FA5027}"/>
              </a:ext>
            </a:extLst>
          </p:cNvPr>
          <p:cNvSpPr txBox="1"/>
          <p:nvPr/>
        </p:nvSpPr>
        <p:spPr>
          <a:xfrm>
            <a:off x="6629400" y="2324100"/>
            <a:ext cx="5847471" cy="6155531"/>
          </a:xfrm>
          <a:prstGeom prst="rect">
            <a:avLst/>
          </a:prstGeom>
        </p:spPr>
        <p:txBody>
          <a:bodyPr wrap="square" lIns="0" tIns="0" rIns="0" bIns="0" rtlCol="0" anchor="t">
            <a:spAutoFit/>
          </a:bodyPr>
          <a:lstStyle/>
          <a:p>
            <a:pPr lvl="0" eaLnBrk="0" fontAlgn="base" hangingPunct="0">
              <a:lnSpc>
                <a:spcPct val="150000"/>
              </a:lnSpc>
              <a:spcBef>
                <a:spcPct val="0"/>
              </a:spcBef>
              <a:spcAft>
                <a:spcPct val="0"/>
              </a:spcAft>
            </a:pPr>
            <a:r>
              <a:rPr lang="en-US" altLang="en-US" sz="3200" dirty="0">
                <a:solidFill>
                  <a:srgbClr val="00B050"/>
                </a:solidFill>
              </a:rPr>
              <a:t>// Print all elements</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for</a:t>
            </a:r>
            <a:r>
              <a:rPr lang="en-US" altLang="en-US" sz="3200" dirty="0">
                <a:solidFill>
                  <a:schemeClr val="tx1">
                    <a:lumMod val="95000"/>
                    <a:lumOff val="5000"/>
                  </a:schemeClr>
                </a:solidFill>
              </a:rPr>
              <a:t>(</a:t>
            </a:r>
            <a:r>
              <a:rPr lang="en-US" altLang="en-US" sz="3200" dirty="0">
                <a:solidFill>
                  <a:srgbClr val="0000FF"/>
                </a:solidFill>
              </a:rPr>
              <a:t>int</a:t>
            </a: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i</a:t>
            </a:r>
            <a:r>
              <a:rPr lang="en-US" altLang="en-US" sz="3200" dirty="0">
                <a:solidFill>
                  <a:schemeClr val="tx1">
                    <a:lumMod val="95000"/>
                    <a:lumOff val="5000"/>
                  </a:schemeClr>
                </a:solidFill>
              </a:rPr>
              <a:t> = </a:t>
            </a:r>
            <a:r>
              <a:rPr lang="en-US" altLang="en-US" sz="3200" dirty="0">
                <a:solidFill>
                  <a:srgbClr val="0000FF"/>
                </a:solidFill>
              </a:rPr>
              <a:t>0</a:t>
            </a: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i</a:t>
            </a:r>
            <a:r>
              <a:rPr lang="en-US" altLang="en-US" sz="3200" dirty="0">
                <a:solidFill>
                  <a:schemeClr val="tx1">
                    <a:lumMod val="95000"/>
                    <a:lumOff val="5000"/>
                  </a:schemeClr>
                </a:solidFill>
              </a:rPr>
              <a:t> &lt; </a:t>
            </a:r>
            <a:r>
              <a:rPr lang="en-US" altLang="en-US" sz="3200" dirty="0">
                <a:solidFill>
                  <a:srgbClr val="0000FF"/>
                </a:solidFill>
              </a:rPr>
              <a:t>2</a:t>
            </a: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i</a:t>
            </a: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for</a:t>
            </a:r>
            <a:r>
              <a:rPr lang="en-US" altLang="en-US" sz="3200" dirty="0">
                <a:solidFill>
                  <a:schemeClr val="tx1">
                    <a:lumMod val="95000"/>
                    <a:lumOff val="5000"/>
                  </a:schemeClr>
                </a:solidFill>
              </a:rPr>
              <a:t>(</a:t>
            </a:r>
            <a:r>
              <a:rPr lang="en-US" altLang="en-US" sz="3200" dirty="0">
                <a:solidFill>
                  <a:srgbClr val="0000FF"/>
                </a:solidFill>
              </a:rPr>
              <a:t>int</a:t>
            </a:r>
            <a:r>
              <a:rPr lang="en-US" altLang="en-US" sz="3200" dirty="0">
                <a:solidFill>
                  <a:schemeClr val="tx1">
                    <a:lumMod val="95000"/>
                    <a:lumOff val="5000"/>
                  </a:schemeClr>
                </a:solidFill>
              </a:rPr>
              <a:t> j = </a:t>
            </a:r>
            <a:r>
              <a:rPr lang="en-US" altLang="en-US" sz="3200" dirty="0">
                <a:solidFill>
                  <a:srgbClr val="0000FF"/>
                </a:solidFill>
              </a:rPr>
              <a:t>0</a:t>
            </a:r>
            <a:r>
              <a:rPr lang="en-US" altLang="en-US" sz="3200" dirty="0">
                <a:solidFill>
                  <a:schemeClr val="tx1">
                    <a:lumMod val="95000"/>
                    <a:lumOff val="5000"/>
                  </a:schemeClr>
                </a:solidFill>
              </a:rPr>
              <a:t>; j &lt; </a:t>
            </a:r>
            <a:r>
              <a:rPr lang="en-US" altLang="en-US" sz="3200" dirty="0">
                <a:solidFill>
                  <a:srgbClr val="0000FF"/>
                </a:solidFill>
              </a:rPr>
              <a:t>2</a:t>
            </a: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j++</a:t>
            </a: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for</a:t>
            </a:r>
            <a:r>
              <a:rPr lang="en-US" altLang="en-US" sz="3200" dirty="0">
                <a:solidFill>
                  <a:schemeClr val="tx1">
                    <a:lumMod val="95000"/>
                    <a:lumOff val="5000"/>
                  </a:schemeClr>
                </a:solidFill>
              </a:rPr>
              <a:t>(</a:t>
            </a:r>
            <a:r>
              <a:rPr lang="en-US" altLang="en-US" sz="3200" dirty="0">
                <a:solidFill>
                  <a:srgbClr val="0000FF"/>
                </a:solidFill>
              </a:rPr>
              <a:t>int</a:t>
            </a:r>
            <a:r>
              <a:rPr lang="en-US" altLang="en-US" sz="3200" dirty="0">
                <a:solidFill>
                  <a:schemeClr val="tx1">
                    <a:lumMod val="95000"/>
                    <a:lumOff val="5000"/>
                  </a:schemeClr>
                </a:solidFill>
              </a:rPr>
              <a:t> k = </a:t>
            </a:r>
            <a:r>
              <a:rPr lang="en-US" altLang="en-US" sz="3200" dirty="0">
                <a:solidFill>
                  <a:srgbClr val="0000FF"/>
                </a:solidFill>
              </a:rPr>
              <a:t>0</a:t>
            </a:r>
            <a:r>
              <a:rPr lang="en-US" altLang="en-US" sz="3200" dirty="0">
                <a:solidFill>
                  <a:schemeClr val="tx1">
                    <a:lumMod val="95000"/>
                    <a:lumOff val="5000"/>
                  </a:schemeClr>
                </a:solidFill>
              </a:rPr>
              <a:t>; k &lt; </a:t>
            </a:r>
            <a:r>
              <a:rPr lang="en-US" altLang="en-US" sz="3200" dirty="0">
                <a:solidFill>
                  <a:srgbClr val="0000FF"/>
                </a:solidFill>
              </a:rPr>
              <a:t>2</a:t>
            </a:r>
            <a:r>
              <a:rPr lang="en-US" altLang="en-US" sz="3200" dirty="0">
                <a:solidFill>
                  <a:schemeClr val="tx1">
                    <a:lumMod val="95000"/>
                    <a:lumOff val="5000"/>
                  </a:schemeClr>
                </a:solidFill>
              </a:rPr>
              <a:t>; k++)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cout</a:t>
            </a:r>
            <a:r>
              <a:rPr lang="en-US" altLang="en-US" sz="3200" dirty="0">
                <a:solidFill>
                  <a:schemeClr val="tx1">
                    <a:lumMod val="95000"/>
                    <a:lumOff val="5000"/>
                  </a:schemeClr>
                </a:solidFill>
              </a:rPr>
              <a:t> &lt;&lt; </a:t>
            </a:r>
            <a:r>
              <a:rPr lang="en-US" altLang="en-US" sz="3200" dirty="0" err="1">
                <a:solidFill>
                  <a:schemeClr val="tx1">
                    <a:lumMod val="95000"/>
                    <a:lumOff val="5000"/>
                  </a:schemeClr>
                </a:solidFill>
              </a:rPr>
              <a:t>arr</a:t>
            </a:r>
            <a:r>
              <a:rPr lang="en-US" altLang="en-US" sz="3200" dirty="0">
                <a:solidFill>
                  <a:schemeClr val="tx1">
                    <a:lumMod val="95000"/>
                    <a:lumOff val="5000"/>
                  </a:schemeClr>
                </a:solidFill>
              </a:rPr>
              <a:t>[</a:t>
            </a:r>
            <a:r>
              <a:rPr lang="en-US" altLang="en-US" sz="3200" dirty="0" err="1">
                <a:solidFill>
                  <a:schemeClr val="tx1">
                    <a:lumMod val="95000"/>
                    <a:lumOff val="5000"/>
                  </a:schemeClr>
                </a:solidFill>
              </a:rPr>
              <a:t>i</a:t>
            </a:r>
            <a:r>
              <a:rPr lang="en-US" altLang="en-US" sz="3200" dirty="0">
                <a:solidFill>
                  <a:schemeClr val="tx1">
                    <a:lumMod val="95000"/>
                    <a:lumOff val="5000"/>
                  </a:schemeClr>
                </a:solidFill>
              </a:rPr>
              <a:t>][j][k] &lt;&lt; " ";</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cout</a:t>
            </a:r>
            <a:r>
              <a:rPr lang="en-US" altLang="en-US" sz="3200" dirty="0">
                <a:solidFill>
                  <a:schemeClr val="tx1">
                    <a:lumMod val="95000"/>
                    <a:lumOff val="5000"/>
                  </a:schemeClr>
                </a:solidFill>
              </a:rPr>
              <a:t> &lt;&lt; </a:t>
            </a:r>
            <a:r>
              <a:rPr lang="en-US" altLang="en-US" sz="3200" dirty="0" err="1">
                <a:solidFill>
                  <a:schemeClr val="tx1">
                    <a:lumMod val="95000"/>
                    <a:lumOff val="5000"/>
                  </a:schemeClr>
                </a:solidFill>
              </a:rPr>
              <a:t>endl</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err="1">
                <a:solidFill>
                  <a:schemeClr val="tx1">
                    <a:lumMod val="95000"/>
                    <a:lumOff val="5000"/>
                  </a:schemeClr>
                </a:solidFill>
              </a:rPr>
              <a:t>cout</a:t>
            </a:r>
            <a:r>
              <a:rPr lang="en-US" altLang="en-US" sz="3200" dirty="0">
                <a:solidFill>
                  <a:schemeClr val="tx1">
                    <a:lumMod val="95000"/>
                    <a:lumOff val="5000"/>
                  </a:schemeClr>
                </a:solidFill>
              </a:rPr>
              <a:t> &lt;&lt; </a:t>
            </a:r>
            <a:r>
              <a:rPr lang="en-US" altLang="en-US" sz="3200" dirty="0" err="1">
                <a:solidFill>
                  <a:schemeClr val="tx1">
                    <a:lumMod val="95000"/>
                    <a:lumOff val="5000"/>
                  </a:schemeClr>
                </a:solidFill>
              </a:rPr>
              <a:t>endl</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    }</a:t>
            </a:r>
          </a:p>
          <a:p>
            <a:pPr lvl="0" eaLnBrk="0" fontAlgn="base" hangingPunct="0">
              <a:spcBef>
                <a:spcPct val="0"/>
              </a:spcBef>
              <a:spcAft>
                <a:spcPct val="0"/>
              </a:spcAft>
            </a:pPr>
            <a:r>
              <a:rPr lang="en-US" altLang="en-US" sz="3200" dirty="0">
                <a:solidFill>
                  <a:schemeClr val="tx1">
                    <a:lumMod val="95000"/>
                    <a:lumOff val="5000"/>
                  </a:schemeClr>
                </a:solidFill>
              </a:rPr>
              <a:t>    </a:t>
            </a:r>
            <a:r>
              <a:rPr lang="en-US" altLang="en-US" sz="3200" dirty="0">
                <a:solidFill>
                  <a:srgbClr val="0000FF"/>
                </a:solidFill>
              </a:rPr>
              <a:t>return 0</a:t>
            </a:r>
            <a:r>
              <a:rPr lang="en-US" altLang="en-US" sz="3200" dirty="0">
                <a:solidFill>
                  <a:schemeClr val="tx1">
                    <a:lumMod val="95000"/>
                    <a:lumOff val="5000"/>
                  </a:schemeClr>
                </a:solidFill>
              </a:rPr>
              <a:t>;</a:t>
            </a:r>
          </a:p>
          <a:p>
            <a:pPr lvl="0" eaLnBrk="0" fontAlgn="base" hangingPunct="0">
              <a:spcBef>
                <a:spcPct val="0"/>
              </a:spcBef>
              <a:spcAft>
                <a:spcPct val="0"/>
              </a:spcAft>
            </a:pPr>
            <a:r>
              <a:rPr lang="en-US" altLang="en-US" sz="3200" dirty="0">
                <a:solidFill>
                  <a:schemeClr val="tx1">
                    <a:lumMod val="95000"/>
                    <a:lumOff val="5000"/>
                  </a:schemeClr>
                </a:solidFill>
              </a:rPr>
              <a:t>}</a:t>
            </a:r>
          </a:p>
        </p:txBody>
      </p:sp>
      <p:pic>
        <p:nvPicPr>
          <p:cNvPr id="9" name="Picture 8">
            <a:extLst>
              <a:ext uri="{FF2B5EF4-FFF2-40B4-BE49-F238E27FC236}">
                <a16:creationId xmlns:a16="http://schemas.microsoft.com/office/drawing/2014/main" id="{C532F668-6E9A-B173-72A5-C7DD158E395A}"/>
              </a:ext>
            </a:extLst>
          </p:cNvPr>
          <p:cNvPicPr>
            <a:picLocks noChangeAspect="1"/>
          </p:cNvPicPr>
          <p:nvPr/>
        </p:nvPicPr>
        <p:blipFill>
          <a:blip r:embed="rId4"/>
          <a:stretch>
            <a:fillRect/>
          </a:stretch>
        </p:blipFill>
        <p:spPr>
          <a:xfrm>
            <a:off x="13188456" y="6079200"/>
            <a:ext cx="4262679" cy="3124200"/>
          </a:xfrm>
          <a:prstGeom prst="rect">
            <a:avLst/>
          </a:prstGeom>
        </p:spPr>
      </p:pic>
    </p:spTree>
    <p:extLst>
      <p:ext uri="{BB962C8B-B14F-4D97-AF65-F5344CB8AC3E}">
        <p14:creationId xmlns:p14="http://schemas.microsoft.com/office/powerpoint/2010/main" val="674616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442710" y="3369664"/>
            <a:ext cx="11402580" cy="3185722"/>
          </a:xfrm>
          <a:prstGeom prst="rect">
            <a:avLst/>
          </a:prstGeom>
        </p:spPr>
        <p:txBody>
          <a:bodyPr lIns="0" tIns="0" rIns="0" bIns="0" rtlCol="0" anchor="t">
            <a:spAutoFit/>
          </a:bodyPr>
          <a:lstStyle/>
          <a:p>
            <a:pPr marL="0" lvl="0" indent="0" algn="ctr">
              <a:lnSpc>
                <a:spcPts val="26009"/>
              </a:lnSpc>
              <a:spcBef>
                <a:spcPct val="0"/>
              </a:spcBef>
            </a:pPr>
            <a:r>
              <a:rPr lang="en-US" sz="18577" b="1" i="1" dirty="0">
                <a:solidFill>
                  <a:srgbClr val="0F4662"/>
                </a:solidFill>
                <a:latin typeface="Cormorant Garamond Bold Italics"/>
                <a:ea typeface="Cormorant Garamond Bold Italics"/>
                <a:cs typeface="Cormorant Garamond Bold Italics"/>
                <a:sym typeface="Cormorant Garamond Bold Italics"/>
              </a:rPr>
              <a:t>Thank you</a:t>
            </a:r>
          </a:p>
        </p:txBody>
      </p:sp>
      <p:sp>
        <p:nvSpPr>
          <p:cNvPr id="3" name="AutoShape 3"/>
          <p:cNvSpPr/>
          <p:nvPr/>
        </p:nvSpPr>
        <p:spPr>
          <a:xfrm>
            <a:off x="5897880" y="221508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AutoShape 5"/>
          <p:cNvSpPr/>
          <p:nvPr/>
        </p:nvSpPr>
        <p:spPr>
          <a:xfrm>
            <a:off x="5897880" y="815988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EB23-204F-0F39-9C0C-5E1F633118D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C6DA575-67D0-1BF4-5212-F2B625898B62}"/>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Definition of Array</a:t>
            </a:r>
          </a:p>
        </p:txBody>
      </p:sp>
      <p:sp>
        <p:nvSpPr>
          <p:cNvPr id="13" name="Freeform 13">
            <a:extLst>
              <a:ext uri="{FF2B5EF4-FFF2-40B4-BE49-F238E27FC236}">
                <a16:creationId xmlns:a16="http://schemas.microsoft.com/office/drawing/2014/main" id="{48E5DA21-EDC1-0F0F-A6D2-D3C09595598B}"/>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5B40DDE-9EC8-30F8-D20D-9748C82A04FB}"/>
              </a:ext>
            </a:extLst>
          </p:cNvPr>
          <p:cNvSpPr txBox="1"/>
          <p:nvPr/>
        </p:nvSpPr>
        <p:spPr>
          <a:xfrm>
            <a:off x="1010529" y="2171700"/>
            <a:ext cx="15753471" cy="400276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800" dirty="0">
                <a:solidFill>
                  <a:schemeClr val="tx1">
                    <a:lumMod val="95000"/>
                    <a:lumOff val="5000"/>
                  </a:schemeClr>
                </a:solidFill>
              </a:rPr>
              <a:t>In C++, an array is a variable that can store multiple values of the same type. </a:t>
            </a:r>
          </a:p>
          <a:p>
            <a:pPr marL="571500" indent="-571500">
              <a:lnSpc>
                <a:spcPct val="150000"/>
              </a:lnSpc>
              <a:buFont typeface="Arial" panose="020B0604020202020204" pitchFamily="34" charset="0"/>
              <a:buChar char="•"/>
            </a:pPr>
            <a:r>
              <a:rPr lang="en-US" altLang="en-US" sz="3800" dirty="0">
                <a:solidFill>
                  <a:schemeClr val="tx1">
                    <a:lumMod val="95000"/>
                    <a:lumOff val="5000"/>
                  </a:schemeClr>
                </a:solidFill>
              </a:rPr>
              <a:t>An array used in programming to store a collection of elements, typically of the same data type, under a single variable name. These elements are stored in contiguous (adjacent) memory locations, which allows for efficient, direct access to any element using its numerical index. </a:t>
            </a:r>
          </a:p>
        </p:txBody>
      </p:sp>
      <p:sp>
        <p:nvSpPr>
          <p:cNvPr id="3" name="Rectangle 1">
            <a:extLst>
              <a:ext uri="{FF2B5EF4-FFF2-40B4-BE49-F238E27FC236}">
                <a16:creationId xmlns:a16="http://schemas.microsoft.com/office/drawing/2014/main" id="{D349E027-4D52-0691-6208-019FD92DD9EA}"/>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180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EFFC-8837-91DE-173B-B67F02655B1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D5B9202-4D59-D97F-CD2F-A6957F8687B2}"/>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Definition of Array</a:t>
            </a:r>
          </a:p>
        </p:txBody>
      </p:sp>
      <p:sp>
        <p:nvSpPr>
          <p:cNvPr id="13" name="Freeform 13">
            <a:extLst>
              <a:ext uri="{FF2B5EF4-FFF2-40B4-BE49-F238E27FC236}">
                <a16:creationId xmlns:a16="http://schemas.microsoft.com/office/drawing/2014/main" id="{4E4E2F71-CA8F-F170-4689-4D67D88A7533}"/>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8E2B2411-93CE-89A8-70E8-BA269C56F294}"/>
              </a:ext>
            </a:extLst>
          </p:cNvPr>
          <p:cNvSpPr txBox="1"/>
          <p:nvPr/>
        </p:nvSpPr>
        <p:spPr>
          <a:xfrm>
            <a:off x="1010529" y="2171700"/>
            <a:ext cx="15753471" cy="6367897"/>
          </a:xfrm>
          <a:prstGeom prst="rect">
            <a:avLst/>
          </a:prstGeom>
        </p:spPr>
        <p:txBody>
          <a:bodyPr wrap="square" lIns="0" tIns="0" rIns="0" bIns="0" rtlCol="0" anchor="t">
            <a:spAutoFit/>
          </a:bodyPr>
          <a:lstStyle/>
          <a:p>
            <a:pPr algn="just">
              <a:lnSpc>
                <a:spcPct val="150000"/>
              </a:lnSpc>
            </a:pPr>
            <a:r>
              <a:rPr lang="en-US" sz="4000" b="1" dirty="0">
                <a:solidFill>
                  <a:schemeClr val="tx1">
                    <a:lumMod val="95000"/>
                    <a:lumOff val="5000"/>
                  </a:schemeClr>
                </a:solidFill>
              </a:rPr>
              <a:t>Why using array?</a:t>
            </a:r>
          </a:p>
          <a:p>
            <a:pPr>
              <a:lnSpc>
                <a:spcPct val="150000"/>
              </a:lnSpc>
            </a:pPr>
            <a:r>
              <a:rPr lang="en-US" sz="4000" dirty="0">
                <a:solidFill>
                  <a:schemeClr val="tx1">
                    <a:lumMod val="95000"/>
                    <a:lumOff val="5000"/>
                  </a:schemeClr>
                </a:solidFill>
              </a:rPr>
              <a:t>Arrays make it easier to work with groups of values compared to using a separate variable for each value.</a:t>
            </a:r>
          </a:p>
          <a:p>
            <a:pPr>
              <a:lnSpc>
                <a:spcPct val="150000"/>
              </a:lnSpc>
            </a:pPr>
            <a:r>
              <a:rPr lang="en-US" sz="4000" dirty="0">
                <a:solidFill>
                  <a:schemeClr val="tx1">
                    <a:lumMod val="95000"/>
                    <a:lumOff val="5000"/>
                  </a:schemeClr>
                </a:solidFill>
              </a:rPr>
              <a:t>For example:</a:t>
            </a:r>
          </a:p>
          <a:p>
            <a:pPr lvl="2">
              <a:lnSpc>
                <a:spcPct val="150000"/>
              </a:lnSpc>
            </a:pPr>
            <a:r>
              <a:rPr lang="en-US" sz="4000" dirty="0">
                <a:solidFill>
                  <a:schemeClr val="tx1">
                    <a:lumMod val="95000"/>
                    <a:lumOff val="5000"/>
                  </a:schemeClr>
                </a:solidFill>
              </a:rPr>
              <a:t>x=3; y=7; z=9;</a:t>
            </a:r>
          </a:p>
          <a:p>
            <a:pPr>
              <a:lnSpc>
                <a:spcPct val="150000"/>
              </a:lnSpc>
            </a:pPr>
            <a:r>
              <a:rPr lang="en-US" sz="4000" dirty="0">
                <a:solidFill>
                  <a:schemeClr val="tx1">
                    <a:lumMod val="95000"/>
                    <a:lumOff val="5000"/>
                  </a:schemeClr>
                </a:solidFill>
              </a:rPr>
              <a:t>Instead, we will use array:</a:t>
            </a:r>
          </a:p>
          <a:p>
            <a:pPr lvl="1">
              <a:lnSpc>
                <a:spcPct val="150000"/>
              </a:lnSpc>
            </a:pPr>
            <a:r>
              <a:rPr lang="en-US" sz="4000" dirty="0" err="1">
                <a:solidFill>
                  <a:schemeClr val="tx1">
                    <a:lumMod val="95000"/>
                    <a:lumOff val="5000"/>
                  </a:schemeClr>
                </a:solidFill>
              </a:rPr>
              <a:t>myNumbers</a:t>
            </a:r>
            <a:r>
              <a:rPr lang="en-US" sz="4000" dirty="0">
                <a:solidFill>
                  <a:schemeClr val="tx1">
                    <a:lumMod val="95000"/>
                    <a:lumOff val="5000"/>
                  </a:schemeClr>
                </a:solidFill>
              </a:rPr>
              <a:t> = [3, 7, 9]</a:t>
            </a:r>
            <a:endParaRPr lang="en-US" altLang="en-US" sz="4000" dirty="0">
              <a:solidFill>
                <a:schemeClr val="tx1">
                  <a:lumMod val="95000"/>
                  <a:lumOff val="5000"/>
                </a:schemeClr>
              </a:solidFill>
            </a:endParaRPr>
          </a:p>
        </p:txBody>
      </p:sp>
      <p:sp>
        <p:nvSpPr>
          <p:cNvPr id="3" name="Rectangle 1">
            <a:extLst>
              <a:ext uri="{FF2B5EF4-FFF2-40B4-BE49-F238E27FC236}">
                <a16:creationId xmlns:a16="http://schemas.microsoft.com/office/drawing/2014/main" id="{A79FABE3-75EE-C4E8-3D4C-3183DA9B9F01}"/>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080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5751-D4A5-47C3-4A01-AAA9F34C9F1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04A8516-6F2D-F619-D0B4-65BC5CD8064D}"/>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Types of Array</a:t>
            </a:r>
          </a:p>
        </p:txBody>
      </p:sp>
      <p:sp>
        <p:nvSpPr>
          <p:cNvPr id="13" name="Freeform 13">
            <a:extLst>
              <a:ext uri="{FF2B5EF4-FFF2-40B4-BE49-F238E27FC236}">
                <a16:creationId xmlns:a16="http://schemas.microsoft.com/office/drawing/2014/main" id="{002E23A7-3234-A873-015C-87EADBE2CF1B}"/>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B0D4E234-8105-EF48-DB90-5A2DFDF45924}"/>
              </a:ext>
            </a:extLst>
          </p:cNvPr>
          <p:cNvSpPr txBox="1"/>
          <p:nvPr/>
        </p:nvSpPr>
        <p:spPr>
          <a:xfrm>
            <a:off x="1010529" y="2171700"/>
            <a:ext cx="15753471" cy="636789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programming, arrays have many types, such as:</a:t>
            </a:r>
          </a:p>
          <a:p>
            <a:pPr marL="742950" indent="-742950">
              <a:lnSpc>
                <a:spcPct val="150000"/>
              </a:lnSpc>
              <a:buFont typeface="+mj-lt"/>
              <a:buAutoNum type="arabicPeriod"/>
            </a:pPr>
            <a:r>
              <a:rPr lang="en-US" sz="4000" b="1" dirty="0">
                <a:solidFill>
                  <a:schemeClr val="tx1">
                    <a:lumMod val="95000"/>
                    <a:lumOff val="5000"/>
                  </a:schemeClr>
                </a:solidFill>
              </a:rPr>
              <a:t>One-dimensional Array: </a:t>
            </a:r>
            <a:r>
              <a:rPr lang="en-US" sz="4000" dirty="0">
                <a:solidFill>
                  <a:schemeClr val="tx1">
                    <a:lumMod val="95000"/>
                    <a:lumOff val="5000"/>
                  </a:schemeClr>
                </a:solidFill>
              </a:rPr>
              <a:t>Stores elements in a single line and accessed using one index (</a:t>
            </a:r>
            <a:r>
              <a:rPr lang="en-US" sz="4000" dirty="0" err="1">
                <a:solidFill>
                  <a:schemeClr val="tx1">
                    <a:lumMod val="95000"/>
                    <a:lumOff val="5000"/>
                  </a:schemeClr>
                </a:solidFill>
              </a:rPr>
              <a:t>arr</a:t>
            </a:r>
            <a:r>
              <a:rPr lang="en-US" sz="4000" dirty="0">
                <a:solidFill>
                  <a:schemeClr val="tx1">
                    <a:lumMod val="95000"/>
                    <a:lumOff val="5000"/>
                  </a:schemeClr>
                </a:solidFill>
              </a:rPr>
              <a:t>[</a:t>
            </a:r>
            <a:r>
              <a:rPr lang="en-US" sz="4000" dirty="0" err="1">
                <a:solidFill>
                  <a:schemeClr val="tx1">
                    <a:lumMod val="95000"/>
                    <a:lumOff val="5000"/>
                  </a:schemeClr>
                </a:solidFill>
              </a:rPr>
              <a:t>i</a:t>
            </a:r>
            <a:r>
              <a:rPr lang="en-US" sz="4000" dirty="0">
                <a:solidFill>
                  <a:schemeClr val="tx1">
                    <a:lumMod val="95000"/>
                    <a:lumOff val="5000"/>
                  </a:schemeClr>
                </a:solidFill>
              </a:rPr>
              <a:t>]).</a:t>
            </a:r>
          </a:p>
          <a:p>
            <a:pPr marL="742950" indent="-742950">
              <a:lnSpc>
                <a:spcPct val="150000"/>
              </a:lnSpc>
              <a:buFont typeface="+mj-lt"/>
              <a:buAutoNum type="arabicPeriod"/>
            </a:pPr>
            <a:r>
              <a:rPr lang="en-US" sz="4000" b="1" dirty="0">
                <a:solidFill>
                  <a:schemeClr val="tx1">
                    <a:lumMod val="95000"/>
                    <a:lumOff val="5000"/>
                  </a:schemeClr>
                </a:solidFill>
              </a:rPr>
              <a:t>Two-dimensional Array: </a:t>
            </a:r>
            <a:r>
              <a:rPr lang="en-US" sz="4000" dirty="0">
                <a:solidFill>
                  <a:schemeClr val="tx1">
                    <a:lumMod val="95000"/>
                    <a:lumOff val="5000"/>
                  </a:schemeClr>
                </a:solidFill>
              </a:rPr>
              <a:t>Stores data in rows and columns (table form) and accessed using two indices (</a:t>
            </a:r>
            <a:r>
              <a:rPr lang="en-US" sz="4000" dirty="0" err="1">
                <a:solidFill>
                  <a:schemeClr val="tx1">
                    <a:lumMod val="95000"/>
                    <a:lumOff val="5000"/>
                  </a:schemeClr>
                </a:solidFill>
              </a:rPr>
              <a:t>arr</a:t>
            </a:r>
            <a:r>
              <a:rPr lang="en-US" sz="4000" dirty="0">
                <a:solidFill>
                  <a:schemeClr val="tx1">
                    <a:lumMod val="95000"/>
                    <a:lumOff val="5000"/>
                  </a:schemeClr>
                </a:solidFill>
              </a:rPr>
              <a:t>[</a:t>
            </a:r>
            <a:r>
              <a:rPr lang="en-US" sz="4000" dirty="0" err="1">
                <a:solidFill>
                  <a:schemeClr val="tx1">
                    <a:lumMod val="95000"/>
                    <a:lumOff val="5000"/>
                  </a:schemeClr>
                </a:solidFill>
              </a:rPr>
              <a:t>i</a:t>
            </a:r>
            <a:r>
              <a:rPr lang="en-US" sz="4000" dirty="0">
                <a:solidFill>
                  <a:schemeClr val="tx1">
                    <a:lumMod val="95000"/>
                    <a:lumOff val="5000"/>
                  </a:schemeClr>
                </a:solidFill>
              </a:rPr>
              <a:t>][j]). Used for tables, grids, matrices</a:t>
            </a:r>
          </a:p>
          <a:p>
            <a:pPr marL="742950" indent="-742950">
              <a:lnSpc>
                <a:spcPct val="150000"/>
              </a:lnSpc>
              <a:buFont typeface="+mj-lt"/>
              <a:buAutoNum type="arabicPeriod"/>
            </a:pPr>
            <a:r>
              <a:rPr lang="en-US" sz="4000" b="1" dirty="0">
                <a:solidFill>
                  <a:schemeClr val="tx1">
                    <a:lumMod val="95000"/>
                    <a:lumOff val="5000"/>
                  </a:schemeClr>
                </a:solidFill>
              </a:rPr>
              <a:t>Multi-Dimensional Array: </a:t>
            </a:r>
            <a:r>
              <a:rPr lang="en-US" sz="4000" dirty="0">
                <a:solidFill>
                  <a:schemeClr val="tx1">
                    <a:lumMod val="95000"/>
                    <a:lumOff val="5000"/>
                  </a:schemeClr>
                </a:solidFill>
              </a:rPr>
              <a:t>Array with more than two dimensions (3D, 4D…). Used in advanced applications (graphics, simulations)</a:t>
            </a:r>
            <a:endParaRPr lang="en-US" altLang="en-US" sz="4000" dirty="0">
              <a:solidFill>
                <a:schemeClr val="tx1">
                  <a:lumMod val="95000"/>
                  <a:lumOff val="5000"/>
                </a:schemeClr>
              </a:solidFill>
            </a:endParaRPr>
          </a:p>
        </p:txBody>
      </p:sp>
      <p:sp>
        <p:nvSpPr>
          <p:cNvPr id="3" name="Rectangle 1">
            <a:extLst>
              <a:ext uri="{FF2B5EF4-FFF2-40B4-BE49-F238E27FC236}">
                <a16:creationId xmlns:a16="http://schemas.microsoft.com/office/drawing/2014/main" id="{AC5F55D7-04A8-2762-3DD4-821766B07B31}"/>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194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E31B-4BBD-8F44-E7D2-2F25921BF6F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E436109-83DB-FEFF-69A2-92BAB992B1EF}"/>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Declaration of one-dimensional array</a:t>
            </a:r>
          </a:p>
        </p:txBody>
      </p:sp>
      <p:sp>
        <p:nvSpPr>
          <p:cNvPr id="13" name="Freeform 13">
            <a:extLst>
              <a:ext uri="{FF2B5EF4-FFF2-40B4-BE49-F238E27FC236}">
                <a16:creationId xmlns:a16="http://schemas.microsoft.com/office/drawing/2014/main" id="{4C0E4E04-A092-D15E-F523-EACC683BD668}"/>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3D66C10-DA1D-54B1-588C-364C6FFE285E}"/>
              </a:ext>
            </a:extLst>
          </p:cNvPr>
          <p:cNvSpPr txBox="1"/>
          <p:nvPr/>
        </p:nvSpPr>
        <p:spPr>
          <a:xfrm>
            <a:off x="1010529" y="2171700"/>
            <a:ext cx="15753471" cy="544456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programming, arrays have many types, such as:</a:t>
            </a:r>
          </a:p>
          <a:p>
            <a:pPr>
              <a:lnSpc>
                <a:spcPct val="150000"/>
              </a:lnSpc>
            </a:pPr>
            <a:r>
              <a:rPr lang="en-US" sz="4000" dirty="0">
                <a:solidFill>
                  <a:schemeClr val="tx1">
                    <a:lumMod val="95000"/>
                    <a:lumOff val="5000"/>
                  </a:schemeClr>
                </a:solidFill>
              </a:rPr>
              <a:t>To declare an array in C++, we must specify the type of the elements and the number of elements required by an array as follows:</a:t>
            </a:r>
          </a:p>
          <a:p>
            <a:pPr>
              <a:lnSpc>
                <a:spcPct val="150000"/>
              </a:lnSpc>
            </a:pPr>
            <a:r>
              <a:rPr lang="en-US" sz="4000" dirty="0">
                <a:solidFill>
                  <a:schemeClr val="tx1">
                    <a:lumMod val="95000"/>
                    <a:lumOff val="5000"/>
                  </a:schemeClr>
                </a:solidFill>
              </a:rPr>
              <a:t> type </a:t>
            </a:r>
            <a:r>
              <a:rPr lang="en-US" sz="4000" dirty="0" err="1">
                <a:solidFill>
                  <a:schemeClr val="tx1">
                    <a:lumMod val="95000"/>
                    <a:lumOff val="5000"/>
                  </a:schemeClr>
                </a:solidFill>
              </a:rPr>
              <a:t>arrayName</a:t>
            </a:r>
            <a:r>
              <a:rPr lang="en-US" sz="4000" dirty="0">
                <a:solidFill>
                  <a:schemeClr val="tx1">
                    <a:lumMod val="95000"/>
                    <a:lumOff val="5000"/>
                  </a:schemeClr>
                </a:solidFill>
              </a:rPr>
              <a:t> [ </a:t>
            </a:r>
            <a:r>
              <a:rPr lang="en-US" sz="4000" dirty="0" err="1">
                <a:solidFill>
                  <a:schemeClr val="tx1">
                    <a:lumMod val="95000"/>
                    <a:lumOff val="5000"/>
                  </a:schemeClr>
                </a:solidFill>
              </a:rPr>
              <a:t>arraySize</a:t>
            </a:r>
            <a:r>
              <a:rPr lang="en-US" sz="4000" dirty="0">
                <a:solidFill>
                  <a:schemeClr val="tx1">
                    <a:lumMod val="95000"/>
                    <a:lumOff val="5000"/>
                  </a:schemeClr>
                </a:solidFill>
              </a:rPr>
              <a:t> ]; </a:t>
            </a:r>
          </a:p>
          <a:p>
            <a:pPr>
              <a:lnSpc>
                <a:spcPct val="150000"/>
              </a:lnSpc>
            </a:pPr>
            <a:r>
              <a:rPr lang="en-US" sz="4000" dirty="0">
                <a:solidFill>
                  <a:schemeClr val="tx1">
                    <a:lumMod val="95000"/>
                    <a:lumOff val="5000"/>
                  </a:schemeClr>
                </a:solidFill>
              </a:rPr>
              <a:t>The </a:t>
            </a:r>
            <a:r>
              <a:rPr lang="en-US" sz="4000" dirty="0" err="1">
                <a:solidFill>
                  <a:schemeClr val="tx1">
                    <a:lumMod val="95000"/>
                    <a:lumOff val="5000"/>
                  </a:schemeClr>
                </a:solidFill>
              </a:rPr>
              <a:t>arraySize</a:t>
            </a:r>
            <a:r>
              <a:rPr lang="en-US" sz="4000" dirty="0">
                <a:solidFill>
                  <a:schemeClr val="tx1">
                    <a:lumMod val="95000"/>
                    <a:lumOff val="5000"/>
                  </a:schemeClr>
                </a:solidFill>
              </a:rPr>
              <a:t> must be an integer constant greater than zero and type can be any valid C++ data type. </a:t>
            </a:r>
          </a:p>
        </p:txBody>
      </p:sp>
      <p:sp>
        <p:nvSpPr>
          <p:cNvPr id="3" name="Rectangle 1">
            <a:extLst>
              <a:ext uri="{FF2B5EF4-FFF2-40B4-BE49-F238E27FC236}">
                <a16:creationId xmlns:a16="http://schemas.microsoft.com/office/drawing/2014/main" id="{388106E2-12A9-8133-CBC1-854449A44E72}"/>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987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1EBD9-E946-FEEC-7B2D-661D8E26030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3A5EFE0-234B-16DE-3A92-F678960CD416}"/>
              </a:ext>
            </a:extLst>
          </p:cNvPr>
          <p:cNvSpPr txBox="1"/>
          <p:nvPr/>
        </p:nvSpPr>
        <p:spPr>
          <a:xfrm>
            <a:off x="1024384" y="599709"/>
            <a:ext cx="14072064"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Declaration of one-dimensional array</a:t>
            </a:r>
          </a:p>
        </p:txBody>
      </p:sp>
      <p:sp>
        <p:nvSpPr>
          <p:cNvPr id="13" name="Freeform 13">
            <a:extLst>
              <a:ext uri="{FF2B5EF4-FFF2-40B4-BE49-F238E27FC236}">
                <a16:creationId xmlns:a16="http://schemas.microsoft.com/office/drawing/2014/main" id="{F6E72F21-B61D-7653-9373-AFF375E25610}"/>
              </a:ext>
            </a:extLst>
          </p:cNvPr>
          <p:cNvSpPr/>
          <p:nvPr/>
        </p:nvSpPr>
        <p:spPr>
          <a:xfrm>
            <a:off x="15468600" y="1083600"/>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CF3D1AE0-ADB7-2FF0-BFB8-546C6CAB9C67}"/>
              </a:ext>
            </a:extLst>
          </p:cNvPr>
          <p:cNvSpPr txBox="1"/>
          <p:nvPr/>
        </p:nvSpPr>
        <p:spPr>
          <a:xfrm>
            <a:off x="1010529" y="2171700"/>
            <a:ext cx="15753471" cy="5444567"/>
          </a:xfrm>
          <a:prstGeom prst="rect">
            <a:avLst/>
          </a:prstGeom>
        </p:spPr>
        <p:txBody>
          <a:bodyPr wrap="square" lIns="0" tIns="0" rIns="0" bIns="0" rtlCol="0" anchor="t">
            <a:spAutoFit/>
          </a:bodyPr>
          <a:lstStyle/>
          <a:p>
            <a:pPr algn="just">
              <a:lnSpc>
                <a:spcPct val="150000"/>
              </a:lnSpc>
            </a:pPr>
            <a:r>
              <a:rPr lang="en-US" altLang="en-US" sz="4000" dirty="0">
                <a:solidFill>
                  <a:schemeClr val="tx1">
                    <a:lumMod val="95000"/>
                    <a:lumOff val="5000"/>
                  </a:schemeClr>
                </a:solidFill>
              </a:rPr>
              <a:t>In programming, arrays have many types, such as:</a:t>
            </a:r>
          </a:p>
          <a:p>
            <a:pPr>
              <a:lnSpc>
                <a:spcPct val="150000"/>
              </a:lnSpc>
            </a:pPr>
            <a:r>
              <a:rPr lang="en-US" sz="4000" dirty="0">
                <a:solidFill>
                  <a:schemeClr val="tx1">
                    <a:lumMod val="95000"/>
                    <a:lumOff val="5000"/>
                  </a:schemeClr>
                </a:solidFill>
              </a:rPr>
              <a:t>To declare an array in C++, we must specify the type of the elements and the number of elements required by an array as follows:</a:t>
            </a:r>
          </a:p>
          <a:p>
            <a:pPr lvl="2">
              <a:lnSpc>
                <a:spcPct val="150000"/>
              </a:lnSpc>
            </a:pPr>
            <a:r>
              <a:rPr lang="en-US" sz="4000" dirty="0">
                <a:solidFill>
                  <a:schemeClr val="tx1">
                    <a:lumMod val="95000"/>
                    <a:lumOff val="5000"/>
                  </a:schemeClr>
                </a:solidFill>
                <a:highlight>
                  <a:srgbClr val="C0C0C0"/>
                </a:highlight>
              </a:rPr>
              <a:t> type </a:t>
            </a:r>
            <a:r>
              <a:rPr lang="en-US" sz="4000" dirty="0" err="1">
                <a:solidFill>
                  <a:schemeClr val="tx1">
                    <a:lumMod val="95000"/>
                    <a:lumOff val="5000"/>
                  </a:schemeClr>
                </a:solidFill>
                <a:highlight>
                  <a:srgbClr val="C0C0C0"/>
                </a:highlight>
              </a:rPr>
              <a:t>arrayName</a:t>
            </a:r>
            <a:r>
              <a:rPr lang="en-US" sz="4000" dirty="0">
                <a:solidFill>
                  <a:schemeClr val="tx1">
                    <a:lumMod val="95000"/>
                    <a:lumOff val="5000"/>
                  </a:schemeClr>
                </a:solidFill>
                <a:highlight>
                  <a:srgbClr val="C0C0C0"/>
                </a:highlight>
              </a:rPr>
              <a:t> [ </a:t>
            </a:r>
            <a:r>
              <a:rPr lang="en-US" sz="4000" dirty="0" err="1">
                <a:solidFill>
                  <a:schemeClr val="tx1">
                    <a:lumMod val="95000"/>
                    <a:lumOff val="5000"/>
                  </a:schemeClr>
                </a:solidFill>
                <a:highlight>
                  <a:srgbClr val="C0C0C0"/>
                </a:highlight>
              </a:rPr>
              <a:t>arraySize</a:t>
            </a:r>
            <a:r>
              <a:rPr lang="en-US" sz="4000" dirty="0">
                <a:solidFill>
                  <a:schemeClr val="tx1">
                    <a:lumMod val="95000"/>
                    <a:lumOff val="5000"/>
                  </a:schemeClr>
                </a:solidFill>
                <a:highlight>
                  <a:srgbClr val="C0C0C0"/>
                </a:highlight>
              </a:rPr>
              <a:t> ]; </a:t>
            </a:r>
          </a:p>
          <a:p>
            <a:pPr>
              <a:lnSpc>
                <a:spcPct val="150000"/>
              </a:lnSpc>
            </a:pPr>
            <a:r>
              <a:rPr lang="en-US" sz="4000" dirty="0">
                <a:solidFill>
                  <a:schemeClr val="tx1">
                    <a:lumMod val="95000"/>
                    <a:lumOff val="5000"/>
                  </a:schemeClr>
                </a:solidFill>
              </a:rPr>
              <a:t>The </a:t>
            </a:r>
            <a:r>
              <a:rPr lang="en-US" sz="4000" dirty="0" err="1">
                <a:solidFill>
                  <a:schemeClr val="tx1">
                    <a:lumMod val="95000"/>
                    <a:lumOff val="5000"/>
                  </a:schemeClr>
                </a:solidFill>
              </a:rPr>
              <a:t>arraySize</a:t>
            </a:r>
            <a:r>
              <a:rPr lang="en-US" sz="4000" dirty="0">
                <a:solidFill>
                  <a:schemeClr val="tx1">
                    <a:lumMod val="95000"/>
                    <a:lumOff val="5000"/>
                  </a:schemeClr>
                </a:solidFill>
              </a:rPr>
              <a:t> must be an integer constant greater than zero and type can be any valid C++ data type. </a:t>
            </a:r>
          </a:p>
        </p:txBody>
      </p:sp>
      <p:sp>
        <p:nvSpPr>
          <p:cNvPr id="3" name="Rectangle 1">
            <a:extLst>
              <a:ext uri="{FF2B5EF4-FFF2-40B4-BE49-F238E27FC236}">
                <a16:creationId xmlns:a16="http://schemas.microsoft.com/office/drawing/2014/main" id="{5C2C19CA-C332-E567-3ABF-3062D6E9E63C}"/>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2363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2231</TotalTime>
  <Words>3404</Words>
  <Application>Microsoft Macintosh PowerPoint</Application>
  <PresentationFormat>Custom</PresentationFormat>
  <Paragraphs>478</Paragraphs>
  <Slides>47</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Cormorant Garamond Bold Italics</vt:lpstr>
      <vt:lpstr>Aptos</vt:lpstr>
      <vt:lpstr>Calibri</vt:lpstr>
      <vt:lpstr>Quicksand</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Enhancing Sales Strategy Presentation</dc:title>
  <dc:creator>Hazha</dc:creator>
  <cp:lastModifiedBy>hazha yahia</cp:lastModifiedBy>
  <cp:revision>225</cp:revision>
  <dcterms:created xsi:type="dcterms:W3CDTF">2006-08-16T00:00:00Z</dcterms:created>
  <dcterms:modified xsi:type="dcterms:W3CDTF">2026-05-03T19:59:29Z</dcterms:modified>
  <dc:identifier>DAGggNbnluo</dc:identifier>
</cp:coreProperties>
</file>