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8" r:id="rId3"/>
    <p:sldId id="331" r:id="rId4"/>
    <p:sldId id="333" r:id="rId5"/>
    <p:sldId id="332" r:id="rId6"/>
    <p:sldId id="334" r:id="rId7"/>
    <p:sldId id="335" r:id="rId8"/>
    <p:sldId id="344" r:id="rId9"/>
    <p:sldId id="345" r:id="rId10"/>
    <p:sldId id="346" r:id="rId11"/>
    <p:sldId id="338" r:id="rId12"/>
    <p:sldId id="339" r:id="rId13"/>
    <p:sldId id="341" r:id="rId14"/>
    <p:sldId id="342" r:id="rId15"/>
    <p:sldId id="343" r:id="rId16"/>
    <p:sldId id="336" r:id="rId17"/>
    <p:sldId id="337"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267" r:id="rId35"/>
  </p:sldIdLst>
  <p:sldSz cx="18288000" cy="10287000"/>
  <p:notesSz cx="6858000" cy="9144000"/>
  <p:embeddedFontLst>
    <p:embeddedFont>
      <p:font typeface="Cormorant Garamond Bold Italics" pitchFamily="2" charset="77"/>
      <p:regular r:id="rId37"/>
      <p:bold r:id="rId38"/>
      <p:italic r:id="rId39"/>
      <p:boldItalic r:id="rId40"/>
    </p:embeddedFont>
    <p:embeddedFont>
      <p:font typeface="Quicksand" pitchFamily="2" charset="77"/>
      <p:regular r:id="rId41"/>
    </p:embeddedFont>
    <p:embeddedFont>
      <p:font typeface="Segoe UI" panose="020B0502040204020203"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8" autoAdjust="0"/>
    <p:restoredTop sz="94589" autoAdjust="0"/>
  </p:normalViewPr>
  <p:slideViewPr>
    <p:cSldViewPr>
      <p:cViewPr>
        <p:scale>
          <a:sx n="94" d="100"/>
          <a:sy n="94" d="100"/>
        </p:scale>
        <p:origin x="40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37413-1EA9-4C8A-8644-28248992969E}" type="datetimeFigureOut">
              <a:rPr lang="en-US" smtClean="0"/>
              <a:t>5/11/26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54FA1-DFC3-46F6-872F-D83D6FBF8434}" type="slidenum">
              <a:rPr lang="en-US" smtClean="0"/>
              <a:t>‹#›</a:t>
            </a:fld>
            <a:endParaRPr lang="en-US"/>
          </a:p>
        </p:txBody>
      </p:sp>
    </p:spTree>
    <p:extLst>
      <p:ext uri="{BB962C8B-B14F-4D97-AF65-F5344CB8AC3E}">
        <p14:creationId xmlns:p14="http://schemas.microsoft.com/office/powerpoint/2010/main" val="282440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54FA1-DFC3-46F6-872F-D83D6FBF8434}" type="slidenum">
              <a:rPr lang="en-US" smtClean="0"/>
              <a:t>3</a:t>
            </a:fld>
            <a:endParaRPr lang="en-US" dirty="0"/>
          </a:p>
        </p:txBody>
      </p:sp>
    </p:spTree>
    <p:extLst>
      <p:ext uri="{BB962C8B-B14F-4D97-AF65-F5344CB8AC3E}">
        <p14:creationId xmlns:p14="http://schemas.microsoft.com/office/powerpoint/2010/main" val="20116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51AB7-8E54-366F-6F6B-F5B2EE3D5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631B1-FB02-3F57-0FD5-E33ACA6A5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DCE4D-94F1-40F5-E1D7-4DE98559DC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C56C13-9ED6-7595-8905-096E4DF92A70}"/>
              </a:ext>
            </a:extLst>
          </p:cNvPr>
          <p:cNvSpPr>
            <a:spLocks noGrp="1"/>
          </p:cNvSpPr>
          <p:nvPr>
            <p:ph type="sldNum" sz="quarter" idx="5"/>
          </p:nvPr>
        </p:nvSpPr>
        <p:spPr/>
        <p:txBody>
          <a:bodyPr/>
          <a:lstStyle/>
          <a:p>
            <a:fld id="{D3F54FA1-DFC3-46F6-872F-D83D6FBF8434}" type="slidenum">
              <a:rPr lang="en-US" smtClean="0"/>
              <a:t>12</a:t>
            </a:fld>
            <a:endParaRPr lang="en-US" dirty="0"/>
          </a:p>
        </p:txBody>
      </p:sp>
    </p:spTree>
    <p:extLst>
      <p:ext uri="{BB962C8B-B14F-4D97-AF65-F5344CB8AC3E}">
        <p14:creationId xmlns:p14="http://schemas.microsoft.com/office/powerpoint/2010/main" val="294416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0C437-BB2B-F394-5F71-319D33566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DE0B5-6E6A-FDDC-D9C1-DC36507FE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64C99-DEC1-E218-25E1-0EB3E46D1E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F2CC6C-ACCA-ABC3-ED8D-9632792F07E8}"/>
              </a:ext>
            </a:extLst>
          </p:cNvPr>
          <p:cNvSpPr>
            <a:spLocks noGrp="1"/>
          </p:cNvSpPr>
          <p:nvPr>
            <p:ph type="sldNum" sz="quarter" idx="5"/>
          </p:nvPr>
        </p:nvSpPr>
        <p:spPr/>
        <p:txBody>
          <a:bodyPr/>
          <a:lstStyle/>
          <a:p>
            <a:fld id="{D3F54FA1-DFC3-46F6-872F-D83D6FBF8434}" type="slidenum">
              <a:rPr lang="en-US" smtClean="0"/>
              <a:t>13</a:t>
            </a:fld>
            <a:endParaRPr lang="en-US" dirty="0"/>
          </a:p>
        </p:txBody>
      </p:sp>
    </p:spTree>
    <p:extLst>
      <p:ext uri="{BB962C8B-B14F-4D97-AF65-F5344CB8AC3E}">
        <p14:creationId xmlns:p14="http://schemas.microsoft.com/office/powerpoint/2010/main" val="398801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B9EA-5CEB-6F50-7540-8764A854F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68DC6-9432-CA2A-D863-269E1391F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08540-E388-64CA-B88C-BA618455C6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431CC4-1828-4969-97E7-60B34B9079B1}"/>
              </a:ext>
            </a:extLst>
          </p:cNvPr>
          <p:cNvSpPr>
            <a:spLocks noGrp="1"/>
          </p:cNvSpPr>
          <p:nvPr>
            <p:ph type="sldNum" sz="quarter" idx="5"/>
          </p:nvPr>
        </p:nvSpPr>
        <p:spPr/>
        <p:txBody>
          <a:bodyPr/>
          <a:lstStyle/>
          <a:p>
            <a:fld id="{D3F54FA1-DFC3-46F6-872F-D83D6FBF8434}" type="slidenum">
              <a:rPr lang="en-US" smtClean="0"/>
              <a:t>14</a:t>
            </a:fld>
            <a:endParaRPr lang="en-US" dirty="0"/>
          </a:p>
        </p:txBody>
      </p:sp>
    </p:spTree>
    <p:extLst>
      <p:ext uri="{BB962C8B-B14F-4D97-AF65-F5344CB8AC3E}">
        <p14:creationId xmlns:p14="http://schemas.microsoft.com/office/powerpoint/2010/main" val="357234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75BA-5E53-EF1A-D7E2-828348045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6732B-5E41-91B6-ED86-98F7558F4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0C650-B2D4-2647-938F-D979563830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1B9A9-92E0-DBFF-DD92-C9258C18C75A}"/>
              </a:ext>
            </a:extLst>
          </p:cNvPr>
          <p:cNvSpPr>
            <a:spLocks noGrp="1"/>
          </p:cNvSpPr>
          <p:nvPr>
            <p:ph type="sldNum" sz="quarter" idx="5"/>
          </p:nvPr>
        </p:nvSpPr>
        <p:spPr/>
        <p:txBody>
          <a:bodyPr/>
          <a:lstStyle/>
          <a:p>
            <a:fld id="{D3F54FA1-DFC3-46F6-872F-D83D6FBF8434}" type="slidenum">
              <a:rPr lang="en-US" smtClean="0"/>
              <a:t>15</a:t>
            </a:fld>
            <a:endParaRPr lang="en-US" dirty="0"/>
          </a:p>
        </p:txBody>
      </p:sp>
    </p:spTree>
    <p:extLst>
      <p:ext uri="{BB962C8B-B14F-4D97-AF65-F5344CB8AC3E}">
        <p14:creationId xmlns:p14="http://schemas.microsoft.com/office/powerpoint/2010/main" val="319526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D6C0F-E132-843F-A264-DAD6EDFAF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2EF59-5004-4498-0E1E-E288AA2E7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D6A0E-D1F1-9A70-D55D-620B9F09D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8220A-2AB3-999C-4792-9F1AC298C952}"/>
              </a:ext>
            </a:extLst>
          </p:cNvPr>
          <p:cNvSpPr>
            <a:spLocks noGrp="1"/>
          </p:cNvSpPr>
          <p:nvPr>
            <p:ph type="sldNum" sz="quarter" idx="5"/>
          </p:nvPr>
        </p:nvSpPr>
        <p:spPr/>
        <p:txBody>
          <a:bodyPr/>
          <a:lstStyle/>
          <a:p>
            <a:fld id="{D3F54FA1-DFC3-46F6-872F-D83D6FBF8434}" type="slidenum">
              <a:rPr lang="en-US" smtClean="0"/>
              <a:t>16</a:t>
            </a:fld>
            <a:endParaRPr lang="en-US" dirty="0"/>
          </a:p>
        </p:txBody>
      </p:sp>
    </p:spTree>
    <p:extLst>
      <p:ext uri="{BB962C8B-B14F-4D97-AF65-F5344CB8AC3E}">
        <p14:creationId xmlns:p14="http://schemas.microsoft.com/office/powerpoint/2010/main" val="3213204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00B5D-B7A6-2739-8269-64ACF068E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3AD31-ECCD-247C-5471-0171068B8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3AF90-0FCA-1D32-36E8-4FCB27F37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857916-6602-F100-369C-CF6833D67F13}"/>
              </a:ext>
            </a:extLst>
          </p:cNvPr>
          <p:cNvSpPr>
            <a:spLocks noGrp="1"/>
          </p:cNvSpPr>
          <p:nvPr>
            <p:ph type="sldNum" sz="quarter" idx="5"/>
          </p:nvPr>
        </p:nvSpPr>
        <p:spPr/>
        <p:txBody>
          <a:bodyPr/>
          <a:lstStyle/>
          <a:p>
            <a:fld id="{D3F54FA1-DFC3-46F6-872F-D83D6FBF8434}" type="slidenum">
              <a:rPr lang="en-US" smtClean="0"/>
              <a:t>17</a:t>
            </a:fld>
            <a:endParaRPr lang="en-US" dirty="0"/>
          </a:p>
        </p:txBody>
      </p:sp>
    </p:spTree>
    <p:extLst>
      <p:ext uri="{BB962C8B-B14F-4D97-AF65-F5344CB8AC3E}">
        <p14:creationId xmlns:p14="http://schemas.microsoft.com/office/powerpoint/2010/main" val="268424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58ECD-2838-D4A9-448F-DB4F51530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29FA0-56F2-C62B-FD0B-72C5496AA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94669-2FED-F67C-92C8-C882B0348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74BA3-7F86-1F53-BF0A-76F17EBF226B}"/>
              </a:ext>
            </a:extLst>
          </p:cNvPr>
          <p:cNvSpPr>
            <a:spLocks noGrp="1"/>
          </p:cNvSpPr>
          <p:nvPr>
            <p:ph type="sldNum" sz="quarter" idx="5"/>
          </p:nvPr>
        </p:nvSpPr>
        <p:spPr/>
        <p:txBody>
          <a:bodyPr/>
          <a:lstStyle/>
          <a:p>
            <a:fld id="{D3F54FA1-DFC3-46F6-872F-D83D6FBF8434}" type="slidenum">
              <a:rPr lang="en-US" smtClean="0"/>
              <a:t>18</a:t>
            </a:fld>
            <a:endParaRPr lang="en-US" dirty="0"/>
          </a:p>
        </p:txBody>
      </p:sp>
    </p:spTree>
    <p:extLst>
      <p:ext uri="{BB962C8B-B14F-4D97-AF65-F5344CB8AC3E}">
        <p14:creationId xmlns:p14="http://schemas.microsoft.com/office/powerpoint/2010/main" val="151765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4CD4-FA3E-C6FA-919B-A7C2831BD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CE3AF-8F87-0ED0-618C-896972DE2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92DA-741E-21DB-483A-433129B31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53DAA2-158F-1C40-B4AF-67D6A1FF8D89}"/>
              </a:ext>
            </a:extLst>
          </p:cNvPr>
          <p:cNvSpPr>
            <a:spLocks noGrp="1"/>
          </p:cNvSpPr>
          <p:nvPr>
            <p:ph type="sldNum" sz="quarter" idx="5"/>
          </p:nvPr>
        </p:nvSpPr>
        <p:spPr/>
        <p:txBody>
          <a:bodyPr/>
          <a:lstStyle/>
          <a:p>
            <a:fld id="{D3F54FA1-DFC3-46F6-872F-D83D6FBF8434}" type="slidenum">
              <a:rPr lang="en-US" smtClean="0"/>
              <a:t>19</a:t>
            </a:fld>
            <a:endParaRPr lang="en-US" dirty="0"/>
          </a:p>
        </p:txBody>
      </p:sp>
    </p:spTree>
    <p:extLst>
      <p:ext uri="{BB962C8B-B14F-4D97-AF65-F5344CB8AC3E}">
        <p14:creationId xmlns:p14="http://schemas.microsoft.com/office/powerpoint/2010/main" val="17698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C286-CAC1-DB6C-535E-2FCAE73BB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A7C2C-0143-B1EA-EBF5-B0723547C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75DAB-9C72-1B6E-AA7C-E697784954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F1C22-F63A-AE32-1259-52CF6FC76A71}"/>
              </a:ext>
            </a:extLst>
          </p:cNvPr>
          <p:cNvSpPr>
            <a:spLocks noGrp="1"/>
          </p:cNvSpPr>
          <p:nvPr>
            <p:ph type="sldNum" sz="quarter" idx="5"/>
          </p:nvPr>
        </p:nvSpPr>
        <p:spPr/>
        <p:txBody>
          <a:bodyPr/>
          <a:lstStyle/>
          <a:p>
            <a:fld id="{D3F54FA1-DFC3-46F6-872F-D83D6FBF8434}" type="slidenum">
              <a:rPr lang="en-US" smtClean="0"/>
              <a:t>20</a:t>
            </a:fld>
            <a:endParaRPr lang="en-US" dirty="0"/>
          </a:p>
        </p:txBody>
      </p:sp>
    </p:spTree>
    <p:extLst>
      <p:ext uri="{BB962C8B-B14F-4D97-AF65-F5344CB8AC3E}">
        <p14:creationId xmlns:p14="http://schemas.microsoft.com/office/powerpoint/2010/main" val="316868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171C-5568-829E-2EAB-75EDED187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6746B-5D44-3DD8-0811-156E380D9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90822-1CBF-E1C7-3479-3C2CA91379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D38760-228D-75F4-1190-C9A781CCF1EE}"/>
              </a:ext>
            </a:extLst>
          </p:cNvPr>
          <p:cNvSpPr>
            <a:spLocks noGrp="1"/>
          </p:cNvSpPr>
          <p:nvPr>
            <p:ph type="sldNum" sz="quarter" idx="5"/>
          </p:nvPr>
        </p:nvSpPr>
        <p:spPr/>
        <p:txBody>
          <a:bodyPr/>
          <a:lstStyle/>
          <a:p>
            <a:fld id="{D3F54FA1-DFC3-46F6-872F-D83D6FBF8434}" type="slidenum">
              <a:rPr lang="en-US" smtClean="0"/>
              <a:t>21</a:t>
            </a:fld>
            <a:endParaRPr lang="en-US" dirty="0"/>
          </a:p>
        </p:txBody>
      </p:sp>
    </p:spTree>
    <p:extLst>
      <p:ext uri="{BB962C8B-B14F-4D97-AF65-F5344CB8AC3E}">
        <p14:creationId xmlns:p14="http://schemas.microsoft.com/office/powerpoint/2010/main" val="74154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1B6AB-A2C4-C11C-E55B-5D269440F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15AAE-00B0-FB61-8FEB-E0A79386D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3AE4F-1DCE-B8A0-1370-63B729C8C9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852D3F-3422-2E74-D26D-D096EF514175}"/>
              </a:ext>
            </a:extLst>
          </p:cNvPr>
          <p:cNvSpPr>
            <a:spLocks noGrp="1"/>
          </p:cNvSpPr>
          <p:nvPr>
            <p:ph type="sldNum" sz="quarter" idx="5"/>
          </p:nvPr>
        </p:nvSpPr>
        <p:spPr/>
        <p:txBody>
          <a:bodyPr/>
          <a:lstStyle/>
          <a:p>
            <a:fld id="{D3F54FA1-DFC3-46F6-872F-D83D6FBF8434}" type="slidenum">
              <a:rPr lang="en-US" smtClean="0"/>
              <a:t>4</a:t>
            </a:fld>
            <a:endParaRPr lang="en-US" dirty="0"/>
          </a:p>
        </p:txBody>
      </p:sp>
    </p:spTree>
    <p:extLst>
      <p:ext uri="{BB962C8B-B14F-4D97-AF65-F5344CB8AC3E}">
        <p14:creationId xmlns:p14="http://schemas.microsoft.com/office/powerpoint/2010/main" val="145260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F1134-425F-4084-ED9C-61D7C6EE9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6B37B-A063-42A2-4D30-B78463A8B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66205-6C65-C546-728F-A4C00CAC4C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BE0D0A-B035-CA1C-BAB3-2DA09AFADB2D}"/>
              </a:ext>
            </a:extLst>
          </p:cNvPr>
          <p:cNvSpPr>
            <a:spLocks noGrp="1"/>
          </p:cNvSpPr>
          <p:nvPr>
            <p:ph type="sldNum" sz="quarter" idx="5"/>
          </p:nvPr>
        </p:nvSpPr>
        <p:spPr/>
        <p:txBody>
          <a:bodyPr/>
          <a:lstStyle/>
          <a:p>
            <a:fld id="{D3F54FA1-DFC3-46F6-872F-D83D6FBF8434}" type="slidenum">
              <a:rPr lang="en-US" smtClean="0"/>
              <a:t>22</a:t>
            </a:fld>
            <a:endParaRPr lang="en-US" dirty="0"/>
          </a:p>
        </p:txBody>
      </p:sp>
    </p:spTree>
    <p:extLst>
      <p:ext uri="{BB962C8B-B14F-4D97-AF65-F5344CB8AC3E}">
        <p14:creationId xmlns:p14="http://schemas.microsoft.com/office/powerpoint/2010/main" val="330720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2A08-8477-D10E-449F-8916F2901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07428-B871-E555-3CEE-09C74E088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39D91-E655-8855-F5BA-392E835233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3317D-F40D-4F57-AA59-272B30543424}"/>
              </a:ext>
            </a:extLst>
          </p:cNvPr>
          <p:cNvSpPr>
            <a:spLocks noGrp="1"/>
          </p:cNvSpPr>
          <p:nvPr>
            <p:ph type="sldNum" sz="quarter" idx="5"/>
          </p:nvPr>
        </p:nvSpPr>
        <p:spPr/>
        <p:txBody>
          <a:bodyPr/>
          <a:lstStyle/>
          <a:p>
            <a:fld id="{D3F54FA1-DFC3-46F6-872F-D83D6FBF8434}" type="slidenum">
              <a:rPr lang="en-US" smtClean="0"/>
              <a:t>23</a:t>
            </a:fld>
            <a:endParaRPr lang="en-US" dirty="0"/>
          </a:p>
        </p:txBody>
      </p:sp>
    </p:spTree>
    <p:extLst>
      <p:ext uri="{BB962C8B-B14F-4D97-AF65-F5344CB8AC3E}">
        <p14:creationId xmlns:p14="http://schemas.microsoft.com/office/powerpoint/2010/main" val="64659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239D8-86A8-C972-F43F-997965032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97043-2F52-14F6-0BE6-D2E64D226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45F37-A5FD-FB7B-30BF-5B69734539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46DC4C-E25C-0122-115C-95C6E9FDF602}"/>
              </a:ext>
            </a:extLst>
          </p:cNvPr>
          <p:cNvSpPr>
            <a:spLocks noGrp="1"/>
          </p:cNvSpPr>
          <p:nvPr>
            <p:ph type="sldNum" sz="quarter" idx="5"/>
          </p:nvPr>
        </p:nvSpPr>
        <p:spPr/>
        <p:txBody>
          <a:bodyPr/>
          <a:lstStyle/>
          <a:p>
            <a:fld id="{D3F54FA1-DFC3-46F6-872F-D83D6FBF8434}" type="slidenum">
              <a:rPr lang="en-US" smtClean="0"/>
              <a:t>24</a:t>
            </a:fld>
            <a:endParaRPr lang="en-US" dirty="0"/>
          </a:p>
        </p:txBody>
      </p:sp>
    </p:spTree>
    <p:extLst>
      <p:ext uri="{BB962C8B-B14F-4D97-AF65-F5344CB8AC3E}">
        <p14:creationId xmlns:p14="http://schemas.microsoft.com/office/powerpoint/2010/main" val="951708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5541C-B4DB-DF27-0373-17813712E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6E323-7DB7-89D1-CACB-BAEBC5DD9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A5B57-4241-14E2-FECE-9B82CBA671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4C85A3-00D2-D0E0-D54D-B1CD400E0C55}"/>
              </a:ext>
            </a:extLst>
          </p:cNvPr>
          <p:cNvSpPr>
            <a:spLocks noGrp="1"/>
          </p:cNvSpPr>
          <p:nvPr>
            <p:ph type="sldNum" sz="quarter" idx="5"/>
          </p:nvPr>
        </p:nvSpPr>
        <p:spPr/>
        <p:txBody>
          <a:bodyPr/>
          <a:lstStyle/>
          <a:p>
            <a:fld id="{D3F54FA1-DFC3-46F6-872F-D83D6FBF8434}" type="slidenum">
              <a:rPr lang="en-US" smtClean="0"/>
              <a:t>25</a:t>
            </a:fld>
            <a:endParaRPr lang="en-US" dirty="0"/>
          </a:p>
        </p:txBody>
      </p:sp>
    </p:spTree>
    <p:extLst>
      <p:ext uri="{BB962C8B-B14F-4D97-AF65-F5344CB8AC3E}">
        <p14:creationId xmlns:p14="http://schemas.microsoft.com/office/powerpoint/2010/main" val="2841323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9485A-286C-CF29-065A-395173A16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5BD7C-3E8A-BD51-9AB6-9688775B4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7CDCE-F59B-A921-AC1A-D0EB0CEDA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D70BD-03E9-0312-978C-0E48C4EAA7B8}"/>
              </a:ext>
            </a:extLst>
          </p:cNvPr>
          <p:cNvSpPr>
            <a:spLocks noGrp="1"/>
          </p:cNvSpPr>
          <p:nvPr>
            <p:ph type="sldNum" sz="quarter" idx="5"/>
          </p:nvPr>
        </p:nvSpPr>
        <p:spPr/>
        <p:txBody>
          <a:bodyPr/>
          <a:lstStyle/>
          <a:p>
            <a:fld id="{D3F54FA1-DFC3-46F6-872F-D83D6FBF8434}" type="slidenum">
              <a:rPr lang="en-US" smtClean="0"/>
              <a:t>26</a:t>
            </a:fld>
            <a:endParaRPr lang="en-US" dirty="0"/>
          </a:p>
        </p:txBody>
      </p:sp>
    </p:spTree>
    <p:extLst>
      <p:ext uri="{BB962C8B-B14F-4D97-AF65-F5344CB8AC3E}">
        <p14:creationId xmlns:p14="http://schemas.microsoft.com/office/powerpoint/2010/main" val="25773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07BCC-C597-3E4D-CC03-9AED0ED7A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45AD8-3650-A4C8-EF3C-7678C0DD5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1C176-2339-6649-B0A7-30D6D24833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A967BC-0AB3-0F7E-1155-15CA4F90F4DF}"/>
              </a:ext>
            </a:extLst>
          </p:cNvPr>
          <p:cNvSpPr>
            <a:spLocks noGrp="1"/>
          </p:cNvSpPr>
          <p:nvPr>
            <p:ph type="sldNum" sz="quarter" idx="5"/>
          </p:nvPr>
        </p:nvSpPr>
        <p:spPr/>
        <p:txBody>
          <a:bodyPr/>
          <a:lstStyle/>
          <a:p>
            <a:fld id="{D3F54FA1-DFC3-46F6-872F-D83D6FBF8434}" type="slidenum">
              <a:rPr lang="en-US" smtClean="0"/>
              <a:t>27</a:t>
            </a:fld>
            <a:endParaRPr lang="en-US" dirty="0"/>
          </a:p>
        </p:txBody>
      </p:sp>
    </p:spTree>
    <p:extLst>
      <p:ext uri="{BB962C8B-B14F-4D97-AF65-F5344CB8AC3E}">
        <p14:creationId xmlns:p14="http://schemas.microsoft.com/office/powerpoint/2010/main" val="625430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49751-7179-6345-4DB2-41194EEAE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9E26F-222B-D431-B291-E8B33C499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76487-9419-89CD-C88A-B266F59FF8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229C15-AFA2-4B0B-A0E1-9933A1F7B0F0}"/>
              </a:ext>
            </a:extLst>
          </p:cNvPr>
          <p:cNvSpPr>
            <a:spLocks noGrp="1"/>
          </p:cNvSpPr>
          <p:nvPr>
            <p:ph type="sldNum" sz="quarter" idx="5"/>
          </p:nvPr>
        </p:nvSpPr>
        <p:spPr/>
        <p:txBody>
          <a:bodyPr/>
          <a:lstStyle/>
          <a:p>
            <a:fld id="{D3F54FA1-DFC3-46F6-872F-D83D6FBF8434}" type="slidenum">
              <a:rPr lang="en-US" smtClean="0"/>
              <a:t>28</a:t>
            </a:fld>
            <a:endParaRPr lang="en-US" dirty="0"/>
          </a:p>
        </p:txBody>
      </p:sp>
    </p:spTree>
    <p:extLst>
      <p:ext uri="{BB962C8B-B14F-4D97-AF65-F5344CB8AC3E}">
        <p14:creationId xmlns:p14="http://schemas.microsoft.com/office/powerpoint/2010/main" val="3942148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CF9C8-075E-9990-6A10-3F80F9C86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AD74B-1A5F-D9BA-BE8F-4A51165A9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F0B2F-574B-390B-40AD-2AE5D3F36D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3E5AB9-91FA-2329-0CD5-554587BE3AA9}"/>
              </a:ext>
            </a:extLst>
          </p:cNvPr>
          <p:cNvSpPr>
            <a:spLocks noGrp="1"/>
          </p:cNvSpPr>
          <p:nvPr>
            <p:ph type="sldNum" sz="quarter" idx="5"/>
          </p:nvPr>
        </p:nvSpPr>
        <p:spPr/>
        <p:txBody>
          <a:bodyPr/>
          <a:lstStyle/>
          <a:p>
            <a:fld id="{D3F54FA1-DFC3-46F6-872F-D83D6FBF8434}" type="slidenum">
              <a:rPr lang="en-US" smtClean="0"/>
              <a:t>29</a:t>
            </a:fld>
            <a:endParaRPr lang="en-US" dirty="0"/>
          </a:p>
        </p:txBody>
      </p:sp>
    </p:spTree>
    <p:extLst>
      <p:ext uri="{BB962C8B-B14F-4D97-AF65-F5344CB8AC3E}">
        <p14:creationId xmlns:p14="http://schemas.microsoft.com/office/powerpoint/2010/main" val="184134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26666-EBB4-0C96-FC5A-1C610EBFD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7CD2B-B518-EEB7-32CE-AB4D36EB7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4A9EF-7591-EE5B-6A33-471C63DF5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F8CCE8-A82D-4998-13B9-78F0C56A062F}"/>
              </a:ext>
            </a:extLst>
          </p:cNvPr>
          <p:cNvSpPr>
            <a:spLocks noGrp="1"/>
          </p:cNvSpPr>
          <p:nvPr>
            <p:ph type="sldNum" sz="quarter" idx="5"/>
          </p:nvPr>
        </p:nvSpPr>
        <p:spPr/>
        <p:txBody>
          <a:bodyPr/>
          <a:lstStyle/>
          <a:p>
            <a:fld id="{D3F54FA1-DFC3-46F6-872F-D83D6FBF8434}" type="slidenum">
              <a:rPr lang="en-US" smtClean="0"/>
              <a:t>30</a:t>
            </a:fld>
            <a:endParaRPr lang="en-US" dirty="0"/>
          </a:p>
        </p:txBody>
      </p:sp>
    </p:spTree>
    <p:extLst>
      <p:ext uri="{BB962C8B-B14F-4D97-AF65-F5344CB8AC3E}">
        <p14:creationId xmlns:p14="http://schemas.microsoft.com/office/powerpoint/2010/main" val="1084947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A2F2-433F-BD29-6659-302BD97E3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BB138-0195-57A1-8DB4-19FA0F1AD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5E643-7917-CBD7-7ED1-7431D12962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257C38-6764-E152-DD5A-69A2F854A70D}"/>
              </a:ext>
            </a:extLst>
          </p:cNvPr>
          <p:cNvSpPr>
            <a:spLocks noGrp="1"/>
          </p:cNvSpPr>
          <p:nvPr>
            <p:ph type="sldNum" sz="quarter" idx="5"/>
          </p:nvPr>
        </p:nvSpPr>
        <p:spPr/>
        <p:txBody>
          <a:bodyPr/>
          <a:lstStyle/>
          <a:p>
            <a:fld id="{D3F54FA1-DFC3-46F6-872F-D83D6FBF8434}" type="slidenum">
              <a:rPr lang="en-US" smtClean="0"/>
              <a:t>31</a:t>
            </a:fld>
            <a:endParaRPr lang="en-US" dirty="0"/>
          </a:p>
        </p:txBody>
      </p:sp>
    </p:spTree>
    <p:extLst>
      <p:ext uri="{BB962C8B-B14F-4D97-AF65-F5344CB8AC3E}">
        <p14:creationId xmlns:p14="http://schemas.microsoft.com/office/powerpoint/2010/main" val="317223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60067-36E0-C6FC-C3D0-9696C4864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E5DA5-3E05-A5E4-A732-2064DCF0C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F0A7D-AC5E-6A6E-CF50-A7DD0DD585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C42C7B-77EF-F4E6-868B-0ADDCCCEDF3E}"/>
              </a:ext>
            </a:extLst>
          </p:cNvPr>
          <p:cNvSpPr>
            <a:spLocks noGrp="1"/>
          </p:cNvSpPr>
          <p:nvPr>
            <p:ph type="sldNum" sz="quarter" idx="5"/>
          </p:nvPr>
        </p:nvSpPr>
        <p:spPr/>
        <p:txBody>
          <a:bodyPr/>
          <a:lstStyle/>
          <a:p>
            <a:fld id="{D3F54FA1-DFC3-46F6-872F-D83D6FBF8434}" type="slidenum">
              <a:rPr lang="en-US" smtClean="0"/>
              <a:t>5</a:t>
            </a:fld>
            <a:endParaRPr lang="en-US" dirty="0"/>
          </a:p>
        </p:txBody>
      </p:sp>
    </p:spTree>
    <p:extLst>
      <p:ext uri="{BB962C8B-B14F-4D97-AF65-F5344CB8AC3E}">
        <p14:creationId xmlns:p14="http://schemas.microsoft.com/office/powerpoint/2010/main" val="2540786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5A6A4-3EB5-9A16-A0D6-B465DB200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64538-5C62-4F67-B8CB-3167C2ACE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77569-2A79-96BB-E4AA-7BC82CD22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FFFB3B-DD7E-0770-C97D-E86C70042390}"/>
              </a:ext>
            </a:extLst>
          </p:cNvPr>
          <p:cNvSpPr>
            <a:spLocks noGrp="1"/>
          </p:cNvSpPr>
          <p:nvPr>
            <p:ph type="sldNum" sz="quarter" idx="5"/>
          </p:nvPr>
        </p:nvSpPr>
        <p:spPr/>
        <p:txBody>
          <a:bodyPr/>
          <a:lstStyle/>
          <a:p>
            <a:fld id="{D3F54FA1-DFC3-46F6-872F-D83D6FBF8434}" type="slidenum">
              <a:rPr lang="en-US" smtClean="0"/>
              <a:t>32</a:t>
            </a:fld>
            <a:endParaRPr lang="en-US" dirty="0"/>
          </a:p>
        </p:txBody>
      </p:sp>
    </p:spTree>
    <p:extLst>
      <p:ext uri="{BB962C8B-B14F-4D97-AF65-F5344CB8AC3E}">
        <p14:creationId xmlns:p14="http://schemas.microsoft.com/office/powerpoint/2010/main" val="1598196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6B9E1-C83B-3BDB-BA21-EE6EA02F9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5D20D-BEC7-17BA-13C5-1141118D4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E9C4A-0618-454E-877D-F6A4CB9CFA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8A1F26-3D8D-31B9-2C58-0526A4F8B039}"/>
              </a:ext>
            </a:extLst>
          </p:cNvPr>
          <p:cNvSpPr>
            <a:spLocks noGrp="1"/>
          </p:cNvSpPr>
          <p:nvPr>
            <p:ph type="sldNum" sz="quarter" idx="5"/>
          </p:nvPr>
        </p:nvSpPr>
        <p:spPr/>
        <p:txBody>
          <a:bodyPr/>
          <a:lstStyle/>
          <a:p>
            <a:fld id="{D3F54FA1-DFC3-46F6-872F-D83D6FBF8434}" type="slidenum">
              <a:rPr lang="en-US" smtClean="0"/>
              <a:t>33</a:t>
            </a:fld>
            <a:endParaRPr lang="en-US" dirty="0"/>
          </a:p>
        </p:txBody>
      </p:sp>
    </p:spTree>
    <p:extLst>
      <p:ext uri="{BB962C8B-B14F-4D97-AF65-F5344CB8AC3E}">
        <p14:creationId xmlns:p14="http://schemas.microsoft.com/office/powerpoint/2010/main" val="47024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293B6-3B7C-4D4B-6E5D-D95C3969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E4B11-0ED8-15D6-9B63-67C61A918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7F775-A2F4-9523-5858-D818CC989C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EF9620-83A4-CE5B-6155-146DBF7B390C}"/>
              </a:ext>
            </a:extLst>
          </p:cNvPr>
          <p:cNvSpPr>
            <a:spLocks noGrp="1"/>
          </p:cNvSpPr>
          <p:nvPr>
            <p:ph type="sldNum" sz="quarter" idx="5"/>
          </p:nvPr>
        </p:nvSpPr>
        <p:spPr/>
        <p:txBody>
          <a:bodyPr/>
          <a:lstStyle/>
          <a:p>
            <a:fld id="{D3F54FA1-DFC3-46F6-872F-D83D6FBF8434}" type="slidenum">
              <a:rPr lang="en-US" smtClean="0"/>
              <a:t>6</a:t>
            </a:fld>
            <a:endParaRPr lang="en-US" dirty="0"/>
          </a:p>
        </p:txBody>
      </p:sp>
    </p:spTree>
    <p:extLst>
      <p:ext uri="{BB962C8B-B14F-4D97-AF65-F5344CB8AC3E}">
        <p14:creationId xmlns:p14="http://schemas.microsoft.com/office/powerpoint/2010/main" val="57820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D8FCB-7759-F69A-E480-AA29C7E80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50F31-40C8-3CBC-B801-D2009186D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18B7E-C0D3-E5BE-D6B7-5D7F3F074B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458295-ED86-EE22-5453-05726E315EAE}"/>
              </a:ext>
            </a:extLst>
          </p:cNvPr>
          <p:cNvSpPr>
            <a:spLocks noGrp="1"/>
          </p:cNvSpPr>
          <p:nvPr>
            <p:ph type="sldNum" sz="quarter" idx="5"/>
          </p:nvPr>
        </p:nvSpPr>
        <p:spPr/>
        <p:txBody>
          <a:bodyPr/>
          <a:lstStyle/>
          <a:p>
            <a:fld id="{D3F54FA1-DFC3-46F6-872F-D83D6FBF8434}" type="slidenum">
              <a:rPr lang="en-US" smtClean="0"/>
              <a:t>7</a:t>
            </a:fld>
            <a:endParaRPr lang="en-US" dirty="0"/>
          </a:p>
        </p:txBody>
      </p:sp>
    </p:spTree>
    <p:extLst>
      <p:ext uri="{BB962C8B-B14F-4D97-AF65-F5344CB8AC3E}">
        <p14:creationId xmlns:p14="http://schemas.microsoft.com/office/powerpoint/2010/main" val="19481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AB31-C931-5107-A9A4-65A794F2F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4128D-1898-1653-AE4B-8A233B691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E48C9-907E-70BA-8A31-8D8F256D2B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C3C391-30EB-6CBF-A829-2B530E1A6FA6}"/>
              </a:ext>
            </a:extLst>
          </p:cNvPr>
          <p:cNvSpPr>
            <a:spLocks noGrp="1"/>
          </p:cNvSpPr>
          <p:nvPr>
            <p:ph type="sldNum" sz="quarter" idx="5"/>
          </p:nvPr>
        </p:nvSpPr>
        <p:spPr/>
        <p:txBody>
          <a:bodyPr/>
          <a:lstStyle/>
          <a:p>
            <a:fld id="{D3F54FA1-DFC3-46F6-872F-D83D6FBF8434}" type="slidenum">
              <a:rPr lang="en-US" smtClean="0"/>
              <a:t>8</a:t>
            </a:fld>
            <a:endParaRPr lang="en-US" dirty="0"/>
          </a:p>
        </p:txBody>
      </p:sp>
    </p:spTree>
    <p:extLst>
      <p:ext uri="{BB962C8B-B14F-4D97-AF65-F5344CB8AC3E}">
        <p14:creationId xmlns:p14="http://schemas.microsoft.com/office/powerpoint/2010/main" val="249013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4025-02BA-AD7E-0A62-11327341B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C374B-80B3-3C5C-29AA-04E1AC577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590F6-A9BA-5804-BA4B-8741E32DA5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6CE5C8-EC98-BD21-3AA8-365B67F12E3F}"/>
              </a:ext>
            </a:extLst>
          </p:cNvPr>
          <p:cNvSpPr>
            <a:spLocks noGrp="1"/>
          </p:cNvSpPr>
          <p:nvPr>
            <p:ph type="sldNum" sz="quarter" idx="5"/>
          </p:nvPr>
        </p:nvSpPr>
        <p:spPr/>
        <p:txBody>
          <a:bodyPr/>
          <a:lstStyle/>
          <a:p>
            <a:fld id="{D3F54FA1-DFC3-46F6-872F-D83D6FBF8434}" type="slidenum">
              <a:rPr lang="en-US" smtClean="0"/>
              <a:t>9</a:t>
            </a:fld>
            <a:endParaRPr lang="en-US" dirty="0"/>
          </a:p>
        </p:txBody>
      </p:sp>
    </p:spTree>
    <p:extLst>
      <p:ext uri="{BB962C8B-B14F-4D97-AF65-F5344CB8AC3E}">
        <p14:creationId xmlns:p14="http://schemas.microsoft.com/office/powerpoint/2010/main" val="251049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67382-197E-1EE3-32A0-E85959370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57ADF-7A9B-671B-7FCE-0FB7F8C1D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633D9-6A15-48EB-082F-73B61C190F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F14D85-A3F6-8CE5-951B-40B3C5D1DB69}"/>
              </a:ext>
            </a:extLst>
          </p:cNvPr>
          <p:cNvSpPr>
            <a:spLocks noGrp="1"/>
          </p:cNvSpPr>
          <p:nvPr>
            <p:ph type="sldNum" sz="quarter" idx="5"/>
          </p:nvPr>
        </p:nvSpPr>
        <p:spPr/>
        <p:txBody>
          <a:bodyPr/>
          <a:lstStyle/>
          <a:p>
            <a:fld id="{D3F54FA1-DFC3-46F6-872F-D83D6FBF8434}" type="slidenum">
              <a:rPr lang="en-US" smtClean="0"/>
              <a:t>10</a:t>
            </a:fld>
            <a:endParaRPr lang="en-US" dirty="0"/>
          </a:p>
        </p:txBody>
      </p:sp>
    </p:spTree>
    <p:extLst>
      <p:ext uri="{BB962C8B-B14F-4D97-AF65-F5344CB8AC3E}">
        <p14:creationId xmlns:p14="http://schemas.microsoft.com/office/powerpoint/2010/main" val="153957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E5C28-FD82-3511-49B3-CE09B4C54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DCB7B-0458-68EF-B219-603242E6C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B0C18-189E-C754-3342-EDEA78341F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177D42-7A1F-655E-83BC-EEC56B9DF613}"/>
              </a:ext>
            </a:extLst>
          </p:cNvPr>
          <p:cNvSpPr>
            <a:spLocks noGrp="1"/>
          </p:cNvSpPr>
          <p:nvPr>
            <p:ph type="sldNum" sz="quarter" idx="5"/>
          </p:nvPr>
        </p:nvSpPr>
        <p:spPr/>
        <p:txBody>
          <a:bodyPr/>
          <a:lstStyle/>
          <a:p>
            <a:fld id="{D3F54FA1-DFC3-46F6-872F-D83D6FBF8434}" type="slidenum">
              <a:rPr lang="en-US" smtClean="0"/>
              <a:t>11</a:t>
            </a:fld>
            <a:endParaRPr lang="en-US" dirty="0"/>
          </a:p>
        </p:txBody>
      </p:sp>
    </p:spTree>
    <p:extLst>
      <p:ext uri="{BB962C8B-B14F-4D97-AF65-F5344CB8AC3E}">
        <p14:creationId xmlns:p14="http://schemas.microsoft.com/office/powerpoint/2010/main" val="402798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scaler.com/topics/cpp/functions-in-cp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43764" y="2478342"/>
            <a:ext cx="16229942" cy="2828916"/>
          </a:xfrm>
          <a:prstGeom prst="rect">
            <a:avLst/>
          </a:prstGeom>
        </p:spPr>
        <p:txBody>
          <a:bodyPr lIns="0" tIns="0" rIns="0" bIns="0" rtlCol="0" anchor="t">
            <a:spAutoFit/>
          </a:bodyPr>
          <a:lstStyle/>
          <a:p>
            <a:pPr marL="0" lvl="0" indent="0" algn="ctr">
              <a:lnSpc>
                <a:spcPts val="26009"/>
              </a:lnSpc>
              <a:spcBef>
                <a:spcPct val="0"/>
              </a:spcBef>
            </a:pPr>
            <a:r>
              <a:rPr lang="en-US" sz="8000" b="1" i="1" dirty="0">
                <a:solidFill>
                  <a:srgbClr val="0F4662"/>
                </a:solidFill>
                <a:latin typeface="Cormorant Garamond Bold Italics"/>
                <a:ea typeface="Cormorant Garamond Bold Italics"/>
                <a:cs typeface="Cormorant Garamond Bold Italics"/>
                <a:sym typeface="Cormorant Garamond Bold Italics"/>
              </a:rPr>
              <a:t>Fundamental Programming II </a:t>
            </a:r>
          </a:p>
        </p:txBody>
      </p:sp>
      <p:sp>
        <p:nvSpPr>
          <p:cNvPr id="3" name="AutoShape 3"/>
          <p:cNvSpPr/>
          <p:nvPr/>
        </p:nvSpPr>
        <p:spPr>
          <a:xfrm>
            <a:off x="9158735" y="9906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1043764" y="92964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2737539" y="6984073"/>
            <a:ext cx="12812922" cy="1649169"/>
          </a:xfrm>
          <a:prstGeom prst="rect">
            <a:avLst/>
          </a:prstGeom>
        </p:spPr>
        <p:txBody>
          <a:bodyPr lIns="0" tIns="0" rIns="0" bIns="0" rtlCol="0" anchor="t">
            <a:spAutoFit/>
          </a:bodyPr>
          <a:lstStyle/>
          <a:p>
            <a:pPr marL="0" lvl="0" indent="0" algn="ctr">
              <a:lnSpc>
                <a:spcPts val="6844"/>
              </a:lnSpc>
              <a:spcBef>
                <a:spcPct val="0"/>
              </a:spcBef>
            </a:pPr>
            <a:r>
              <a:rPr lang="en-US" sz="4000" b="1" dirty="0">
                <a:solidFill>
                  <a:srgbClr val="0F4662"/>
                </a:solidFill>
                <a:latin typeface="Quicksand"/>
                <a:ea typeface="Quicksand"/>
                <a:cs typeface="Quicksand"/>
                <a:sym typeface="Quicksand"/>
              </a:rPr>
              <a:t>Dr. Hazha Saeed Yahia</a:t>
            </a:r>
          </a:p>
          <a:p>
            <a:pPr marL="0" lvl="0" indent="0" algn="ctr">
              <a:lnSpc>
                <a:spcPts val="6844"/>
              </a:lnSpc>
              <a:spcBef>
                <a:spcPct val="0"/>
              </a:spcBef>
            </a:pPr>
            <a:r>
              <a:rPr lang="en-US" sz="3400" dirty="0">
                <a:solidFill>
                  <a:srgbClr val="0F4662"/>
                </a:solidFill>
                <a:latin typeface="Quicksand"/>
                <a:ea typeface="Quicksand"/>
                <a:cs typeface="Quicksand"/>
                <a:sym typeface="Quicksand"/>
              </a:rPr>
              <a:t>hazha.yahia@tiu.edu.iq</a:t>
            </a:r>
          </a:p>
        </p:txBody>
      </p:sp>
      <p:sp>
        <p:nvSpPr>
          <p:cNvPr id="9" name="Freeform 9"/>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TextBox 2">
            <a:extLst>
              <a:ext uri="{FF2B5EF4-FFF2-40B4-BE49-F238E27FC236}">
                <a16:creationId xmlns:a16="http://schemas.microsoft.com/office/drawing/2014/main" id="{B4071B81-8992-85BD-C6A2-EF95CE3EFC70}"/>
              </a:ext>
            </a:extLst>
          </p:cNvPr>
          <p:cNvSpPr txBox="1"/>
          <p:nvPr/>
        </p:nvSpPr>
        <p:spPr>
          <a:xfrm>
            <a:off x="1538735" y="3623253"/>
            <a:ext cx="15240000" cy="2697662"/>
          </a:xfrm>
          <a:prstGeom prst="rect">
            <a:avLst/>
          </a:prstGeom>
        </p:spPr>
        <p:txBody>
          <a:bodyPr wrap="square" lIns="0" tIns="0" rIns="0" bIns="0" rtlCol="0" anchor="t">
            <a:spAutoFit/>
          </a:bodyPr>
          <a:lstStyle/>
          <a:p>
            <a:pPr marL="0" lvl="0" indent="0" algn="ctr">
              <a:lnSpc>
                <a:spcPts val="26009"/>
              </a:lnSpc>
              <a:spcBef>
                <a:spcPct val="0"/>
              </a:spcBef>
            </a:pPr>
            <a:r>
              <a:rPr lang="en-US" sz="5800" b="1" i="1">
                <a:solidFill>
                  <a:srgbClr val="0F4662"/>
                </a:solidFill>
                <a:latin typeface="Cormorant Garamond Bold Italics"/>
                <a:ea typeface="Cormorant Garamond Bold Italics"/>
                <a:cs typeface="Cormorant Garamond Bold Italics"/>
                <a:sym typeface="Cormorant Garamond Bold Italics"/>
              </a:rPr>
              <a:t>Lecture_3</a:t>
            </a:r>
            <a:endParaRPr lang="en-US" sz="5800" b="1" i="1" dirty="0">
              <a:solidFill>
                <a:srgbClr val="0F4662"/>
              </a:solidFill>
              <a:latin typeface="Cormorant Garamond Bold Italics"/>
              <a:ea typeface="Cormorant Garamond Bold Italics"/>
              <a:cs typeface="Cormorant Garamond Bold Italics"/>
              <a:sym typeface="Cormorant Garamond Bold Italics"/>
            </a:endParaRPr>
          </a:p>
        </p:txBody>
      </p:sp>
      <p:pic>
        <p:nvPicPr>
          <p:cNvPr id="7" name="Picture 6">
            <a:extLst>
              <a:ext uri="{FF2B5EF4-FFF2-40B4-BE49-F238E27FC236}">
                <a16:creationId xmlns:a16="http://schemas.microsoft.com/office/drawing/2014/main" id="{D3A8980A-E51B-38E4-24F0-832FB283F1A4}"/>
              </a:ext>
            </a:extLst>
          </p:cNvPr>
          <p:cNvPicPr>
            <a:picLocks noChangeAspect="1"/>
          </p:cNvPicPr>
          <p:nvPr/>
        </p:nvPicPr>
        <p:blipFill>
          <a:blip r:embed="rId3"/>
          <a:stretch>
            <a:fillRect/>
          </a:stretch>
        </p:blipFill>
        <p:spPr>
          <a:xfrm>
            <a:off x="76200" y="-114300"/>
            <a:ext cx="2778481" cy="25009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D3D2D-335E-C610-2559-601B9817C55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3581872-1F09-FEB7-7487-24A141736A5A}"/>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CC4B0CB2-8616-076A-4940-EE2FCCB859BA}"/>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80923F43-C8C4-AFC8-FC03-B8649AE4E468}"/>
              </a:ext>
            </a:extLst>
          </p:cNvPr>
          <p:cNvSpPr>
            <a:spLocks noChangeArrowheads="1"/>
          </p:cNvSpPr>
          <p:nvPr/>
        </p:nvSpPr>
        <p:spPr bwMode="auto">
          <a:xfrm>
            <a:off x="0" y="43934"/>
            <a:ext cx="184731" cy="369332"/>
          </a:xfrm>
          <a:prstGeom prst="rect">
            <a:avLst/>
          </a:prstGeom>
          <a:solidFill>
            <a:srgbClr val="282C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F9E1CE9-03D4-E0A9-5399-D231D74540FD}"/>
              </a:ext>
            </a:extLst>
          </p:cNvPr>
          <p:cNvSpPr txBox="1"/>
          <p:nvPr/>
        </p:nvSpPr>
        <p:spPr>
          <a:xfrm>
            <a:off x="1219200" y="2171700"/>
            <a:ext cx="14630400" cy="732937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IQ" altLang="en-IQ" sz="2800" b="1" i="0" u="none" strike="noStrike" kern="1200" cap="none" spc="0" normalizeH="0" baseline="0" noProof="0" dirty="0">
                <a:ln>
                  <a:noFill/>
                </a:ln>
                <a:solidFill>
                  <a:prstClr val="black"/>
                </a:solidFill>
                <a:effectLst/>
                <a:uLnTx/>
                <a:uFillTx/>
                <a:ea typeface="+mn-ea"/>
                <a:cs typeface="+mn-cs"/>
              </a:rPr>
              <a:t>1. Functions have Different Parameter Types: </a:t>
            </a:r>
            <a:r>
              <a:rPr kumimoji="0" lang="en-IQ" altLang="en-IQ" sz="2800" b="0" i="0" u="none" strike="noStrike" kern="1200" cap="none" spc="0" normalizeH="0" baseline="0" noProof="0" dirty="0">
                <a:ln>
                  <a:noFill/>
                </a:ln>
                <a:solidFill>
                  <a:schemeClr val="tx1">
                    <a:lumMod val="95000"/>
                    <a:lumOff val="5000"/>
                  </a:schemeClr>
                </a:solidFill>
                <a:effectLst/>
                <a:uLnTx/>
                <a:uFillTx/>
                <a:ea typeface="+mn-ea"/>
                <a:cs typeface="+mn-cs"/>
              </a:rPr>
              <a:t>Every function can have arguments of different data types. For example :</a:t>
            </a:r>
          </a:p>
          <a:p>
            <a:pPr lvl="2" eaLnBrk="0" fontAlgn="base" hangingPunct="0">
              <a:lnSpc>
                <a:spcPct val="150000"/>
              </a:lnSpc>
              <a:spcBef>
                <a:spcPct val="0"/>
              </a:spcBef>
              <a:spcAft>
                <a:spcPct val="0"/>
              </a:spcAft>
              <a:defRPr/>
            </a:pPr>
            <a:r>
              <a:rPr lang="en-IQ" altLang="en-IQ" sz="2600" dirty="0">
                <a:solidFill>
                  <a:srgbClr val="008000"/>
                </a:solidFill>
              </a:rPr>
              <a:t>// Function is overloaded with different types of parameters. </a:t>
            </a:r>
          </a:p>
          <a:p>
            <a:pPr lvl="2" eaLnBrk="0" fontAlgn="base" hangingPunct="0">
              <a:lnSpc>
                <a:spcPct val="150000"/>
              </a:lnSpc>
              <a:spcBef>
                <a:spcPct val="0"/>
              </a:spcBef>
              <a:spcAft>
                <a:spcPct val="0"/>
              </a:spcAft>
              <a:defRPr/>
            </a:pP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multiple(</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a) </a:t>
            </a:r>
            <a:r>
              <a:rPr kumimoji="0" lang="en-IQ" altLang="en-IQ" sz="2400" b="0" i="0" u="none" strike="noStrike" kern="1200" cap="none" spc="0" normalizeH="0" baseline="0" noProof="0" dirty="0">
                <a:ln>
                  <a:noFill/>
                </a:ln>
                <a:solidFill>
                  <a:srgbClr val="ABB2BF"/>
                </a:solidFill>
                <a:effectLst/>
                <a:uLnTx/>
                <a:uFillTx/>
                <a:ea typeface="+mn-ea"/>
                <a:cs typeface="+mn-cs"/>
              </a:rPr>
              <a:t>{} </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multiply(</a:t>
            </a:r>
            <a:r>
              <a:rPr kumimoji="0" lang="en-IQ" altLang="en-IQ" sz="2400" b="0" i="0" u="none" strike="noStrike" kern="1200" cap="none" spc="0" normalizeH="0" baseline="0" noProof="0" dirty="0">
                <a:ln>
                  <a:noFill/>
                </a:ln>
                <a:solidFill>
                  <a:srgbClr val="F92672"/>
                </a:solidFill>
                <a:effectLst/>
                <a:uLnTx/>
                <a:uFillTx/>
                <a:ea typeface="+mn-ea"/>
                <a:cs typeface="+mn-cs"/>
              </a:rPr>
              <a:t>double</a:t>
            </a:r>
            <a:r>
              <a:rPr kumimoji="0" lang="en-IQ" altLang="en-IQ" sz="2400" b="0" i="0" u="none" strike="noStrike" kern="1200" cap="none" spc="0" normalizeH="0" baseline="0" noProof="0" dirty="0">
                <a:ln>
                  <a:noFill/>
                </a:ln>
                <a:solidFill>
                  <a:srgbClr val="61AEEE"/>
                </a:solidFill>
                <a:effectLst/>
                <a:uLnTx/>
                <a:uFillTx/>
                <a:ea typeface="+mn-ea"/>
                <a:cs typeface="+mn-cs"/>
              </a:rPr>
              <a:t> a) </a:t>
            </a:r>
            <a:r>
              <a:rPr kumimoji="0" lang="en-IQ" altLang="en-IQ" sz="2400" b="0" i="0" u="none" strike="noStrike" kern="1200" cap="none" spc="0" normalizeH="0" baseline="0" noProof="0" dirty="0">
                <a:ln>
                  <a:noFill/>
                </a:ln>
                <a:solidFill>
                  <a:srgbClr val="ABB2BF"/>
                </a:solidFill>
                <a:effectLst/>
                <a:uLnTx/>
                <a:uFillTx/>
                <a:ea typeface="+mn-ea"/>
                <a:cs typeface="+mn-cs"/>
              </a:rPr>
              <a:t>{} </a:t>
            </a:r>
            <a:endParaRPr kumimoji="0" lang="en-IQ" altLang="en-IQ"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IQ" altLang="en-IQ" sz="2800" b="1" i="0" u="none" strike="noStrike" kern="1200" cap="none" spc="0" normalizeH="0" baseline="0" noProof="0" dirty="0">
                <a:ln>
                  <a:noFill/>
                </a:ln>
                <a:solidFill>
                  <a:prstClr val="black"/>
                </a:solidFill>
                <a:effectLst/>
                <a:uLnTx/>
                <a:uFillTx/>
                <a:ea typeface="+mn-ea"/>
                <a:cs typeface="+mn-cs"/>
              </a:rPr>
              <a:t>2. Different Number of Parameters: </a:t>
            </a:r>
            <a:r>
              <a:rPr kumimoji="0" lang="en-IQ" altLang="en-IQ" sz="2800" b="0" i="0" u="none" strike="noStrike" kern="1200" cap="none" spc="0" normalizeH="0" baseline="0" noProof="0" dirty="0">
                <a:ln>
                  <a:noFill/>
                </a:ln>
                <a:solidFill>
                  <a:schemeClr val="tx1">
                    <a:lumMod val="95000"/>
                    <a:lumOff val="5000"/>
                  </a:schemeClr>
                </a:solidFill>
                <a:effectLst/>
                <a:uLnTx/>
                <a:uFillTx/>
                <a:ea typeface="+mn-ea"/>
                <a:cs typeface="+mn-cs"/>
              </a:rPr>
              <a:t>Functions can have different numbers of parameters for the compiler to differentiate between them, like</a:t>
            </a:r>
          </a:p>
          <a:p>
            <a:pPr lvl="2" eaLnBrk="0" fontAlgn="base" hangingPunct="0">
              <a:lnSpc>
                <a:spcPct val="150000"/>
              </a:lnSpc>
              <a:spcBef>
                <a:spcPct val="0"/>
              </a:spcBef>
              <a:spcAft>
                <a:spcPct val="0"/>
              </a:spcAft>
              <a:defRPr/>
            </a:pPr>
            <a:r>
              <a:rPr lang="en-IQ" altLang="en-IQ" sz="2600" dirty="0">
                <a:solidFill>
                  <a:srgbClr val="008000"/>
                </a:solidFill>
              </a:rPr>
              <a:t>// Function overloaded with a different number of parameters. </a:t>
            </a:r>
          </a:p>
          <a:p>
            <a:pPr lvl="2" eaLnBrk="0" fontAlgn="base" hangingPunct="0">
              <a:lnSpc>
                <a:spcPct val="150000"/>
              </a:lnSpc>
              <a:spcBef>
                <a:spcPct val="0"/>
              </a:spcBef>
              <a:spcAft>
                <a:spcPct val="0"/>
              </a:spcAft>
              <a:defRPr/>
            </a:pP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sum(</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a, </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b) </a:t>
            </a:r>
            <a:r>
              <a:rPr kumimoji="0" lang="en-IQ" altLang="en-IQ" sz="2400" b="0" i="0" u="none" strike="noStrike" kern="1200" cap="none" spc="0" normalizeH="0" baseline="0" noProof="0" dirty="0">
                <a:ln>
                  <a:noFill/>
                </a:ln>
                <a:solidFill>
                  <a:srgbClr val="ABB2BF"/>
                </a:solidFill>
                <a:effectLst/>
                <a:uLnTx/>
                <a:uFillTx/>
                <a:ea typeface="+mn-ea"/>
                <a:cs typeface="+mn-cs"/>
              </a:rPr>
              <a:t>{} </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sum(</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a, </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b, </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c) </a:t>
            </a:r>
            <a:r>
              <a:rPr kumimoji="0" lang="en-IQ" altLang="en-IQ" sz="2400" b="0" i="0" u="none" strike="noStrike" kern="1200" cap="none" spc="0" normalizeH="0" baseline="0" noProof="0" dirty="0">
                <a:ln>
                  <a:noFill/>
                </a:ln>
                <a:solidFill>
                  <a:srgbClr val="ABB2BF"/>
                </a:solidFill>
                <a:effectLst/>
                <a:uLnTx/>
                <a:uFillTx/>
                <a:ea typeface="+mn-ea"/>
                <a:cs typeface="+mn-cs"/>
              </a:rPr>
              <a:t>{} </a:t>
            </a:r>
            <a:endParaRPr kumimoji="0" lang="en-IQ" altLang="en-IQ"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IQ" altLang="en-IQ" sz="2800" b="1" i="0" u="none" strike="noStrike" kern="1200" cap="none" spc="0" normalizeH="0" baseline="0" noProof="0" dirty="0">
                <a:ln>
                  <a:noFill/>
                </a:ln>
                <a:solidFill>
                  <a:prstClr val="black"/>
                </a:solidFill>
                <a:effectLst/>
                <a:uLnTx/>
                <a:uFillTx/>
                <a:ea typeface="+mn-ea"/>
                <a:cs typeface="+mn-cs"/>
              </a:rPr>
              <a:t>3. Functions Have Different Combinations of Arguments: </a:t>
            </a:r>
            <a:r>
              <a:rPr kumimoji="0" lang="en-IQ" altLang="en-IQ" sz="2800" b="0" i="0" u="none" strike="noStrike" kern="1200" cap="none" spc="0" normalizeH="0" baseline="0" noProof="0" dirty="0">
                <a:ln>
                  <a:noFill/>
                </a:ln>
                <a:solidFill>
                  <a:schemeClr val="tx1">
                    <a:lumMod val="95000"/>
                    <a:lumOff val="5000"/>
                  </a:schemeClr>
                </a:solidFill>
                <a:effectLst/>
                <a:uLnTx/>
                <a:uFillTx/>
                <a:ea typeface="+mn-ea"/>
                <a:cs typeface="+mn-cs"/>
              </a:rPr>
              <a:t>Two or more functions can be overloaded if they have the same arguments but in different combinations, for example :</a:t>
            </a:r>
          </a:p>
          <a:p>
            <a:pPr lvl="2" eaLnBrk="0" fontAlgn="base" hangingPunct="0">
              <a:lnSpc>
                <a:spcPct val="150000"/>
              </a:lnSpc>
              <a:spcBef>
                <a:spcPct val="0"/>
              </a:spcBef>
              <a:spcAft>
                <a:spcPct val="0"/>
              </a:spcAft>
              <a:defRPr/>
            </a:pPr>
            <a:r>
              <a:rPr lang="en-IQ" altLang="en-IQ" sz="2600" dirty="0">
                <a:solidFill>
                  <a:srgbClr val="008000"/>
                </a:solidFill>
              </a:rPr>
              <a:t>// Function is overloaded with different combinations of parameters. </a:t>
            </a:r>
          </a:p>
          <a:p>
            <a:pPr lvl="2" eaLnBrk="0" fontAlgn="base" hangingPunct="0">
              <a:lnSpc>
                <a:spcPct val="150000"/>
              </a:lnSpc>
              <a:spcBef>
                <a:spcPct val="0"/>
              </a:spcBef>
              <a:spcAft>
                <a:spcPct val="0"/>
              </a:spcAft>
              <a:defRPr/>
            </a:pP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divide(</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a, </a:t>
            </a:r>
            <a:r>
              <a:rPr kumimoji="0" lang="en-IQ" altLang="en-IQ" sz="2400" b="0" i="0" u="none" strike="noStrike" kern="1200" cap="none" spc="0" normalizeH="0" baseline="0" noProof="0" dirty="0">
                <a:ln>
                  <a:noFill/>
                </a:ln>
                <a:solidFill>
                  <a:srgbClr val="F92672"/>
                </a:solidFill>
                <a:effectLst/>
                <a:uLnTx/>
                <a:uFillTx/>
                <a:ea typeface="+mn-ea"/>
                <a:cs typeface="+mn-cs"/>
              </a:rPr>
              <a:t>float</a:t>
            </a:r>
            <a:r>
              <a:rPr kumimoji="0" lang="en-IQ" altLang="en-IQ" sz="2400" b="0" i="0" u="none" strike="noStrike" kern="1200" cap="none" spc="0" normalizeH="0" baseline="0" noProof="0" dirty="0">
                <a:ln>
                  <a:noFill/>
                </a:ln>
                <a:solidFill>
                  <a:srgbClr val="61AEEE"/>
                </a:solidFill>
                <a:effectLst/>
                <a:uLnTx/>
                <a:uFillTx/>
                <a:ea typeface="+mn-ea"/>
                <a:cs typeface="+mn-cs"/>
              </a:rPr>
              <a:t> b) </a:t>
            </a:r>
            <a:r>
              <a:rPr kumimoji="0" lang="en-IQ" altLang="en-IQ" sz="2400" b="0" i="0" u="none" strike="noStrike" kern="1200" cap="none" spc="0" normalizeH="0" baseline="0" noProof="0" dirty="0">
                <a:ln>
                  <a:noFill/>
                </a:ln>
                <a:solidFill>
                  <a:srgbClr val="ABB2BF"/>
                </a:solidFill>
                <a:effectLst/>
                <a:uLnTx/>
                <a:uFillTx/>
                <a:ea typeface="+mn-ea"/>
                <a:cs typeface="+mn-cs"/>
              </a:rPr>
              <a:t>{} </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divide(</a:t>
            </a:r>
            <a:r>
              <a:rPr kumimoji="0" lang="en-IQ" altLang="en-IQ" sz="2400" b="0" i="0" u="none" strike="noStrike" kern="1200" cap="none" spc="0" normalizeH="0" baseline="0" noProof="0" dirty="0">
                <a:ln>
                  <a:noFill/>
                </a:ln>
                <a:solidFill>
                  <a:srgbClr val="F92672"/>
                </a:solidFill>
                <a:effectLst/>
                <a:uLnTx/>
                <a:uFillTx/>
                <a:ea typeface="+mn-ea"/>
                <a:cs typeface="+mn-cs"/>
              </a:rPr>
              <a:t>float</a:t>
            </a:r>
            <a:r>
              <a:rPr kumimoji="0" lang="en-IQ" altLang="en-IQ" sz="2400" b="0" i="0" u="none" strike="noStrike" kern="1200" cap="none" spc="0" normalizeH="0" baseline="0" noProof="0" dirty="0">
                <a:ln>
                  <a:noFill/>
                </a:ln>
                <a:solidFill>
                  <a:srgbClr val="61AEEE"/>
                </a:solidFill>
                <a:effectLst/>
                <a:uLnTx/>
                <a:uFillTx/>
                <a:ea typeface="+mn-ea"/>
                <a:cs typeface="+mn-cs"/>
              </a:rPr>
              <a:t> a, </a:t>
            </a:r>
            <a:r>
              <a:rPr kumimoji="0" lang="en-IQ" altLang="en-IQ" sz="2400" b="0" i="0" u="none" strike="noStrike" kern="1200" cap="none" spc="0" normalizeH="0" baseline="0" noProof="0" dirty="0">
                <a:ln>
                  <a:noFill/>
                </a:ln>
                <a:solidFill>
                  <a:srgbClr val="F92672"/>
                </a:solidFill>
                <a:effectLst/>
                <a:uLnTx/>
                <a:uFillTx/>
                <a:ea typeface="+mn-ea"/>
                <a:cs typeface="+mn-cs"/>
              </a:rPr>
              <a:t>int</a:t>
            </a:r>
            <a:r>
              <a:rPr kumimoji="0" lang="en-IQ" altLang="en-IQ" sz="2400" b="0" i="0" u="none" strike="noStrike" kern="1200" cap="none" spc="0" normalizeH="0" baseline="0" noProof="0" dirty="0">
                <a:ln>
                  <a:noFill/>
                </a:ln>
                <a:solidFill>
                  <a:srgbClr val="61AEEE"/>
                </a:solidFill>
                <a:effectLst/>
                <a:uLnTx/>
                <a:uFillTx/>
                <a:ea typeface="+mn-ea"/>
                <a:cs typeface="+mn-cs"/>
              </a:rPr>
              <a:t> b) </a:t>
            </a:r>
            <a:r>
              <a:rPr kumimoji="0" lang="en-IQ" altLang="en-IQ" sz="2400" b="0" i="0" u="none" strike="noStrike" kern="1200" cap="none" spc="0" normalizeH="0" baseline="0" noProof="0" dirty="0">
                <a:ln>
                  <a:noFill/>
                </a:ln>
                <a:solidFill>
                  <a:srgbClr val="ABB2BF"/>
                </a:solidFill>
                <a:effectLst/>
                <a:uLnTx/>
                <a:uFillTx/>
                <a:ea typeface="+mn-ea"/>
                <a:cs typeface="+mn-cs"/>
              </a:rPr>
              <a:t>{}</a:t>
            </a:r>
            <a:endParaRPr kumimoji="0" lang="en-IQ" altLang="en-IQ" sz="2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2980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977A-203C-2402-125E-E4BEE36391A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AF7E02B-DEC1-D19A-5888-E170A7B8BF25}"/>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7D14C249-CE28-A8BD-E5FC-E6C6831DE2F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4BEE75DC-2616-22AC-F96A-A9E3AD9C75BA}"/>
              </a:ext>
            </a:extLst>
          </p:cNvPr>
          <p:cNvSpPr txBox="1"/>
          <p:nvPr/>
        </p:nvSpPr>
        <p:spPr>
          <a:xfrm>
            <a:off x="1010529" y="1714500"/>
            <a:ext cx="15753471" cy="8340232"/>
          </a:xfrm>
          <a:prstGeom prst="rect">
            <a:avLst/>
          </a:prstGeom>
        </p:spPr>
        <p:txBody>
          <a:bodyPr wrap="square" lIns="0" tIns="0" rIns="0" bIns="0" rtlCol="0" anchor="t">
            <a:spAutoFit/>
          </a:bodyPr>
          <a:lstStyle/>
          <a:p>
            <a:pPr lvl="0" algn="just" eaLnBrk="0" fontAlgn="base" hangingPunct="0">
              <a:lnSpc>
                <a:spcPct val="150000"/>
              </a:lnSpc>
              <a:spcBef>
                <a:spcPct val="0"/>
              </a:spcBef>
              <a:spcAft>
                <a:spcPct val="0"/>
              </a:spcAft>
            </a:pPr>
            <a:r>
              <a:rPr lang="en-US" altLang="en-IQ" sz="2600" b="1" dirty="0">
                <a:solidFill>
                  <a:srgbClr val="008000"/>
                </a:solidFill>
              </a:rPr>
              <a:t>// Function with the same name and different arguments.</a:t>
            </a:r>
          </a:p>
          <a:p>
            <a:pPr lvl="0" algn="just" eaLnBrk="0" fontAlgn="base" hangingPunct="0">
              <a:lnSpc>
                <a:spcPct val="150000"/>
              </a:lnSpc>
              <a:spcBef>
                <a:spcPct val="0"/>
              </a:spcBef>
              <a:spcAft>
                <a:spcPct val="0"/>
              </a:spcAft>
            </a:pPr>
            <a:endParaRPr lang="en-US" altLang="en-IQ" sz="2600" dirty="0">
              <a:solidFill>
                <a:srgbClr val="008000"/>
              </a:solidFill>
            </a:endParaRPr>
          </a:p>
          <a:p>
            <a:pPr lvl="0" algn="just" eaLnBrk="0" fontAlgn="base" hangingPunct="0">
              <a:lnSpc>
                <a:spcPct val="150000"/>
              </a:lnSpc>
              <a:spcBef>
                <a:spcPct val="0"/>
              </a:spcBef>
              <a:spcAft>
                <a:spcPct val="0"/>
              </a:spcAft>
            </a:pPr>
            <a:r>
              <a:rPr lang="en-US" altLang="en-IQ" sz="2600" dirty="0">
                <a:solidFill>
                  <a:srgbClr val="005CC5"/>
                </a:solidFill>
              </a:rPr>
              <a:t>int</a:t>
            </a:r>
            <a:r>
              <a:rPr lang="en-US" altLang="en-IQ" sz="2600" dirty="0">
                <a:solidFill>
                  <a:schemeClr val="tx1">
                    <a:lumMod val="95000"/>
                    <a:lumOff val="5000"/>
                  </a:schemeClr>
                </a:solidFill>
              </a:rPr>
              <a:t> area(</a:t>
            </a:r>
            <a:r>
              <a:rPr lang="en-US" altLang="en-IQ" sz="2600" dirty="0">
                <a:solidFill>
                  <a:srgbClr val="005CC5"/>
                </a:solidFill>
              </a:rPr>
              <a:t>int</a:t>
            </a:r>
            <a:r>
              <a:rPr lang="en-US" altLang="en-IQ" sz="2600" dirty="0">
                <a:solidFill>
                  <a:schemeClr val="tx1">
                    <a:lumMod val="95000"/>
                    <a:lumOff val="5000"/>
                  </a:schemeClr>
                </a:solidFill>
              </a:rPr>
              <a:t> a) {</a:t>
            </a:r>
          </a:p>
          <a:p>
            <a:pPr lvl="0" algn="just" eaLnBrk="0" fontAlgn="base" hangingPunct="0">
              <a:lnSpc>
                <a:spcPct val="150000"/>
              </a:lnSpc>
              <a:spcBef>
                <a:spcPct val="0"/>
              </a:spcBef>
              <a:spcAft>
                <a:spcPct val="0"/>
              </a:spcAft>
            </a:pPr>
            <a:r>
              <a:rPr lang="en-US" altLang="en-IQ" sz="2600" dirty="0">
                <a:solidFill>
                  <a:srgbClr val="008000"/>
                </a:solidFill>
              </a:rPr>
              <a:t>   // Function with one integer parameter.</a:t>
            </a:r>
          </a:p>
          <a:p>
            <a:pPr lvl="0" algn="just" eaLnBrk="0" fontAlgn="base" hangingPunct="0">
              <a:lnSpc>
                <a:spcPct val="150000"/>
              </a:lnSpc>
              <a:spcBef>
                <a:spcPct val="0"/>
              </a:spcBef>
              <a:spcAft>
                <a:spcPct val="0"/>
              </a:spcAft>
            </a:pPr>
            <a:r>
              <a:rPr lang="en-US" altLang="en-IQ" sz="2600" dirty="0">
                <a:solidFill>
                  <a:schemeClr val="tx1">
                    <a:lumMod val="95000"/>
                    <a:lumOff val="5000"/>
                  </a:schemeClr>
                </a:solidFill>
              </a:rPr>
              <a:t>}</a:t>
            </a:r>
          </a:p>
          <a:p>
            <a:pPr lvl="0" algn="just" eaLnBrk="0" fontAlgn="base" hangingPunct="0">
              <a:lnSpc>
                <a:spcPct val="150000"/>
              </a:lnSpc>
              <a:spcBef>
                <a:spcPct val="0"/>
              </a:spcBef>
              <a:spcAft>
                <a:spcPct val="0"/>
              </a:spcAft>
            </a:pPr>
            <a:r>
              <a:rPr lang="en-US" altLang="en-IQ" sz="2600" dirty="0">
                <a:solidFill>
                  <a:srgbClr val="005CC5"/>
                </a:solidFill>
              </a:rPr>
              <a:t>int</a:t>
            </a:r>
            <a:r>
              <a:rPr lang="en-US" altLang="en-IQ" sz="2600" dirty="0">
                <a:solidFill>
                  <a:schemeClr val="tx1">
                    <a:lumMod val="95000"/>
                    <a:lumOff val="5000"/>
                  </a:schemeClr>
                </a:solidFill>
              </a:rPr>
              <a:t> area(</a:t>
            </a:r>
            <a:r>
              <a:rPr lang="en-US" altLang="en-IQ" sz="2600" dirty="0">
                <a:solidFill>
                  <a:srgbClr val="005CC5"/>
                </a:solidFill>
              </a:rPr>
              <a:t>int</a:t>
            </a:r>
            <a:r>
              <a:rPr lang="en-US" altLang="en-IQ" sz="2600" dirty="0">
                <a:solidFill>
                  <a:schemeClr val="tx1">
                    <a:lumMod val="95000"/>
                    <a:lumOff val="5000"/>
                  </a:schemeClr>
                </a:solidFill>
              </a:rPr>
              <a:t> a, </a:t>
            </a:r>
            <a:r>
              <a:rPr lang="en-US" altLang="en-IQ" sz="2600" dirty="0">
                <a:solidFill>
                  <a:srgbClr val="005CC5"/>
                </a:solidFill>
              </a:rPr>
              <a:t>int</a:t>
            </a:r>
            <a:r>
              <a:rPr lang="en-US" altLang="en-IQ" sz="2600" dirty="0">
                <a:solidFill>
                  <a:schemeClr val="tx1">
                    <a:lumMod val="95000"/>
                    <a:lumOff val="5000"/>
                  </a:schemeClr>
                </a:solidFill>
              </a:rPr>
              <a:t> b) {</a:t>
            </a:r>
          </a:p>
          <a:p>
            <a:pPr algn="just" eaLnBrk="0" fontAlgn="base" hangingPunct="0">
              <a:lnSpc>
                <a:spcPct val="150000"/>
              </a:lnSpc>
              <a:spcBef>
                <a:spcPct val="0"/>
              </a:spcBef>
              <a:spcAft>
                <a:spcPct val="0"/>
              </a:spcAft>
            </a:pPr>
            <a:r>
              <a:rPr lang="en-US" altLang="en-IQ" sz="2600" dirty="0">
                <a:solidFill>
                  <a:srgbClr val="008000"/>
                </a:solidFill>
              </a:rPr>
              <a:t>   // Function with two integer parameters.</a:t>
            </a:r>
          </a:p>
          <a:p>
            <a:pPr lvl="0" algn="just" eaLnBrk="0" fontAlgn="base" hangingPunct="0">
              <a:lnSpc>
                <a:spcPct val="150000"/>
              </a:lnSpc>
              <a:spcBef>
                <a:spcPct val="0"/>
              </a:spcBef>
              <a:spcAft>
                <a:spcPct val="0"/>
              </a:spcAft>
            </a:pPr>
            <a:r>
              <a:rPr lang="en-US" altLang="en-IQ" sz="2600" dirty="0">
                <a:solidFill>
                  <a:schemeClr val="tx1">
                    <a:lumMod val="95000"/>
                    <a:lumOff val="5000"/>
                  </a:schemeClr>
                </a:solidFill>
              </a:rPr>
              <a:t>}</a:t>
            </a:r>
          </a:p>
          <a:p>
            <a:pPr lvl="0" algn="just" eaLnBrk="0" fontAlgn="base" hangingPunct="0">
              <a:lnSpc>
                <a:spcPct val="150000"/>
              </a:lnSpc>
              <a:spcBef>
                <a:spcPct val="0"/>
              </a:spcBef>
              <a:spcAft>
                <a:spcPct val="0"/>
              </a:spcAft>
            </a:pPr>
            <a:r>
              <a:rPr lang="en-US" altLang="en-IQ" sz="2600" dirty="0">
                <a:solidFill>
                  <a:srgbClr val="005CC5"/>
                </a:solidFill>
              </a:rPr>
              <a:t>double</a:t>
            </a:r>
            <a:r>
              <a:rPr lang="en-US" altLang="en-IQ" sz="2600" dirty="0">
                <a:solidFill>
                  <a:schemeClr val="tx1">
                    <a:lumMod val="95000"/>
                    <a:lumOff val="5000"/>
                  </a:schemeClr>
                </a:solidFill>
              </a:rPr>
              <a:t> area(</a:t>
            </a:r>
            <a:r>
              <a:rPr lang="en-US" altLang="en-IQ" sz="2600" dirty="0">
                <a:solidFill>
                  <a:srgbClr val="005CC5"/>
                </a:solidFill>
              </a:rPr>
              <a:t>double</a:t>
            </a:r>
            <a:r>
              <a:rPr lang="en-US" altLang="en-IQ" sz="2600" dirty="0">
                <a:solidFill>
                  <a:schemeClr val="tx1">
                    <a:lumMod val="95000"/>
                    <a:lumOff val="5000"/>
                  </a:schemeClr>
                </a:solidFill>
              </a:rPr>
              <a:t> a) {</a:t>
            </a:r>
          </a:p>
          <a:p>
            <a:pPr algn="just" eaLnBrk="0" fontAlgn="base" hangingPunct="0">
              <a:lnSpc>
                <a:spcPct val="150000"/>
              </a:lnSpc>
              <a:spcBef>
                <a:spcPct val="0"/>
              </a:spcBef>
              <a:spcAft>
                <a:spcPct val="0"/>
              </a:spcAft>
            </a:pPr>
            <a:r>
              <a:rPr lang="en-US" altLang="en-IQ" sz="2600" dirty="0">
                <a:solidFill>
                  <a:srgbClr val="008000"/>
                </a:solidFill>
              </a:rPr>
              <a:t>   // Function with one parameter of type double.</a:t>
            </a:r>
          </a:p>
          <a:p>
            <a:pPr lvl="0" algn="just" eaLnBrk="0" fontAlgn="base" hangingPunct="0">
              <a:lnSpc>
                <a:spcPct val="150000"/>
              </a:lnSpc>
              <a:spcBef>
                <a:spcPct val="0"/>
              </a:spcBef>
              <a:spcAft>
                <a:spcPct val="0"/>
              </a:spcAft>
            </a:pPr>
            <a:r>
              <a:rPr lang="en-US" altLang="en-IQ" sz="2600" dirty="0">
                <a:solidFill>
                  <a:schemeClr val="tx1">
                    <a:lumMod val="95000"/>
                    <a:lumOff val="5000"/>
                  </a:schemeClr>
                </a:solidFill>
              </a:rPr>
              <a:t>}</a:t>
            </a:r>
          </a:p>
          <a:p>
            <a:pPr lvl="0" algn="just" eaLnBrk="0" fontAlgn="base" hangingPunct="0">
              <a:lnSpc>
                <a:spcPct val="150000"/>
              </a:lnSpc>
              <a:spcBef>
                <a:spcPct val="0"/>
              </a:spcBef>
              <a:spcAft>
                <a:spcPct val="0"/>
              </a:spcAft>
            </a:pPr>
            <a:r>
              <a:rPr lang="en-US" altLang="en-IQ" sz="2600" dirty="0">
                <a:solidFill>
                  <a:srgbClr val="005CC5"/>
                </a:solidFill>
              </a:rPr>
              <a:t>double</a:t>
            </a:r>
            <a:r>
              <a:rPr lang="en-US" altLang="en-IQ" sz="2600" dirty="0">
                <a:solidFill>
                  <a:schemeClr val="tx1">
                    <a:lumMod val="95000"/>
                    <a:lumOff val="5000"/>
                  </a:schemeClr>
                </a:solidFill>
              </a:rPr>
              <a:t> area(</a:t>
            </a:r>
            <a:r>
              <a:rPr lang="en-US" altLang="en-IQ" sz="2600" dirty="0">
                <a:solidFill>
                  <a:srgbClr val="005CC5"/>
                </a:solidFill>
              </a:rPr>
              <a:t>float</a:t>
            </a:r>
            <a:r>
              <a:rPr lang="en-US" altLang="en-IQ" sz="2600" dirty="0">
                <a:solidFill>
                  <a:schemeClr val="tx1">
                    <a:lumMod val="95000"/>
                    <a:lumOff val="5000"/>
                  </a:schemeClr>
                </a:solidFill>
              </a:rPr>
              <a:t> a, </a:t>
            </a:r>
            <a:r>
              <a:rPr lang="en-US" altLang="en-IQ" sz="2600" dirty="0">
                <a:solidFill>
                  <a:srgbClr val="005CC5"/>
                </a:solidFill>
              </a:rPr>
              <a:t>float</a:t>
            </a:r>
            <a:r>
              <a:rPr lang="en-US" altLang="en-IQ" sz="2600" dirty="0">
                <a:solidFill>
                  <a:schemeClr val="tx1">
                    <a:lumMod val="95000"/>
                    <a:lumOff val="5000"/>
                  </a:schemeClr>
                </a:solidFill>
              </a:rPr>
              <a:t> b) {</a:t>
            </a:r>
          </a:p>
          <a:p>
            <a:pPr lvl="0" algn="just" eaLnBrk="0" fontAlgn="base" hangingPunct="0">
              <a:lnSpc>
                <a:spcPct val="150000"/>
              </a:lnSpc>
              <a:spcBef>
                <a:spcPct val="0"/>
              </a:spcBef>
              <a:spcAft>
                <a:spcPct val="0"/>
              </a:spcAft>
            </a:pPr>
            <a:r>
              <a:rPr lang="en-US" altLang="en-IQ" sz="2600" dirty="0">
                <a:solidFill>
                  <a:srgbClr val="008000"/>
                </a:solidFill>
              </a:rPr>
              <a:t>   // Function with two parameters of type double.</a:t>
            </a:r>
          </a:p>
          <a:p>
            <a:pPr lvl="0" algn="just" eaLnBrk="0" fontAlgn="base" hangingPunct="0">
              <a:lnSpc>
                <a:spcPct val="150000"/>
              </a:lnSpc>
              <a:spcBef>
                <a:spcPct val="0"/>
              </a:spcBef>
              <a:spcAft>
                <a:spcPct val="0"/>
              </a:spcAft>
            </a:pPr>
            <a:r>
              <a:rPr lang="en-US" altLang="en-IQ" sz="2600" dirty="0">
                <a:solidFill>
                  <a:schemeClr val="tx1">
                    <a:lumMod val="95000"/>
                    <a:lumOff val="5000"/>
                  </a:schemeClr>
                </a:solidFill>
              </a:rPr>
              <a:t>}</a:t>
            </a:r>
          </a:p>
        </p:txBody>
      </p:sp>
    </p:spTree>
    <p:extLst>
      <p:ext uri="{BB962C8B-B14F-4D97-AF65-F5344CB8AC3E}">
        <p14:creationId xmlns:p14="http://schemas.microsoft.com/office/powerpoint/2010/main" val="411623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1F10-3AA8-5722-D6FC-4556798741D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DB6784E-B6A6-30F8-1E3E-F67308D88169}"/>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48C6E372-1FD1-C480-8DDA-5B2297605FC7}"/>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CB21AA5-B221-244F-EB14-DB289F20E1D5}"/>
              </a:ext>
            </a:extLst>
          </p:cNvPr>
          <p:cNvSpPr txBox="1"/>
          <p:nvPr/>
        </p:nvSpPr>
        <p:spPr>
          <a:xfrm>
            <a:off x="1010529" y="1714500"/>
            <a:ext cx="15753471" cy="1974067"/>
          </a:xfrm>
          <a:prstGeom prst="rect">
            <a:avLst/>
          </a:prstGeom>
        </p:spPr>
        <p:txBody>
          <a:bodyPr wrap="square" lIns="0" tIns="0" rIns="0" bIns="0" rtlCol="0" anchor="t">
            <a:spAutoFit/>
          </a:bodyPr>
          <a:lstStyle/>
          <a:p>
            <a:pPr lvl="0" algn="just" eaLnBrk="0" fontAlgn="base" hangingPunct="0">
              <a:lnSpc>
                <a:spcPct val="150000"/>
              </a:lnSpc>
              <a:spcBef>
                <a:spcPct val="0"/>
              </a:spcBef>
              <a:spcAft>
                <a:spcPct val="0"/>
              </a:spcAft>
            </a:pPr>
            <a:r>
              <a:rPr lang="en-US" altLang="en-IQ" sz="2400" b="1" dirty="0">
                <a:solidFill>
                  <a:srgbClr val="FF0000"/>
                </a:solidFill>
              </a:rPr>
              <a:t>Example_1: Function to calculate different area:</a:t>
            </a:r>
          </a:p>
          <a:p>
            <a:pPr lvl="0" eaLnBrk="0" fontAlgn="base" hangingPunct="0">
              <a:spcBef>
                <a:spcPct val="0"/>
              </a:spcBef>
              <a:spcAft>
                <a:spcPct val="0"/>
              </a:spcAft>
            </a:pPr>
            <a:r>
              <a:rPr lang="en-IQ" altLang="en-IQ" sz="2400" dirty="0">
                <a:solidFill>
                  <a:schemeClr val="tx1">
                    <a:lumMod val="95000"/>
                    <a:lumOff val="5000"/>
                  </a:schemeClr>
                </a:solidFill>
              </a:rPr>
              <a:t>Suppose we want to create a function to calculate the area of different geometric figures. It makes more sense to have a</a:t>
            </a:r>
            <a:endParaRPr lang="en-US" altLang="en-IQ" sz="2400" b="1" dirty="0">
              <a:solidFill>
                <a:schemeClr val="tx1">
                  <a:lumMod val="95000"/>
                  <a:lumOff val="5000"/>
                </a:schemeClr>
              </a:solidFill>
            </a:endParaRPr>
          </a:p>
          <a:p>
            <a:pPr lvl="0" algn="just" eaLnBrk="0" fontAlgn="base" hangingPunct="0">
              <a:lnSpc>
                <a:spcPct val="150000"/>
              </a:lnSpc>
              <a:spcBef>
                <a:spcPct val="0"/>
              </a:spcBef>
              <a:spcAft>
                <a:spcPct val="0"/>
              </a:spcAft>
            </a:pPr>
            <a:endParaRPr lang="en-US" altLang="en-IQ" sz="2400" b="1" dirty="0">
              <a:solidFill>
                <a:schemeClr val="tx1">
                  <a:lumMod val="95000"/>
                  <a:lumOff val="5000"/>
                </a:schemeClr>
              </a:solidFill>
            </a:endParaRPr>
          </a:p>
          <a:p>
            <a:pPr lvl="0" algn="just" eaLnBrk="0" fontAlgn="base" hangingPunct="0">
              <a:lnSpc>
                <a:spcPct val="150000"/>
              </a:lnSpc>
              <a:spcBef>
                <a:spcPct val="0"/>
              </a:spcBef>
              <a:spcAft>
                <a:spcPct val="0"/>
              </a:spcAft>
            </a:pPr>
            <a:endParaRPr lang="en-US" altLang="en-IQ" sz="2400" dirty="0">
              <a:solidFill>
                <a:schemeClr val="tx1">
                  <a:lumMod val="95000"/>
                  <a:lumOff val="5000"/>
                </a:schemeClr>
              </a:solidFill>
            </a:endParaRPr>
          </a:p>
        </p:txBody>
      </p:sp>
      <p:pic>
        <p:nvPicPr>
          <p:cNvPr id="5" name="Picture 4">
            <a:extLst>
              <a:ext uri="{FF2B5EF4-FFF2-40B4-BE49-F238E27FC236}">
                <a16:creationId xmlns:a16="http://schemas.microsoft.com/office/drawing/2014/main" id="{EFAB4411-A1FF-C4CB-6DC4-61E31D25E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782242"/>
            <a:ext cx="8474984" cy="6905049"/>
          </a:xfrm>
          <a:prstGeom prst="rect">
            <a:avLst/>
          </a:prstGeom>
        </p:spPr>
      </p:pic>
    </p:spTree>
    <p:extLst>
      <p:ext uri="{BB962C8B-B14F-4D97-AF65-F5344CB8AC3E}">
        <p14:creationId xmlns:p14="http://schemas.microsoft.com/office/powerpoint/2010/main" val="216428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5A942-5CE9-93C9-E5D6-8560B35F7CC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0D0C4E3-9871-AD74-661F-6A9CBC79B5BD}"/>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13E5BDC3-23C1-0BC1-CC8D-C75D69D029E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6579C73D-0ACA-48A6-79DA-F93111849F40}"/>
              </a:ext>
            </a:extLst>
          </p:cNvPr>
          <p:cNvSpPr txBox="1"/>
          <p:nvPr/>
        </p:nvSpPr>
        <p:spPr>
          <a:xfrm>
            <a:off x="1010529" y="1714500"/>
            <a:ext cx="15753471" cy="13665279"/>
          </a:xfrm>
          <a:prstGeom prst="rect">
            <a:avLst/>
          </a:prstGeom>
        </p:spPr>
        <p:txBody>
          <a:bodyPr wrap="square" lIns="0" tIns="0" rIns="0" bIns="0" numCol="2" rtlCol="0" anchor="t">
            <a:spAutoFit/>
          </a:bodyPr>
          <a:lstStyle/>
          <a:p>
            <a:pPr>
              <a:buNone/>
            </a:pPr>
            <a:r>
              <a:rPr lang="en-US" sz="2400" dirty="0">
                <a:solidFill>
                  <a:srgbClr val="B3AE60"/>
                </a:solidFill>
                <a:effectLst/>
              </a:rPr>
              <a:t>#include </a:t>
            </a:r>
            <a:r>
              <a:rPr lang="en-US" sz="2400" dirty="0">
                <a:solidFill>
                  <a:srgbClr val="6AAB73"/>
                </a:solidFill>
                <a:effectLst/>
              </a:rPr>
              <a:t>&lt;iostream&gt;</a:t>
            </a:r>
            <a:br>
              <a:rPr lang="en-US" sz="2400" dirty="0">
                <a:solidFill>
                  <a:srgbClr val="6AAB73"/>
                </a:solidFill>
                <a:effectLst/>
              </a:rPr>
            </a:br>
            <a:r>
              <a:rPr lang="en-US" sz="2400" dirty="0">
                <a:solidFill>
                  <a:srgbClr val="B3AE60"/>
                </a:solidFill>
                <a:effectLst/>
              </a:rPr>
              <a:t>#define </a:t>
            </a:r>
            <a:r>
              <a:rPr lang="en-US" sz="2400" dirty="0">
                <a:solidFill>
                  <a:srgbClr val="BCBEC4"/>
                </a:solidFill>
                <a:effectLst/>
              </a:rPr>
              <a:t>PI </a:t>
            </a:r>
            <a:r>
              <a:rPr lang="en-US" sz="2400" dirty="0">
                <a:solidFill>
                  <a:srgbClr val="2AACB8"/>
                </a:solidFill>
                <a:effectLst/>
              </a:rPr>
              <a:t>3.14</a:t>
            </a:r>
            <a:br>
              <a:rPr lang="en-US" sz="2400" dirty="0">
                <a:solidFill>
                  <a:srgbClr val="2AACB8"/>
                </a:solidFill>
                <a:effectLst/>
              </a:rPr>
            </a:br>
            <a:br>
              <a:rPr lang="en-US" sz="2400" dirty="0">
                <a:solidFill>
                  <a:srgbClr val="2AACB8"/>
                </a:solidFill>
                <a:effectLst/>
              </a:rPr>
            </a:br>
            <a:r>
              <a:rPr lang="en-US" sz="2400" dirty="0">
                <a:solidFill>
                  <a:srgbClr val="CF8E6D"/>
                </a:solidFill>
                <a:effectLst/>
              </a:rPr>
              <a:t>int </a:t>
            </a:r>
            <a:r>
              <a:rPr lang="en-US" sz="2400" dirty="0">
                <a:solidFill>
                  <a:srgbClr val="56A8F5"/>
                </a:solidFill>
                <a:effectLst/>
              </a:rPr>
              <a:t>area</a:t>
            </a:r>
            <a:r>
              <a:rPr lang="en-US" sz="2400" dirty="0">
                <a:solidFill>
                  <a:srgbClr val="BCBEC4"/>
                </a:solidFill>
                <a:effectLst/>
              </a:rPr>
              <a:t>(</a:t>
            </a:r>
            <a:r>
              <a:rPr lang="en-US" sz="2400" dirty="0">
                <a:solidFill>
                  <a:srgbClr val="CF8E6D"/>
                </a:solidFill>
                <a:effectLst/>
              </a:rPr>
              <a:t>int </a:t>
            </a:r>
            <a:r>
              <a:rPr lang="en-US" sz="2400" dirty="0">
                <a:solidFill>
                  <a:srgbClr val="BCBEC4"/>
                </a:solidFill>
                <a:effectLst/>
              </a:rPr>
              <a:t>a) {</a:t>
            </a:r>
            <a:br>
              <a:rPr lang="en-US" sz="2400" dirty="0">
                <a:solidFill>
                  <a:srgbClr val="BCBEC4"/>
                </a:solidFill>
                <a:effectLst/>
              </a:rPr>
            </a:br>
            <a:r>
              <a:rPr lang="en-US" sz="2400" dirty="0">
                <a:solidFill>
                  <a:srgbClr val="BCBEC4"/>
                </a:solidFill>
                <a:effectLst/>
              </a:rPr>
              <a:t>    </a:t>
            </a:r>
            <a:r>
              <a:rPr lang="en-US" sz="2400" dirty="0">
                <a:solidFill>
                  <a:srgbClr val="7A7E85"/>
                </a:solidFill>
                <a:effectLst/>
              </a:rPr>
              <a:t>// Calculates the area of a square.</a:t>
            </a:r>
            <a:br>
              <a:rPr lang="en-US" sz="2400" dirty="0">
                <a:solidFill>
                  <a:srgbClr val="7A7E85"/>
                </a:solidFill>
                <a:effectLst/>
              </a:rPr>
            </a:br>
            <a:r>
              <a:rPr lang="en-US" sz="2400" dirty="0">
                <a:solidFill>
                  <a:srgbClr val="7A7E85"/>
                </a:solidFill>
                <a:effectLst/>
              </a:rPr>
              <a:t>    // Function takes one integer parameter.</a:t>
            </a:r>
            <a:br>
              <a:rPr lang="en-US" sz="2400" dirty="0">
                <a:solidFill>
                  <a:srgbClr val="7A7E85"/>
                </a:solidFill>
                <a:effectLst/>
              </a:rPr>
            </a:br>
            <a:r>
              <a:rPr lang="en-US" sz="2400" dirty="0">
                <a:solidFill>
                  <a:srgbClr val="7A7E85"/>
                </a:solidFill>
                <a:effectLst/>
              </a:rPr>
              <a:t>    </a:t>
            </a:r>
            <a:r>
              <a:rPr lang="en-US" sz="2400" dirty="0">
                <a:solidFill>
                  <a:srgbClr val="CF8E6D"/>
                </a:solidFill>
                <a:effectLst/>
              </a:rPr>
              <a:t>return </a:t>
            </a:r>
            <a:r>
              <a:rPr lang="en-US" sz="2400" dirty="0">
                <a:solidFill>
                  <a:srgbClr val="BCBEC4"/>
                </a:solidFill>
                <a:effectLst/>
              </a:rPr>
              <a:t>a * a;</a:t>
            </a:r>
            <a:br>
              <a:rPr lang="en-US" sz="2400" dirty="0">
                <a:solidFill>
                  <a:srgbClr val="BCBEC4"/>
                </a:solidFill>
                <a:effectLst/>
              </a:rPr>
            </a:b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int </a:t>
            </a:r>
            <a:r>
              <a:rPr lang="en-US" sz="2400" dirty="0">
                <a:solidFill>
                  <a:srgbClr val="56A8F5"/>
                </a:solidFill>
                <a:effectLst/>
              </a:rPr>
              <a:t>area</a:t>
            </a:r>
            <a:r>
              <a:rPr lang="en-US" sz="2400" dirty="0">
                <a:solidFill>
                  <a:srgbClr val="BCBEC4"/>
                </a:solidFill>
                <a:effectLst/>
              </a:rPr>
              <a:t>(</a:t>
            </a:r>
            <a:r>
              <a:rPr lang="en-US" sz="2400" dirty="0">
                <a:solidFill>
                  <a:srgbClr val="CF8E6D"/>
                </a:solidFill>
                <a:effectLst/>
              </a:rPr>
              <a:t>int </a:t>
            </a:r>
            <a:r>
              <a:rPr lang="en-US" sz="2400" dirty="0">
                <a:solidFill>
                  <a:srgbClr val="BCBEC4"/>
                </a:solidFill>
                <a:effectLst/>
              </a:rPr>
              <a:t>a, </a:t>
            </a:r>
            <a:r>
              <a:rPr lang="en-US" sz="2400" dirty="0">
                <a:solidFill>
                  <a:srgbClr val="CF8E6D"/>
                </a:solidFill>
                <a:effectLst/>
              </a:rPr>
              <a:t>int </a:t>
            </a:r>
            <a:r>
              <a:rPr lang="en-US" sz="2400" dirty="0">
                <a:solidFill>
                  <a:srgbClr val="BCBEC4"/>
                </a:solidFill>
                <a:effectLst/>
              </a:rPr>
              <a:t>b) {</a:t>
            </a:r>
            <a:br>
              <a:rPr lang="en-US" sz="2400" dirty="0">
                <a:solidFill>
                  <a:srgbClr val="BCBEC4"/>
                </a:solidFill>
                <a:effectLst/>
              </a:rPr>
            </a:br>
            <a:r>
              <a:rPr lang="en-US" sz="2400" dirty="0">
                <a:solidFill>
                  <a:srgbClr val="BCBEC4"/>
                </a:solidFill>
                <a:effectLst/>
              </a:rPr>
              <a:t>    </a:t>
            </a:r>
            <a:r>
              <a:rPr lang="en-US" sz="2400" dirty="0">
                <a:solidFill>
                  <a:srgbClr val="7A7E85"/>
                </a:solidFill>
                <a:effectLst/>
              </a:rPr>
              <a:t>// Calculates the area of a rectangle.</a:t>
            </a:r>
            <a:br>
              <a:rPr lang="en-US" sz="2400" dirty="0">
                <a:solidFill>
                  <a:srgbClr val="7A7E85"/>
                </a:solidFill>
                <a:effectLst/>
              </a:rPr>
            </a:br>
            <a:r>
              <a:rPr lang="en-US" sz="2400" dirty="0">
                <a:solidFill>
                  <a:srgbClr val="7A7E85"/>
                </a:solidFill>
                <a:effectLst/>
              </a:rPr>
              <a:t>    // Function takes two integer parameters.</a:t>
            </a:r>
            <a:br>
              <a:rPr lang="en-US" sz="2400" dirty="0">
                <a:solidFill>
                  <a:srgbClr val="7A7E85"/>
                </a:solidFill>
                <a:effectLst/>
              </a:rPr>
            </a:br>
            <a:r>
              <a:rPr lang="en-US" sz="2400" dirty="0">
                <a:solidFill>
                  <a:srgbClr val="7A7E85"/>
                </a:solidFill>
                <a:effectLst/>
              </a:rPr>
              <a:t>    </a:t>
            </a:r>
            <a:r>
              <a:rPr lang="en-US" sz="2400" dirty="0">
                <a:solidFill>
                  <a:srgbClr val="CF8E6D"/>
                </a:solidFill>
                <a:effectLst/>
              </a:rPr>
              <a:t>return </a:t>
            </a:r>
            <a:r>
              <a:rPr lang="en-US" sz="2400" dirty="0">
                <a:solidFill>
                  <a:srgbClr val="BCBEC4"/>
                </a:solidFill>
                <a:effectLst/>
              </a:rPr>
              <a:t>a * b;</a:t>
            </a:r>
            <a:br>
              <a:rPr lang="en-US" sz="2400" dirty="0">
                <a:solidFill>
                  <a:srgbClr val="BCBEC4"/>
                </a:solidFill>
                <a:effectLst/>
              </a:rPr>
            </a:b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double </a:t>
            </a:r>
            <a:r>
              <a:rPr lang="en-US" sz="2400" dirty="0">
                <a:solidFill>
                  <a:srgbClr val="56A8F5"/>
                </a:solidFill>
                <a:effectLst/>
              </a:rPr>
              <a:t>area</a:t>
            </a:r>
            <a:r>
              <a:rPr lang="en-US" sz="2400" dirty="0">
                <a:solidFill>
                  <a:srgbClr val="BCBEC4"/>
                </a:solidFill>
                <a:effectLst/>
              </a:rPr>
              <a:t>(</a:t>
            </a:r>
            <a:r>
              <a:rPr lang="en-US" sz="2400" dirty="0">
                <a:solidFill>
                  <a:srgbClr val="CF8E6D"/>
                </a:solidFill>
                <a:effectLst/>
              </a:rPr>
              <a:t>float </a:t>
            </a:r>
            <a:r>
              <a:rPr lang="en-US" sz="2400" dirty="0">
                <a:solidFill>
                  <a:srgbClr val="BCBEC4"/>
                </a:solidFill>
                <a:effectLst/>
              </a:rPr>
              <a:t>radius) {</a:t>
            </a:r>
            <a:br>
              <a:rPr lang="en-US" sz="2400" dirty="0">
                <a:solidFill>
                  <a:srgbClr val="BCBEC4"/>
                </a:solidFill>
                <a:effectLst/>
              </a:rPr>
            </a:br>
            <a:r>
              <a:rPr lang="en-US" sz="2400" dirty="0">
                <a:solidFill>
                  <a:srgbClr val="BCBEC4"/>
                </a:solidFill>
                <a:effectLst/>
              </a:rPr>
              <a:t>    </a:t>
            </a:r>
            <a:r>
              <a:rPr lang="en-US" sz="2400" dirty="0">
                <a:solidFill>
                  <a:srgbClr val="7A7E85"/>
                </a:solidFill>
                <a:effectLst/>
              </a:rPr>
              <a:t>// Calculates the area of a circle.</a:t>
            </a:r>
            <a:br>
              <a:rPr lang="en-US" sz="2400" dirty="0">
                <a:solidFill>
                  <a:srgbClr val="7A7E85"/>
                </a:solidFill>
                <a:effectLst/>
              </a:rPr>
            </a:br>
            <a:r>
              <a:rPr lang="en-US" sz="2400" dirty="0">
                <a:solidFill>
                  <a:srgbClr val="7A7E85"/>
                </a:solidFill>
                <a:effectLst/>
              </a:rPr>
              <a:t>    // Function takes one floating-point parameter.</a:t>
            </a:r>
            <a:br>
              <a:rPr lang="en-US" sz="2400" dirty="0">
                <a:solidFill>
                  <a:srgbClr val="7A7E85"/>
                </a:solidFill>
                <a:effectLst/>
              </a:rPr>
            </a:br>
            <a:r>
              <a:rPr lang="en-US" sz="2400" dirty="0">
                <a:solidFill>
                  <a:srgbClr val="7A7E85"/>
                </a:solidFill>
                <a:effectLst/>
              </a:rPr>
              <a:t>    </a:t>
            </a:r>
            <a:r>
              <a:rPr lang="en-US" sz="2400" dirty="0">
                <a:solidFill>
                  <a:srgbClr val="CF8E6D"/>
                </a:solidFill>
                <a:effectLst/>
              </a:rPr>
              <a:t>return </a:t>
            </a:r>
            <a:r>
              <a:rPr lang="en-US" sz="2400" dirty="0">
                <a:solidFill>
                  <a:srgbClr val="BCBEC4"/>
                </a:solidFill>
                <a:effectLst/>
              </a:rPr>
              <a:t>PI * radius * radius;</a:t>
            </a:r>
            <a:br>
              <a:rPr lang="en-US" sz="2400" dirty="0">
                <a:solidFill>
                  <a:srgbClr val="BCBEC4"/>
                </a:solidFill>
                <a:effectLst/>
              </a:rPr>
            </a:br>
            <a:r>
              <a:rPr lang="en-US" sz="2400" dirty="0">
                <a:solidFill>
                  <a:srgbClr val="BCBEC4"/>
                </a:solidFill>
                <a:effectLst/>
              </a:rPr>
              <a:t>}</a:t>
            </a: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endParaRPr lang="en-US" sz="2400" dirty="0">
              <a:solidFill>
                <a:srgbClr val="BCBEC4"/>
              </a:solidFill>
              <a:effectLst/>
            </a:endParaRPr>
          </a:p>
          <a:p>
            <a:pPr>
              <a:buNone/>
            </a:pPr>
            <a:endParaRPr lang="en-US" sz="2400" dirty="0">
              <a:solidFill>
                <a:srgbClr val="BCBEC4"/>
              </a:solidFill>
            </a:endParaRPr>
          </a:p>
          <a:p>
            <a:pPr>
              <a:buNone/>
            </a:pPr>
            <a:br>
              <a:rPr lang="en-US" sz="2400" dirty="0">
                <a:solidFill>
                  <a:srgbClr val="BCBEC4"/>
                </a:solidFill>
                <a:effectLst/>
              </a:rPr>
            </a:br>
            <a:br>
              <a:rPr lang="en-US" sz="2400" dirty="0">
                <a:solidFill>
                  <a:srgbClr val="BCBEC4"/>
                </a:solidFill>
                <a:effectLst/>
              </a:rPr>
            </a:br>
            <a:r>
              <a:rPr lang="en-US" sz="2400" dirty="0">
                <a:solidFill>
                  <a:srgbClr val="CF8E6D"/>
                </a:solidFill>
                <a:effectLst/>
              </a:rPr>
              <a:t>int </a:t>
            </a:r>
            <a:r>
              <a:rPr lang="en-US" sz="2400" dirty="0">
                <a:solidFill>
                  <a:srgbClr val="56A8F5"/>
                </a:solidFill>
                <a:effectLst/>
              </a:rPr>
              <a:t>main</a:t>
            </a:r>
            <a:r>
              <a:rPr lang="en-US" sz="2400" dirty="0">
                <a:solidFill>
                  <a:srgbClr val="BCBEC4"/>
                </a:solidFill>
                <a:effectLst/>
              </a:rPr>
              <a:t>() {</a:t>
            </a: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int </a:t>
            </a:r>
            <a:r>
              <a:rPr lang="en-US" sz="2400" dirty="0">
                <a:solidFill>
                  <a:srgbClr val="BCBEC4"/>
                </a:solidFill>
                <a:effectLst/>
              </a:rPr>
              <a:t>length = </a:t>
            </a:r>
            <a:r>
              <a:rPr lang="en-US" sz="2400" dirty="0">
                <a:solidFill>
                  <a:srgbClr val="2AACB8"/>
                </a:solidFill>
                <a:effectLst/>
              </a:rPr>
              <a:t>5</a:t>
            </a:r>
            <a:r>
              <a:rPr lang="en-US" sz="2400" dirty="0">
                <a:solidFill>
                  <a:srgbClr val="BCBEC4"/>
                </a:solidFill>
                <a:effectLst/>
              </a:rPr>
              <a:t>, breadth = </a:t>
            </a:r>
            <a:r>
              <a:rPr lang="en-US" sz="2400" dirty="0">
                <a:solidFill>
                  <a:srgbClr val="2AACB8"/>
                </a:solidFill>
                <a:effectLst/>
              </a:rPr>
              <a:t>10</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float </a:t>
            </a:r>
            <a:r>
              <a:rPr lang="en-US" sz="2400" dirty="0">
                <a:solidFill>
                  <a:srgbClr val="BCBEC4"/>
                </a:solidFill>
                <a:effectLst/>
              </a:rPr>
              <a:t>radius = </a:t>
            </a:r>
            <a:r>
              <a:rPr lang="en-US" sz="2400" dirty="0">
                <a:solidFill>
                  <a:srgbClr val="2AACB8"/>
                </a:solidFill>
                <a:effectLst/>
              </a:rPr>
              <a:t>10.5</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br>
              <a:rPr lang="en-US" sz="2400" dirty="0">
                <a:solidFill>
                  <a:srgbClr val="BCBEC4"/>
                </a:solidFill>
                <a:effectLst/>
              </a:rPr>
            </a:br>
            <a:r>
              <a:rPr lang="en-US" sz="2400" dirty="0">
                <a:solidFill>
                  <a:srgbClr val="BCBEC4"/>
                </a:solidFill>
                <a:effectLst/>
              </a:rPr>
              <a:t>    </a:t>
            </a:r>
            <a:r>
              <a:rPr lang="en-US" sz="2400" dirty="0">
                <a:solidFill>
                  <a:srgbClr val="7A7E85"/>
                </a:solidFill>
                <a:effectLst/>
              </a:rPr>
              <a:t>// Calling function area with different arguments.</a:t>
            </a:r>
            <a:br>
              <a:rPr lang="en-US" sz="2400" dirty="0">
                <a:solidFill>
                  <a:srgbClr val="7A7E85"/>
                </a:solidFill>
                <a:effectLst/>
              </a:rPr>
            </a:br>
            <a:r>
              <a:rPr lang="en-US" sz="2400" dirty="0">
                <a:solidFill>
                  <a:srgbClr val="7A7E85"/>
                </a:solidFill>
                <a:effectLst/>
              </a:rPr>
              <a:t>    </a:t>
            </a:r>
            <a:r>
              <a:rPr lang="en-US" sz="2400" dirty="0">
                <a:solidFill>
                  <a:srgbClr val="CF8E6D"/>
                </a:solidFill>
                <a:effectLst/>
              </a:rPr>
              <a:t>int </a:t>
            </a:r>
            <a:r>
              <a:rPr lang="en-US" sz="2400" dirty="0" err="1">
                <a:solidFill>
                  <a:srgbClr val="BCBEC4"/>
                </a:solidFill>
                <a:effectLst/>
              </a:rPr>
              <a:t>area_square</a:t>
            </a:r>
            <a:r>
              <a:rPr lang="en-US" sz="2400" dirty="0">
                <a:solidFill>
                  <a:srgbClr val="BCBEC4"/>
                </a:solidFill>
                <a:effectLst/>
              </a:rPr>
              <a:t> = </a:t>
            </a:r>
            <a:r>
              <a:rPr lang="en-US" sz="2400" dirty="0">
                <a:solidFill>
                  <a:srgbClr val="56A8F5"/>
                </a:solidFill>
                <a:effectLst/>
              </a:rPr>
              <a:t>area</a:t>
            </a:r>
            <a:r>
              <a:rPr lang="en-US" sz="2400" dirty="0">
                <a:solidFill>
                  <a:srgbClr val="BCBEC4"/>
                </a:solidFill>
                <a:effectLst/>
              </a:rPr>
              <a:t>(length);</a:t>
            </a: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double </a:t>
            </a:r>
            <a:r>
              <a:rPr lang="en-US" sz="2400" dirty="0" err="1">
                <a:solidFill>
                  <a:srgbClr val="BCBEC4"/>
                </a:solidFill>
                <a:effectLst/>
              </a:rPr>
              <a:t>area_circle</a:t>
            </a:r>
            <a:r>
              <a:rPr lang="en-US" sz="2400" dirty="0">
                <a:solidFill>
                  <a:srgbClr val="BCBEC4"/>
                </a:solidFill>
                <a:effectLst/>
              </a:rPr>
              <a:t> = </a:t>
            </a:r>
            <a:r>
              <a:rPr lang="en-US" sz="2400" dirty="0">
                <a:solidFill>
                  <a:srgbClr val="56A8F5"/>
                </a:solidFill>
                <a:effectLst/>
              </a:rPr>
              <a:t>area</a:t>
            </a:r>
            <a:r>
              <a:rPr lang="en-US" sz="2400" dirty="0">
                <a:solidFill>
                  <a:srgbClr val="BCBEC4"/>
                </a:solidFill>
                <a:effectLst/>
              </a:rPr>
              <a:t>(radius);</a:t>
            </a: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int </a:t>
            </a:r>
            <a:r>
              <a:rPr lang="en-US" sz="2400" dirty="0" err="1">
                <a:solidFill>
                  <a:srgbClr val="BCBEC4"/>
                </a:solidFill>
                <a:effectLst/>
              </a:rPr>
              <a:t>area_rectangle</a:t>
            </a:r>
            <a:r>
              <a:rPr lang="en-US" sz="2400" dirty="0">
                <a:solidFill>
                  <a:srgbClr val="BCBEC4"/>
                </a:solidFill>
                <a:effectLst/>
              </a:rPr>
              <a:t> = </a:t>
            </a:r>
            <a:r>
              <a:rPr lang="en-US" sz="2400" dirty="0">
                <a:solidFill>
                  <a:srgbClr val="56A8F5"/>
                </a:solidFill>
                <a:effectLst/>
              </a:rPr>
              <a:t>area</a:t>
            </a:r>
            <a:r>
              <a:rPr lang="en-US" sz="2400" dirty="0">
                <a:solidFill>
                  <a:srgbClr val="BCBEC4"/>
                </a:solidFill>
                <a:effectLst/>
              </a:rPr>
              <a:t>(length, breadth);</a:t>
            </a:r>
            <a:br>
              <a:rPr lang="en-US" sz="2400" dirty="0">
                <a:solidFill>
                  <a:srgbClr val="BCBEC4"/>
                </a:solidFill>
                <a:effectLst/>
              </a:rPr>
            </a:br>
            <a:r>
              <a:rPr lang="en-US" sz="2400" dirty="0">
                <a:solidFill>
                  <a:srgbClr val="BCBEC4"/>
                </a:solidFill>
                <a:effectLst/>
              </a:rPr>
              <a:t>    </a:t>
            </a:r>
            <a:br>
              <a:rPr lang="en-US" sz="2400" dirty="0">
                <a:solidFill>
                  <a:srgbClr val="BCBEC4"/>
                </a:solidFill>
                <a:effectLst/>
              </a:rPr>
            </a:br>
            <a:r>
              <a:rPr lang="en-US" sz="2400" dirty="0">
                <a:solidFill>
                  <a:srgbClr val="BCBEC4"/>
                </a:solidFill>
                <a:effectLst/>
              </a:rPr>
              <a:t>    </a:t>
            </a:r>
            <a:r>
              <a:rPr lang="en-US" sz="2400" dirty="0" err="1">
                <a:solidFill>
                  <a:srgbClr val="56A8F5"/>
                </a:solidFill>
                <a:effectLst/>
              </a:rPr>
              <a:t>printf</a:t>
            </a:r>
            <a:r>
              <a:rPr lang="en-US" sz="2400" dirty="0">
                <a:solidFill>
                  <a:srgbClr val="BCBEC4"/>
                </a:solidFill>
                <a:effectLst/>
              </a:rPr>
              <a:t>(</a:t>
            </a:r>
            <a:r>
              <a:rPr lang="en-US" sz="2400" dirty="0">
                <a:solidFill>
                  <a:srgbClr val="6AAB73"/>
                </a:solidFill>
                <a:effectLst/>
              </a:rPr>
              <a:t>"Area of square (length = %d) = %d</a:t>
            </a:r>
            <a:r>
              <a:rPr lang="en-US" sz="2400" dirty="0">
                <a:solidFill>
                  <a:srgbClr val="CF8E6D"/>
                </a:solidFill>
                <a:effectLst/>
              </a:rPr>
              <a:t>\n</a:t>
            </a:r>
            <a:r>
              <a:rPr lang="en-US" sz="2400" dirty="0">
                <a:solidFill>
                  <a:srgbClr val="6AAB73"/>
                </a:solidFill>
                <a:effectLst/>
              </a:rPr>
              <a:t>"</a:t>
            </a:r>
            <a:r>
              <a:rPr lang="en-US" sz="2400" dirty="0">
                <a:solidFill>
                  <a:srgbClr val="BCBEC4"/>
                </a:solidFill>
                <a:effectLst/>
              </a:rPr>
              <a:t>, length,  </a:t>
            </a:r>
            <a:r>
              <a:rPr lang="en-US" sz="2400" dirty="0" err="1">
                <a:solidFill>
                  <a:srgbClr val="BCBEC4"/>
                </a:solidFill>
                <a:effectLst/>
              </a:rPr>
              <a:t>area_square</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r>
              <a:rPr lang="en-US" sz="2400" dirty="0" err="1">
                <a:solidFill>
                  <a:srgbClr val="56A8F5"/>
                </a:solidFill>
                <a:effectLst/>
              </a:rPr>
              <a:t>printf</a:t>
            </a:r>
            <a:r>
              <a:rPr lang="en-US" sz="2400" dirty="0">
                <a:solidFill>
                  <a:srgbClr val="BCBEC4"/>
                </a:solidFill>
                <a:effectLst/>
              </a:rPr>
              <a:t>(</a:t>
            </a:r>
            <a:r>
              <a:rPr lang="en-US" sz="2400" dirty="0">
                <a:solidFill>
                  <a:srgbClr val="6AAB73"/>
                </a:solidFill>
                <a:effectLst/>
              </a:rPr>
              <a:t>"Area of rectangle (length = %d, breadth = %d) = %d</a:t>
            </a:r>
            <a:r>
              <a:rPr lang="en-US" sz="2400" dirty="0">
                <a:solidFill>
                  <a:srgbClr val="CF8E6D"/>
                </a:solidFill>
                <a:effectLst/>
              </a:rPr>
              <a:t>\n</a:t>
            </a:r>
            <a:r>
              <a:rPr lang="en-US" sz="2400" dirty="0">
                <a:solidFill>
                  <a:srgbClr val="6AAB73"/>
                </a:solidFill>
                <a:effectLst/>
              </a:rPr>
              <a:t>"</a:t>
            </a:r>
            <a:r>
              <a:rPr lang="en-US" sz="2400" dirty="0">
                <a:solidFill>
                  <a:srgbClr val="BCBEC4"/>
                </a:solidFill>
                <a:effectLst/>
              </a:rPr>
              <a:t>, length, breadth,  </a:t>
            </a:r>
            <a:r>
              <a:rPr lang="en-US" sz="2400" dirty="0" err="1">
                <a:solidFill>
                  <a:srgbClr val="BCBEC4"/>
                </a:solidFill>
                <a:effectLst/>
              </a:rPr>
              <a:t>area_rectangle</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r>
              <a:rPr lang="en-US" sz="2400" dirty="0" err="1">
                <a:solidFill>
                  <a:srgbClr val="56A8F5"/>
                </a:solidFill>
                <a:effectLst/>
              </a:rPr>
              <a:t>printf</a:t>
            </a:r>
            <a:r>
              <a:rPr lang="en-US" sz="2400" dirty="0">
                <a:solidFill>
                  <a:srgbClr val="BCBEC4"/>
                </a:solidFill>
                <a:effectLst/>
              </a:rPr>
              <a:t>(</a:t>
            </a:r>
            <a:r>
              <a:rPr lang="en-US" sz="2400" dirty="0">
                <a:solidFill>
                  <a:srgbClr val="6AAB73"/>
                </a:solidFill>
                <a:effectLst/>
              </a:rPr>
              <a:t>"Area of circle (length = %.2f) = %</a:t>
            </a:r>
            <a:r>
              <a:rPr lang="en-US" sz="2400" dirty="0" err="1">
                <a:solidFill>
                  <a:srgbClr val="6AAB73"/>
                </a:solidFill>
                <a:effectLst/>
              </a:rPr>
              <a:t>lf</a:t>
            </a:r>
            <a:r>
              <a:rPr lang="en-US" sz="2400" dirty="0">
                <a:solidFill>
                  <a:srgbClr val="CF8E6D"/>
                </a:solidFill>
                <a:effectLst/>
              </a:rPr>
              <a:t>\n</a:t>
            </a:r>
            <a:r>
              <a:rPr lang="en-US" sz="2400" dirty="0">
                <a:solidFill>
                  <a:srgbClr val="6AAB73"/>
                </a:solidFill>
                <a:effectLst/>
              </a:rPr>
              <a:t>"</a:t>
            </a:r>
            <a:r>
              <a:rPr lang="en-US" sz="2400" dirty="0">
                <a:solidFill>
                  <a:srgbClr val="BCBEC4"/>
                </a:solidFill>
                <a:effectLst/>
              </a:rPr>
              <a:t>, radius,  </a:t>
            </a:r>
            <a:r>
              <a:rPr lang="en-US" sz="2400" dirty="0" err="1">
                <a:solidFill>
                  <a:srgbClr val="BCBEC4"/>
                </a:solidFill>
                <a:effectLst/>
              </a:rPr>
              <a:t>area_circle</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return </a:t>
            </a:r>
            <a:r>
              <a:rPr lang="en-US" sz="2400" dirty="0">
                <a:solidFill>
                  <a:srgbClr val="2AACB8"/>
                </a:solidFill>
                <a:effectLst/>
              </a:rPr>
              <a:t>0</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a:t>
            </a:r>
            <a:br>
              <a:rPr lang="en-US" sz="2400" dirty="0">
                <a:solidFill>
                  <a:srgbClr val="BCBEC4"/>
                </a:solidFill>
                <a:effectLst/>
              </a:rPr>
            </a:br>
            <a:endParaRPr lang="en-US" sz="2400" dirty="0">
              <a:solidFill>
                <a:srgbClr val="BCBEC4"/>
              </a:solidFill>
              <a:effectLst/>
            </a:endParaRPr>
          </a:p>
        </p:txBody>
      </p:sp>
    </p:spTree>
    <p:extLst>
      <p:ext uri="{BB962C8B-B14F-4D97-AF65-F5344CB8AC3E}">
        <p14:creationId xmlns:p14="http://schemas.microsoft.com/office/powerpoint/2010/main" val="140402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C3DC0-AEB6-67E1-58E2-E4D092B1DE9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303BE51C-8D57-FCF7-4D1C-DE58A0DF7B35}"/>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49C389A8-627C-8779-25E3-94BBA849765C}"/>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3DABDFAD-0DF3-6497-EDB1-FAA6618562FE}"/>
              </a:ext>
            </a:extLst>
          </p:cNvPr>
          <p:cNvSpPr txBox="1"/>
          <p:nvPr/>
        </p:nvSpPr>
        <p:spPr>
          <a:xfrm>
            <a:off x="1010529" y="1714500"/>
            <a:ext cx="15753471" cy="4005392"/>
          </a:xfrm>
          <a:prstGeom prst="rect">
            <a:avLst/>
          </a:prstGeom>
        </p:spPr>
        <p:txBody>
          <a:bodyPr wrap="square" lIns="0" tIns="0" rIns="0" bIns="0" rtlCol="0" anchor="t">
            <a:spAutoFit/>
          </a:bodyPr>
          <a:lstStyle/>
          <a:p>
            <a:pPr lvl="0" algn="just" eaLnBrk="0" fontAlgn="base" hangingPunct="0">
              <a:lnSpc>
                <a:spcPct val="150000"/>
              </a:lnSpc>
              <a:spcBef>
                <a:spcPct val="0"/>
              </a:spcBef>
              <a:spcAft>
                <a:spcPct val="0"/>
              </a:spcAft>
            </a:pPr>
            <a:r>
              <a:rPr lang="en-US" altLang="en-IQ" sz="2400" b="1" dirty="0">
                <a:solidFill>
                  <a:srgbClr val="FF0000"/>
                </a:solidFill>
              </a:rPr>
              <a:t>Example_2: O</a:t>
            </a:r>
            <a:r>
              <a:rPr lang="en-IQ" altLang="en-IQ" sz="2400" b="1" dirty="0">
                <a:solidFill>
                  <a:srgbClr val="FF0000"/>
                </a:solidFill>
              </a:rPr>
              <a:t>verloading Using Different Types of Parameters: </a:t>
            </a:r>
          </a:p>
          <a:p>
            <a:pPr lvl="0" eaLnBrk="0" fontAlgn="base" hangingPunct="0">
              <a:lnSpc>
                <a:spcPct val="150000"/>
              </a:lnSpc>
              <a:spcBef>
                <a:spcPct val="0"/>
              </a:spcBef>
              <a:spcAft>
                <a:spcPct val="0"/>
              </a:spcAft>
            </a:pPr>
            <a:r>
              <a:rPr lang="en-IQ" altLang="en-IQ" sz="2400" dirty="0">
                <a:solidFill>
                  <a:schemeClr val="tx1">
                    <a:lumMod val="95000"/>
                    <a:lumOff val="5000"/>
                  </a:schemeClr>
                </a:solidFill>
              </a:rPr>
              <a:t>Functions can be overloaded when overloaded functions have parameters with different data types. Parameters with different data types help the compiler differentiate between several functions having a common name, and hence, they are one of the correct ways to overload </a:t>
            </a:r>
            <a:r>
              <a:rPr lang="en-IQ" altLang="en-IQ" sz="2400" dirty="0">
                <a:solidFill>
                  <a:schemeClr val="tx1">
                    <a:lumMod val="95000"/>
                    <a:lumOff val="5000"/>
                  </a:schemeClr>
                </a:solidFill>
                <a:hlinkClick r:id="rId4">
                  <a:extLst>
                    <a:ext uri="{A12FA001-AC4F-418D-AE19-62706E023703}">
                      <ahyp:hlinkClr xmlns:ahyp="http://schemas.microsoft.com/office/drawing/2018/hyperlinkcolor" val="tx"/>
                    </a:ext>
                  </a:extLst>
                </a:hlinkClick>
              </a:rPr>
              <a:t>functions in C++</a:t>
            </a:r>
            <a:r>
              <a:rPr lang="en-IQ" altLang="en-IQ" sz="2400" dirty="0">
                <a:solidFill>
                  <a:schemeClr val="tx1">
                    <a:lumMod val="95000"/>
                    <a:lumOff val="5000"/>
                  </a:schemeClr>
                </a:solidFill>
              </a:rPr>
              <a:t>. Let us understand this with an example :</a:t>
            </a:r>
          </a:p>
          <a:p>
            <a:pPr lvl="0" eaLnBrk="0" fontAlgn="base" hangingPunct="0">
              <a:spcBef>
                <a:spcPct val="0"/>
              </a:spcBef>
              <a:spcAft>
                <a:spcPct val="0"/>
              </a:spcAft>
            </a:pPr>
            <a:endParaRPr lang="en-IQ" altLang="en-IQ" sz="2400" dirty="0">
              <a:solidFill>
                <a:schemeClr val="tx1">
                  <a:lumMod val="95000"/>
                  <a:lumOff val="5000"/>
                </a:schemeClr>
              </a:solidFill>
            </a:endParaRPr>
          </a:p>
          <a:p>
            <a:pPr lvl="0" eaLnBrk="0" fontAlgn="base" hangingPunct="0">
              <a:spcBef>
                <a:spcPct val="0"/>
              </a:spcBef>
              <a:spcAft>
                <a:spcPct val="0"/>
              </a:spcAft>
            </a:pPr>
            <a:endParaRPr lang="en-US" altLang="en-IQ" sz="2400" b="1" dirty="0">
              <a:solidFill>
                <a:schemeClr val="tx1">
                  <a:lumMod val="95000"/>
                  <a:lumOff val="5000"/>
                </a:schemeClr>
              </a:solidFill>
            </a:endParaRPr>
          </a:p>
          <a:p>
            <a:pPr lvl="0" algn="just" eaLnBrk="0" fontAlgn="base" hangingPunct="0">
              <a:lnSpc>
                <a:spcPct val="150000"/>
              </a:lnSpc>
              <a:spcBef>
                <a:spcPct val="0"/>
              </a:spcBef>
              <a:spcAft>
                <a:spcPct val="0"/>
              </a:spcAft>
            </a:pPr>
            <a:endParaRPr lang="en-US" altLang="en-IQ" sz="2400" b="1" dirty="0">
              <a:solidFill>
                <a:schemeClr val="tx1">
                  <a:lumMod val="95000"/>
                  <a:lumOff val="5000"/>
                </a:schemeClr>
              </a:solidFill>
            </a:endParaRPr>
          </a:p>
          <a:p>
            <a:pPr lvl="0" algn="just" eaLnBrk="0" fontAlgn="base" hangingPunct="0">
              <a:lnSpc>
                <a:spcPct val="150000"/>
              </a:lnSpc>
              <a:spcBef>
                <a:spcPct val="0"/>
              </a:spcBef>
              <a:spcAft>
                <a:spcPct val="0"/>
              </a:spcAft>
            </a:pPr>
            <a:endParaRPr lang="en-US" altLang="en-IQ" sz="2400" dirty="0">
              <a:solidFill>
                <a:schemeClr val="tx1">
                  <a:lumMod val="95000"/>
                  <a:lumOff val="5000"/>
                </a:schemeClr>
              </a:solidFill>
            </a:endParaRPr>
          </a:p>
        </p:txBody>
      </p:sp>
      <p:pic>
        <p:nvPicPr>
          <p:cNvPr id="7" name="Picture 6">
            <a:extLst>
              <a:ext uri="{FF2B5EF4-FFF2-40B4-BE49-F238E27FC236}">
                <a16:creationId xmlns:a16="http://schemas.microsoft.com/office/drawing/2014/main" id="{8FDBAB6D-AC4A-4DB8-249F-FFB0386EB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942869"/>
            <a:ext cx="7315200" cy="5691044"/>
          </a:xfrm>
          <a:prstGeom prst="rect">
            <a:avLst/>
          </a:prstGeom>
        </p:spPr>
      </p:pic>
    </p:spTree>
    <p:extLst>
      <p:ext uri="{BB962C8B-B14F-4D97-AF65-F5344CB8AC3E}">
        <p14:creationId xmlns:p14="http://schemas.microsoft.com/office/powerpoint/2010/main" val="288937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802D7-1FAD-9DAD-55E8-ED37D4FCB48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5F27749-AB75-E925-319F-47DDA12C2269}"/>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6D27C917-9591-0093-A4F7-B407CBF38172}"/>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B69EF114-6FAF-62B4-6CAE-E83BBE04A01B}"/>
              </a:ext>
            </a:extLst>
          </p:cNvPr>
          <p:cNvSpPr txBox="1"/>
          <p:nvPr/>
        </p:nvSpPr>
        <p:spPr>
          <a:xfrm>
            <a:off x="1010529" y="1714500"/>
            <a:ext cx="15753471" cy="8463855"/>
          </a:xfrm>
          <a:prstGeom prst="rect">
            <a:avLst/>
          </a:prstGeom>
        </p:spPr>
        <p:txBody>
          <a:bodyPr wrap="square" lIns="0" tIns="0" rIns="0" bIns="0" rtlCol="0" anchor="t">
            <a:spAutoFit/>
          </a:bodyPr>
          <a:lstStyle/>
          <a:p>
            <a:pPr>
              <a:buNone/>
            </a:pPr>
            <a:r>
              <a:rPr lang="en-US" sz="2200" dirty="0">
                <a:solidFill>
                  <a:srgbClr val="B3AE60"/>
                </a:solidFill>
                <a:effectLst/>
              </a:rPr>
              <a:t>#include</a:t>
            </a:r>
            <a:r>
              <a:rPr lang="en-US" sz="2200" dirty="0">
                <a:solidFill>
                  <a:srgbClr val="6AAB73"/>
                </a:solidFill>
                <a:effectLst/>
              </a:rPr>
              <a:t>&lt;iostream&gt;</a:t>
            </a:r>
            <a:br>
              <a:rPr lang="en-US" sz="2200" dirty="0">
                <a:solidFill>
                  <a:srgbClr val="6AAB73"/>
                </a:solidFill>
                <a:effectLst/>
              </a:rPr>
            </a:br>
            <a:r>
              <a:rPr lang="en-US" sz="2200" dirty="0">
                <a:solidFill>
                  <a:srgbClr val="CF8E6D"/>
                </a:solidFill>
                <a:effectLst/>
              </a:rPr>
              <a:t>using namespace </a:t>
            </a:r>
            <a:r>
              <a:rPr lang="en-US" sz="2200" dirty="0">
                <a:solidFill>
                  <a:srgbClr val="BCBEC4"/>
                </a:solidFill>
                <a:effectLst/>
              </a:rPr>
              <a:t>std;</a:t>
            </a:r>
            <a:br>
              <a:rPr lang="en-US" sz="2200" dirty="0">
                <a:solidFill>
                  <a:srgbClr val="BCBEC4"/>
                </a:solidFill>
                <a:effectLst/>
              </a:rPr>
            </a:br>
            <a:r>
              <a:rPr lang="en-US" sz="2200" dirty="0">
                <a:solidFill>
                  <a:srgbClr val="CF8E6D"/>
                </a:solidFill>
                <a:effectLst/>
              </a:rPr>
              <a:t>int </a:t>
            </a:r>
            <a:r>
              <a:rPr lang="en-US" sz="2200" dirty="0">
                <a:solidFill>
                  <a:srgbClr val="56A8F5"/>
                </a:solidFill>
                <a:effectLst/>
              </a:rPr>
              <a:t>sum</a:t>
            </a:r>
            <a:r>
              <a:rPr lang="en-US" sz="2200" dirty="0">
                <a:solidFill>
                  <a:srgbClr val="BCBEC4"/>
                </a:solidFill>
                <a:effectLst/>
              </a:rPr>
              <a:t>(</a:t>
            </a:r>
            <a:r>
              <a:rPr lang="en-US" sz="2200" dirty="0">
                <a:solidFill>
                  <a:srgbClr val="CF8E6D"/>
                </a:solidFill>
                <a:effectLst/>
              </a:rPr>
              <a:t>int </a:t>
            </a:r>
            <a:r>
              <a:rPr lang="en-US" sz="2200" dirty="0">
                <a:solidFill>
                  <a:srgbClr val="BCBEC4"/>
                </a:solidFill>
                <a:effectLst/>
              </a:rPr>
              <a:t>a, </a:t>
            </a:r>
            <a:r>
              <a:rPr lang="en-US" sz="2200" dirty="0">
                <a:solidFill>
                  <a:srgbClr val="CF8E6D"/>
                </a:solidFill>
                <a:effectLst/>
              </a:rPr>
              <a:t>int </a:t>
            </a:r>
            <a:r>
              <a:rPr lang="en-US" sz="2200" dirty="0">
                <a:solidFill>
                  <a:srgbClr val="BCBEC4"/>
                </a:solidFill>
                <a:effectLst/>
              </a:rPr>
              <a:t>b) {</a:t>
            </a:r>
            <a:br>
              <a:rPr lang="en-US" sz="2200" dirty="0">
                <a:solidFill>
                  <a:srgbClr val="BCBEC4"/>
                </a:solidFill>
                <a:effectLst/>
              </a:rPr>
            </a:br>
            <a:r>
              <a:rPr lang="en-US" sz="2200" dirty="0">
                <a:solidFill>
                  <a:srgbClr val="BCBEC4"/>
                </a:solidFill>
                <a:effectLst/>
              </a:rPr>
              <a:t>    </a:t>
            </a:r>
            <a:r>
              <a:rPr lang="en-US" sz="2200" dirty="0">
                <a:solidFill>
                  <a:srgbClr val="7A7E85"/>
                </a:solidFill>
                <a:effectLst/>
              </a:rPr>
              <a:t>// Function 'sum' takes two integer numbers as parameters.</a:t>
            </a:r>
            <a:br>
              <a:rPr lang="en-US" sz="2200" dirty="0">
                <a:solidFill>
                  <a:srgbClr val="7A7E85"/>
                </a:solidFill>
                <a:effectLst/>
              </a:rPr>
            </a:br>
            <a:r>
              <a:rPr lang="en-US" sz="2200" dirty="0">
                <a:solidFill>
                  <a:srgbClr val="7A7E85"/>
                </a:solidFill>
                <a:effectLst/>
              </a:rPr>
              <a:t>    </a:t>
            </a:r>
            <a:r>
              <a:rPr lang="en-US" sz="2200" dirty="0" err="1">
                <a:solidFill>
                  <a:srgbClr val="BCBEC4"/>
                </a:solidFill>
                <a:effectLst/>
              </a:rPr>
              <a:t>cout</a:t>
            </a:r>
            <a:r>
              <a:rPr lang="en-US" sz="2200" dirty="0">
                <a:solidFill>
                  <a:srgbClr val="57AAF7"/>
                </a:solidFill>
                <a:effectLst/>
              </a:rPr>
              <a:t>&lt;&lt;</a:t>
            </a:r>
            <a:r>
              <a:rPr lang="en-US" sz="2200" dirty="0">
                <a:solidFill>
                  <a:srgbClr val="6AAB73"/>
                </a:solidFill>
                <a:effectLst/>
              </a:rPr>
              <a:t>"Performing integer sum"</a:t>
            </a:r>
            <a:r>
              <a:rPr lang="en-US" sz="2200" dirty="0">
                <a:solidFill>
                  <a:srgbClr val="57AAF7"/>
                </a:solidFill>
                <a:effectLst/>
              </a:rPr>
              <a:t>&lt;&lt;</a:t>
            </a:r>
            <a:r>
              <a:rPr lang="en-US" sz="2200" dirty="0" err="1">
                <a:solidFill>
                  <a:srgbClr val="56A8F5"/>
                </a:solidFill>
                <a:effectLst/>
              </a:rPr>
              <a:t>endl</a:t>
            </a:r>
            <a:r>
              <a:rPr lang="en-US" sz="2200" dirty="0">
                <a:solidFill>
                  <a:srgbClr val="BCBEC4"/>
                </a:solidFill>
                <a:effectLst/>
              </a:rPr>
              <a:t>;</a:t>
            </a:r>
            <a:br>
              <a:rPr lang="en-US" sz="2200" dirty="0">
                <a:solidFill>
                  <a:srgbClr val="BCBEC4"/>
                </a:solidFill>
                <a:effectLst/>
              </a:rPr>
            </a:br>
            <a:r>
              <a:rPr lang="en-US" sz="2200" dirty="0">
                <a:solidFill>
                  <a:srgbClr val="BCBEC4"/>
                </a:solidFill>
                <a:effectLst/>
              </a:rPr>
              <a:t>    </a:t>
            </a:r>
            <a:r>
              <a:rPr lang="en-US" sz="2200" dirty="0">
                <a:solidFill>
                  <a:srgbClr val="CF8E6D"/>
                </a:solidFill>
                <a:effectLst/>
              </a:rPr>
              <a:t>return </a:t>
            </a:r>
            <a:r>
              <a:rPr lang="en-US" sz="2200" dirty="0">
                <a:solidFill>
                  <a:srgbClr val="BCBEC4"/>
                </a:solidFill>
                <a:effectLst/>
              </a:rPr>
              <a:t>a + b;</a:t>
            </a:r>
            <a:br>
              <a:rPr lang="en-US" sz="2200" dirty="0">
                <a:solidFill>
                  <a:srgbClr val="BCBEC4"/>
                </a:solidFill>
                <a:effectLst/>
              </a:rPr>
            </a:br>
            <a:r>
              <a:rPr lang="en-US" sz="2200" dirty="0">
                <a:solidFill>
                  <a:srgbClr val="BCBEC4"/>
                </a:solidFill>
                <a:effectLst/>
              </a:rPr>
              <a:t>}</a:t>
            </a:r>
            <a:br>
              <a:rPr lang="en-US" sz="2200" dirty="0">
                <a:solidFill>
                  <a:srgbClr val="BCBEC4"/>
                </a:solidFill>
                <a:effectLst/>
              </a:rPr>
            </a:br>
            <a:br>
              <a:rPr lang="en-US" sz="2200" dirty="0">
                <a:solidFill>
                  <a:srgbClr val="BCBEC4"/>
                </a:solidFill>
                <a:effectLst/>
              </a:rPr>
            </a:br>
            <a:r>
              <a:rPr lang="en-US" sz="2200" dirty="0">
                <a:solidFill>
                  <a:srgbClr val="CF8E6D"/>
                </a:solidFill>
                <a:effectLst/>
              </a:rPr>
              <a:t>double </a:t>
            </a:r>
            <a:r>
              <a:rPr lang="en-US" sz="2200" dirty="0">
                <a:solidFill>
                  <a:srgbClr val="56A8F5"/>
                </a:solidFill>
                <a:effectLst/>
              </a:rPr>
              <a:t>sum</a:t>
            </a:r>
            <a:r>
              <a:rPr lang="en-US" sz="2200" dirty="0">
                <a:solidFill>
                  <a:srgbClr val="BCBEC4"/>
                </a:solidFill>
                <a:effectLst/>
              </a:rPr>
              <a:t>(</a:t>
            </a:r>
            <a:r>
              <a:rPr lang="en-US" sz="2200" dirty="0">
                <a:solidFill>
                  <a:srgbClr val="CF8E6D"/>
                </a:solidFill>
                <a:effectLst/>
              </a:rPr>
              <a:t>double </a:t>
            </a:r>
            <a:r>
              <a:rPr lang="en-US" sz="2200" dirty="0">
                <a:solidFill>
                  <a:srgbClr val="BCBEC4"/>
                </a:solidFill>
                <a:effectLst/>
              </a:rPr>
              <a:t>a, </a:t>
            </a:r>
            <a:r>
              <a:rPr lang="en-US" sz="2200" dirty="0">
                <a:solidFill>
                  <a:srgbClr val="CF8E6D"/>
                </a:solidFill>
                <a:effectLst/>
              </a:rPr>
              <a:t>double </a:t>
            </a:r>
            <a:r>
              <a:rPr lang="en-US" sz="2200" dirty="0">
                <a:solidFill>
                  <a:srgbClr val="BCBEC4"/>
                </a:solidFill>
                <a:effectLst/>
              </a:rPr>
              <a:t>b) {</a:t>
            </a:r>
            <a:br>
              <a:rPr lang="en-US" sz="2200" dirty="0">
                <a:solidFill>
                  <a:srgbClr val="BCBEC4"/>
                </a:solidFill>
                <a:effectLst/>
              </a:rPr>
            </a:br>
            <a:r>
              <a:rPr lang="en-US" sz="2200" dirty="0">
                <a:solidFill>
                  <a:srgbClr val="BCBEC4"/>
                </a:solidFill>
                <a:effectLst/>
              </a:rPr>
              <a:t>    </a:t>
            </a:r>
            <a:r>
              <a:rPr lang="en-US" sz="2200" dirty="0">
                <a:solidFill>
                  <a:srgbClr val="7A7E85"/>
                </a:solidFill>
                <a:effectLst/>
              </a:rPr>
              <a:t>// This function sum takes two numbers of type double as parameters.</a:t>
            </a:r>
            <a:br>
              <a:rPr lang="en-US" sz="2200" dirty="0">
                <a:solidFill>
                  <a:srgbClr val="7A7E85"/>
                </a:solidFill>
                <a:effectLst/>
              </a:rPr>
            </a:br>
            <a:r>
              <a:rPr lang="en-US" sz="2200" dirty="0">
                <a:solidFill>
                  <a:srgbClr val="7A7E85"/>
                </a:solidFill>
                <a:effectLst/>
              </a:rPr>
              <a:t>    </a:t>
            </a:r>
            <a:r>
              <a:rPr lang="en-US" sz="2200" dirty="0" err="1">
                <a:solidFill>
                  <a:srgbClr val="BCBEC4"/>
                </a:solidFill>
                <a:effectLst/>
              </a:rPr>
              <a:t>cout</a:t>
            </a:r>
            <a:r>
              <a:rPr lang="en-US" sz="2200" dirty="0">
                <a:solidFill>
                  <a:srgbClr val="57AAF7"/>
                </a:solidFill>
                <a:effectLst/>
              </a:rPr>
              <a:t>&lt;&lt;</a:t>
            </a:r>
            <a:r>
              <a:rPr lang="en-US" sz="2200" dirty="0">
                <a:solidFill>
                  <a:srgbClr val="6AAB73"/>
                </a:solidFill>
                <a:effectLst/>
              </a:rPr>
              <a:t>"Performing floating sum"</a:t>
            </a:r>
            <a:r>
              <a:rPr lang="en-US" sz="2200" dirty="0">
                <a:solidFill>
                  <a:srgbClr val="57AAF7"/>
                </a:solidFill>
                <a:effectLst/>
              </a:rPr>
              <a:t>&lt;&lt;</a:t>
            </a:r>
            <a:r>
              <a:rPr lang="en-US" sz="2200" dirty="0" err="1">
                <a:solidFill>
                  <a:srgbClr val="56A8F5"/>
                </a:solidFill>
                <a:effectLst/>
              </a:rPr>
              <a:t>endl</a:t>
            </a:r>
            <a:r>
              <a:rPr lang="en-US" sz="2200" dirty="0">
                <a:solidFill>
                  <a:srgbClr val="BCBEC4"/>
                </a:solidFill>
                <a:effectLst/>
              </a:rPr>
              <a:t>;</a:t>
            </a:r>
            <a:br>
              <a:rPr lang="en-US" sz="2200" dirty="0">
                <a:solidFill>
                  <a:srgbClr val="BCBEC4"/>
                </a:solidFill>
                <a:effectLst/>
              </a:rPr>
            </a:br>
            <a:r>
              <a:rPr lang="en-US" sz="2200" dirty="0">
                <a:solidFill>
                  <a:srgbClr val="BCBEC4"/>
                </a:solidFill>
                <a:effectLst/>
              </a:rPr>
              <a:t>    </a:t>
            </a:r>
            <a:r>
              <a:rPr lang="en-US" sz="2200" dirty="0">
                <a:solidFill>
                  <a:srgbClr val="CF8E6D"/>
                </a:solidFill>
                <a:effectLst/>
              </a:rPr>
              <a:t>return </a:t>
            </a:r>
            <a:r>
              <a:rPr lang="en-US" sz="2200" dirty="0">
                <a:solidFill>
                  <a:srgbClr val="BCBEC4"/>
                </a:solidFill>
                <a:effectLst/>
              </a:rPr>
              <a:t>a + b;</a:t>
            </a:r>
            <a:br>
              <a:rPr lang="en-US" sz="2200" dirty="0">
                <a:solidFill>
                  <a:srgbClr val="BCBEC4"/>
                </a:solidFill>
                <a:effectLst/>
              </a:rPr>
            </a:br>
            <a:r>
              <a:rPr lang="en-US" sz="2200" dirty="0">
                <a:solidFill>
                  <a:srgbClr val="BCBEC4"/>
                </a:solidFill>
                <a:effectLst/>
              </a:rPr>
              <a:t>}</a:t>
            </a:r>
            <a:br>
              <a:rPr lang="en-US" sz="2200" dirty="0">
                <a:solidFill>
                  <a:srgbClr val="BCBEC4"/>
                </a:solidFill>
                <a:effectLst/>
              </a:rPr>
            </a:br>
            <a:br>
              <a:rPr lang="en-US" sz="2200" dirty="0">
                <a:solidFill>
                  <a:srgbClr val="BCBEC4"/>
                </a:solidFill>
                <a:effectLst/>
              </a:rPr>
            </a:br>
            <a:r>
              <a:rPr lang="en-US" sz="2200" dirty="0">
                <a:solidFill>
                  <a:srgbClr val="CF8E6D"/>
                </a:solidFill>
                <a:effectLst/>
              </a:rPr>
              <a:t>int </a:t>
            </a:r>
            <a:r>
              <a:rPr lang="en-US" sz="2200" dirty="0">
                <a:solidFill>
                  <a:srgbClr val="56A8F5"/>
                </a:solidFill>
                <a:effectLst/>
              </a:rPr>
              <a:t>main</a:t>
            </a:r>
            <a:r>
              <a:rPr lang="en-US" sz="2200" dirty="0">
                <a:solidFill>
                  <a:srgbClr val="BCBEC4"/>
                </a:solidFill>
                <a:effectLst/>
              </a:rPr>
              <a:t>() {</a:t>
            </a:r>
            <a:br>
              <a:rPr lang="en-US" sz="2200" dirty="0">
                <a:solidFill>
                  <a:srgbClr val="BCBEC4"/>
                </a:solidFill>
                <a:effectLst/>
              </a:rPr>
            </a:br>
            <a:r>
              <a:rPr lang="en-US" sz="2200" dirty="0">
                <a:solidFill>
                  <a:srgbClr val="BCBEC4"/>
                </a:solidFill>
                <a:effectLst/>
              </a:rPr>
              <a:t>    </a:t>
            </a:r>
            <a:r>
              <a:rPr lang="en-US" sz="2200" dirty="0">
                <a:solidFill>
                  <a:srgbClr val="7A7E85"/>
                </a:solidFill>
                <a:effectLst/>
              </a:rPr>
              <a:t>// Creating function call to perform integer summation.</a:t>
            </a:r>
            <a:br>
              <a:rPr lang="en-US" sz="2200" dirty="0">
                <a:solidFill>
                  <a:srgbClr val="7A7E85"/>
                </a:solidFill>
                <a:effectLst/>
              </a:rPr>
            </a:br>
            <a:r>
              <a:rPr lang="en-US" sz="2200" dirty="0">
                <a:solidFill>
                  <a:srgbClr val="7A7E85"/>
                </a:solidFill>
                <a:effectLst/>
              </a:rPr>
              <a:t>    </a:t>
            </a:r>
            <a:r>
              <a:rPr lang="en-US" sz="2200" dirty="0">
                <a:solidFill>
                  <a:srgbClr val="CF8E6D"/>
                </a:solidFill>
                <a:effectLst/>
              </a:rPr>
              <a:t>int </a:t>
            </a:r>
            <a:r>
              <a:rPr lang="en-US" sz="2200" dirty="0">
                <a:solidFill>
                  <a:srgbClr val="BCBEC4"/>
                </a:solidFill>
                <a:effectLst/>
              </a:rPr>
              <a:t>sum_1 = </a:t>
            </a:r>
            <a:r>
              <a:rPr lang="en-US" sz="2200" dirty="0">
                <a:solidFill>
                  <a:srgbClr val="56A8F5"/>
                </a:solidFill>
                <a:effectLst/>
              </a:rPr>
              <a:t>sum</a:t>
            </a:r>
            <a:r>
              <a:rPr lang="en-US" sz="2200" dirty="0">
                <a:solidFill>
                  <a:srgbClr val="BCBEC4"/>
                </a:solidFill>
                <a:effectLst/>
              </a:rPr>
              <a:t>(</a:t>
            </a:r>
            <a:r>
              <a:rPr lang="en-US" sz="2200" dirty="0">
                <a:solidFill>
                  <a:srgbClr val="2AACB8"/>
                </a:solidFill>
                <a:effectLst/>
              </a:rPr>
              <a:t>5</a:t>
            </a:r>
            <a:r>
              <a:rPr lang="en-US" sz="2200" dirty="0">
                <a:solidFill>
                  <a:srgbClr val="BCBEC4"/>
                </a:solidFill>
                <a:effectLst/>
              </a:rPr>
              <a:t>, </a:t>
            </a:r>
            <a:r>
              <a:rPr lang="en-US" sz="2200" dirty="0">
                <a:solidFill>
                  <a:srgbClr val="2AACB8"/>
                </a:solidFill>
                <a:effectLst/>
              </a:rPr>
              <a:t>10</a:t>
            </a:r>
            <a:r>
              <a:rPr lang="en-US" sz="2200" dirty="0">
                <a:solidFill>
                  <a:srgbClr val="BCBEC4"/>
                </a:solidFill>
                <a:effectLst/>
              </a:rPr>
              <a:t>);</a:t>
            </a:r>
            <a:br>
              <a:rPr lang="en-US" sz="2200" dirty="0">
                <a:solidFill>
                  <a:srgbClr val="BCBEC4"/>
                </a:solidFill>
                <a:effectLst/>
              </a:rPr>
            </a:br>
            <a:r>
              <a:rPr lang="en-US" sz="2200" dirty="0">
                <a:solidFill>
                  <a:srgbClr val="BCBEC4"/>
                </a:solidFill>
                <a:effectLst/>
              </a:rPr>
              <a:t>    </a:t>
            </a:r>
            <a:r>
              <a:rPr lang="en-US" sz="2200" dirty="0" err="1">
                <a:solidFill>
                  <a:srgbClr val="BCBEC4"/>
                </a:solidFill>
                <a:effectLst/>
              </a:rPr>
              <a:t>cout</a:t>
            </a:r>
            <a:r>
              <a:rPr lang="en-US" sz="2200" dirty="0">
                <a:solidFill>
                  <a:srgbClr val="57AAF7"/>
                </a:solidFill>
                <a:effectLst/>
              </a:rPr>
              <a:t>&lt;&lt;</a:t>
            </a:r>
            <a:r>
              <a:rPr lang="en-US" sz="2200" dirty="0">
                <a:solidFill>
                  <a:srgbClr val="6AAB73"/>
                </a:solidFill>
                <a:effectLst/>
              </a:rPr>
              <a:t>"5 + 10 = "</a:t>
            </a:r>
            <a:r>
              <a:rPr lang="en-US" sz="2200" dirty="0">
                <a:solidFill>
                  <a:srgbClr val="57AAF7"/>
                </a:solidFill>
                <a:effectLst/>
              </a:rPr>
              <a:t>&lt;&lt;</a:t>
            </a:r>
            <a:r>
              <a:rPr lang="en-US" sz="2200" dirty="0">
                <a:solidFill>
                  <a:srgbClr val="BCBEC4"/>
                </a:solidFill>
                <a:effectLst/>
              </a:rPr>
              <a:t>sum_1</a:t>
            </a:r>
            <a:r>
              <a:rPr lang="en-US" sz="2200" dirty="0">
                <a:solidFill>
                  <a:srgbClr val="57AAF7"/>
                </a:solidFill>
                <a:effectLst/>
              </a:rPr>
              <a:t>&lt;&lt;</a:t>
            </a:r>
            <a:r>
              <a:rPr lang="en-US" sz="2200" dirty="0" err="1">
                <a:solidFill>
                  <a:srgbClr val="56A8F5"/>
                </a:solidFill>
                <a:effectLst/>
              </a:rPr>
              <a:t>endl</a:t>
            </a:r>
            <a:r>
              <a:rPr lang="en-US" sz="2200" dirty="0">
                <a:solidFill>
                  <a:srgbClr val="BCBEC4"/>
                </a:solidFill>
                <a:effectLst/>
              </a:rPr>
              <a:t>;</a:t>
            </a:r>
            <a:br>
              <a:rPr lang="en-US" sz="2200" dirty="0">
                <a:solidFill>
                  <a:srgbClr val="BCBEC4"/>
                </a:solidFill>
                <a:effectLst/>
              </a:rPr>
            </a:br>
            <a:br>
              <a:rPr lang="en-US" sz="2200" dirty="0">
                <a:solidFill>
                  <a:srgbClr val="BCBEC4"/>
                </a:solidFill>
                <a:effectLst/>
              </a:rPr>
            </a:br>
            <a:r>
              <a:rPr lang="en-US" sz="2200" dirty="0">
                <a:solidFill>
                  <a:srgbClr val="BCBEC4"/>
                </a:solidFill>
                <a:effectLst/>
              </a:rPr>
              <a:t>    </a:t>
            </a:r>
            <a:r>
              <a:rPr lang="en-US" sz="2200" dirty="0">
                <a:solidFill>
                  <a:srgbClr val="7A7E85"/>
                </a:solidFill>
                <a:effectLst/>
              </a:rPr>
              <a:t>// Creating function call to perform floating-point summation.</a:t>
            </a:r>
            <a:br>
              <a:rPr lang="en-US" sz="2200" dirty="0">
                <a:solidFill>
                  <a:srgbClr val="7A7E85"/>
                </a:solidFill>
                <a:effectLst/>
              </a:rPr>
            </a:br>
            <a:r>
              <a:rPr lang="en-US" sz="2200" dirty="0">
                <a:solidFill>
                  <a:srgbClr val="7A7E85"/>
                </a:solidFill>
                <a:effectLst/>
              </a:rPr>
              <a:t>    </a:t>
            </a:r>
            <a:r>
              <a:rPr lang="en-US" sz="2200" dirty="0">
                <a:solidFill>
                  <a:srgbClr val="CF8E6D"/>
                </a:solidFill>
                <a:effectLst/>
              </a:rPr>
              <a:t>double </a:t>
            </a:r>
            <a:r>
              <a:rPr lang="en-US" sz="2200" dirty="0">
                <a:solidFill>
                  <a:srgbClr val="BCBEC4"/>
                </a:solidFill>
                <a:effectLst/>
              </a:rPr>
              <a:t>sum_2 = </a:t>
            </a:r>
            <a:r>
              <a:rPr lang="en-US" sz="2200" dirty="0">
                <a:solidFill>
                  <a:srgbClr val="56A8F5"/>
                </a:solidFill>
                <a:effectLst/>
              </a:rPr>
              <a:t>sum</a:t>
            </a:r>
            <a:r>
              <a:rPr lang="en-US" sz="2200" dirty="0">
                <a:solidFill>
                  <a:srgbClr val="BCBEC4"/>
                </a:solidFill>
                <a:effectLst/>
              </a:rPr>
              <a:t>(</a:t>
            </a:r>
            <a:r>
              <a:rPr lang="en-US" sz="2200" dirty="0">
                <a:solidFill>
                  <a:srgbClr val="2AACB8"/>
                </a:solidFill>
                <a:effectLst/>
              </a:rPr>
              <a:t>5.0</a:t>
            </a:r>
            <a:r>
              <a:rPr lang="en-US" sz="2200" dirty="0">
                <a:solidFill>
                  <a:srgbClr val="BCBEC4"/>
                </a:solidFill>
                <a:effectLst/>
              </a:rPr>
              <a:t>, </a:t>
            </a:r>
            <a:r>
              <a:rPr lang="en-US" sz="2200" dirty="0">
                <a:solidFill>
                  <a:srgbClr val="2AACB8"/>
                </a:solidFill>
                <a:effectLst/>
              </a:rPr>
              <a:t>10.1</a:t>
            </a:r>
            <a:r>
              <a:rPr lang="en-US" sz="2200" dirty="0">
                <a:solidFill>
                  <a:srgbClr val="BCBEC4"/>
                </a:solidFill>
                <a:effectLst/>
              </a:rPr>
              <a:t>);</a:t>
            </a:r>
            <a:br>
              <a:rPr lang="en-US" sz="2200" dirty="0">
                <a:solidFill>
                  <a:srgbClr val="BCBEC4"/>
                </a:solidFill>
                <a:effectLst/>
              </a:rPr>
            </a:br>
            <a:r>
              <a:rPr lang="en-US" sz="2200" dirty="0">
                <a:solidFill>
                  <a:srgbClr val="BCBEC4"/>
                </a:solidFill>
                <a:effectLst/>
              </a:rPr>
              <a:t>    </a:t>
            </a:r>
            <a:r>
              <a:rPr lang="en-US" sz="2200" dirty="0" err="1">
                <a:solidFill>
                  <a:srgbClr val="BCBEC4"/>
                </a:solidFill>
                <a:effectLst/>
              </a:rPr>
              <a:t>cout</a:t>
            </a:r>
            <a:r>
              <a:rPr lang="en-US" sz="2200" dirty="0">
                <a:solidFill>
                  <a:srgbClr val="57AAF7"/>
                </a:solidFill>
                <a:effectLst/>
              </a:rPr>
              <a:t>&lt;&lt;</a:t>
            </a:r>
            <a:r>
              <a:rPr lang="en-US" sz="2200" dirty="0">
                <a:solidFill>
                  <a:srgbClr val="6AAB73"/>
                </a:solidFill>
                <a:effectLst/>
              </a:rPr>
              <a:t>"5.0 + 10.1 = "</a:t>
            </a:r>
            <a:r>
              <a:rPr lang="en-US" sz="2200" dirty="0">
                <a:solidFill>
                  <a:srgbClr val="57AAF7"/>
                </a:solidFill>
                <a:effectLst/>
              </a:rPr>
              <a:t>&lt;&lt;</a:t>
            </a:r>
            <a:r>
              <a:rPr lang="en-US" sz="2200" dirty="0">
                <a:solidFill>
                  <a:srgbClr val="BCBEC4"/>
                </a:solidFill>
                <a:effectLst/>
              </a:rPr>
              <a:t>sum_2</a:t>
            </a:r>
            <a:r>
              <a:rPr lang="en-US" sz="2200" dirty="0">
                <a:solidFill>
                  <a:srgbClr val="57AAF7"/>
                </a:solidFill>
                <a:effectLst/>
              </a:rPr>
              <a:t>&lt;&lt;</a:t>
            </a:r>
            <a:r>
              <a:rPr lang="en-US" sz="2200" dirty="0" err="1">
                <a:solidFill>
                  <a:srgbClr val="56A8F5"/>
                </a:solidFill>
                <a:effectLst/>
              </a:rPr>
              <a:t>endl</a:t>
            </a:r>
            <a:r>
              <a:rPr lang="en-US" sz="2200" dirty="0">
                <a:solidFill>
                  <a:srgbClr val="BCBEC4"/>
                </a:solidFill>
                <a:effectLst/>
              </a:rPr>
              <a:t>;</a:t>
            </a:r>
            <a:br>
              <a:rPr lang="en-US" sz="2200" dirty="0">
                <a:solidFill>
                  <a:srgbClr val="BCBEC4"/>
                </a:solidFill>
                <a:effectLst/>
              </a:rPr>
            </a:br>
            <a:br>
              <a:rPr lang="en-US" sz="2200" dirty="0">
                <a:solidFill>
                  <a:srgbClr val="BCBEC4"/>
                </a:solidFill>
                <a:effectLst/>
              </a:rPr>
            </a:br>
            <a:r>
              <a:rPr lang="en-US" sz="2200" dirty="0">
                <a:solidFill>
                  <a:srgbClr val="BCBEC4"/>
                </a:solidFill>
                <a:effectLst/>
              </a:rPr>
              <a:t>    </a:t>
            </a:r>
            <a:r>
              <a:rPr lang="en-US" sz="2200" dirty="0">
                <a:solidFill>
                  <a:srgbClr val="CF8E6D"/>
                </a:solidFill>
                <a:effectLst/>
              </a:rPr>
              <a:t>return </a:t>
            </a:r>
            <a:r>
              <a:rPr lang="en-US" sz="2200" dirty="0">
                <a:solidFill>
                  <a:srgbClr val="2AACB8"/>
                </a:solidFill>
                <a:effectLst/>
              </a:rPr>
              <a:t>0</a:t>
            </a:r>
            <a:r>
              <a:rPr lang="en-US" sz="2200" dirty="0">
                <a:solidFill>
                  <a:srgbClr val="BCBEC4"/>
                </a:solidFill>
                <a:effectLst/>
              </a:rPr>
              <a:t>;</a:t>
            </a:r>
            <a:br>
              <a:rPr lang="en-US" sz="2200" dirty="0">
                <a:solidFill>
                  <a:srgbClr val="BCBEC4"/>
                </a:solidFill>
                <a:effectLst/>
              </a:rPr>
            </a:br>
            <a:r>
              <a:rPr lang="en-US" sz="2200" dirty="0">
                <a:solidFill>
                  <a:srgbClr val="BCBEC4"/>
                </a:solidFill>
                <a:effectLst/>
              </a:rPr>
              <a:t>}</a:t>
            </a:r>
            <a:endParaRPr lang="en-US" altLang="en-IQ" sz="2200" dirty="0">
              <a:solidFill>
                <a:schemeClr val="tx1">
                  <a:lumMod val="95000"/>
                  <a:lumOff val="5000"/>
                </a:schemeClr>
              </a:solidFill>
            </a:endParaRPr>
          </a:p>
        </p:txBody>
      </p:sp>
    </p:spTree>
    <p:extLst>
      <p:ext uri="{BB962C8B-B14F-4D97-AF65-F5344CB8AC3E}">
        <p14:creationId xmlns:p14="http://schemas.microsoft.com/office/powerpoint/2010/main" val="390012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2D3B0-9775-97EB-25B1-DCC979C31F3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1F1C6D0-E0DE-0611-2BF6-959B43B6D79E}"/>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DD2B894F-0856-FC3E-88D7-0E45F70633CE}"/>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370213FE-D678-C36D-A701-FD22929C6D03}"/>
              </a:ext>
            </a:extLst>
          </p:cNvPr>
          <p:cNvSpPr txBox="1"/>
          <p:nvPr/>
        </p:nvSpPr>
        <p:spPr>
          <a:xfrm>
            <a:off x="1010529" y="1714500"/>
            <a:ext cx="15753471" cy="7755969"/>
          </a:xfrm>
          <a:prstGeom prst="rect">
            <a:avLst/>
          </a:prstGeom>
        </p:spPr>
        <p:txBody>
          <a:bodyPr wrap="square" lIns="0" tIns="0" rIns="0" bIns="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Q" altLang="en-IQ" sz="2400" b="1" dirty="0">
                <a:solidFill>
                  <a:srgbClr val="FF0000"/>
                </a:solidFill>
              </a:rPr>
              <a:t>Example_3: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Q" altLang="en-IQ" sz="2400" b="0" i="0" u="none" strike="noStrike" kern="1200" cap="none" spc="0" normalizeH="0" baseline="0" noProof="0" dirty="0">
              <a:ln>
                <a:noFill/>
              </a:ln>
              <a:solidFill>
                <a:srgbClr val="005CC5"/>
              </a:solidFill>
              <a:effectLst/>
              <a:uLnTx/>
              <a:uFillTx/>
              <a:ea typeface="+mn-ea"/>
              <a:cs typeface="+mn-cs"/>
            </a:endParaRPr>
          </a:p>
          <a:p>
            <a:pPr lvl="0" eaLnBrk="0" fontAlgn="base" hangingPunct="0">
              <a:spcBef>
                <a:spcPct val="0"/>
              </a:spcBef>
              <a:spcAft>
                <a:spcPct val="0"/>
              </a:spcAft>
              <a:defRPr/>
            </a:pPr>
            <a:r>
              <a:rPr lang="en-US" sz="2400" dirty="0">
                <a:solidFill>
                  <a:srgbClr val="B3AE60"/>
                </a:solidFill>
              </a:rPr>
              <a:t>#include </a:t>
            </a:r>
            <a:r>
              <a:rPr lang="en-US" sz="2400" dirty="0">
                <a:solidFill>
                  <a:srgbClr val="6AAB73"/>
                </a:solidFill>
              </a:rPr>
              <a:t>&lt;iostream&gt;</a:t>
            </a:r>
            <a:br>
              <a:rPr lang="en-US" sz="2400" dirty="0">
                <a:solidFill>
                  <a:srgbClr val="6AAB73"/>
                </a:solidFill>
              </a:rPr>
            </a:br>
            <a:r>
              <a:rPr lang="en-US" sz="2400" dirty="0">
                <a:solidFill>
                  <a:srgbClr val="CF8E6D"/>
                </a:solidFill>
              </a:rPr>
              <a:t>using namespace </a:t>
            </a:r>
            <a:r>
              <a:rPr lang="en-US" sz="2400" dirty="0">
                <a:solidFill>
                  <a:srgbClr val="BCBEC4"/>
                </a:solidFill>
              </a:rPr>
              <a:t>std;</a:t>
            </a:r>
          </a:p>
          <a:p>
            <a:pPr lvl="0" eaLnBrk="0" fontAlgn="base" hangingPunct="0">
              <a:spcBef>
                <a:spcPct val="0"/>
              </a:spcBef>
              <a:spcAft>
                <a:spcPct val="0"/>
              </a:spcAft>
              <a:defRPr/>
            </a:pPr>
            <a:endParaRPr kumimoji="0" lang="en-IQ" altLang="en-IQ" sz="2400" b="0" i="0" u="none" strike="noStrike" kern="1200" cap="none" spc="0" normalizeH="0" baseline="0" noProof="0" dirty="0">
              <a:ln>
                <a:noFill/>
              </a:ln>
              <a:solidFill>
                <a:srgbClr val="005CC5"/>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plusFuncInt(</a:t>
            </a: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x, </a:t>
            </a: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y)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5CC5"/>
                </a:solidFill>
                <a:effectLst/>
                <a:uLnTx/>
                <a:uFillTx/>
                <a:ea typeface="+mn-ea"/>
                <a:cs typeface="+mn-cs"/>
              </a:rPr>
              <a:t>return</a:t>
            </a:r>
            <a:r>
              <a:rPr kumimoji="0" lang="en-IQ" altLang="en-IQ" sz="2400" b="0" i="0" u="none" strike="noStrike" kern="1200" cap="none" spc="0" normalizeH="0" baseline="0" noProof="0" dirty="0">
                <a:ln>
                  <a:noFill/>
                </a:ln>
                <a:solidFill>
                  <a:srgbClr val="000000"/>
                </a:solidFill>
                <a:effectLst/>
                <a:uLnTx/>
                <a:uFillTx/>
                <a:ea typeface="+mn-ea"/>
                <a:cs typeface="+mn-cs"/>
              </a:rPr>
              <a:t> x + y;</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5CC5"/>
                </a:solidFill>
                <a:effectLst/>
                <a:uLnTx/>
                <a:uFillTx/>
                <a:ea typeface="+mn-ea"/>
                <a:cs typeface="+mn-cs"/>
              </a:rPr>
              <a:t>double</a:t>
            </a:r>
            <a:r>
              <a:rPr kumimoji="0" lang="en-IQ" altLang="en-IQ" sz="2400" b="0" i="0" u="none" strike="noStrike" kern="1200" cap="none" spc="0" normalizeH="0" baseline="0" noProof="0" dirty="0">
                <a:ln>
                  <a:noFill/>
                </a:ln>
                <a:solidFill>
                  <a:srgbClr val="000000"/>
                </a:solidFill>
                <a:effectLst/>
                <a:uLnTx/>
                <a:uFillTx/>
                <a:ea typeface="+mn-ea"/>
                <a:cs typeface="+mn-cs"/>
              </a:rPr>
              <a:t> plusFuncDouble(</a:t>
            </a:r>
            <a:r>
              <a:rPr kumimoji="0" lang="en-IQ" altLang="en-IQ" sz="2400" b="0" i="0" u="none" strike="noStrike" kern="1200" cap="none" spc="0" normalizeH="0" baseline="0" noProof="0" dirty="0">
                <a:ln>
                  <a:noFill/>
                </a:ln>
                <a:solidFill>
                  <a:srgbClr val="005CC5"/>
                </a:solidFill>
                <a:effectLst/>
                <a:uLnTx/>
                <a:uFillTx/>
                <a:ea typeface="+mn-ea"/>
                <a:cs typeface="+mn-cs"/>
              </a:rPr>
              <a:t>double</a:t>
            </a:r>
            <a:r>
              <a:rPr kumimoji="0" lang="en-IQ" altLang="en-IQ" sz="2400" b="0" i="0" u="none" strike="noStrike" kern="1200" cap="none" spc="0" normalizeH="0" baseline="0" noProof="0" dirty="0">
                <a:ln>
                  <a:noFill/>
                </a:ln>
                <a:solidFill>
                  <a:srgbClr val="000000"/>
                </a:solidFill>
                <a:effectLst/>
                <a:uLnTx/>
                <a:uFillTx/>
                <a:ea typeface="+mn-ea"/>
                <a:cs typeface="+mn-cs"/>
              </a:rPr>
              <a:t> x, </a:t>
            </a:r>
            <a:r>
              <a:rPr kumimoji="0" lang="en-IQ" altLang="en-IQ" sz="2400" b="0" i="0" u="none" strike="noStrike" kern="1200" cap="none" spc="0" normalizeH="0" baseline="0" noProof="0" dirty="0">
                <a:ln>
                  <a:noFill/>
                </a:ln>
                <a:solidFill>
                  <a:srgbClr val="005CC5"/>
                </a:solidFill>
                <a:effectLst/>
                <a:uLnTx/>
                <a:uFillTx/>
                <a:ea typeface="+mn-ea"/>
                <a:cs typeface="+mn-cs"/>
              </a:rPr>
              <a:t>double</a:t>
            </a:r>
            <a:r>
              <a:rPr kumimoji="0" lang="en-IQ" altLang="en-IQ" sz="2400" b="0" i="0" u="none" strike="noStrike" kern="1200" cap="none" spc="0" normalizeH="0" baseline="0" noProof="0" dirty="0">
                <a:ln>
                  <a:noFill/>
                </a:ln>
                <a:solidFill>
                  <a:srgbClr val="000000"/>
                </a:solidFill>
                <a:effectLst/>
                <a:uLnTx/>
                <a:uFillTx/>
                <a:ea typeface="+mn-ea"/>
                <a:cs typeface="+mn-cs"/>
              </a:rPr>
              <a:t> y)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5CC5"/>
                </a:solidFill>
                <a:effectLst/>
                <a:uLnTx/>
                <a:uFillTx/>
                <a:ea typeface="+mn-ea"/>
                <a:cs typeface="+mn-cs"/>
              </a:rPr>
              <a:t>return</a:t>
            </a:r>
            <a:r>
              <a:rPr kumimoji="0" lang="en-IQ" altLang="en-IQ" sz="2400" b="0" i="0" u="none" strike="noStrike" kern="1200" cap="none" spc="0" normalizeH="0" baseline="0" noProof="0" dirty="0">
                <a:ln>
                  <a:noFill/>
                </a:ln>
                <a:solidFill>
                  <a:srgbClr val="000000"/>
                </a:solidFill>
                <a:effectLst/>
                <a:uLnTx/>
                <a:uFillTx/>
                <a:ea typeface="+mn-ea"/>
                <a:cs typeface="+mn-cs"/>
              </a:rPr>
              <a:t> x + y;</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main()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myNum1 = plusFuncInt(</a:t>
            </a:r>
            <a:r>
              <a:rPr kumimoji="0" lang="en-IQ" altLang="en-IQ" sz="2400" b="0" i="0" u="none" strike="noStrike" kern="1200" cap="none" spc="0" normalizeH="0" baseline="0" noProof="0" dirty="0">
                <a:ln>
                  <a:noFill/>
                </a:ln>
                <a:solidFill>
                  <a:srgbClr val="990055"/>
                </a:solidFill>
                <a:effectLst/>
                <a:uLnTx/>
                <a:uFillTx/>
                <a:ea typeface="+mn-ea"/>
                <a:cs typeface="+mn-cs"/>
              </a:rPr>
              <a:t>8</a:t>
            </a: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990055"/>
                </a:solidFill>
                <a:effectLst/>
                <a:uLnTx/>
                <a:uFillTx/>
                <a:ea typeface="+mn-ea"/>
                <a:cs typeface="+mn-cs"/>
              </a:rPr>
              <a:t>5</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5CC5"/>
                </a:solidFill>
                <a:effectLst/>
                <a:uLnTx/>
                <a:uFillTx/>
                <a:ea typeface="+mn-ea"/>
                <a:cs typeface="+mn-cs"/>
              </a:rPr>
              <a:t>double</a:t>
            </a:r>
            <a:r>
              <a:rPr kumimoji="0" lang="en-IQ" altLang="en-IQ" sz="2400" b="0" i="0" u="none" strike="noStrike" kern="1200" cap="none" spc="0" normalizeH="0" baseline="0" noProof="0" dirty="0">
                <a:ln>
                  <a:noFill/>
                </a:ln>
                <a:solidFill>
                  <a:srgbClr val="000000"/>
                </a:solidFill>
                <a:effectLst/>
                <a:uLnTx/>
                <a:uFillTx/>
                <a:ea typeface="+mn-ea"/>
                <a:cs typeface="+mn-cs"/>
              </a:rPr>
              <a:t> myNum2 = plusFuncDouble(</a:t>
            </a:r>
            <a:r>
              <a:rPr kumimoji="0" lang="en-IQ" altLang="en-IQ" sz="2400" b="0" i="0" u="none" strike="noStrike" kern="1200" cap="none" spc="0" normalizeH="0" baseline="0" noProof="0" dirty="0">
                <a:ln>
                  <a:noFill/>
                </a:ln>
                <a:solidFill>
                  <a:srgbClr val="990055"/>
                </a:solidFill>
                <a:effectLst/>
                <a:uLnTx/>
                <a:uFillTx/>
                <a:ea typeface="+mn-ea"/>
                <a:cs typeface="+mn-cs"/>
              </a:rPr>
              <a:t>4.3</a:t>
            </a: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990055"/>
                </a:solidFill>
                <a:effectLst/>
                <a:uLnTx/>
                <a:uFillTx/>
                <a:ea typeface="+mn-ea"/>
                <a:cs typeface="+mn-cs"/>
              </a:rPr>
              <a:t>6.26</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cout &lt;&lt; </a:t>
            </a:r>
            <a:r>
              <a:rPr kumimoji="0" lang="en-IQ" altLang="en-IQ" sz="2400" b="0" i="0" u="none" strike="noStrike" kern="1200" cap="none" spc="0" normalizeH="0" baseline="0" noProof="0" dirty="0">
                <a:ln>
                  <a:noFill/>
                </a:ln>
                <a:solidFill>
                  <a:srgbClr val="008000"/>
                </a:solidFill>
                <a:effectLst/>
                <a:uLnTx/>
                <a:uFillTx/>
                <a:ea typeface="+mn-ea"/>
                <a:cs typeface="+mn-cs"/>
              </a:rPr>
              <a:t>"Int: "</a:t>
            </a:r>
            <a:r>
              <a:rPr kumimoji="0" lang="en-IQ" altLang="en-IQ" sz="2400" b="0" i="0" u="none" strike="noStrike" kern="1200" cap="none" spc="0" normalizeH="0" baseline="0" noProof="0" dirty="0">
                <a:ln>
                  <a:noFill/>
                </a:ln>
                <a:solidFill>
                  <a:srgbClr val="000000"/>
                </a:solidFill>
                <a:effectLst/>
                <a:uLnTx/>
                <a:uFillTx/>
                <a:ea typeface="+mn-ea"/>
                <a:cs typeface="+mn-cs"/>
              </a:rPr>
              <a:t> &lt;&lt; myNum1 &lt;&lt; </a:t>
            </a:r>
            <a:r>
              <a:rPr kumimoji="0" lang="en-IQ" altLang="en-IQ" sz="2400" b="0" i="0" u="none" strike="noStrike" kern="1200" cap="none" spc="0" normalizeH="0" baseline="0" noProof="0" dirty="0">
                <a:ln>
                  <a:noFill/>
                </a:ln>
                <a:solidFill>
                  <a:srgbClr val="008000"/>
                </a:solidFill>
                <a:effectLst/>
                <a:uLnTx/>
                <a:uFillTx/>
                <a:ea typeface="+mn-ea"/>
                <a:cs typeface="+mn-cs"/>
              </a:rPr>
              <a:t>"\n"</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cout &lt;&lt; </a:t>
            </a:r>
            <a:r>
              <a:rPr kumimoji="0" lang="en-IQ" altLang="en-IQ" sz="2400" b="0" i="0" u="none" strike="noStrike" kern="1200" cap="none" spc="0" normalizeH="0" baseline="0" noProof="0" dirty="0">
                <a:ln>
                  <a:noFill/>
                </a:ln>
                <a:solidFill>
                  <a:srgbClr val="008000"/>
                </a:solidFill>
                <a:effectLst/>
                <a:uLnTx/>
                <a:uFillTx/>
                <a:ea typeface="+mn-ea"/>
                <a:cs typeface="+mn-cs"/>
              </a:rPr>
              <a:t>"Double: "</a:t>
            </a:r>
            <a:r>
              <a:rPr kumimoji="0" lang="en-IQ" altLang="en-IQ" sz="2400" b="0" i="0" u="none" strike="noStrike" kern="1200" cap="none" spc="0" normalizeH="0" baseline="0" noProof="0" dirty="0">
                <a:ln>
                  <a:noFill/>
                </a:ln>
                <a:solidFill>
                  <a:srgbClr val="000000"/>
                </a:solidFill>
                <a:effectLst/>
                <a:uLnTx/>
                <a:uFillTx/>
                <a:ea typeface="+mn-ea"/>
                <a:cs typeface="+mn-cs"/>
              </a:rPr>
              <a:t> &lt;&lt; myNum2;</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5CC5"/>
                </a:solidFill>
                <a:effectLst/>
                <a:uLnTx/>
                <a:uFillTx/>
                <a:ea typeface="+mn-ea"/>
                <a:cs typeface="+mn-cs"/>
              </a:rPr>
              <a:t>return</a:t>
            </a: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990055"/>
                </a:solidFill>
                <a:effectLst/>
                <a:uLnTx/>
                <a:uFillTx/>
                <a:ea typeface="+mn-ea"/>
                <a:cs typeface="+mn-cs"/>
              </a:rPr>
              <a:t>0</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a:t>
            </a:r>
            <a:endParaRPr lang="en-IQ" altLang="en-IQ" sz="2400" dirty="0"/>
          </a:p>
        </p:txBody>
      </p:sp>
    </p:spTree>
    <p:extLst>
      <p:ext uri="{BB962C8B-B14F-4D97-AF65-F5344CB8AC3E}">
        <p14:creationId xmlns:p14="http://schemas.microsoft.com/office/powerpoint/2010/main" val="238469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E7A9-B664-2F71-1631-6486B3B3C2B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2BBB287-09C0-CF07-2AB4-7E2D716EE133}"/>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Local and Global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B81F290F-265D-9310-1D59-B374999C04E7}"/>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F03CBCAC-0028-4690-4CB5-87FADAF8CF02}"/>
              </a:ext>
            </a:extLst>
          </p:cNvPr>
          <p:cNvSpPr txBox="1"/>
          <p:nvPr/>
        </p:nvSpPr>
        <p:spPr>
          <a:xfrm>
            <a:off x="1010529" y="1714500"/>
            <a:ext cx="15753471" cy="7201972"/>
          </a:xfrm>
          <a:prstGeom prst="rect">
            <a:avLst/>
          </a:prstGeom>
        </p:spPr>
        <p:txBody>
          <a:bodyPr wrap="square" lIns="0" tIns="0" rIns="0" bIns="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IQ" sz="2400" b="0" i="0" u="none" strike="noStrike" kern="1200" cap="none" spc="0" normalizeH="0" baseline="0" noProof="0" dirty="0">
              <a:ln>
                <a:noFill/>
              </a:ln>
              <a:solidFill>
                <a:srgbClr val="005CC5"/>
              </a:solidFill>
              <a:effectLst/>
              <a:uLnTx/>
              <a:uFillTx/>
              <a:ea typeface="+mn-ea"/>
              <a:cs typeface="+mn-cs"/>
            </a:endParaRPr>
          </a:p>
          <a:p>
            <a:pPr lvl="0" eaLnBrk="0" fontAlgn="base" hangingPunct="0">
              <a:lnSpc>
                <a:spcPct val="150000"/>
              </a:lnSpc>
              <a:spcBef>
                <a:spcPct val="0"/>
              </a:spcBef>
              <a:spcAft>
                <a:spcPct val="0"/>
              </a:spcAft>
            </a:pPr>
            <a:r>
              <a:rPr lang="en-US" altLang="en-IQ" sz="2400" dirty="0">
                <a:solidFill>
                  <a:schemeClr val="tx1">
                    <a:lumMod val="95000"/>
                    <a:lumOff val="5000"/>
                  </a:schemeClr>
                </a:solidFill>
                <a:cs typeface="Segoe UI" panose="020B0502040204020203" pitchFamily="34" charset="0"/>
              </a:rPr>
              <a:t>W</a:t>
            </a:r>
            <a:r>
              <a:rPr lang="en-IQ" altLang="en-IQ" sz="2400" dirty="0">
                <a:solidFill>
                  <a:schemeClr val="tx1">
                    <a:lumMod val="95000"/>
                    <a:lumOff val="5000"/>
                  </a:schemeClr>
                </a:solidFill>
                <a:cs typeface="Segoe UI" panose="020B0502040204020203" pitchFamily="34" charset="0"/>
              </a:rPr>
              <a:t>e Learned that in </a:t>
            </a:r>
            <a:r>
              <a:rPr lang="en-IQ" altLang="en-IQ" sz="2400" dirty="0">
                <a:solidFill>
                  <a:schemeClr val="tx1">
                    <a:lumMod val="95000"/>
                    <a:lumOff val="5000"/>
                  </a:schemeClr>
                </a:solidFill>
              </a:rPr>
              <a:t>a program, the basic unit of storage is a variable. It is a name given to a location in memory that stores some data. While program execution, we can change the value stored in a variable.</a:t>
            </a:r>
          </a:p>
          <a:p>
            <a:pPr lvl="0" eaLnBrk="0" fontAlgn="base" hangingPunct="0">
              <a:lnSpc>
                <a:spcPct val="150000"/>
              </a:lnSpc>
              <a:spcBef>
                <a:spcPct val="0"/>
              </a:spcBef>
              <a:spcAft>
                <a:spcPct val="0"/>
              </a:spcAft>
            </a:pPr>
            <a:r>
              <a:rPr lang="en-IQ" altLang="en-IQ" sz="2400" b="1" dirty="0">
                <a:solidFill>
                  <a:srgbClr val="FF0000"/>
                </a:solidFill>
              </a:rPr>
              <a:t>Now, What is variable Scope?</a:t>
            </a:r>
          </a:p>
          <a:p>
            <a:pPr lvl="0" eaLnBrk="0" fontAlgn="base" hangingPunct="0">
              <a:lnSpc>
                <a:spcPct val="150000"/>
              </a:lnSpc>
              <a:spcBef>
                <a:spcPct val="0"/>
              </a:spcBef>
              <a:spcAft>
                <a:spcPct val="0"/>
              </a:spcAft>
            </a:pPr>
            <a:endParaRPr lang="en-IQ" altLang="en-IQ" sz="2400" b="1" dirty="0">
              <a:solidFill>
                <a:srgbClr val="FF0000"/>
              </a:solidFill>
            </a:endParaRPr>
          </a:p>
          <a:p>
            <a:pPr marL="457200" lvl="0" indent="-457200" eaLnBrk="0" fontAlgn="base" hangingPunct="0">
              <a:lnSpc>
                <a:spcPct val="150000"/>
              </a:lnSpc>
              <a:spcBef>
                <a:spcPct val="0"/>
              </a:spcBef>
              <a:spcAft>
                <a:spcPct val="0"/>
              </a:spcAft>
              <a:buFont typeface="Wingdings" pitchFamily="2" charset="2"/>
              <a:buChar char="v"/>
            </a:pPr>
            <a:r>
              <a:rPr lang="en-IQ" altLang="en-IQ" sz="2400" dirty="0">
                <a:solidFill>
                  <a:schemeClr val="tx1">
                    <a:lumMod val="95000"/>
                    <a:lumOff val="5000"/>
                  </a:schemeClr>
                </a:solidFill>
              </a:rPr>
              <a:t>The scope of a variable in programming is the range of visibility, out of which the variable cannot be accessed.</a:t>
            </a:r>
          </a:p>
          <a:p>
            <a:pPr marL="457200" lvl="0" indent="-457200" eaLnBrk="0" fontAlgn="base" hangingPunct="0">
              <a:lnSpc>
                <a:spcPct val="150000"/>
              </a:lnSpc>
              <a:spcBef>
                <a:spcPct val="0"/>
              </a:spcBef>
              <a:spcAft>
                <a:spcPct val="0"/>
              </a:spcAft>
              <a:buFont typeface="Wingdings" pitchFamily="2" charset="2"/>
              <a:buChar char="v"/>
            </a:pPr>
            <a:r>
              <a:rPr lang="en-IQ" altLang="en-IQ" sz="2400" dirty="0">
                <a:solidFill>
                  <a:schemeClr val="tx1">
                    <a:lumMod val="95000"/>
                    <a:lumOff val="5000"/>
                  </a:schemeClr>
                </a:solidFill>
              </a:rPr>
              <a:t>Variables declared inside main() in C++ cannot be accessed from outside it. A variable’s scope is confined to the curly braces that contain it; attempting to access it from outside will result in a compilation error.</a:t>
            </a:r>
          </a:p>
          <a:p>
            <a:pPr marL="457200" lvl="0" indent="-457200" eaLnBrk="0" fontAlgn="base" hangingPunct="0">
              <a:lnSpc>
                <a:spcPct val="150000"/>
              </a:lnSpc>
              <a:spcBef>
                <a:spcPct val="0"/>
              </a:spcBef>
              <a:spcAft>
                <a:spcPct val="0"/>
              </a:spcAft>
              <a:buFont typeface="Wingdings" pitchFamily="2" charset="2"/>
              <a:buChar char="v"/>
            </a:pPr>
            <a:r>
              <a:rPr lang="en-IQ" altLang="en-IQ" sz="2400" dirty="0">
                <a:solidFill>
                  <a:schemeClr val="tx1">
                    <a:lumMod val="95000"/>
                    <a:lumOff val="5000"/>
                  </a:schemeClr>
                </a:solidFill>
              </a:rPr>
              <a:t>Variables in C++ can be one of two types, depending on their scope: </a:t>
            </a:r>
          </a:p>
          <a:p>
            <a:pPr marL="1371600" lvl="2" indent="-457200" eaLnBrk="0" fontAlgn="base" hangingPunct="0">
              <a:lnSpc>
                <a:spcPct val="150000"/>
              </a:lnSpc>
              <a:spcBef>
                <a:spcPct val="0"/>
              </a:spcBef>
              <a:spcAft>
                <a:spcPct val="0"/>
              </a:spcAft>
              <a:buAutoNum type="arabicPeriod"/>
            </a:pPr>
            <a:r>
              <a:rPr lang="en-IQ" altLang="en-IQ" sz="2400" dirty="0">
                <a:solidFill>
                  <a:schemeClr val="tx1">
                    <a:lumMod val="95000"/>
                    <a:lumOff val="5000"/>
                  </a:schemeClr>
                </a:solidFill>
              </a:rPr>
              <a:t>Local variables</a:t>
            </a:r>
          </a:p>
          <a:p>
            <a:pPr marL="1371600" lvl="2" indent="-457200" eaLnBrk="0" fontAlgn="base" hangingPunct="0">
              <a:lnSpc>
                <a:spcPct val="150000"/>
              </a:lnSpc>
              <a:spcBef>
                <a:spcPct val="0"/>
              </a:spcBef>
              <a:spcAft>
                <a:spcPct val="0"/>
              </a:spcAft>
              <a:buAutoNum type="arabicPeriod"/>
            </a:pPr>
            <a:r>
              <a:rPr lang="en-IQ" altLang="en-IQ" sz="2400" dirty="0">
                <a:solidFill>
                  <a:schemeClr val="tx1">
                    <a:lumMod val="95000"/>
                    <a:lumOff val="5000"/>
                  </a:schemeClr>
                </a:solidFill>
              </a:rPr>
              <a:t>Global variables </a:t>
            </a:r>
          </a:p>
          <a:p>
            <a:pPr lvl="0" eaLnBrk="0" fontAlgn="base" hangingPunct="0">
              <a:spcBef>
                <a:spcPct val="0"/>
              </a:spcBef>
              <a:spcAft>
                <a:spcPct val="0"/>
              </a:spcAft>
            </a:pPr>
            <a:endParaRPr lang="en-IQ" altLang="en-IQ" sz="3600" dirty="0"/>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IQ" sz="2400" b="0" i="0" u="none" strike="noStrike" kern="1200" cap="none" spc="0" normalizeH="0" baseline="0" noProof="0" dirty="0">
              <a:ln>
                <a:noFill/>
              </a:ln>
              <a:solidFill>
                <a:srgbClr val="005CC5"/>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IQ" altLang="en-IQ" sz="2400" dirty="0"/>
          </a:p>
        </p:txBody>
      </p:sp>
    </p:spTree>
    <p:extLst>
      <p:ext uri="{BB962C8B-B14F-4D97-AF65-F5344CB8AC3E}">
        <p14:creationId xmlns:p14="http://schemas.microsoft.com/office/powerpoint/2010/main" val="116037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DB2E-19C6-99DE-6433-F34D4F89833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A2E44B9-EBCD-B559-9A07-9C71C81FC819}"/>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Local and Global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83B6E08C-C789-CC7B-10E0-A5982083D03B}"/>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CADCF30B-D167-20A6-05F0-9DE71C8B446D}"/>
              </a:ext>
            </a:extLst>
          </p:cNvPr>
          <p:cNvSpPr txBox="1"/>
          <p:nvPr/>
        </p:nvSpPr>
        <p:spPr>
          <a:xfrm>
            <a:off x="1010529" y="1714500"/>
            <a:ext cx="15753471" cy="5750164"/>
          </a:xfrm>
          <a:prstGeom prst="rect">
            <a:avLst/>
          </a:prstGeom>
        </p:spPr>
        <p:txBody>
          <a:bodyPr wrap="square" lIns="0" tIns="0" rIns="0" bIns="0" rtlCol="0" anchor="t">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rPr>
              <a:t>First: Local variables</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Local variables are variables that are declared within a function or code block. They can only be used by statements that are included within that function or block. They do not exist outside that function or block.</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Initializing Local Variables: When we define a local variable, we need to initialize it. The system does not auto initialize it.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IQ" altLang="en-IQ" sz="2800" b="1" dirty="0">
              <a:solidFill>
                <a:schemeClr val="tx1">
                  <a:lumMod val="95000"/>
                  <a:lumOff val="5000"/>
                </a:schemeClr>
              </a:solidFill>
            </a:endParaRPr>
          </a:p>
        </p:txBody>
      </p:sp>
      <p:sp>
        <p:nvSpPr>
          <p:cNvPr id="7" name="Rectangle 4">
            <a:extLst>
              <a:ext uri="{FF2B5EF4-FFF2-40B4-BE49-F238E27FC236}">
                <a16:creationId xmlns:a16="http://schemas.microsoft.com/office/drawing/2014/main" id="{A14A4422-FC53-6B4A-5CE6-38E72942609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668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86907-8343-9718-04F1-CB2C1404AC4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DD1F642-58E0-9B51-C8FD-DA0D7F179528}"/>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Local and Global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28F60338-55DB-A0B4-7AFE-137B84D20F74}"/>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2E891E5-74EF-599A-E63E-91B77732188A}"/>
              </a:ext>
            </a:extLst>
          </p:cNvPr>
          <p:cNvSpPr txBox="1"/>
          <p:nvPr/>
        </p:nvSpPr>
        <p:spPr>
          <a:xfrm>
            <a:off x="1010529" y="1714500"/>
            <a:ext cx="15753471" cy="6611938"/>
          </a:xfrm>
          <a:prstGeom prst="rect">
            <a:avLst/>
          </a:prstGeom>
        </p:spPr>
        <p:txBody>
          <a:bodyPr wrap="square" lIns="0" tIns="0" rIns="0" bIns="0" rtlCol="0" anchor="t">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rPr>
              <a:t>First: Local variables</a:t>
            </a:r>
          </a:p>
          <a:p>
            <a:pPr>
              <a:buNone/>
            </a:pPr>
            <a:r>
              <a:rPr lang="en-US" sz="2800" dirty="0">
                <a:solidFill>
                  <a:srgbClr val="B3AE60"/>
                </a:solidFill>
                <a:effectLst/>
              </a:rPr>
              <a:t>#include </a:t>
            </a:r>
            <a:r>
              <a:rPr lang="en-US" sz="2800" dirty="0">
                <a:solidFill>
                  <a:srgbClr val="6AAB73"/>
                </a:solidFill>
                <a:effectLst/>
              </a:rPr>
              <a:t>&lt;iostream&gt;</a:t>
            </a:r>
            <a:br>
              <a:rPr lang="en-US" sz="2800" dirty="0">
                <a:solidFill>
                  <a:srgbClr val="6AAB73"/>
                </a:solidFill>
                <a:effectLst/>
              </a:rPr>
            </a:br>
            <a:r>
              <a:rPr lang="en-US" sz="2800" dirty="0">
                <a:solidFill>
                  <a:srgbClr val="CF8E6D"/>
                </a:solidFill>
                <a:effectLst/>
              </a:rPr>
              <a:t>using namespace </a:t>
            </a:r>
            <a:r>
              <a:rPr lang="en-US" sz="2800" dirty="0">
                <a:solidFill>
                  <a:srgbClr val="BCBEC4"/>
                </a:solidFill>
                <a:effectLst/>
              </a:rPr>
              <a:t>std;</a:t>
            </a:r>
            <a:br>
              <a:rPr lang="en-US" sz="2800" dirty="0">
                <a:solidFill>
                  <a:srgbClr val="BCBEC4"/>
                </a:solidFill>
                <a:effectLst/>
              </a:rPr>
            </a:br>
            <a:br>
              <a:rPr lang="en-US" sz="2800" dirty="0">
                <a:solidFill>
                  <a:srgbClr val="BCBEC4"/>
                </a:solidFill>
                <a:effectLst/>
              </a:rPr>
            </a:br>
            <a:r>
              <a:rPr lang="en-US" sz="2800" dirty="0">
                <a:solidFill>
                  <a:srgbClr val="CF8E6D"/>
                </a:solidFill>
                <a:effectLst/>
              </a:rPr>
              <a:t>void </a:t>
            </a:r>
            <a:r>
              <a:rPr lang="en-US" sz="2800" dirty="0">
                <a:solidFill>
                  <a:srgbClr val="56A8F5"/>
                </a:solidFill>
                <a:effectLst/>
              </a:rPr>
              <a:t>fun</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int </a:t>
            </a:r>
            <a:r>
              <a:rPr lang="en-US" sz="2800" dirty="0">
                <a:solidFill>
                  <a:srgbClr val="BCBEC4"/>
                </a:solidFill>
                <a:effectLst/>
              </a:rPr>
              <a:t>total = </a:t>
            </a:r>
            <a:r>
              <a:rPr lang="en-US" sz="2800" dirty="0">
                <a:solidFill>
                  <a:srgbClr val="2AACB8"/>
                </a:solidFill>
                <a:effectLst/>
              </a:rPr>
              <a:t>100</a:t>
            </a:r>
            <a:r>
              <a:rPr lang="en-US" sz="2800" dirty="0">
                <a:solidFill>
                  <a:srgbClr val="BCBEC4"/>
                </a:solidFill>
                <a:effectLst/>
              </a:rPr>
              <a:t>;    </a:t>
            </a:r>
            <a:r>
              <a:rPr lang="en-US" sz="2800" dirty="0">
                <a:solidFill>
                  <a:srgbClr val="7A7E85"/>
                </a:solidFill>
                <a:effectLst/>
              </a:rPr>
              <a:t>//Local to fun()</a:t>
            </a:r>
            <a:br>
              <a:rPr lang="en-US" sz="2800" dirty="0">
                <a:solidFill>
                  <a:srgbClr val="7A7E85"/>
                </a:solidFill>
                <a:effectLst/>
              </a:rPr>
            </a:br>
            <a:r>
              <a:rPr lang="en-US" sz="2800" dirty="0">
                <a:solidFill>
                  <a:srgbClr val="7A7E85"/>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BCBEC4"/>
                </a:solidFill>
                <a:effectLst/>
              </a:rPr>
              <a:t>total;</a:t>
            </a:r>
            <a:br>
              <a:rPr lang="en-US" sz="2800" dirty="0">
                <a:solidFill>
                  <a:srgbClr val="BCBEC4"/>
                </a:solidFill>
                <a:effectLst/>
              </a:rPr>
            </a:br>
            <a:r>
              <a:rPr lang="en-US" sz="2800" dirty="0">
                <a:solidFill>
                  <a:srgbClr val="BCBEC4"/>
                </a:solidFill>
                <a:effectLst/>
              </a:rPr>
              <a:t>}</a:t>
            </a:r>
            <a:br>
              <a:rPr lang="en-US" sz="2800" dirty="0">
                <a:solidFill>
                  <a:srgbClr val="BCBEC4"/>
                </a:solidFill>
                <a:effectLst/>
              </a:rPr>
            </a:br>
            <a:r>
              <a:rPr lang="en-US" sz="2800" dirty="0">
                <a:solidFill>
                  <a:srgbClr val="CF8E6D"/>
                </a:solidFill>
                <a:effectLst/>
              </a:rPr>
              <a:t>int </a:t>
            </a:r>
            <a:r>
              <a:rPr lang="en-US" sz="2800" dirty="0">
                <a:solidFill>
                  <a:srgbClr val="56A8F5"/>
                </a:solidFill>
                <a:effectLst/>
              </a:rPr>
              <a:t>main</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6AAB73"/>
                </a:solidFill>
                <a:effectLst/>
              </a:rPr>
              <a:t>"Total = "</a:t>
            </a:r>
            <a:r>
              <a:rPr lang="en-US" sz="2800" dirty="0">
                <a:solidFill>
                  <a:srgbClr val="57AAF7"/>
                </a:solidFill>
                <a:effectLst/>
              </a:rPr>
              <a:t>&lt;&lt;</a:t>
            </a:r>
            <a:r>
              <a:rPr lang="en-US" sz="2800" dirty="0">
                <a:solidFill>
                  <a:srgbClr val="BCBEC4"/>
                </a:solidFill>
                <a:effectLst/>
              </a:rPr>
              <a:t>total;</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return </a:t>
            </a:r>
            <a:r>
              <a:rPr lang="en-US" sz="2800" dirty="0">
                <a:solidFill>
                  <a:srgbClr val="2AACB8"/>
                </a:solidFill>
                <a:effectLst/>
              </a:rPr>
              <a:t>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a:t>
            </a:r>
          </a:p>
          <a:p>
            <a:pPr marL="0" marR="0" lvl="0" indent="0" algn="l" defTabSz="914400" rtl="0" eaLnBrk="0" fontAlgn="base" latinLnBrk="0" hangingPunct="0">
              <a:lnSpc>
                <a:spcPct val="150000"/>
              </a:lnSpc>
              <a:spcBef>
                <a:spcPct val="0"/>
              </a:spcBef>
              <a:spcAft>
                <a:spcPct val="0"/>
              </a:spcAft>
              <a:buClrTx/>
              <a:buSzTx/>
              <a:buFontTx/>
              <a:buNone/>
              <a:tabLst/>
              <a:defRPr/>
            </a:pPr>
            <a:endParaRPr lang="en-IQ" altLang="en-IQ" sz="2800" dirty="0">
              <a:solidFill>
                <a:schemeClr val="tx1">
                  <a:lumMod val="95000"/>
                  <a:lumOff val="5000"/>
                </a:schemeClr>
              </a:solidFill>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en-IQ" altLang="en-IQ" sz="2800" b="1" dirty="0">
                <a:solidFill>
                  <a:schemeClr val="tx1">
                    <a:lumMod val="95000"/>
                    <a:lumOff val="5000"/>
                  </a:schemeClr>
                </a:solidFill>
              </a:rPr>
              <a:t>Output: Compilation error</a:t>
            </a:r>
          </a:p>
        </p:txBody>
      </p:sp>
      <p:sp>
        <p:nvSpPr>
          <p:cNvPr id="7" name="Rectangle 4">
            <a:extLst>
              <a:ext uri="{FF2B5EF4-FFF2-40B4-BE49-F238E27FC236}">
                <a16:creationId xmlns:a16="http://schemas.microsoft.com/office/drawing/2014/main" id="{A1413E38-E669-F377-F57B-D40AF753588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023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192856" y="2705100"/>
            <a:ext cx="14885344" cy="2060821"/>
          </a:xfrm>
          <a:prstGeom prst="rect">
            <a:avLst/>
          </a:prstGeom>
        </p:spPr>
        <p:txBody>
          <a:bodyPr wrap="square" lIns="0" tIns="0" rIns="0" bIns="0" rtlCol="0" anchor="t">
            <a:spAutoFit/>
          </a:bodyPr>
          <a:lstStyle/>
          <a:p>
            <a:pPr marL="457200" lvl="0" indent="-457200">
              <a:lnSpc>
                <a:spcPct val="200000"/>
              </a:lnSpc>
              <a:buFont typeface="Arial" panose="020B0604020202020204" pitchFamily="34" charset="0"/>
              <a:buChar char="•"/>
            </a:pPr>
            <a:r>
              <a:rPr lang="en-US" sz="3600" dirty="0">
                <a:solidFill>
                  <a:schemeClr val="tx2">
                    <a:lumMod val="75000"/>
                  </a:schemeClr>
                </a:solidFill>
              </a:rPr>
              <a:t>Local and Global variables</a:t>
            </a:r>
          </a:p>
          <a:p>
            <a:pPr marL="457200" lvl="0" indent="-457200">
              <a:lnSpc>
                <a:spcPct val="200000"/>
              </a:lnSpc>
              <a:buFont typeface="Arial" panose="020B0604020202020204" pitchFamily="34" charset="0"/>
              <a:buChar char="•"/>
            </a:pPr>
            <a:endParaRPr lang="en-GB" sz="3600" dirty="0">
              <a:solidFill>
                <a:schemeClr val="tx2">
                  <a:lumMod val="50000"/>
                </a:schemeClr>
              </a:solidFill>
            </a:endParaRPr>
          </a:p>
        </p:txBody>
      </p:sp>
      <p:sp>
        <p:nvSpPr>
          <p:cNvPr id="3" name="AutoShape 3"/>
          <p:cNvSpPr/>
          <p:nvPr/>
        </p:nvSpPr>
        <p:spPr>
          <a:xfrm>
            <a:off x="989691" y="2628900"/>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1255883" y="9131899"/>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3625871" y="2095500"/>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dia New" panose="020B0304020202020204" pitchFamily="34" charset="-34"/>
                <a:sym typeface="Cormorant Garamond Bold Italics"/>
              </a:rPr>
              <a:t>Outline</a:t>
            </a:r>
          </a:p>
        </p:txBody>
      </p:sp>
      <p:sp>
        <p:nvSpPr>
          <p:cNvPr id="7" name="Freeform 7"/>
          <p:cNvSpPr/>
          <p:nvPr/>
        </p:nvSpPr>
        <p:spPr>
          <a:xfrm>
            <a:off x="3625871" y="94656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3EF77-9BF9-1735-9781-8A10AAD9ACF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C35D92B-1555-D68D-B3E6-D2F52B785C82}"/>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Local and Global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68917A5A-5DF3-8980-35ED-F8929B129A1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598E5B72-824A-3C87-34CA-79422D37CFC0}"/>
              </a:ext>
            </a:extLst>
          </p:cNvPr>
          <p:cNvSpPr txBox="1"/>
          <p:nvPr/>
        </p:nvSpPr>
        <p:spPr>
          <a:xfrm>
            <a:off x="1010529" y="1714500"/>
            <a:ext cx="15753471" cy="5816977"/>
          </a:xfrm>
          <a:prstGeom prst="rect">
            <a:avLst/>
          </a:prstGeom>
        </p:spPr>
        <p:txBody>
          <a:bodyPr wrap="square" lIns="0" tIns="0" rIns="0" bIns="0" rtlCol="0" anchor="t">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rPr>
              <a:t>First: Local variables</a:t>
            </a:r>
          </a:p>
          <a:p>
            <a:pPr>
              <a:buNone/>
            </a:pPr>
            <a:r>
              <a:rPr lang="en-US" sz="2800" dirty="0">
                <a:solidFill>
                  <a:srgbClr val="B3AE60"/>
                </a:solidFill>
                <a:effectLst/>
              </a:rPr>
              <a:t>#include </a:t>
            </a:r>
            <a:r>
              <a:rPr lang="en-US" sz="2800" dirty="0">
                <a:solidFill>
                  <a:srgbClr val="6AAB73"/>
                </a:solidFill>
                <a:effectLst/>
              </a:rPr>
              <a:t>&lt;iostream&gt;</a:t>
            </a:r>
            <a:br>
              <a:rPr lang="en-US" sz="2800" dirty="0">
                <a:solidFill>
                  <a:srgbClr val="6AAB73"/>
                </a:solidFill>
                <a:effectLst/>
              </a:rPr>
            </a:br>
            <a:r>
              <a:rPr lang="en-US" sz="2800" dirty="0">
                <a:solidFill>
                  <a:srgbClr val="CF8E6D"/>
                </a:solidFill>
                <a:effectLst/>
              </a:rPr>
              <a:t>using namespace </a:t>
            </a:r>
            <a:r>
              <a:rPr lang="en-US" sz="2800" dirty="0">
                <a:solidFill>
                  <a:srgbClr val="BCBEC4"/>
                </a:solidFill>
                <a:effectLst/>
              </a:rPr>
              <a:t>std;</a:t>
            </a:r>
            <a:br>
              <a:rPr lang="en-US" sz="2800" dirty="0">
                <a:solidFill>
                  <a:srgbClr val="BCBEC4"/>
                </a:solidFill>
                <a:effectLst/>
              </a:rPr>
            </a:br>
            <a:br>
              <a:rPr lang="en-US" sz="2800" dirty="0">
                <a:solidFill>
                  <a:srgbClr val="BCBEC4"/>
                </a:solidFill>
                <a:effectLst/>
              </a:rPr>
            </a:br>
            <a:r>
              <a:rPr lang="en-US" sz="2800" dirty="0">
                <a:solidFill>
                  <a:srgbClr val="CF8E6D"/>
                </a:solidFill>
                <a:effectLst/>
              </a:rPr>
              <a:t>void </a:t>
            </a:r>
            <a:r>
              <a:rPr lang="en-US" sz="2800" dirty="0">
                <a:solidFill>
                  <a:srgbClr val="56A8F5"/>
                </a:solidFill>
                <a:effectLst/>
              </a:rPr>
              <a:t>fun</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int </a:t>
            </a:r>
            <a:r>
              <a:rPr lang="en-US" sz="2800" dirty="0">
                <a:solidFill>
                  <a:srgbClr val="BCBEC4"/>
                </a:solidFill>
                <a:effectLst/>
              </a:rPr>
              <a:t>total = </a:t>
            </a:r>
            <a:r>
              <a:rPr lang="en-US" sz="2800" dirty="0">
                <a:solidFill>
                  <a:srgbClr val="2AACB8"/>
                </a:solidFill>
                <a:effectLst/>
              </a:rPr>
              <a:t>100</a:t>
            </a:r>
            <a:r>
              <a:rPr lang="en-US" sz="2800" dirty="0">
                <a:solidFill>
                  <a:srgbClr val="BCBEC4"/>
                </a:solidFill>
                <a:effectLst/>
              </a:rPr>
              <a:t>;    </a:t>
            </a:r>
            <a:r>
              <a:rPr lang="en-US" sz="2800" dirty="0">
                <a:solidFill>
                  <a:srgbClr val="7A7E85"/>
                </a:solidFill>
                <a:effectLst/>
              </a:rPr>
              <a:t>//Local to fun()</a:t>
            </a:r>
            <a:br>
              <a:rPr lang="en-US" sz="2800" dirty="0">
                <a:solidFill>
                  <a:srgbClr val="7A7E85"/>
                </a:solidFill>
                <a:effectLst/>
              </a:rPr>
            </a:br>
            <a:r>
              <a:rPr lang="en-US" sz="2800" dirty="0">
                <a:solidFill>
                  <a:srgbClr val="7A7E85"/>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BCBEC4"/>
                </a:solidFill>
                <a:effectLst/>
              </a:rPr>
              <a:t>total;</a:t>
            </a:r>
            <a:br>
              <a:rPr lang="en-US" sz="2800" dirty="0">
                <a:solidFill>
                  <a:srgbClr val="BCBEC4"/>
                </a:solidFill>
                <a:effectLst/>
              </a:rPr>
            </a:br>
            <a:r>
              <a:rPr lang="en-US" sz="2800" dirty="0">
                <a:solidFill>
                  <a:srgbClr val="BCBEC4"/>
                </a:solidFill>
                <a:effectLst/>
              </a:rPr>
              <a:t>}</a:t>
            </a:r>
            <a:br>
              <a:rPr lang="en-US" sz="2800" dirty="0">
                <a:solidFill>
                  <a:srgbClr val="BCBEC4"/>
                </a:solidFill>
                <a:effectLst/>
              </a:rPr>
            </a:br>
            <a:r>
              <a:rPr lang="en-US" sz="2800" dirty="0">
                <a:solidFill>
                  <a:srgbClr val="CF8E6D"/>
                </a:solidFill>
                <a:effectLst/>
              </a:rPr>
              <a:t>int </a:t>
            </a:r>
            <a:r>
              <a:rPr lang="en-US" sz="2800" dirty="0">
                <a:solidFill>
                  <a:srgbClr val="56A8F5"/>
                </a:solidFill>
                <a:effectLst/>
              </a:rPr>
              <a:t>main</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6AAB73"/>
                </a:solidFill>
                <a:effectLst/>
              </a:rPr>
              <a:t>"Total = "</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a:solidFill>
                  <a:srgbClr val="56A8F5"/>
                </a:solidFill>
                <a:effectLst/>
              </a:rPr>
              <a:t>fun</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return </a:t>
            </a:r>
            <a:r>
              <a:rPr lang="en-US" sz="2800" dirty="0">
                <a:solidFill>
                  <a:srgbClr val="2AACB8"/>
                </a:solidFill>
                <a:effectLst/>
              </a:rPr>
              <a:t>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a:t>
            </a:r>
          </a:p>
        </p:txBody>
      </p:sp>
      <p:sp>
        <p:nvSpPr>
          <p:cNvPr id="7" name="Rectangle 4">
            <a:extLst>
              <a:ext uri="{FF2B5EF4-FFF2-40B4-BE49-F238E27FC236}">
                <a16:creationId xmlns:a16="http://schemas.microsoft.com/office/drawing/2014/main" id="{9EE1AC20-4F1D-F259-3F0A-847012B8D1C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FB49545F-9A02-2F1F-7000-97372FBDD7AD}"/>
              </a:ext>
            </a:extLst>
          </p:cNvPr>
          <p:cNvSpPr>
            <a:spLocks noChangeArrowheads="1"/>
          </p:cNvSpPr>
          <p:nvPr/>
        </p:nvSpPr>
        <p:spPr bwMode="auto">
          <a:xfrm>
            <a:off x="0" y="90100"/>
            <a:ext cx="65" cy="2769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1537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42761-3EFA-97AE-7E3E-89D08309F41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03DF0E7-6DFC-926A-EF4F-D6D441F2A87A}"/>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Local and Global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EF475C99-3AFE-CC5F-83A1-BFFDE6EE6D7F}"/>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FCF599D3-1638-BD2C-58D4-191D79E0B49E}"/>
              </a:ext>
            </a:extLst>
          </p:cNvPr>
          <p:cNvSpPr txBox="1"/>
          <p:nvPr/>
        </p:nvSpPr>
        <p:spPr>
          <a:xfrm>
            <a:off x="1010529" y="1714500"/>
            <a:ext cx="15753471" cy="5103833"/>
          </a:xfrm>
          <a:prstGeom prst="rect">
            <a:avLst/>
          </a:prstGeom>
        </p:spPr>
        <p:txBody>
          <a:bodyPr wrap="square" lIns="0" tIns="0" rIns="0" bIns="0" rtlCol="0" anchor="t">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rPr>
              <a:t>Second: Global variables</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Global variables are accessible from anywhere in the program. These are available until the lifetime of the program ends. These variables are normally defined at the top, outside all functions and blocks.</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Initializing Global Variables: While defining a global variable if we do not assign any value to it, it is initialized by the system automatically. The values assigned are:</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IQ" altLang="en-IQ" sz="2800" b="1" dirty="0">
              <a:solidFill>
                <a:schemeClr val="tx1">
                  <a:lumMod val="95000"/>
                  <a:lumOff val="5000"/>
                </a:schemeClr>
              </a:solidFill>
            </a:endParaRPr>
          </a:p>
        </p:txBody>
      </p:sp>
      <p:sp>
        <p:nvSpPr>
          <p:cNvPr id="7" name="Rectangle 4">
            <a:extLst>
              <a:ext uri="{FF2B5EF4-FFF2-40B4-BE49-F238E27FC236}">
                <a16:creationId xmlns:a16="http://schemas.microsoft.com/office/drawing/2014/main" id="{D59E8E43-C4E0-31F7-8A8A-7697B53054B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426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0A9E-A670-2A7B-ABCF-F8193DC5A5A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FD34FFC-2ADB-2FC0-08C7-9AA8334AE82C}"/>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Local and Global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1E62096F-FC1A-4791-562B-8CFED1D0DF6C}"/>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7050C1A-1260-DF30-1F21-1B874810BF16}"/>
              </a:ext>
            </a:extLst>
          </p:cNvPr>
          <p:cNvSpPr txBox="1"/>
          <p:nvPr/>
        </p:nvSpPr>
        <p:spPr>
          <a:xfrm>
            <a:off x="1010529" y="1714500"/>
            <a:ext cx="15753471" cy="7258269"/>
          </a:xfrm>
          <a:prstGeom prst="rect">
            <a:avLst/>
          </a:prstGeom>
        </p:spPr>
        <p:txBody>
          <a:bodyPr wrap="square" lIns="0" tIns="0" rIns="0" bIns="0" rtlCol="0" anchor="t">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rPr>
              <a:t>Second: Global variables</a:t>
            </a:r>
          </a:p>
          <a:p>
            <a:pPr>
              <a:buNone/>
            </a:pPr>
            <a:r>
              <a:rPr lang="en-US" sz="2800" dirty="0">
                <a:solidFill>
                  <a:srgbClr val="B3AE60"/>
                </a:solidFill>
                <a:effectLst/>
              </a:rPr>
              <a:t>#include </a:t>
            </a:r>
            <a:r>
              <a:rPr lang="en-US" sz="2800" dirty="0">
                <a:solidFill>
                  <a:srgbClr val="6AAB73"/>
                </a:solidFill>
                <a:effectLst/>
              </a:rPr>
              <a:t>&lt;iostream&gt;</a:t>
            </a:r>
            <a:br>
              <a:rPr lang="en-US" sz="2800" dirty="0">
                <a:solidFill>
                  <a:srgbClr val="6AAB73"/>
                </a:solidFill>
                <a:effectLst/>
              </a:rPr>
            </a:br>
            <a:r>
              <a:rPr lang="en-US" sz="2800" dirty="0">
                <a:solidFill>
                  <a:srgbClr val="CF8E6D"/>
                </a:solidFill>
                <a:effectLst/>
              </a:rPr>
              <a:t>using namespace </a:t>
            </a:r>
            <a:r>
              <a:rPr lang="en-US" sz="2800" dirty="0">
                <a:solidFill>
                  <a:srgbClr val="BCBEC4"/>
                </a:solidFill>
                <a:effectLst/>
              </a:rPr>
              <a:t>std;</a:t>
            </a:r>
            <a:br>
              <a:rPr lang="en-US" sz="2800" dirty="0">
                <a:solidFill>
                  <a:srgbClr val="BCBEC4"/>
                </a:solidFill>
                <a:effectLst/>
              </a:rPr>
            </a:br>
            <a:br>
              <a:rPr lang="en-US" sz="2800" dirty="0">
                <a:solidFill>
                  <a:srgbClr val="BCBEC4"/>
                </a:solidFill>
                <a:effectLst/>
              </a:rPr>
            </a:br>
            <a:r>
              <a:rPr lang="en-US" sz="2800" dirty="0">
                <a:solidFill>
                  <a:srgbClr val="CF8E6D"/>
                </a:solidFill>
                <a:effectLst/>
              </a:rPr>
              <a:t>int </a:t>
            </a:r>
            <a:r>
              <a:rPr lang="en-US" sz="2800" dirty="0">
                <a:solidFill>
                  <a:srgbClr val="BCBEC4"/>
                </a:solidFill>
                <a:effectLst/>
              </a:rPr>
              <a:t>g = </a:t>
            </a:r>
            <a:r>
              <a:rPr lang="en-US" sz="2800" dirty="0">
                <a:solidFill>
                  <a:srgbClr val="2AACB8"/>
                </a:solidFill>
                <a:effectLst/>
              </a:rPr>
              <a:t>15</a:t>
            </a:r>
            <a:r>
              <a:rPr lang="en-US" sz="2800" dirty="0">
                <a:solidFill>
                  <a:srgbClr val="BCBEC4"/>
                </a:solidFill>
                <a:effectLst/>
              </a:rPr>
              <a:t>;     </a:t>
            </a:r>
            <a:r>
              <a:rPr lang="en-US" sz="2800" dirty="0">
                <a:solidFill>
                  <a:srgbClr val="7A7E85"/>
                </a:solidFill>
                <a:effectLst/>
              </a:rPr>
              <a:t>//global variable</a:t>
            </a:r>
            <a:br>
              <a:rPr lang="en-US" sz="2800" dirty="0">
                <a:solidFill>
                  <a:srgbClr val="7A7E85"/>
                </a:solidFill>
                <a:effectLst/>
              </a:rPr>
            </a:br>
            <a:br>
              <a:rPr lang="en-US" sz="2800" dirty="0">
                <a:solidFill>
                  <a:srgbClr val="7A7E85"/>
                </a:solidFill>
                <a:effectLst/>
              </a:rPr>
            </a:br>
            <a:r>
              <a:rPr lang="en-US" sz="2800" dirty="0">
                <a:solidFill>
                  <a:srgbClr val="CF8E6D"/>
                </a:solidFill>
                <a:effectLst/>
              </a:rPr>
              <a:t>int </a:t>
            </a:r>
            <a:r>
              <a:rPr lang="en-US" sz="2800" dirty="0">
                <a:solidFill>
                  <a:srgbClr val="56A8F5"/>
                </a:solidFill>
                <a:effectLst/>
              </a:rPr>
              <a:t>main</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6AAB73"/>
                </a:solidFill>
                <a:effectLst/>
              </a:rPr>
              <a:t>"Value of global variable = "</a:t>
            </a:r>
            <a:r>
              <a:rPr lang="en-US" sz="2800" dirty="0">
                <a:solidFill>
                  <a:srgbClr val="57AAF7"/>
                </a:solidFill>
                <a:effectLst/>
              </a:rPr>
              <a:t>&lt;&lt;</a:t>
            </a:r>
            <a:r>
              <a:rPr lang="en-US" sz="2800" dirty="0">
                <a:solidFill>
                  <a:srgbClr val="BCBEC4"/>
                </a:solidFill>
                <a:effectLst/>
              </a:rPr>
              <a:t>g</a:t>
            </a:r>
            <a:r>
              <a:rPr lang="en-US" sz="2800" dirty="0">
                <a:solidFill>
                  <a:srgbClr val="57AAF7"/>
                </a:solidFill>
                <a:effectLst/>
              </a:rPr>
              <a:t>&lt;&lt;</a:t>
            </a:r>
            <a:r>
              <a:rPr lang="en-US" sz="2800" dirty="0" err="1">
                <a:solidFill>
                  <a:srgbClr val="56A8F5"/>
                </a:solidFill>
                <a:effectLst/>
              </a:rPr>
              <a:t>endl</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g*=</a:t>
            </a:r>
            <a:r>
              <a:rPr lang="en-US" sz="2800" dirty="0">
                <a:solidFill>
                  <a:srgbClr val="2AACB8"/>
                </a:solidFill>
                <a:effectLst/>
              </a:rPr>
              <a:t>2</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6AAB73"/>
                </a:solidFill>
                <a:effectLst/>
              </a:rPr>
              <a:t>"Modified value of global variable = "</a:t>
            </a:r>
            <a:r>
              <a:rPr lang="en-US" sz="2800" dirty="0">
                <a:solidFill>
                  <a:srgbClr val="57AAF7"/>
                </a:solidFill>
                <a:effectLst/>
              </a:rPr>
              <a:t>&lt;&lt;</a:t>
            </a:r>
            <a:r>
              <a:rPr lang="en-US" sz="2800" dirty="0">
                <a:solidFill>
                  <a:srgbClr val="BCBEC4"/>
                </a:solidFill>
                <a:effectLst/>
              </a:rPr>
              <a:t>g;</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return </a:t>
            </a:r>
            <a:r>
              <a:rPr lang="en-US" sz="2800" dirty="0">
                <a:solidFill>
                  <a:srgbClr val="2AACB8"/>
                </a:solidFill>
                <a:effectLst/>
              </a:rPr>
              <a:t>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IQ" sz="2800" b="1" i="0" u="none" strike="noStrike" kern="1200" cap="none" spc="0" normalizeH="0" baseline="0" noProof="0" dirty="0">
              <a:ln>
                <a:noFill/>
              </a:ln>
              <a:solidFill>
                <a:schemeClr val="tx1">
                  <a:lumMod val="95000"/>
                  <a:lumOff val="5000"/>
                </a:schemeClr>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IQ" altLang="en-IQ" sz="2800" b="1" dirty="0">
              <a:solidFill>
                <a:schemeClr val="tx1">
                  <a:lumMod val="95000"/>
                  <a:lumOff val="5000"/>
                </a:schemeClr>
              </a:solidFill>
            </a:endParaRPr>
          </a:p>
        </p:txBody>
      </p:sp>
      <p:sp>
        <p:nvSpPr>
          <p:cNvPr id="7" name="Rectangle 4">
            <a:extLst>
              <a:ext uri="{FF2B5EF4-FFF2-40B4-BE49-F238E27FC236}">
                <a16:creationId xmlns:a16="http://schemas.microsoft.com/office/drawing/2014/main" id="{C7D4BF2F-AE24-3182-2F81-25978EE7E1C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985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66FF2-402D-D7B5-B58F-2C75728DECD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D81C728-66C4-41D0-E7D7-D3C29DCC3AE4}"/>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Naming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4B718A8F-EF7E-C4FB-2A0D-A45EBEFF33C2}"/>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22EE439-5D68-E9E9-5EAA-EBB67670DE90}"/>
              </a:ext>
            </a:extLst>
          </p:cNvPr>
          <p:cNvSpPr txBox="1"/>
          <p:nvPr/>
        </p:nvSpPr>
        <p:spPr>
          <a:xfrm>
            <a:off x="1010529" y="1714500"/>
            <a:ext cx="15753471" cy="8771632"/>
          </a:xfrm>
          <a:prstGeom prst="rect">
            <a:avLst/>
          </a:prstGeom>
        </p:spPr>
        <p:txBody>
          <a:bodyPr wrap="square" lIns="0" tIns="0" rIns="0" bIns="0" rtlCol="0" anchor="t">
            <a:spAutoFit/>
          </a:bodyPr>
          <a:lstStyle/>
          <a:p>
            <a:pPr marL="457200" lvl="0" indent="-457200" eaLnBrk="0" fontAlgn="base" hangingPunct="0">
              <a:lnSpc>
                <a:spcPct val="150000"/>
              </a:lnSpc>
              <a:spcBef>
                <a:spcPct val="0"/>
              </a:spcBef>
              <a:spcAft>
                <a:spcPct val="0"/>
              </a:spcAft>
              <a:buFont typeface="Wingdings" pitchFamily="2" charset="2"/>
              <a:buChar char="Ø"/>
            </a:pPr>
            <a:r>
              <a:rPr lang="en-IQ" altLang="en-IQ" sz="2800" dirty="0">
                <a:solidFill>
                  <a:schemeClr val="tx1">
                    <a:lumMod val="95000"/>
                    <a:lumOff val="5000"/>
                  </a:schemeClr>
                </a:solidFill>
              </a:rPr>
              <a:t>If you operate with the same variable name inside and outside of a function, C++ will treat them as two separate variables; One available in the global scope (outside the function) and one available in the local scope (inside the function):</a:t>
            </a:r>
          </a:p>
          <a:p>
            <a:pPr marL="457200" lvl="0" indent="-457200" eaLnBrk="0" fontAlgn="base" hangingPunct="0">
              <a:lnSpc>
                <a:spcPct val="150000"/>
              </a:lnSpc>
              <a:spcBef>
                <a:spcPct val="0"/>
              </a:spcBef>
              <a:spcAft>
                <a:spcPct val="0"/>
              </a:spcAft>
              <a:buFont typeface="Wingdings" pitchFamily="2" charset="2"/>
              <a:buChar char="Ø"/>
            </a:pPr>
            <a:r>
              <a:rPr lang="en-IQ" altLang="en-IQ" sz="2800" dirty="0">
                <a:solidFill>
                  <a:schemeClr val="tx1">
                    <a:lumMod val="95000"/>
                    <a:lumOff val="5000"/>
                  </a:schemeClr>
                </a:solidFill>
              </a:rPr>
              <a:t>However, you should avoid using the same variable name for both globally and locally variables as it can lead to confusion.</a:t>
            </a:r>
          </a:p>
          <a:p>
            <a:pPr lvl="0" eaLnBrk="0" fontAlgn="base" hangingPunct="0">
              <a:spcBef>
                <a:spcPct val="0"/>
              </a:spcBef>
              <a:spcAft>
                <a:spcPct val="0"/>
              </a:spcAft>
            </a:pPr>
            <a:br>
              <a:rPr lang="en-IQ" altLang="en-IQ" sz="4000" dirty="0"/>
            </a:br>
            <a:endParaRPr lang="en-IQ" altLang="en-IQ" sz="2800" dirty="0">
              <a:solidFill>
                <a:schemeClr val="tx1">
                  <a:lumMod val="95000"/>
                  <a:lumOff val="5000"/>
                </a:schemeClr>
              </a:solidFill>
            </a:endParaRPr>
          </a:p>
          <a:p>
            <a:pPr lvl="0" eaLnBrk="0" fontAlgn="base" hangingPunct="0">
              <a:spcBef>
                <a:spcPct val="0"/>
              </a:spcBef>
              <a:spcAft>
                <a:spcPct val="0"/>
              </a:spcAft>
            </a:pPr>
            <a:r>
              <a:rPr lang="en-IQ" altLang="en-IQ" sz="4400" dirty="0">
                <a:solidFill>
                  <a:srgbClr val="000000"/>
                </a:solidFill>
                <a:cs typeface="Segoe UI" panose="020B0502040204020203" pitchFamily="34" charset="0"/>
              </a:rPr>
              <a:t>Example_1: </a:t>
            </a:r>
          </a:p>
          <a:p>
            <a:pPr lvl="0" eaLnBrk="0" fontAlgn="base" hangingPunct="0">
              <a:spcBef>
                <a:spcPct val="0"/>
              </a:spcBef>
              <a:spcAft>
                <a:spcPct val="0"/>
              </a:spcAft>
            </a:pPr>
            <a:r>
              <a:rPr lang="en-IQ" altLang="en-IQ" sz="3200" dirty="0">
                <a:solidFill>
                  <a:srgbClr val="000000"/>
                </a:solidFill>
                <a:cs typeface="Segoe UI" panose="020B0502040204020203" pitchFamily="34" charset="0"/>
              </a:rPr>
              <a:t>The function will print the local </a:t>
            </a:r>
            <a:r>
              <a:rPr lang="en-IQ" altLang="en-IQ" sz="3200" dirty="0">
                <a:solidFill>
                  <a:srgbClr val="DC143C"/>
                </a:solidFill>
                <a:cs typeface="Segoe UI" panose="020B0502040204020203" pitchFamily="34" charset="0"/>
              </a:rPr>
              <a:t>x</a:t>
            </a:r>
            <a:r>
              <a:rPr lang="en-IQ" altLang="en-IQ" sz="3200" dirty="0">
                <a:solidFill>
                  <a:srgbClr val="000000"/>
                </a:solidFill>
                <a:cs typeface="Segoe UI" panose="020B0502040204020203" pitchFamily="34" charset="0"/>
              </a:rPr>
              <a:t>, and then the code will print the global </a:t>
            </a:r>
            <a:r>
              <a:rPr lang="en-IQ" altLang="en-IQ" sz="3200" dirty="0">
                <a:solidFill>
                  <a:srgbClr val="DC143C"/>
                </a:solidFill>
                <a:cs typeface="Segoe UI" panose="020B0502040204020203" pitchFamily="34" charset="0"/>
              </a:rPr>
              <a:t>x</a:t>
            </a:r>
            <a:r>
              <a:rPr lang="en-IQ" altLang="en-IQ" sz="3200" dirty="0">
                <a:solidFill>
                  <a:srgbClr val="000000"/>
                </a:solidFill>
                <a:cs typeface="Segoe UI" panose="020B0502040204020203" pitchFamily="34" charset="0"/>
              </a:rPr>
              <a:t>:</a:t>
            </a:r>
            <a:endParaRPr lang="en-IQ" altLang="en-IQ" sz="3600" dirty="0"/>
          </a:p>
          <a:p>
            <a:pPr lvl="0" eaLnBrk="0" fontAlgn="base" hangingPunct="0">
              <a:spcBef>
                <a:spcPct val="0"/>
              </a:spcBef>
              <a:spcAft>
                <a:spcPct val="0"/>
              </a:spcAft>
            </a:pPr>
            <a:br>
              <a:rPr lang="en-IQ" altLang="en-IQ" sz="4400" dirty="0"/>
            </a:br>
            <a:endParaRPr lang="en-IQ" altLang="en-IQ" sz="4400" dirty="0"/>
          </a:p>
          <a:p>
            <a:pPr lvl="0" eaLnBrk="0" fontAlgn="base" hangingPunct="0">
              <a:lnSpc>
                <a:spcPct val="150000"/>
              </a:lnSpc>
              <a:spcBef>
                <a:spcPct val="0"/>
              </a:spcBef>
              <a:spcAft>
                <a:spcPct val="0"/>
              </a:spcAft>
            </a:pPr>
            <a:endParaRPr lang="en-IQ" altLang="en-IQ" sz="3200" dirty="0">
              <a:solidFill>
                <a:schemeClr val="tx1">
                  <a:lumMod val="95000"/>
                  <a:lumOff val="5000"/>
                </a:schemeClr>
              </a:solidFill>
            </a:endParaRPr>
          </a:p>
          <a:p>
            <a:pPr lvl="0" eaLnBrk="0" fontAlgn="base" hangingPunct="0">
              <a:spcBef>
                <a:spcPct val="0"/>
              </a:spcBef>
              <a:spcAft>
                <a:spcPct val="0"/>
              </a:spcAft>
            </a:pPr>
            <a:br>
              <a:rPr lang="en-IQ" altLang="en-IQ" sz="4000" dirty="0"/>
            </a:br>
            <a:endParaRPr lang="en-IQ" altLang="en-IQ" sz="4000" dirty="0"/>
          </a:p>
        </p:txBody>
      </p:sp>
      <p:sp>
        <p:nvSpPr>
          <p:cNvPr id="7" name="Rectangle 4">
            <a:extLst>
              <a:ext uri="{FF2B5EF4-FFF2-40B4-BE49-F238E27FC236}">
                <a16:creationId xmlns:a16="http://schemas.microsoft.com/office/drawing/2014/main" id="{1F5E9DF6-C91D-ACC9-B425-71D3A6DB068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96937D3-9A2A-EB00-51EB-010EC63B038E}"/>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1247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33B65-6B86-75E5-59BE-5FC7B2D450C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F3CB339-05D0-9D68-C8B8-888459734139}"/>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Naming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D7562184-8A9D-828A-CE50-8E37294CE48F}"/>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093000F5-4372-E02A-6BED-4996CC49D2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B80A2180-5C48-464A-74CC-9C86C4C0E2C7}"/>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048B95A3-1D78-27BB-3E82-D4B0E96551DB}"/>
              </a:ext>
            </a:extLst>
          </p:cNvPr>
          <p:cNvSpPr txBox="1"/>
          <p:nvPr/>
        </p:nvSpPr>
        <p:spPr>
          <a:xfrm>
            <a:off x="1002646" y="1714500"/>
            <a:ext cx="14465954" cy="586314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IQ" altLang="en-IQ" sz="2800" dirty="0">
                <a:solidFill>
                  <a:srgbClr val="6AAB73"/>
                </a:solidFill>
              </a:rPr>
              <a:t>// Global variable x</a:t>
            </a:r>
            <a:br>
              <a:rPr kumimoji="0" lang="en-IQ" altLang="en-IQ" sz="2500" b="0" i="0" u="none" strike="noStrike" cap="none" normalizeH="0" baseline="0" dirty="0">
                <a:ln>
                  <a:noFill/>
                </a:ln>
                <a:solidFill>
                  <a:srgbClr val="708090"/>
                </a:solidFill>
                <a:effectLst/>
              </a:rPr>
            </a:br>
            <a:r>
              <a:rPr kumimoji="0" lang="en-IQ" altLang="en-IQ" sz="2500" b="0" i="0" u="none" strike="noStrike" cap="none" normalizeH="0" baseline="0" dirty="0">
                <a:ln>
                  <a:noFill/>
                </a:ln>
                <a:solidFill>
                  <a:srgbClr val="005CC5"/>
                </a:solidFill>
                <a:effectLst/>
              </a:rPr>
              <a:t>int</a:t>
            </a:r>
            <a:r>
              <a:rPr kumimoji="0" lang="en-IQ" altLang="en-IQ" sz="2500" b="0" i="0" u="none" strike="noStrike" cap="none" normalizeH="0" baseline="0" dirty="0">
                <a:ln>
                  <a:noFill/>
                </a:ln>
                <a:solidFill>
                  <a:srgbClr val="000000"/>
                </a:solidFill>
                <a:effectLst/>
              </a:rPr>
              <a:t> x = </a:t>
            </a:r>
            <a:r>
              <a:rPr kumimoji="0" lang="en-IQ" altLang="en-IQ" sz="2500" b="0" i="0" u="none" strike="noStrike" cap="none" normalizeH="0" baseline="0" dirty="0">
                <a:ln>
                  <a:noFill/>
                </a:ln>
                <a:solidFill>
                  <a:srgbClr val="990055"/>
                </a:solidFill>
                <a:effectLst/>
              </a:rPr>
              <a:t>5</a:t>
            </a:r>
            <a:r>
              <a:rPr kumimoji="0" lang="en-IQ" altLang="en-IQ" sz="2500" b="0" i="0" u="none" strike="noStrike" cap="none" normalizeH="0" baseline="0" dirty="0">
                <a:ln>
                  <a:noFill/>
                </a:ln>
                <a:solidFill>
                  <a:srgbClr val="000000"/>
                </a:solidFill>
                <a:effectLst/>
              </a:rPr>
              <a:t>;</a:t>
            </a:r>
            <a:br>
              <a:rPr kumimoji="0" lang="en-IQ" altLang="en-IQ" sz="2500" b="0" i="0" u="none" strike="noStrike" cap="none" normalizeH="0" baseline="0" dirty="0">
                <a:ln>
                  <a:noFill/>
                </a:ln>
                <a:solidFill>
                  <a:schemeClr val="tx1"/>
                </a:solidFill>
                <a:effectLst/>
              </a:rPr>
            </a:br>
            <a:br>
              <a:rPr kumimoji="0" lang="en-IQ" altLang="en-IQ" sz="2500" b="0" i="0" u="none" strike="noStrike" cap="none" normalizeH="0" baseline="0" dirty="0">
                <a:ln>
                  <a:noFill/>
                </a:ln>
                <a:solidFill>
                  <a:schemeClr val="tx1"/>
                </a:solidFill>
                <a:effectLst/>
              </a:rPr>
            </a:br>
            <a:r>
              <a:rPr kumimoji="0" lang="en-IQ" altLang="en-IQ" sz="2500" b="0" i="0" u="none" strike="noStrike" cap="none" normalizeH="0" baseline="0" dirty="0">
                <a:ln>
                  <a:noFill/>
                </a:ln>
                <a:solidFill>
                  <a:srgbClr val="005CC5"/>
                </a:solidFill>
                <a:effectLst/>
              </a:rPr>
              <a:t>void</a:t>
            </a:r>
            <a:r>
              <a:rPr kumimoji="0" lang="en-IQ" altLang="en-IQ" sz="2500" b="0" i="0" u="none" strike="noStrike" cap="none" normalizeH="0" baseline="0" dirty="0">
                <a:ln>
                  <a:noFill/>
                </a:ln>
                <a:solidFill>
                  <a:srgbClr val="000000"/>
                </a:solidFill>
                <a:effectLst/>
              </a:rPr>
              <a:t> myFunction() {</a:t>
            </a:r>
            <a:br>
              <a:rPr kumimoji="0" lang="en-IQ" altLang="en-IQ" sz="2500" b="0" i="0" u="none" strike="noStrike" cap="none" normalizeH="0" baseline="0" dirty="0">
                <a:ln>
                  <a:noFill/>
                </a:ln>
                <a:solidFill>
                  <a:schemeClr val="tx1"/>
                </a:solidFill>
                <a:effectLst/>
              </a:rPr>
            </a:br>
            <a:r>
              <a:rPr kumimoji="0" lang="en-IQ" altLang="en-IQ" sz="2500" b="0" i="0" u="none" strike="noStrike" cap="none" normalizeH="0" baseline="0" dirty="0">
                <a:ln>
                  <a:noFill/>
                </a:ln>
                <a:solidFill>
                  <a:srgbClr val="000000"/>
                </a:solidFill>
                <a:effectLst/>
              </a:rPr>
              <a:t>  </a:t>
            </a:r>
            <a:r>
              <a:rPr kumimoji="0" lang="en-IQ" altLang="en-IQ" sz="2500" b="0" i="0" u="none" strike="noStrike" cap="none" normalizeH="0" baseline="0" dirty="0">
                <a:ln>
                  <a:noFill/>
                </a:ln>
                <a:solidFill>
                  <a:srgbClr val="00B050"/>
                </a:solidFill>
                <a:effectLst/>
              </a:rPr>
              <a:t>// Local variable with the same name as the global variable (x)</a:t>
            </a:r>
            <a:br>
              <a:rPr kumimoji="0" lang="en-IQ" altLang="en-IQ" sz="2500" b="0" i="0" u="none" strike="noStrike" cap="none" normalizeH="0" baseline="0" dirty="0">
                <a:ln>
                  <a:noFill/>
                </a:ln>
                <a:solidFill>
                  <a:srgbClr val="00B050"/>
                </a:solidFill>
                <a:effectLst/>
              </a:rPr>
            </a:br>
            <a:r>
              <a:rPr kumimoji="0" lang="en-IQ" altLang="en-IQ" sz="2500" b="0" i="0" u="none" strike="noStrike" cap="none" normalizeH="0" baseline="0" dirty="0">
                <a:ln>
                  <a:noFill/>
                </a:ln>
                <a:solidFill>
                  <a:srgbClr val="000000"/>
                </a:solidFill>
                <a:effectLst/>
              </a:rPr>
              <a:t>  </a:t>
            </a:r>
            <a:r>
              <a:rPr kumimoji="0" lang="en-IQ" altLang="en-IQ" sz="2500" b="0" i="0" u="none" strike="noStrike" cap="none" normalizeH="0" baseline="0" dirty="0">
                <a:ln>
                  <a:noFill/>
                </a:ln>
                <a:solidFill>
                  <a:srgbClr val="005CC5"/>
                </a:solidFill>
                <a:effectLst/>
              </a:rPr>
              <a:t>int</a:t>
            </a:r>
            <a:r>
              <a:rPr kumimoji="0" lang="en-IQ" altLang="en-IQ" sz="2500" b="0" i="0" u="none" strike="noStrike" cap="none" normalizeH="0" baseline="0" dirty="0">
                <a:ln>
                  <a:noFill/>
                </a:ln>
                <a:solidFill>
                  <a:srgbClr val="000000"/>
                </a:solidFill>
                <a:effectLst/>
              </a:rPr>
              <a:t> x = </a:t>
            </a:r>
            <a:r>
              <a:rPr kumimoji="0" lang="en-IQ" altLang="en-IQ" sz="2500" b="0" i="0" u="none" strike="noStrike" cap="none" normalizeH="0" baseline="0" dirty="0">
                <a:ln>
                  <a:noFill/>
                </a:ln>
                <a:solidFill>
                  <a:srgbClr val="990055"/>
                </a:solidFill>
                <a:effectLst/>
              </a:rPr>
              <a:t>22</a:t>
            </a:r>
            <a:r>
              <a:rPr kumimoji="0" lang="en-IQ" altLang="en-IQ" sz="2500" b="0" i="0" u="none" strike="noStrike" cap="none" normalizeH="0" baseline="0" dirty="0">
                <a:ln>
                  <a:noFill/>
                </a:ln>
                <a:solidFill>
                  <a:srgbClr val="000000"/>
                </a:solidFill>
                <a:effectLst/>
              </a:rPr>
              <a:t>;</a:t>
            </a:r>
            <a:br>
              <a:rPr kumimoji="0" lang="en-IQ" altLang="en-IQ" sz="2500" b="0" i="0" u="none" strike="noStrike" cap="none" normalizeH="0" baseline="0" dirty="0">
                <a:ln>
                  <a:noFill/>
                </a:ln>
                <a:solidFill>
                  <a:schemeClr val="tx1"/>
                </a:solidFill>
                <a:effectLst/>
              </a:rPr>
            </a:br>
            <a:r>
              <a:rPr kumimoji="0" lang="en-IQ" altLang="en-IQ" sz="2500" b="0" i="0" u="none" strike="noStrike" cap="none" normalizeH="0" baseline="0" dirty="0">
                <a:ln>
                  <a:noFill/>
                </a:ln>
                <a:solidFill>
                  <a:srgbClr val="000000"/>
                </a:solidFill>
                <a:effectLst/>
              </a:rPr>
              <a:t>  cout &lt;&lt; x &lt;&lt; </a:t>
            </a:r>
            <a:r>
              <a:rPr kumimoji="0" lang="en-IQ" altLang="en-IQ" sz="2500" b="0" i="0" u="none" strike="noStrike" cap="none" normalizeH="0" baseline="0" dirty="0">
                <a:ln>
                  <a:noFill/>
                </a:ln>
                <a:solidFill>
                  <a:srgbClr val="008000"/>
                </a:solidFill>
                <a:effectLst/>
              </a:rPr>
              <a:t>"\n"</a:t>
            </a:r>
            <a:r>
              <a:rPr kumimoji="0" lang="en-IQ" altLang="en-IQ" sz="2500" b="0" i="0" u="none" strike="noStrike" cap="none" normalizeH="0" baseline="0" dirty="0">
                <a:ln>
                  <a:noFill/>
                </a:ln>
                <a:solidFill>
                  <a:srgbClr val="000000"/>
                </a:solidFill>
                <a:effectLst/>
              </a:rPr>
              <a:t>; </a:t>
            </a:r>
            <a:r>
              <a:rPr kumimoji="0" lang="en-IQ" altLang="en-IQ" sz="2500" b="0" i="0" u="none" strike="noStrike" cap="none" normalizeH="0" baseline="0" dirty="0">
                <a:ln>
                  <a:noFill/>
                </a:ln>
                <a:solidFill>
                  <a:srgbClr val="00B050"/>
                </a:solidFill>
                <a:effectLst/>
              </a:rPr>
              <a:t>// Refers to the local variable x</a:t>
            </a:r>
            <a:br>
              <a:rPr kumimoji="0" lang="en-IQ" altLang="en-IQ" sz="2500" b="0" i="0" u="none" strike="noStrike" cap="none" normalizeH="0" baseline="0" dirty="0">
                <a:ln>
                  <a:noFill/>
                </a:ln>
                <a:solidFill>
                  <a:srgbClr val="00B050"/>
                </a:solidFill>
                <a:effectLst/>
              </a:rPr>
            </a:br>
            <a:r>
              <a:rPr kumimoji="0" lang="en-IQ" altLang="en-IQ" sz="2500" b="0" i="0" u="none" strike="noStrike" cap="none" normalizeH="0" baseline="0" dirty="0">
                <a:ln>
                  <a:noFill/>
                </a:ln>
                <a:solidFill>
                  <a:schemeClr val="tx1">
                    <a:lumMod val="95000"/>
                    <a:lumOff val="5000"/>
                  </a:schemeClr>
                </a:solidFill>
                <a:effectLst/>
              </a:rPr>
              <a:t>}</a:t>
            </a:r>
            <a:br>
              <a:rPr kumimoji="0" lang="en-IQ" altLang="en-IQ" sz="2500" b="0" i="0" u="none" strike="noStrike" cap="none" normalizeH="0" baseline="0" dirty="0">
                <a:ln>
                  <a:noFill/>
                </a:ln>
                <a:solidFill>
                  <a:srgbClr val="00B050"/>
                </a:solidFill>
                <a:effectLst/>
              </a:rPr>
            </a:br>
            <a:br>
              <a:rPr kumimoji="0" lang="en-IQ" altLang="en-IQ" sz="2500" b="0" i="0" u="none" strike="noStrike" cap="none" normalizeH="0" baseline="0" dirty="0">
                <a:ln>
                  <a:noFill/>
                </a:ln>
                <a:solidFill>
                  <a:schemeClr val="tx1"/>
                </a:solidFill>
                <a:effectLst/>
              </a:rPr>
            </a:br>
            <a:r>
              <a:rPr kumimoji="0" lang="en-IQ" altLang="en-IQ" sz="2500" b="0" i="0" u="none" strike="noStrike" cap="none" normalizeH="0" baseline="0" dirty="0">
                <a:ln>
                  <a:noFill/>
                </a:ln>
                <a:solidFill>
                  <a:srgbClr val="005CC5"/>
                </a:solidFill>
                <a:effectLst/>
              </a:rPr>
              <a:t>int</a:t>
            </a:r>
            <a:r>
              <a:rPr kumimoji="0" lang="en-IQ" altLang="en-IQ" sz="2500" b="0" i="0" u="none" strike="noStrike" cap="none" normalizeH="0" baseline="0" dirty="0">
                <a:ln>
                  <a:noFill/>
                </a:ln>
                <a:solidFill>
                  <a:srgbClr val="000000"/>
                </a:solidFill>
                <a:effectLst/>
              </a:rPr>
              <a:t> main() {</a:t>
            </a:r>
            <a:br>
              <a:rPr kumimoji="0" lang="en-IQ" altLang="en-IQ" sz="2500" b="0" i="0" u="none" strike="noStrike" cap="none" normalizeH="0" baseline="0" dirty="0">
                <a:ln>
                  <a:noFill/>
                </a:ln>
                <a:solidFill>
                  <a:schemeClr val="tx1"/>
                </a:solidFill>
                <a:effectLst/>
              </a:rPr>
            </a:br>
            <a:r>
              <a:rPr kumimoji="0" lang="en-IQ" altLang="en-IQ" sz="2500" b="0" i="0" u="none" strike="noStrike" cap="none" normalizeH="0" baseline="0" dirty="0">
                <a:ln>
                  <a:noFill/>
                </a:ln>
                <a:solidFill>
                  <a:srgbClr val="000000"/>
                </a:solidFill>
                <a:effectLst/>
              </a:rPr>
              <a:t>  myFunction();</a:t>
            </a:r>
            <a:br>
              <a:rPr kumimoji="0" lang="en-IQ" altLang="en-IQ" sz="2500" b="0" i="0" u="none" strike="noStrike" cap="none" normalizeH="0" baseline="0" dirty="0">
                <a:ln>
                  <a:noFill/>
                </a:ln>
                <a:solidFill>
                  <a:schemeClr val="tx1"/>
                </a:solidFill>
                <a:effectLst/>
              </a:rPr>
            </a:br>
            <a:br>
              <a:rPr kumimoji="0" lang="en-IQ" altLang="en-IQ" sz="2500" b="0" i="0" u="none" strike="noStrike" cap="none" normalizeH="0" baseline="0" dirty="0">
                <a:ln>
                  <a:noFill/>
                </a:ln>
                <a:solidFill>
                  <a:schemeClr val="tx1"/>
                </a:solidFill>
                <a:effectLst/>
              </a:rPr>
            </a:br>
            <a:r>
              <a:rPr kumimoji="0" lang="en-IQ" altLang="en-IQ" sz="2500" b="0" i="0" u="none" strike="noStrike" cap="none" normalizeH="0" baseline="0" dirty="0">
                <a:ln>
                  <a:noFill/>
                </a:ln>
                <a:solidFill>
                  <a:srgbClr val="000000"/>
                </a:solidFill>
                <a:effectLst/>
              </a:rPr>
              <a:t>  cout &lt;&lt; x; </a:t>
            </a:r>
            <a:r>
              <a:rPr kumimoji="0" lang="en-IQ" altLang="en-IQ" sz="2500" b="0" i="0" u="none" strike="noStrike" cap="none" normalizeH="0" baseline="0" dirty="0">
                <a:ln>
                  <a:noFill/>
                </a:ln>
                <a:solidFill>
                  <a:srgbClr val="00B050"/>
                </a:solidFill>
                <a:effectLst/>
              </a:rPr>
              <a:t>// Refers to the global variable x</a:t>
            </a:r>
            <a:br>
              <a:rPr kumimoji="0" lang="en-IQ" altLang="en-IQ" sz="2500" b="0" i="0" u="none" strike="noStrike" cap="none" normalizeH="0" baseline="0" dirty="0">
                <a:ln>
                  <a:noFill/>
                </a:ln>
                <a:solidFill>
                  <a:srgbClr val="708090"/>
                </a:solidFill>
                <a:effectLst/>
              </a:rPr>
            </a:br>
            <a:r>
              <a:rPr kumimoji="0" lang="en-IQ" altLang="en-IQ" sz="2500" b="0" i="0" u="none" strike="noStrike" cap="none" normalizeH="0" baseline="0" dirty="0">
                <a:ln>
                  <a:noFill/>
                </a:ln>
                <a:solidFill>
                  <a:srgbClr val="000000"/>
                </a:solidFill>
                <a:effectLst/>
              </a:rPr>
              <a:t>  </a:t>
            </a:r>
            <a:r>
              <a:rPr kumimoji="0" lang="en-IQ" altLang="en-IQ" sz="2500" b="0" i="0" u="none" strike="noStrike" cap="none" normalizeH="0" baseline="0" dirty="0">
                <a:ln>
                  <a:noFill/>
                </a:ln>
                <a:solidFill>
                  <a:srgbClr val="005CC5"/>
                </a:solidFill>
                <a:effectLst/>
              </a:rPr>
              <a:t>return</a:t>
            </a:r>
            <a:r>
              <a:rPr kumimoji="0" lang="en-IQ" altLang="en-IQ" sz="2500" b="0" i="0" u="none" strike="noStrike" cap="none" normalizeH="0" baseline="0" dirty="0">
                <a:ln>
                  <a:noFill/>
                </a:ln>
                <a:solidFill>
                  <a:srgbClr val="000000"/>
                </a:solidFill>
                <a:effectLst/>
              </a:rPr>
              <a:t> </a:t>
            </a:r>
            <a:r>
              <a:rPr kumimoji="0" lang="en-IQ" altLang="en-IQ" sz="2500" b="0" i="0" u="none" strike="noStrike" cap="none" normalizeH="0" baseline="0" dirty="0">
                <a:ln>
                  <a:noFill/>
                </a:ln>
                <a:solidFill>
                  <a:srgbClr val="990055"/>
                </a:solidFill>
                <a:effectLst/>
              </a:rPr>
              <a:t>0</a:t>
            </a:r>
            <a:r>
              <a:rPr kumimoji="0" lang="en-IQ" altLang="en-IQ" sz="2500" b="0" i="0" u="none" strike="noStrike" cap="none" normalizeH="0" baseline="0" dirty="0">
                <a:ln>
                  <a:noFill/>
                </a:ln>
                <a:solidFill>
                  <a:srgbClr val="000000"/>
                </a:solidFill>
                <a:effectLst/>
              </a:rPr>
              <a:t>;</a:t>
            </a:r>
            <a:br>
              <a:rPr kumimoji="0" lang="en-IQ" altLang="en-IQ" sz="2500" b="0" i="0" u="none" strike="noStrike" cap="none" normalizeH="0" baseline="0" dirty="0">
                <a:ln>
                  <a:noFill/>
                </a:ln>
                <a:solidFill>
                  <a:schemeClr val="tx1"/>
                </a:solidFill>
                <a:effectLst/>
              </a:rPr>
            </a:br>
            <a:r>
              <a:rPr kumimoji="0" lang="en-IQ" altLang="en-IQ" sz="2500" b="0" i="0" u="none" strike="noStrike" cap="none" normalizeH="0" baseline="0" dirty="0">
                <a:ln>
                  <a:noFill/>
                </a:ln>
                <a:solidFill>
                  <a:srgbClr val="000000"/>
                </a:solidFill>
                <a:effectLst/>
              </a:rPr>
              <a:t>}</a:t>
            </a:r>
            <a:endParaRPr kumimoji="0" lang="en-IQ" altLang="en-IQ" sz="25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6613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7CDF-AEB1-4095-A36F-70A4883BA5F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992583E-3971-A103-AFDA-A0A313AE513C}"/>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Naming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674D7AF0-FD6D-00F9-E4F5-9618EB77CCB3}"/>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3D3DB453-DFB2-1DE4-DD44-84C72C78A061}"/>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CB227E80-27EB-3C10-58D0-FCDA442C3591}"/>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318FDEC0-CF16-9F3A-444F-987E7EEA771E}"/>
              </a:ext>
            </a:extLst>
          </p:cNvPr>
          <p:cNvSpPr txBox="1"/>
          <p:nvPr/>
        </p:nvSpPr>
        <p:spPr>
          <a:xfrm>
            <a:off x="1002646" y="1714500"/>
            <a:ext cx="14465954" cy="72481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IQ" altLang="en-IQ" sz="2800" b="1" dirty="0">
                <a:solidFill>
                  <a:schemeClr val="tx1">
                    <a:lumMod val="95000"/>
                    <a:lumOff val="5000"/>
                  </a:schemeClr>
                </a:solidFill>
              </a:rPr>
              <a:t>Example_2: </a:t>
            </a:r>
          </a:p>
          <a:p>
            <a:pPr marL="0" marR="0" lvl="0" indent="0" algn="l" defTabSz="914400" rtl="0" eaLnBrk="0" fontAlgn="base" latinLnBrk="0" hangingPunct="0">
              <a:lnSpc>
                <a:spcPct val="100000"/>
              </a:lnSpc>
              <a:spcBef>
                <a:spcPct val="0"/>
              </a:spcBef>
              <a:spcAft>
                <a:spcPct val="0"/>
              </a:spcAft>
              <a:buClrTx/>
              <a:buSzTx/>
              <a:buFontTx/>
              <a:buNone/>
              <a:tabLst/>
            </a:pPr>
            <a:endParaRPr lang="en-IQ" altLang="en-IQ" sz="2800" b="1" dirty="0">
              <a:solidFill>
                <a:schemeClr val="tx1">
                  <a:lumMod val="95000"/>
                  <a:lumOff val="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IQ" altLang="en-IQ" sz="2400" b="1" dirty="0">
              <a:solidFill>
                <a:schemeClr val="tx1">
                  <a:lumMod val="95000"/>
                  <a:lumOff val="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Q" altLang="en-IQ" sz="2400" b="0" i="0" u="none" strike="noStrike" kern="1200" cap="none" spc="0" normalizeH="0" baseline="0" noProof="0" dirty="0">
                <a:ln>
                  <a:noFill/>
                </a:ln>
                <a:solidFill>
                  <a:srgbClr val="00B050"/>
                </a:solidFill>
                <a:effectLst/>
                <a:uLnTx/>
                <a:uFillTx/>
                <a:ea typeface="+mn-ea"/>
                <a:cs typeface="+mn-cs"/>
              </a:rPr>
              <a:t>// Global variable x</a:t>
            </a:r>
            <a:br>
              <a:rPr kumimoji="0" lang="en-IQ" altLang="en-IQ" sz="2400" b="0" i="0" u="none" strike="noStrike" kern="1200" cap="none" spc="0" normalizeH="0" baseline="0" noProof="0" dirty="0">
                <a:ln>
                  <a:noFill/>
                </a:ln>
                <a:solidFill>
                  <a:srgbClr val="708090"/>
                </a:solidFill>
                <a:effectLst/>
                <a:uLnTx/>
                <a:uFillTx/>
                <a:ea typeface="+mn-ea"/>
                <a:cs typeface="+mn-cs"/>
              </a:rPr>
            </a:b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x = </a:t>
            </a:r>
            <a:r>
              <a:rPr kumimoji="0" lang="en-IQ" altLang="en-IQ" sz="2400" b="0" i="0" u="none" strike="noStrike" kern="1200" cap="none" spc="0" normalizeH="0" baseline="0" noProof="0" dirty="0">
                <a:ln>
                  <a:noFill/>
                </a:ln>
                <a:solidFill>
                  <a:srgbClr val="990055"/>
                </a:solidFill>
                <a:effectLst/>
                <a:uLnTx/>
                <a:uFillTx/>
                <a:ea typeface="+mn-ea"/>
                <a:cs typeface="+mn-cs"/>
              </a:rPr>
              <a:t>5</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5CC5"/>
                </a:solidFill>
                <a:effectLst/>
                <a:uLnTx/>
                <a:uFillTx/>
                <a:ea typeface="+mn-ea"/>
                <a:cs typeface="+mn-cs"/>
              </a:rPr>
              <a:t>void</a:t>
            </a:r>
            <a:r>
              <a:rPr kumimoji="0" lang="en-IQ" altLang="en-IQ" sz="2400" b="0" i="0" u="none" strike="noStrike" kern="1200" cap="none" spc="0" normalizeH="0" baseline="0" noProof="0" dirty="0">
                <a:ln>
                  <a:noFill/>
                </a:ln>
                <a:solidFill>
                  <a:srgbClr val="000000"/>
                </a:solidFill>
                <a:effectLst/>
                <a:uLnTx/>
                <a:uFillTx/>
                <a:ea typeface="+mn-ea"/>
                <a:cs typeface="+mn-cs"/>
              </a:rPr>
              <a:t> myFunction() {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cout &lt;&lt; ++x &lt;&lt; </a:t>
            </a:r>
            <a:r>
              <a:rPr kumimoji="0" lang="en-IQ" altLang="en-IQ" sz="2400" b="0" i="0" u="none" strike="noStrike" kern="1200" cap="none" spc="0" normalizeH="0" baseline="0" noProof="0" dirty="0">
                <a:ln>
                  <a:noFill/>
                </a:ln>
                <a:solidFill>
                  <a:srgbClr val="008000"/>
                </a:solidFill>
                <a:effectLst/>
                <a:uLnTx/>
                <a:uFillTx/>
                <a:ea typeface="+mn-ea"/>
                <a:cs typeface="+mn-cs"/>
              </a:rPr>
              <a:t>"\n"</a:t>
            </a: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B050"/>
                </a:solidFill>
                <a:effectLst/>
                <a:uLnTx/>
                <a:uFillTx/>
                <a:ea typeface="+mn-ea"/>
                <a:cs typeface="+mn-cs"/>
              </a:rPr>
              <a:t>// Increment the value of x by 1 and print it</a:t>
            </a:r>
            <a:br>
              <a:rPr kumimoji="0" lang="en-IQ" altLang="en-IQ" sz="2400" b="0" i="0" u="none" strike="noStrike" kern="1200" cap="none" spc="0" normalizeH="0" baseline="0" noProof="0" dirty="0">
                <a:ln>
                  <a:noFill/>
                </a:ln>
                <a:solidFill>
                  <a:srgbClr val="708090"/>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main()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myFunction();</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cout &lt;&lt; x; </a:t>
            </a:r>
            <a:r>
              <a:rPr kumimoji="0" lang="en-IQ" altLang="en-IQ" sz="2400" b="0" i="0" u="none" strike="noStrike" kern="1200" cap="none" spc="0" normalizeH="0" baseline="0" noProof="0" dirty="0">
                <a:ln>
                  <a:noFill/>
                </a:ln>
                <a:solidFill>
                  <a:srgbClr val="00B050"/>
                </a:solidFill>
                <a:effectLst/>
                <a:uLnTx/>
                <a:uFillTx/>
                <a:ea typeface="+mn-ea"/>
                <a:cs typeface="+mn-cs"/>
              </a:rPr>
              <a:t>// Print the global variable x</a:t>
            </a:r>
            <a:br>
              <a:rPr kumimoji="0" lang="en-IQ" altLang="en-IQ" sz="2400" b="0" i="0" u="none" strike="noStrike" kern="1200" cap="none" spc="0" normalizeH="0" baseline="0" noProof="0" dirty="0">
                <a:ln>
                  <a:noFill/>
                </a:ln>
                <a:solidFill>
                  <a:srgbClr val="708090"/>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5CC5"/>
                </a:solidFill>
                <a:effectLst/>
                <a:uLnTx/>
                <a:uFillTx/>
                <a:ea typeface="+mn-ea"/>
                <a:cs typeface="+mn-cs"/>
              </a:rPr>
              <a:t>return</a:t>
            </a: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990055"/>
                </a:solidFill>
                <a:effectLst/>
                <a:uLnTx/>
                <a:uFillTx/>
                <a:ea typeface="+mn-ea"/>
                <a:cs typeface="+mn-cs"/>
              </a:rPr>
              <a:t>0</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B050"/>
                </a:solidFill>
                <a:effectLst/>
                <a:uLnTx/>
                <a:uFillTx/>
                <a:ea typeface="+mn-ea"/>
                <a:cs typeface="+mn-cs"/>
              </a:rPr>
              <a:t>// The value of x is now 6 (no longer 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25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83710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92CC8-0EA8-C455-597A-ED6C80DA784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1B8ECEE-1883-A059-F8C6-4A6265131BAC}"/>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a:solidFill>
                  <a:srgbClr val="0F4662"/>
                </a:solidFill>
                <a:latin typeface="Cormorant Garamond Bold Italics"/>
              </a:rPr>
              <a:t>Naming Variables</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58DE70F6-5CAD-66D5-7857-993F6BF561E1}"/>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72ABD278-1303-0C70-5C31-8A37C9C73A45}"/>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3948B6A5-CEBE-1B2F-445A-15512502CB01}"/>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66406EA7-8014-9A33-8AF0-DD47EFCC10F7}"/>
              </a:ext>
            </a:extLst>
          </p:cNvPr>
          <p:cNvSpPr txBox="1"/>
          <p:nvPr/>
        </p:nvSpPr>
        <p:spPr>
          <a:xfrm>
            <a:off x="1002646" y="1714500"/>
            <a:ext cx="14465954" cy="4770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25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BE43AED9-4A4B-B03A-B781-A49BF3C5FE05}"/>
              </a:ext>
            </a:extLst>
          </p:cNvPr>
          <p:cNvGraphicFramePr>
            <a:graphicFrameLocks noGrp="1"/>
          </p:cNvGraphicFramePr>
          <p:nvPr>
            <p:extLst>
              <p:ext uri="{D42A27DB-BD31-4B8C-83A1-F6EECF244321}">
                <p14:modId xmlns:p14="http://schemas.microsoft.com/office/powerpoint/2010/main" val="1771121452"/>
              </p:ext>
            </p:extLst>
          </p:nvPr>
        </p:nvGraphicFramePr>
        <p:xfrm>
          <a:off x="1983104" y="1845974"/>
          <a:ext cx="13485495" cy="6283021"/>
        </p:xfrm>
        <a:graphic>
          <a:graphicData uri="http://schemas.openxmlformats.org/drawingml/2006/table">
            <a:tbl>
              <a:tblPr firstRow="1" firstCol="1" bandRow="1">
                <a:tableStyleId>{5C22544A-7EE6-4342-B048-85BDC9FD1C3A}</a:tableStyleId>
              </a:tblPr>
              <a:tblGrid>
                <a:gridCol w="6244939">
                  <a:extLst>
                    <a:ext uri="{9D8B030D-6E8A-4147-A177-3AD203B41FA5}">
                      <a16:colId xmlns:a16="http://schemas.microsoft.com/office/drawing/2014/main" val="1303696926"/>
                    </a:ext>
                  </a:extLst>
                </a:gridCol>
                <a:gridCol w="7240556">
                  <a:extLst>
                    <a:ext uri="{9D8B030D-6E8A-4147-A177-3AD203B41FA5}">
                      <a16:colId xmlns:a16="http://schemas.microsoft.com/office/drawing/2014/main" val="1649571547"/>
                    </a:ext>
                  </a:extLst>
                </a:gridCol>
              </a:tblGrid>
              <a:tr h="396824">
                <a:tc>
                  <a:txBody>
                    <a:bodyPr/>
                    <a:lstStyle/>
                    <a:p>
                      <a:pPr algn="ctr">
                        <a:lnSpc>
                          <a:spcPct val="115000"/>
                        </a:lnSpc>
                        <a:spcAft>
                          <a:spcPts val="800"/>
                        </a:spcAft>
                        <a:buNone/>
                      </a:pPr>
                      <a:r>
                        <a:rPr lang="en-IQ" sz="2400" kern="0" spc="10" dirty="0">
                          <a:solidFill>
                            <a:schemeClr val="tx1">
                              <a:lumMod val="95000"/>
                              <a:lumOff val="5000"/>
                            </a:schemeClr>
                          </a:solidFill>
                          <a:effectLst/>
                        </a:rPr>
                        <a:t>Local Variables</a:t>
                      </a:r>
                      <a:endParaRPr lang="en-IQ" sz="240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95250" marB="952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buNone/>
                      </a:pPr>
                      <a:r>
                        <a:rPr lang="en-IQ" sz="2400" kern="0" spc="10" dirty="0">
                          <a:solidFill>
                            <a:schemeClr val="tx1">
                              <a:lumMod val="95000"/>
                              <a:lumOff val="5000"/>
                            </a:schemeClr>
                          </a:solidFill>
                          <a:effectLst/>
                        </a:rPr>
                        <a:t>Global Variables</a:t>
                      </a:r>
                      <a:endParaRPr lang="en-IQ" sz="240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95250" marB="952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42936636"/>
                  </a:ext>
                </a:extLst>
              </a:tr>
              <a:tr h="477808">
                <a:tc>
                  <a:txBody>
                    <a:bodyPr/>
                    <a:lstStyle/>
                    <a:p>
                      <a:pPr algn="ctr">
                        <a:lnSpc>
                          <a:spcPct val="115000"/>
                        </a:lnSpc>
                        <a:spcAft>
                          <a:spcPts val="800"/>
                        </a:spcAft>
                        <a:buNone/>
                      </a:pPr>
                      <a:r>
                        <a:rPr lang="en-IQ" sz="2400" b="0" kern="0" spc="10" dirty="0">
                          <a:solidFill>
                            <a:schemeClr val="tx1">
                              <a:lumMod val="95000"/>
                              <a:lumOff val="5000"/>
                            </a:schemeClr>
                          </a:solidFill>
                          <a:effectLst/>
                        </a:rPr>
                        <a:t>Limited to the block of code</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IQ" sz="2400" b="0" kern="0" spc="10">
                          <a:solidFill>
                            <a:schemeClr val="tx1">
                              <a:lumMod val="95000"/>
                              <a:lumOff val="5000"/>
                            </a:schemeClr>
                          </a:solidFill>
                          <a:effectLst/>
                        </a:rPr>
                        <a:t>Accessible throughout the program</a:t>
                      </a:r>
                      <a:endParaRPr lang="en-IQ" sz="24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0172216"/>
                  </a:ext>
                </a:extLst>
              </a:tr>
              <a:tr h="682699">
                <a:tc>
                  <a:txBody>
                    <a:bodyPr/>
                    <a:lstStyle/>
                    <a:p>
                      <a:pPr algn="ctr">
                        <a:lnSpc>
                          <a:spcPct val="115000"/>
                        </a:lnSpc>
                        <a:spcAft>
                          <a:spcPts val="800"/>
                        </a:spcAft>
                        <a:buNone/>
                      </a:pPr>
                      <a:r>
                        <a:rPr lang="en-IQ" sz="2400" b="0" kern="0" spc="10" dirty="0">
                          <a:solidFill>
                            <a:schemeClr val="tx1">
                              <a:lumMod val="95000"/>
                              <a:lumOff val="5000"/>
                            </a:schemeClr>
                          </a:solidFill>
                          <a:effectLst/>
                        </a:rPr>
                        <a:t>Typically within functions or specific blocks</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IQ" sz="2400" b="0" kern="0" spc="10" dirty="0">
                          <a:solidFill>
                            <a:schemeClr val="tx1">
                              <a:lumMod val="95000"/>
                              <a:lumOff val="5000"/>
                            </a:schemeClr>
                          </a:solidFill>
                          <a:effectLst/>
                        </a:rPr>
                        <a:t>Outside of any function or block</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045433"/>
                  </a:ext>
                </a:extLst>
              </a:tr>
              <a:tr h="682699">
                <a:tc>
                  <a:txBody>
                    <a:bodyPr/>
                    <a:lstStyle/>
                    <a:p>
                      <a:pPr algn="ctr">
                        <a:lnSpc>
                          <a:spcPct val="115000"/>
                        </a:lnSpc>
                        <a:spcAft>
                          <a:spcPts val="800"/>
                        </a:spcAft>
                        <a:buNone/>
                      </a:pPr>
                      <a:r>
                        <a:rPr lang="en-IQ" sz="2400" b="0" kern="0" spc="10" dirty="0">
                          <a:solidFill>
                            <a:schemeClr val="tx1">
                              <a:lumMod val="95000"/>
                              <a:lumOff val="5000"/>
                            </a:schemeClr>
                          </a:solidFill>
                          <a:effectLst/>
                        </a:rPr>
                        <a:t>Accessible only within the block where they are declared</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IQ" sz="2400" b="0" kern="0" spc="10" dirty="0">
                          <a:solidFill>
                            <a:schemeClr val="tx1">
                              <a:lumMod val="95000"/>
                              <a:lumOff val="5000"/>
                            </a:schemeClr>
                          </a:solidFill>
                          <a:effectLst/>
                        </a:rPr>
                        <a:t>Accessible from any part of the program</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160719"/>
                  </a:ext>
                </a:extLst>
              </a:tr>
              <a:tr h="682699">
                <a:tc>
                  <a:txBody>
                    <a:bodyPr/>
                    <a:lstStyle/>
                    <a:p>
                      <a:pPr algn="ctr">
                        <a:lnSpc>
                          <a:spcPct val="115000"/>
                        </a:lnSpc>
                        <a:spcAft>
                          <a:spcPts val="800"/>
                        </a:spcAft>
                        <a:buNone/>
                      </a:pPr>
                      <a:r>
                        <a:rPr lang="en-IQ" sz="2400" b="0" kern="0" spc="10" dirty="0">
                          <a:solidFill>
                            <a:schemeClr val="tx1">
                              <a:lumMod val="95000"/>
                              <a:lumOff val="5000"/>
                            </a:schemeClr>
                          </a:solidFill>
                          <a:effectLst/>
                        </a:rPr>
                        <a:t>Created when the block is entered and destroyed when it exits</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IQ" sz="2400" b="0" kern="0" spc="10" dirty="0">
                          <a:solidFill>
                            <a:schemeClr val="tx1">
                              <a:lumMod val="95000"/>
                              <a:lumOff val="5000"/>
                            </a:schemeClr>
                          </a:solidFill>
                          <a:effectLst/>
                        </a:rPr>
                        <a:t>Retain their value throughout the lifetime of the program</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765529"/>
                  </a:ext>
                </a:extLst>
              </a:tr>
              <a:tr h="682699">
                <a:tc>
                  <a:txBody>
                    <a:bodyPr/>
                    <a:lstStyle/>
                    <a:p>
                      <a:pPr algn="ctr">
                        <a:lnSpc>
                          <a:spcPct val="115000"/>
                        </a:lnSpc>
                        <a:spcAft>
                          <a:spcPts val="800"/>
                        </a:spcAft>
                        <a:buNone/>
                      </a:pPr>
                      <a:r>
                        <a:rPr lang="en-IQ" sz="2400" b="0" kern="0" spc="10">
                          <a:solidFill>
                            <a:schemeClr val="tx1">
                              <a:lumMod val="95000"/>
                              <a:lumOff val="5000"/>
                            </a:schemeClr>
                          </a:solidFill>
                          <a:effectLst/>
                        </a:rPr>
                        <a:t>Can have the same name as variables in other blocks</a:t>
                      </a:r>
                      <a:endParaRPr lang="en-IQ" sz="24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IQ" sz="2400" b="0" kern="0" spc="10" dirty="0">
                          <a:solidFill>
                            <a:schemeClr val="tx1">
                              <a:lumMod val="95000"/>
                              <a:lumOff val="5000"/>
                            </a:schemeClr>
                          </a:solidFill>
                          <a:effectLst/>
                        </a:rPr>
                        <a:t>Should be used carefully to avoid unintended side effects</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772932"/>
                  </a:ext>
                </a:extLst>
              </a:tr>
              <a:tr h="682699">
                <a:tc>
                  <a:txBody>
                    <a:bodyPr/>
                    <a:lstStyle/>
                    <a:p>
                      <a:pPr algn="ctr">
                        <a:lnSpc>
                          <a:spcPct val="115000"/>
                        </a:lnSpc>
                        <a:spcAft>
                          <a:spcPts val="800"/>
                        </a:spcAft>
                        <a:buNone/>
                      </a:pPr>
                      <a:r>
                        <a:rPr lang="en-IQ" sz="2400" b="0" kern="0" spc="10">
                          <a:solidFill>
                            <a:schemeClr val="tx1">
                              <a:lumMod val="95000"/>
                              <a:lumOff val="5000"/>
                            </a:schemeClr>
                          </a:solidFill>
                          <a:effectLst/>
                        </a:rPr>
                        <a:t>Temporary storage, specific to a block of code</a:t>
                      </a:r>
                      <a:endParaRPr lang="en-IQ" sz="24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IQ" sz="2400" b="0" kern="0" spc="10" dirty="0">
                          <a:solidFill>
                            <a:schemeClr val="tx1">
                              <a:lumMod val="95000"/>
                              <a:lumOff val="5000"/>
                            </a:schemeClr>
                          </a:solidFill>
                          <a:effectLst/>
                        </a:rPr>
                        <a:t>Values that need to be accessed and modified by multiple parts of the program</a:t>
                      </a:r>
                      <a:endParaRPr lang="en-IQ" sz="2400" b="0" kern="100" dirty="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658885"/>
                  </a:ext>
                </a:extLst>
              </a:tr>
            </a:tbl>
          </a:graphicData>
        </a:graphic>
      </p:graphicFrame>
    </p:spTree>
    <p:extLst>
      <p:ext uri="{BB962C8B-B14F-4D97-AF65-F5344CB8AC3E}">
        <p14:creationId xmlns:p14="http://schemas.microsoft.com/office/powerpoint/2010/main" val="334135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2F8F-8F82-5804-1E2A-FFABED49285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75B63C7-F846-E59A-9B66-5C8BFF95EA27}"/>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Other Variables in C++</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7161F583-48BD-9B6E-D03E-8E0B377DFD81}"/>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59A46DA7-059A-C90B-7EB1-FF48AB46E9E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8484EFD8-590B-3490-BC4A-C9C274D05C23}"/>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7670C539-39D9-5B15-D49B-493F2463197A}"/>
              </a:ext>
            </a:extLst>
          </p:cNvPr>
          <p:cNvSpPr txBox="1"/>
          <p:nvPr/>
        </p:nvSpPr>
        <p:spPr>
          <a:xfrm>
            <a:off x="1002646" y="1714500"/>
            <a:ext cx="14465954" cy="3934282"/>
          </a:xfrm>
          <a:prstGeom prst="rect">
            <a:avLst/>
          </a:prstGeom>
          <a:noFill/>
        </p:spPr>
        <p:txBody>
          <a:bodyPr wrap="square">
            <a:spAutoFit/>
          </a:bodyPr>
          <a:lstStyle/>
          <a:p>
            <a:pPr lvl="0" eaLnBrk="0" fontAlgn="base" hangingPunct="0">
              <a:spcBef>
                <a:spcPct val="0"/>
              </a:spcBef>
              <a:spcAft>
                <a:spcPct val="0"/>
              </a:spcAft>
            </a:pPr>
            <a:r>
              <a:rPr lang="en-IQ" altLang="en-IQ" sz="4400" b="1" dirty="0">
                <a:solidFill>
                  <a:schemeClr val="tx1">
                    <a:lumMod val="95000"/>
                    <a:lumOff val="5000"/>
                  </a:schemeClr>
                </a:solidFill>
              </a:rPr>
              <a:t>1. Static variables:</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Static variables are defined using the static keyword. These retain their value even when they are no longer in use. </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They are only initialized once and exist till the program is terminated. </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They are local to the function in which they are defined.</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Default initial value of a static variable is 0.</a:t>
            </a:r>
          </a:p>
        </p:txBody>
      </p:sp>
    </p:spTree>
    <p:extLst>
      <p:ext uri="{BB962C8B-B14F-4D97-AF65-F5344CB8AC3E}">
        <p14:creationId xmlns:p14="http://schemas.microsoft.com/office/powerpoint/2010/main" val="54847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724A-1AE8-46D2-87B6-8BFAED34231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4470D40-B775-CDA4-5435-498EF5EE7DFA}"/>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Other Variables in C++</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16939C91-DA99-9F22-CF9D-5D936E39F0B4}"/>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971AC901-3A74-7FEB-39FF-21B03F8D78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F2FA7CCA-F5EC-8C8F-3FA0-A425EC57F693}"/>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6EE28D5-5B68-6FDD-F3D2-57EF736F32A3}"/>
              </a:ext>
            </a:extLst>
          </p:cNvPr>
          <p:cNvSpPr txBox="1"/>
          <p:nvPr/>
        </p:nvSpPr>
        <p:spPr>
          <a:xfrm>
            <a:off x="1002646" y="1714500"/>
            <a:ext cx="14465954" cy="7417415"/>
          </a:xfrm>
          <a:prstGeom prst="rect">
            <a:avLst/>
          </a:prstGeom>
          <a:noFill/>
        </p:spPr>
        <p:txBody>
          <a:bodyPr wrap="square">
            <a:spAutoFit/>
          </a:bodyPr>
          <a:lstStyle/>
          <a:p>
            <a:pPr>
              <a:buNone/>
            </a:pPr>
            <a:r>
              <a:rPr lang="en-US" sz="2800" dirty="0">
                <a:solidFill>
                  <a:srgbClr val="B3AE60"/>
                </a:solidFill>
                <a:effectLst/>
              </a:rPr>
              <a:t>#include </a:t>
            </a:r>
            <a:r>
              <a:rPr lang="en-US" sz="2800" dirty="0">
                <a:solidFill>
                  <a:srgbClr val="6AAB73"/>
                </a:solidFill>
                <a:effectLst/>
              </a:rPr>
              <a:t>&lt;iostream&gt;</a:t>
            </a:r>
            <a:br>
              <a:rPr lang="en-US" sz="2800" dirty="0">
                <a:solidFill>
                  <a:srgbClr val="6AAB73"/>
                </a:solidFill>
                <a:effectLst/>
              </a:rPr>
            </a:br>
            <a:r>
              <a:rPr lang="en-US" sz="2800" dirty="0">
                <a:solidFill>
                  <a:srgbClr val="CF8E6D"/>
                </a:solidFill>
                <a:effectLst/>
              </a:rPr>
              <a:t>using namespace </a:t>
            </a:r>
            <a:r>
              <a:rPr lang="en-US" sz="2800" dirty="0">
                <a:solidFill>
                  <a:srgbClr val="BCBEC4"/>
                </a:solidFill>
                <a:effectLst/>
              </a:rPr>
              <a:t>std;</a:t>
            </a:r>
            <a:br>
              <a:rPr lang="en-US" sz="2800" dirty="0">
                <a:solidFill>
                  <a:srgbClr val="BCBEC4"/>
                </a:solidFill>
                <a:effectLst/>
              </a:rPr>
            </a:br>
            <a:br>
              <a:rPr lang="en-US" sz="2800" dirty="0">
                <a:solidFill>
                  <a:srgbClr val="BCBEC4"/>
                </a:solidFill>
                <a:effectLst/>
              </a:rPr>
            </a:br>
            <a:r>
              <a:rPr lang="en-US" sz="2800" dirty="0">
                <a:solidFill>
                  <a:srgbClr val="CF8E6D"/>
                </a:solidFill>
                <a:effectLst/>
              </a:rPr>
              <a:t>void </a:t>
            </a:r>
            <a:r>
              <a:rPr lang="en-US" sz="2800" dirty="0" err="1">
                <a:solidFill>
                  <a:srgbClr val="56A8F5"/>
                </a:solidFill>
                <a:effectLst/>
              </a:rPr>
              <a:t>sfun</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int </a:t>
            </a:r>
            <a:r>
              <a:rPr lang="en-US" sz="2800" dirty="0">
                <a:solidFill>
                  <a:srgbClr val="BCBEC4"/>
                </a:solidFill>
                <a:effectLst/>
              </a:rPr>
              <a:t>a = </a:t>
            </a:r>
            <a:r>
              <a:rPr lang="en-US" sz="2800" dirty="0">
                <a:solidFill>
                  <a:srgbClr val="2AACB8"/>
                </a:solidFill>
                <a:effectLst/>
              </a:rPr>
              <a:t>10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static int </a:t>
            </a:r>
            <a:r>
              <a:rPr lang="en-US" sz="2800" dirty="0">
                <a:solidFill>
                  <a:srgbClr val="BCBEC4"/>
                </a:solidFill>
                <a:effectLst/>
              </a:rPr>
              <a:t>b = </a:t>
            </a:r>
            <a:r>
              <a:rPr lang="en-US" sz="2800" dirty="0">
                <a:solidFill>
                  <a:srgbClr val="2AACB8"/>
                </a:solidFill>
                <a:effectLst/>
              </a:rPr>
              <a:t>10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6AAB73"/>
                </a:solidFill>
                <a:effectLst/>
              </a:rPr>
              <a:t>"a = "</a:t>
            </a:r>
            <a:r>
              <a:rPr lang="en-US" sz="2800" dirty="0">
                <a:solidFill>
                  <a:srgbClr val="57AAF7"/>
                </a:solidFill>
                <a:effectLst/>
              </a:rPr>
              <a:t>&lt;&lt;</a:t>
            </a:r>
            <a:r>
              <a:rPr lang="en-US" sz="2800" dirty="0">
                <a:solidFill>
                  <a:srgbClr val="BCBEC4"/>
                </a:solidFill>
                <a:effectLst/>
              </a:rPr>
              <a:t>a++</a:t>
            </a:r>
            <a:r>
              <a:rPr lang="en-US" sz="2800" dirty="0">
                <a:solidFill>
                  <a:srgbClr val="57AAF7"/>
                </a:solidFill>
                <a:effectLst/>
              </a:rPr>
              <a:t>&lt;&lt;</a:t>
            </a:r>
            <a:r>
              <a:rPr lang="en-US" sz="2800" dirty="0">
                <a:solidFill>
                  <a:srgbClr val="6AAB73"/>
                </a:solidFill>
                <a:effectLst/>
              </a:rPr>
              <a:t>"    "</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err="1">
                <a:solidFill>
                  <a:srgbClr val="BCBEC4"/>
                </a:solidFill>
                <a:effectLst/>
              </a:rPr>
              <a:t>cout</a:t>
            </a:r>
            <a:r>
              <a:rPr lang="en-US" sz="2800" dirty="0">
                <a:solidFill>
                  <a:srgbClr val="57AAF7"/>
                </a:solidFill>
                <a:effectLst/>
              </a:rPr>
              <a:t>&lt;&lt;</a:t>
            </a:r>
            <a:r>
              <a:rPr lang="en-US" sz="2800" dirty="0">
                <a:solidFill>
                  <a:srgbClr val="6AAB73"/>
                </a:solidFill>
                <a:effectLst/>
              </a:rPr>
              <a:t>"b = "</a:t>
            </a:r>
            <a:r>
              <a:rPr lang="en-US" sz="2800" dirty="0">
                <a:solidFill>
                  <a:srgbClr val="57AAF7"/>
                </a:solidFill>
                <a:effectLst/>
              </a:rPr>
              <a:t>&lt;&lt;</a:t>
            </a:r>
            <a:r>
              <a:rPr lang="en-US" sz="2800" dirty="0">
                <a:solidFill>
                  <a:srgbClr val="BCBEC4"/>
                </a:solidFill>
                <a:effectLst/>
              </a:rPr>
              <a:t>b++</a:t>
            </a:r>
            <a:r>
              <a:rPr lang="en-US" sz="2800" dirty="0">
                <a:solidFill>
                  <a:srgbClr val="57AAF7"/>
                </a:solidFill>
                <a:effectLst/>
              </a:rPr>
              <a:t>&lt;&lt;</a:t>
            </a:r>
            <a:r>
              <a:rPr lang="en-US" sz="2800" dirty="0" err="1">
                <a:solidFill>
                  <a:srgbClr val="56A8F5"/>
                </a:solidFill>
                <a:effectLst/>
              </a:rPr>
              <a:t>endl</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a:t>
            </a:r>
            <a:br>
              <a:rPr lang="en-US" sz="2800" dirty="0">
                <a:solidFill>
                  <a:srgbClr val="BCBEC4"/>
                </a:solidFill>
                <a:effectLst/>
              </a:rPr>
            </a:br>
            <a:br>
              <a:rPr lang="en-US" sz="2800" dirty="0">
                <a:solidFill>
                  <a:srgbClr val="BCBEC4"/>
                </a:solidFill>
                <a:effectLst/>
              </a:rPr>
            </a:br>
            <a:r>
              <a:rPr lang="en-US" sz="2800" dirty="0">
                <a:solidFill>
                  <a:srgbClr val="CF8E6D"/>
                </a:solidFill>
                <a:effectLst/>
              </a:rPr>
              <a:t>int </a:t>
            </a:r>
            <a:r>
              <a:rPr lang="en-US" sz="2800" dirty="0">
                <a:solidFill>
                  <a:srgbClr val="56A8F5"/>
                </a:solidFill>
                <a:effectLst/>
              </a:rPr>
              <a:t>main</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for</a:t>
            </a:r>
            <a:r>
              <a:rPr lang="en-US" sz="2800" dirty="0">
                <a:solidFill>
                  <a:srgbClr val="BCBEC4"/>
                </a:solidFill>
                <a:effectLst/>
              </a:rPr>
              <a:t>(</a:t>
            </a:r>
            <a:r>
              <a:rPr lang="en-US" sz="2800" dirty="0">
                <a:solidFill>
                  <a:srgbClr val="CF8E6D"/>
                </a:solidFill>
                <a:effectLst/>
              </a:rPr>
              <a:t>int </a:t>
            </a:r>
            <a:r>
              <a:rPr lang="en-US" sz="2800" dirty="0" err="1">
                <a:solidFill>
                  <a:srgbClr val="BCBEC4"/>
                </a:solidFill>
                <a:effectLst/>
              </a:rPr>
              <a:t>i</a:t>
            </a:r>
            <a:r>
              <a:rPr lang="en-US" sz="2800" dirty="0">
                <a:solidFill>
                  <a:srgbClr val="BCBEC4"/>
                </a:solidFill>
                <a:effectLst/>
              </a:rPr>
              <a:t>=</a:t>
            </a:r>
            <a:r>
              <a:rPr lang="en-US" sz="2800" dirty="0">
                <a:solidFill>
                  <a:srgbClr val="2AACB8"/>
                </a:solidFill>
                <a:effectLst/>
              </a:rPr>
              <a:t>0</a:t>
            </a:r>
            <a:r>
              <a:rPr lang="en-US" sz="2800" dirty="0">
                <a:solidFill>
                  <a:srgbClr val="BCBEC4"/>
                </a:solidFill>
                <a:effectLst/>
              </a:rPr>
              <a:t>; </a:t>
            </a:r>
            <a:r>
              <a:rPr lang="en-US" sz="2800" dirty="0" err="1">
                <a:solidFill>
                  <a:srgbClr val="BCBEC4"/>
                </a:solidFill>
                <a:effectLst/>
              </a:rPr>
              <a:t>i</a:t>
            </a:r>
            <a:r>
              <a:rPr lang="en-US" sz="2800" dirty="0">
                <a:solidFill>
                  <a:srgbClr val="BCBEC4"/>
                </a:solidFill>
                <a:effectLst/>
              </a:rPr>
              <a:t>&lt;</a:t>
            </a:r>
            <a:r>
              <a:rPr lang="en-US" sz="2800" dirty="0">
                <a:solidFill>
                  <a:srgbClr val="2AACB8"/>
                </a:solidFill>
                <a:effectLst/>
              </a:rPr>
              <a:t>3</a:t>
            </a:r>
            <a:r>
              <a:rPr lang="en-US" sz="2800" dirty="0">
                <a:solidFill>
                  <a:srgbClr val="BCBEC4"/>
                </a:solidFill>
                <a:effectLst/>
              </a:rPr>
              <a:t>; </a:t>
            </a:r>
            <a:r>
              <a:rPr lang="en-US" sz="2800" dirty="0" err="1">
                <a:solidFill>
                  <a:srgbClr val="BCBEC4"/>
                </a:solidFill>
                <a:effectLst/>
              </a:rPr>
              <a:t>i</a:t>
            </a: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err="1">
                <a:solidFill>
                  <a:srgbClr val="56A8F5"/>
                </a:solidFill>
                <a:effectLst/>
              </a:rPr>
              <a:t>sfun</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return </a:t>
            </a:r>
            <a:r>
              <a:rPr lang="en-US" sz="2800" dirty="0">
                <a:solidFill>
                  <a:srgbClr val="2AACB8"/>
                </a:solidFill>
                <a:effectLst/>
              </a:rPr>
              <a:t>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a:t>
            </a:r>
          </a:p>
          <a:p>
            <a:pPr lvl="0" eaLnBrk="0" fontAlgn="base" hangingPunct="0">
              <a:spcBef>
                <a:spcPct val="0"/>
              </a:spcBef>
              <a:spcAft>
                <a:spcPct val="0"/>
              </a:spcAft>
            </a:pPr>
            <a:endParaRPr lang="en-IQ" altLang="en-IQ" sz="2800" dirty="0">
              <a:solidFill>
                <a:schemeClr val="tx1">
                  <a:lumMod val="95000"/>
                  <a:lumOff val="5000"/>
                </a:schemeClr>
              </a:solidFill>
            </a:endParaRPr>
          </a:p>
        </p:txBody>
      </p:sp>
      <p:pic>
        <p:nvPicPr>
          <p:cNvPr id="3" name="Picture 2">
            <a:extLst>
              <a:ext uri="{FF2B5EF4-FFF2-40B4-BE49-F238E27FC236}">
                <a16:creationId xmlns:a16="http://schemas.microsoft.com/office/drawing/2014/main" id="{553B9B6A-E0D0-F28E-4007-5E1D1B154A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595" y="7754699"/>
            <a:ext cx="4356100" cy="1793688"/>
          </a:xfrm>
          <a:prstGeom prst="rect">
            <a:avLst/>
          </a:prstGeom>
        </p:spPr>
      </p:pic>
    </p:spTree>
    <p:extLst>
      <p:ext uri="{BB962C8B-B14F-4D97-AF65-F5344CB8AC3E}">
        <p14:creationId xmlns:p14="http://schemas.microsoft.com/office/powerpoint/2010/main" val="56494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DAC4-D39B-E49C-A923-097E92C0D05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ACB1042-26BF-16EF-262F-2D4428146A2D}"/>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Other Variables in C++</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BC5C1966-54D8-6753-2A6E-AB20210F9BBA}"/>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B5D9B79E-A900-BAD4-EBAE-0337F996548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69C1E03-7534-EA9A-138D-E4D9B4C69B7C}"/>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CE6976D-84B0-9C37-3E8A-AD717F4898F8}"/>
              </a:ext>
            </a:extLst>
          </p:cNvPr>
          <p:cNvSpPr txBox="1"/>
          <p:nvPr/>
        </p:nvSpPr>
        <p:spPr>
          <a:xfrm>
            <a:off x="1002646" y="1714500"/>
            <a:ext cx="14465954" cy="9180783"/>
          </a:xfrm>
          <a:prstGeom prst="rect">
            <a:avLst/>
          </a:prstGeom>
          <a:noFill/>
        </p:spPr>
        <p:txBody>
          <a:bodyPr wrap="square" numCol="2">
            <a:spAutoFit/>
          </a:bodyPr>
          <a:lstStyle/>
          <a:p>
            <a:pPr>
              <a:lnSpc>
                <a:spcPct val="150000"/>
              </a:lnSpc>
              <a:buNone/>
            </a:pPr>
            <a:r>
              <a:rPr lang="en-US" sz="2400" b="1" dirty="0">
                <a:solidFill>
                  <a:srgbClr val="FF0000"/>
                </a:solidFill>
                <a:effectLst/>
              </a:rPr>
              <a:t>Explanation</a:t>
            </a:r>
            <a:r>
              <a:rPr lang="en-US" sz="2400" dirty="0">
                <a:solidFill>
                  <a:schemeClr val="tx1">
                    <a:lumMod val="95000"/>
                    <a:lumOff val="5000"/>
                  </a:schemeClr>
                </a:solidFill>
                <a:effectLst/>
              </a:rPr>
              <a:t>:</a:t>
            </a:r>
          </a:p>
          <a:p>
            <a:pPr>
              <a:lnSpc>
                <a:spcPct val="150000"/>
              </a:lnSpc>
            </a:pPr>
            <a:r>
              <a:rPr lang="en-IQ" sz="2400" b="1" dirty="0"/>
              <a:t>Variable a</a:t>
            </a:r>
            <a:endParaRPr lang="en-IQ" sz="2400" dirty="0"/>
          </a:p>
          <a:p>
            <a:pPr>
              <a:lnSpc>
                <a:spcPct val="150000"/>
              </a:lnSpc>
            </a:pPr>
            <a:r>
              <a:rPr lang="en-IQ" sz="2400" dirty="0"/>
              <a:t>int a = 10;</a:t>
            </a:r>
          </a:p>
          <a:p>
            <a:pPr marL="342900" indent="-342900">
              <a:lnSpc>
                <a:spcPct val="150000"/>
              </a:lnSpc>
              <a:buFont typeface="Arial" panose="020B0604020202020204" pitchFamily="34" charset="0"/>
              <a:buChar char="•"/>
            </a:pPr>
            <a:r>
              <a:rPr lang="en-IQ" sz="2400" dirty="0"/>
              <a:t>This is a normal local variable.</a:t>
            </a:r>
          </a:p>
          <a:p>
            <a:pPr marL="342900" lvl="0" indent="-342900">
              <a:lnSpc>
                <a:spcPct val="150000"/>
              </a:lnSpc>
              <a:buFont typeface="Arial" panose="020B0604020202020204" pitchFamily="34" charset="0"/>
              <a:buChar char="•"/>
            </a:pPr>
            <a:r>
              <a:rPr lang="en-IQ" sz="2400" dirty="0"/>
              <a:t>It is created every time the function runs</a:t>
            </a:r>
          </a:p>
          <a:p>
            <a:pPr marL="342900" lvl="0" indent="-342900">
              <a:lnSpc>
                <a:spcPct val="150000"/>
              </a:lnSpc>
              <a:buFont typeface="Arial" panose="020B0604020202020204" pitchFamily="34" charset="0"/>
              <a:buChar char="•"/>
            </a:pPr>
            <a:r>
              <a:rPr lang="en-IQ" sz="2400" dirty="0"/>
              <a:t>It is destroyed when the function ends</a:t>
            </a:r>
          </a:p>
          <a:p>
            <a:pPr marL="342900" indent="-342900">
              <a:lnSpc>
                <a:spcPct val="150000"/>
              </a:lnSpc>
              <a:buFont typeface="Arial" panose="020B0604020202020204" pitchFamily="34" charset="0"/>
              <a:buChar char="•"/>
            </a:pPr>
            <a:r>
              <a:rPr lang="en-IQ" sz="2400" dirty="0"/>
              <a:t>So every time: a starts again from 10</a:t>
            </a:r>
          </a:p>
          <a:p>
            <a:pPr>
              <a:lnSpc>
                <a:spcPct val="150000"/>
              </a:lnSpc>
            </a:pPr>
            <a:r>
              <a:rPr lang="en-IQ" sz="2400" dirty="0"/>
              <a:t> </a:t>
            </a:r>
          </a:p>
          <a:p>
            <a:pPr>
              <a:lnSpc>
                <a:spcPct val="150000"/>
              </a:lnSpc>
            </a:pPr>
            <a:endParaRPr lang="en-IQ" sz="2400" dirty="0"/>
          </a:p>
          <a:p>
            <a:pPr>
              <a:lnSpc>
                <a:spcPct val="150000"/>
              </a:lnSpc>
            </a:pPr>
            <a:endParaRPr lang="en-IQ" sz="2400" dirty="0"/>
          </a:p>
          <a:p>
            <a:pPr>
              <a:lnSpc>
                <a:spcPct val="150000"/>
              </a:lnSpc>
            </a:pPr>
            <a:endParaRPr lang="en-IQ" sz="2400" dirty="0"/>
          </a:p>
          <a:p>
            <a:pPr>
              <a:lnSpc>
                <a:spcPct val="150000"/>
              </a:lnSpc>
            </a:pPr>
            <a:endParaRPr lang="en-IQ" sz="2400" dirty="0"/>
          </a:p>
          <a:p>
            <a:pPr>
              <a:lnSpc>
                <a:spcPct val="150000"/>
              </a:lnSpc>
            </a:pPr>
            <a:endParaRPr lang="en-IQ" sz="2400" dirty="0"/>
          </a:p>
          <a:p>
            <a:pPr>
              <a:lnSpc>
                <a:spcPct val="150000"/>
              </a:lnSpc>
            </a:pPr>
            <a:endParaRPr lang="en-IQ" sz="2400" dirty="0"/>
          </a:p>
          <a:p>
            <a:pPr>
              <a:lnSpc>
                <a:spcPct val="150000"/>
              </a:lnSpc>
            </a:pPr>
            <a:endParaRPr lang="en-IQ" sz="2400" dirty="0"/>
          </a:p>
          <a:p>
            <a:pPr>
              <a:lnSpc>
                <a:spcPct val="150000"/>
              </a:lnSpc>
            </a:pPr>
            <a:endParaRPr lang="en-IQ" sz="2400" dirty="0"/>
          </a:p>
          <a:p>
            <a:pPr>
              <a:lnSpc>
                <a:spcPct val="150000"/>
              </a:lnSpc>
            </a:pPr>
            <a:endParaRPr lang="en-IQ" sz="2400" dirty="0"/>
          </a:p>
          <a:p>
            <a:pPr>
              <a:lnSpc>
                <a:spcPct val="150000"/>
              </a:lnSpc>
            </a:pPr>
            <a:r>
              <a:rPr lang="en-IQ" sz="2400" b="1" dirty="0"/>
              <a:t>Variable b</a:t>
            </a:r>
            <a:endParaRPr lang="en-IQ" sz="2400" dirty="0"/>
          </a:p>
          <a:p>
            <a:pPr>
              <a:lnSpc>
                <a:spcPct val="150000"/>
              </a:lnSpc>
            </a:pPr>
            <a:r>
              <a:rPr lang="en-IQ" sz="2400" dirty="0"/>
              <a:t>static int b = 10;</a:t>
            </a:r>
          </a:p>
          <a:p>
            <a:pPr marL="342900" indent="-342900">
              <a:lnSpc>
                <a:spcPct val="150000"/>
              </a:lnSpc>
              <a:buFont typeface="Arial" panose="020B0604020202020204" pitchFamily="34" charset="0"/>
              <a:buChar char="•"/>
            </a:pPr>
            <a:r>
              <a:rPr lang="en-IQ" sz="2400" dirty="0"/>
              <a:t>This is a static local variable.</a:t>
            </a:r>
          </a:p>
          <a:p>
            <a:pPr marL="342900" lvl="0" indent="-342900">
              <a:lnSpc>
                <a:spcPct val="150000"/>
              </a:lnSpc>
              <a:buFont typeface="Arial" panose="020B0604020202020204" pitchFamily="34" charset="0"/>
              <a:buChar char="•"/>
            </a:pPr>
            <a:r>
              <a:rPr lang="en-IQ" sz="2400" dirty="0"/>
              <a:t>It is created ONLY ONCE</a:t>
            </a:r>
          </a:p>
          <a:p>
            <a:pPr marL="342900" lvl="0" indent="-342900">
              <a:lnSpc>
                <a:spcPct val="150000"/>
              </a:lnSpc>
              <a:buFont typeface="Arial" panose="020B0604020202020204" pitchFamily="34" charset="0"/>
              <a:buChar char="•"/>
            </a:pPr>
            <a:r>
              <a:rPr lang="en-IQ" sz="2400" dirty="0"/>
              <a:t>It keeps its value between function calls</a:t>
            </a:r>
          </a:p>
          <a:p>
            <a:pPr marL="342900" indent="-342900">
              <a:lnSpc>
                <a:spcPct val="150000"/>
              </a:lnSpc>
              <a:buFont typeface="Arial" panose="020B0604020202020204" pitchFamily="34" charset="0"/>
              <a:buChar char="•"/>
            </a:pPr>
            <a:r>
              <a:rPr lang="en-IQ" sz="2400" dirty="0"/>
              <a:t>So:</a:t>
            </a:r>
          </a:p>
          <a:p>
            <a:pPr marL="800100" lvl="1" indent="-342900">
              <a:lnSpc>
                <a:spcPct val="150000"/>
              </a:lnSpc>
              <a:buFont typeface="Arial" panose="020B0604020202020204" pitchFamily="34" charset="0"/>
              <a:buChar char="•"/>
            </a:pPr>
            <a:r>
              <a:rPr lang="en-IQ" sz="2400" dirty="0"/>
              <a:t>first call: b = 10</a:t>
            </a:r>
          </a:p>
          <a:p>
            <a:pPr marL="800100" lvl="1" indent="-342900">
              <a:lnSpc>
                <a:spcPct val="150000"/>
              </a:lnSpc>
              <a:buFont typeface="Arial" panose="020B0604020202020204" pitchFamily="34" charset="0"/>
              <a:buChar char="•"/>
            </a:pPr>
            <a:r>
              <a:rPr lang="en-IQ" sz="2400" dirty="0"/>
              <a:t>second call: b = 11</a:t>
            </a:r>
          </a:p>
          <a:p>
            <a:pPr marL="800100" lvl="1" indent="-342900">
              <a:lnSpc>
                <a:spcPct val="150000"/>
              </a:lnSpc>
              <a:buFont typeface="Arial" panose="020B0604020202020204" pitchFamily="34" charset="0"/>
              <a:buChar char="•"/>
            </a:pPr>
            <a:r>
              <a:rPr lang="en-IQ" sz="2400" dirty="0"/>
              <a:t>third call: b = 12</a:t>
            </a:r>
            <a:endParaRPr lang="en-IQ" altLang="en-IQ" sz="2400" dirty="0">
              <a:solidFill>
                <a:schemeClr val="tx1">
                  <a:lumMod val="95000"/>
                  <a:lumOff val="5000"/>
                </a:schemeClr>
              </a:solidFill>
            </a:endParaRPr>
          </a:p>
        </p:txBody>
      </p:sp>
    </p:spTree>
    <p:extLst>
      <p:ext uri="{BB962C8B-B14F-4D97-AF65-F5344CB8AC3E}">
        <p14:creationId xmlns:p14="http://schemas.microsoft.com/office/powerpoint/2010/main" val="374209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ECAC-327C-AA36-2B36-504AB19CD29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430CE9C-1EF3-1DD6-EC2A-50A92ACE6D87}"/>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Default Arguments in Functions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482A2729-6CF6-8931-5290-238E065531D0}"/>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85CF51A8-BA62-C51D-7045-55AB942A224A}"/>
              </a:ext>
            </a:extLst>
          </p:cNvPr>
          <p:cNvSpPr txBox="1"/>
          <p:nvPr/>
        </p:nvSpPr>
        <p:spPr>
          <a:xfrm>
            <a:off x="1010529" y="2171700"/>
            <a:ext cx="15753471" cy="5094343"/>
          </a:xfrm>
          <a:prstGeom prst="rect">
            <a:avLst/>
          </a:prstGeom>
        </p:spPr>
        <p:txBody>
          <a:bodyPr wrap="square" lIns="0" tIns="0" rIns="0" bIns="0" rtlCol="0" anchor="t">
            <a:spAutoFit/>
          </a:bodyPr>
          <a:lstStyle/>
          <a:p>
            <a:pPr lvl="0" algn="just" eaLnBrk="0" fontAlgn="base" hangingPunct="0">
              <a:lnSpc>
                <a:spcPct val="150000"/>
              </a:lnSpc>
              <a:spcBef>
                <a:spcPct val="0"/>
              </a:spcBef>
              <a:spcAft>
                <a:spcPct val="0"/>
              </a:spcAft>
            </a:pPr>
            <a:r>
              <a:rPr lang="en-IQ" altLang="en-IQ" sz="3200" dirty="0">
                <a:solidFill>
                  <a:schemeClr val="tx1">
                    <a:lumMod val="95000"/>
                    <a:lumOff val="5000"/>
                  </a:schemeClr>
                </a:solidFill>
              </a:rPr>
              <a:t>A default argument is a value provided for a parameter in a function declaration that is automatically assigned by the compiler if no value is provided for those parameters in the function call.</a:t>
            </a:r>
          </a:p>
          <a:p>
            <a:pPr marL="457200" lvl="0" indent="-457200" algn="just" eaLnBrk="0" fontAlgn="base" hangingPunct="0">
              <a:lnSpc>
                <a:spcPct val="150000"/>
              </a:lnSpc>
              <a:spcBef>
                <a:spcPct val="0"/>
              </a:spcBef>
              <a:spcAft>
                <a:spcPct val="0"/>
              </a:spcAft>
              <a:buFont typeface="Arial" panose="020B0604020202020204" pitchFamily="34" charset="0"/>
              <a:buChar char="•"/>
            </a:pPr>
            <a:r>
              <a:rPr lang="en-IQ" altLang="en-IQ" sz="3200" dirty="0">
                <a:solidFill>
                  <a:schemeClr val="tx1">
                    <a:lumMod val="95000"/>
                    <a:lumOff val="5000"/>
                  </a:schemeClr>
                </a:solidFill>
              </a:rPr>
              <a:t>Default arguments must be present on the right side only. Once a default argument is provided, all the arguments to its right must also be defaults.</a:t>
            </a:r>
          </a:p>
          <a:p>
            <a:pPr marL="457200" lvl="0" indent="-457200" algn="just" eaLnBrk="0" fontAlgn="base" hangingPunct="0">
              <a:lnSpc>
                <a:spcPct val="150000"/>
              </a:lnSpc>
              <a:spcBef>
                <a:spcPct val="0"/>
              </a:spcBef>
              <a:spcAft>
                <a:spcPct val="0"/>
              </a:spcAft>
              <a:buFont typeface="Arial" panose="020B0604020202020204" pitchFamily="34" charset="0"/>
              <a:buChar char="•"/>
            </a:pPr>
            <a:r>
              <a:rPr lang="en-IQ" altLang="en-IQ" sz="3200" dirty="0">
                <a:solidFill>
                  <a:schemeClr val="tx1">
                    <a:lumMod val="95000"/>
                    <a:lumOff val="5000"/>
                  </a:schemeClr>
                </a:solidFill>
              </a:rPr>
              <a:t>It is recommended to specify them in function declaration (usually in the header).</a:t>
            </a:r>
          </a:p>
          <a:p>
            <a:pPr lvl="0" algn="just" eaLnBrk="0" fontAlgn="base" hangingPunct="0">
              <a:lnSpc>
                <a:spcPct val="150000"/>
              </a:lnSpc>
              <a:spcBef>
                <a:spcPct val="0"/>
              </a:spcBef>
              <a:spcAft>
                <a:spcPct val="0"/>
              </a:spcAft>
            </a:pPr>
            <a:endParaRPr lang="en-IQ" altLang="en-IQ" sz="3200" dirty="0">
              <a:solidFill>
                <a:schemeClr val="tx1">
                  <a:lumMod val="95000"/>
                  <a:lumOff val="5000"/>
                </a:schemeClr>
              </a:solidFill>
            </a:endParaRPr>
          </a:p>
        </p:txBody>
      </p:sp>
    </p:spTree>
    <p:extLst>
      <p:ext uri="{BB962C8B-B14F-4D97-AF65-F5344CB8AC3E}">
        <p14:creationId xmlns:p14="http://schemas.microsoft.com/office/powerpoint/2010/main" val="1332744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31F12-F333-1DDD-9A0B-D081F7E8A45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12C923E-CCCE-AD6E-B13C-55887F3C48B0}"/>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Other Variables in C++</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2E261F55-088B-390B-3690-FEB9F2163DA4}"/>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CBF5BBEC-B887-21FF-E6F2-19624CB0EFB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C66F7831-FCAF-7466-A920-EF854580B1C5}"/>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975C0FB9-9943-B08A-602D-E5B95D1B9FA6}"/>
              </a:ext>
            </a:extLst>
          </p:cNvPr>
          <p:cNvSpPr txBox="1"/>
          <p:nvPr/>
        </p:nvSpPr>
        <p:spPr>
          <a:xfrm>
            <a:off x="1002646" y="1714500"/>
            <a:ext cx="14465954" cy="6550383"/>
          </a:xfrm>
          <a:prstGeom prst="rect">
            <a:avLst/>
          </a:prstGeom>
          <a:noFill/>
        </p:spPr>
        <p:txBody>
          <a:bodyPr wrap="square">
            <a:spAutoFit/>
          </a:bodyPr>
          <a:lstStyle/>
          <a:p>
            <a:pPr lvl="0" eaLnBrk="0" fontAlgn="base" hangingPunct="0">
              <a:spcBef>
                <a:spcPct val="0"/>
              </a:spcBef>
              <a:spcAft>
                <a:spcPct val="0"/>
              </a:spcAft>
            </a:pPr>
            <a:r>
              <a:rPr lang="en-IQ" altLang="en-IQ" sz="4400" b="1" dirty="0">
                <a:solidFill>
                  <a:schemeClr val="tx1">
                    <a:lumMod val="95000"/>
                    <a:lumOff val="5000"/>
                  </a:schemeClr>
                </a:solidFill>
              </a:rPr>
              <a:t>2. Automatic variables:</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Using the auto keyword, the data type of a variable is automatically deducted by the compiler from the value assigned to it.</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Scope of auto variables is local to the function in which they are defined. Their default initial value is garbage value.</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For example:</a:t>
            </a:r>
          </a:p>
          <a:p>
            <a:pPr lvl="2" eaLnBrk="0" fontAlgn="base" hangingPunct="0">
              <a:lnSpc>
                <a:spcPct val="150000"/>
              </a:lnSpc>
              <a:spcBef>
                <a:spcPct val="0"/>
              </a:spcBef>
              <a:spcAft>
                <a:spcPct val="0"/>
              </a:spcAft>
            </a:pPr>
            <a:r>
              <a:rPr lang="en-IQ" altLang="en-IQ" sz="2800" dirty="0">
                <a:solidFill>
                  <a:schemeClr val="tx1">
                    <a:lumMod val="95000"/>
                    <a:lumOff val="5000"/>
                  </a:schemeClr>
                </a:solidFill>
              </a:rPr>
              <a:t>auto n = 10;</a:t>
            </a:r>
            <a:br>
              <a:rPr lang="en-IQ" altLang="en-IQ" sz="2800" dirty="0">
                <a:solidFill>
                  <a:schemeClr val="tx1">
                    <a:lumMod val="95000"/>
                    <a:lumOff val="5000"/>
                  </a:schemeClr>
                </a:solidFill>
              </a:rPr>
            </a:br>
            <a:r>
              <a:rPr lang="en-IQ" altLang="en-IQ" sz="2800" dirty="0">
                <a:solidFill>
                  <a:schemeClr val="tx1">
                    <a:lumMod val="95000"/>
                    <a:lumOff val="5000"/>
                  </a:schemeClr>
                </a:solidFill>
              </a:rPr>
              <a:t>auto word = “TechVidvan”;</a:t>
            </a:r>
          </a:p>
          <a:p>
            <a:pPr lvl="0" eaLnBrk="0" fontAlgn="base" hangingPunct="0">
              <a:spcBef>
                <a:spcPct val="0"/>
              </a:spcBef>
              <a:spcAft>
                <a:spcPct val="0"/>
              </a:spcAft>
            </a:pPr>
            <a:endParaRPr lang="en-IQ" altLang="en-IQ" sz="4400" b="1" dirty="0">
              <a:solidFill>
                <a:schemeClr val="tx1">
                  <a:lumMod val="95000"/>
                  <a:lumOff val="5000"/>
                </a:schemeClr>
              </a:solidFill>
            </a:endParaRPr>
          </a:p>
          <a:p>
            <a:pPr marL="457200" lvl="0" indent="-457200" eaLnBrk="0" fontAlgn="base" hangingPunct="0">
              <a:lnSpc>
                <a:spcPct val="150000"/>
              </a:lnSpc>
              <a:spcBef>
                <a:spcPct val="0"/>
              </a:spcBef>
              <a:spcAft>
                <a:spcPct val="0"/>
              </a:spcAft>
              <a:buFont typeface="Arial" panose="020B0604020202020204" pitchFamily="34" charset="0"/>
              <a:buChar char="•"/>
            </a:pPr>
            <a:endParaRPr lang="en-IQ" altLang="en-IQ" sz="2800" dirty="0">
              <a:solidFill>
                <a:schemeClr val="tx1">
                  <a:lumMod val="95000"/>
                  <a:lumOff val="5000"/>
                </a:schemeClr>
              </a:solidFill>
            </a:endParaRPr>
          </a:p>
        </p:txBody>
      </p:sp>
    </p:spTree>
    <p:extLst>
      <p:ext uri="{BB962C8B-B14F-4D97-AF65-F5344CB8AC3E}">
        <p14:creationId xmlns:p14="http://schemas.microsoft.com/office/powerpoint/2010/main" val="385756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EDD1-6F3B-A013-F7D4-E21362E0859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BC15521-20B3-D379-14FF-5FFB7AE1EF0C}"/>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Other Variables in C++</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7A173A32-E7CB-D035-7E6D-4DF591329874}"/>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5AC7DFF1-60F2-092E-826C-A32BB8BF31F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96A93615-07BD-3F47-030D-5E6CB33DA0D2}"/>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FB952091-5EE0-D71D-D720-079D468F3F76}"/>
              </a:ext>
            </a:extLst>
          </p:cNvPr>
          <p:cNvSpPr txBox="1"/>
          <p:nvPr/>
        </p:nvSpPr>
        <p:spPr>
          <a:xfrm>
            <a:off x="1002646" y="1714500"/>
            <a:ext cx="14465954" cy="2026067"/>
          </a:xfrm>
          <a:prstGeom prst="rect">
            <a:avLst/>
          </a:prstGeom>
          <a:noFill/>
        </p:spPr>
        <p:txBody>
          <a:bodyPr wrap="square">
            <a:spAutoFit/>
          </a:bodyPr>
          <a:lstStyle/>
          <a:p>
            <a:pPr lvl="0" eaLnBrk="0" fontAlgn="base" hangingPunct="0">
              <a:spcBef>
                <a:spcPct val="0"/>
              </a:spcBef>
              <a:spcAft>
                <a:spcPct val="0"/>
              </a:spcAft>
            </a:pPr>
            <a:r>
              <a:rPr lang="en-IQ" altLang="en-IQ" sz="4400" b="1" dirty="0">
                <a:solidFill>
                  <a:schemeClr val="tx1">
                    <a:lumMod val="95000"/>
                    <a:lumOff val="5000"/>
                  </a:schemeClr>
                </a:solidFill>
              </a:rPr>
              <a:t>2. Automatic variables:</a:t>
            </a:r>
          </a:p>
          <a:p>
            <a:pPr lvl="0" eaLnBrk="0" fontAlgn="base" hangingPunct="0">
              <a:spcBef>
                <a:spcPct val="0"/>
              </a:spcBef>
              <a:spcAft>
                <a:spcPct val="0"/>
              </a:spcAft>
            </a:pPr>
            <a:endParaRPr lang="en-IQ" altLang="en-IQ" sz="4400" b="1" dirty="0">
              <a:solidFill>
                <a:schemeClr val="tx1">
                  <a:lumMod val="95000"/>
                  <a:lumOff val="5000"/>
                </a:schemeClr>
              </a:solidFill>
            </a:endParaRPr>
          </a:p>
          <a:p>
            <a:pPr marL="457200" lvl="0" indent="-457200" eaLnBrk="0" fontAlgn="base" hangingPunct="0">
              <a:lnSpc>
                <a:spcPct val="150000"/>
              </a:lnSpc>
              <a:spcBef>
                <a:spcPct val="0"/>
              </a:spcBef>
              <a:spcAft>
                <a:spcPct val="0"/>
              </a:spcAft>
              <a:buFont typeface="Arial" panose="020B0604020202020204" pitchFamily="34" charset="0"/>
              <a:buChar char="•"/>
            </a:pPr>
            <a:endParaRPr lang="en-IQ" altLang="en-IQ" sz="2800" dirty="0">
              <a:solidFill>
                <a:schemeClr val="tx1">
                  <a:lumMod val="95000"/>
                  <a:lumOff val="5000"/>
                </a:schemeClr>
              </a:solidFill>
            </a:endParaRPr>
          </a:p>
        </p:txBody>
      </p:sp>
      <p:sp>
        <p:nvSpPr>
          <p:cNvPr id="3" name="TextBox 2">
            <a:extLst>
              <a:ext uri="{FF2B5EF4-FFF2-40B4-BE49-F238E27FC236}">
                <a16:creationId xmlns:a16="http://schemas.microsoft.com/office/drawing/2014/main" id="{8FA85A71-745B-847F-01A8-4C5EE89C1C2F}"/>
              </a:ext>
            </a:extLst>
          </p:cNvPr>
          <p:cNvSpPr txBox="1"/>
          <p:nvPr/>
        </p:nvSpPr>
        <p:spPr>
          <a:xfrm>
            <a:off x="1371600" y="2727533"/>
            <a:ext cx="9144000" cy="6370975"/>
          </a:xfrm>
          <a:prstGeom prst="rect">
            <a:avLst/>
          </a:prstGeom>
          <a:noFill/>
        </p:spPr>
        <p:txBody>
          <a:bodyPr wrap="square">
            <a:spAutoFit/>
          </a:bodyPr>
          <a:lstStyle/>
          <a:p>
            <a:pPr>
              <a:buNone/>
            </a:pPr>
            <a:r>
              <a:rPr lang="en-US" sz="2400" dirty="0">
                <a:solidFill>
                  <a:srgbClr val="B3AE60"/>
                </a:solidFill>
                <a:effectLst/>
              </a:rPr>
              <a:t>#include </a:t>
            </a:r>
            <a:r>
              <a:rPr lang="en-US" sz="2400" dirty="0">
                <a:solidFill>
                  <a:srgbClr val="6AAB73"/>
                </a:solidFill>
                <a:effectLst/>
              </a:rPr>
              <a:t>&lt;iostream&gt;</a:t>
            </a:r>
            <a:br>
              <a:rPr lang="en-US" sz="2400" dirty="0">
                <a:solidFill>
                  <a:srgbClr val="6AAB73"/>
                </a:solidFill>
                <a:effectLst/>
              </a:rPr>
            </a:br>
            <a:r>
              <a:rPr lang="en-US" sz="2400" dirty="0">
                <a:solidFill>
                  <a:srgbClr val="CF8E6D"/>
                </a:solidFill>
                <a:effectLst/>
              </a:rPr>
              <a:t>using namespace </a:t>
            </a:r>
            <a:r>
              <a:rPr lang="en-US" sz="2400" dirty="0">
                <a:solidFill>
                  <a:srgbClr val="BCBEC4"/>
                </a:solidFill>
                <a:effectLst/>
              </a:rPr>
              <a:t>std;</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void </a:t>
            </a:r>
            <a:r>
              <a:rPr lang="en-US" sz="2400" dirty="0">
                <a:solidFill>
                  <a:srgbClr val="56A8F5"/>
                </a:solidFill>
                <a:effectLst/>
              </a:rPr>
              <a:t>test</a:t>
            </a:r>
            <a:r>
              <a:rPr lang="en-US" sz="2400" dirty="0">
                <a:solidFill>
                  <a:srgbClr val="BCBEC4"/>
                </a:solidFill>
                <a:effectLst/>
              </a:rPr>
              <a:t>() {</a:t>
            </a:r>
            <a:br>
              <a:rPr lang="en-US" sz="2400" dirty="0">
                <a:solidFill>
                  <a:srgbClr val="BCBEC4"/>
                </a:solidFill>
                <a:effectLst/>
              </a:rPr>
            </a:b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auto int </a:t>
            </a:r>
            <a:r>
              <a:rPr lang="en-US" sz="2400" dirty="0">
                <a:solidFill>
                  <a:srgbClr val="BCBEC4"/>
                </a:solidFill>
                <a:effectLst/>
              </a:rPr>
              <a:t>x = </a:t>
            </a:r>
            <a:r>
              <a:rPr lang="en-US" sz="2400" dirty="0">
                <a:solidFill>
                  <a:srgbClr val="2AACB8"/>
                </a:solidFill>
                <a:effectLst/>
              </a:rPr>
              <a:t>10</a:t>
            </a:r>
            <a:r>
              <a:rPr lang="en-US" sz="2400" dirty="0">
                <a:solidFill>
                  <a:srgbClr val="00B050"/>
                </a:solidFill>
                <a:effectLst/>
              </a:rPr>
              <a:t>;   // auto variable</a:t>
            </a:r>
            <a:br>
              <a:rPr lang="en-US" sz="2400" dirty="0">
                <a:solidFill>
                  <a:srgbClr val="7A7E85"/>
                </a:solidFill>
                <a:effectLst/>
              </a:rPr>
            </a:br>
            <a:br>
              <a:rPr lang="en-US" sz="2400" dirty="0">
                <a:solidFill>
                  <a:srgbClr val="7A7E85"/>
                </a:solidFill>
                <a:effectLst/>
              </a:rPr>
            </a:br>
            <a:r>
              <a:rPr lang="en-US" sz="2400" dirty="0">
                <a:solidFill>
                  <a:srgbClr val="7A7E85"/>
                </a:solidFill>
                <a:effectLst/>
              </a:rPr>
              <a:t>    </a:t>
            </a:r>
            <a:r>
              <a:rPr lang="en-US" sz="2400" dirty="0" err="1">
                <a:solidFill>
                  <a:srgbClr val="BCBEC4"/>
                </a:solidFill>
                <a:effectLst/>
              </a:rPr>
              <a:t>cout</a:t>
            </a:r>
            <a:r>
              <a:rPr lang="en-US" sz="2400" dirty="0">
                <a:solidFill>
                  <a:srgbClr val="BCBEC4"/>
                </a:solidFill>
                <a:effectLst/>
              </a:rPr>
              <a:t> </a:t>
            </a:r>
            <a:r>
              <a:rPr lang="en-US" sz="2400" dirty="0">
                <a:solidFill>
                  <a:srgbClr val="57AAF7"/>
                </a:solidFill>
                <a:effectLst/>
              </a:rPr>
              <a:t>&lt;&lt; </a:t>
            </a:r>
            <a:r>
              <a:rPr lang="en-US" sz="2400" dirty="0">
                <a:solidFill>
                  <a:srgbClr val="6AAB73"/>
                </a:solidFill>
                <a:effectLst/>
              </a:rPr>
              <a:t>"x = " </a:t>
            </a:r>
            <a:r>
              <a:rPr lang="en-US" sz="2400" dirty="0">
                <a:solidFill>
                  <a:srgbClr val="57AAF7"/>
                </a:solidFill>
                <a:effectLst/>
              </a:rPr>
              <a:t>&lt;&lt; </a:t>
            </a:r>
            <a:r>
              <a:rPr lang="en-US" sz="2400" dirty="0">
                <a:solidFill>
                  <a:srgbClr val="BCBEC4"/>
                </a:solidFill>
                <a:effectLst/>
              </a:rPr>
              <a:t>x </a:t>
            </a:r>
            <a:r>
              <a:rPr lang="en-US" sz="2400" dirty="0">
                <a:solidFill>
                  <a:srgbClr val="57AAF7"/>
                </a:solidFill>
                <a:effectLst/>
              </a:rPr>
              <a:t>&lt;&lt; </a:t>
            </a:r>
            <a:r>
              <a:rPr lang="en-US" sz="2400" dirty="0" err="1">
                <a:solidFill>
                  <a:srgbClr val="56A8F5"/>
                </a:solidFill>
                <a:effectLst/>
              </a:rPr>
              <a:t>endl</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int </a:t>
            </a:r>
            <a:r>
              <a:rPr lang="en-US" sz="2400" dirty="0">
                <a:solidFill>
                  <a:srgbClr val="56A8F5"/>
                </a:solidFill>
                <a:effectLst/>
              </a:rPr>
              <a:t>main</a:t>
            </a:r>
            <a:r>
              <a:rPr lang="en-US" sz="2400" dirty="0">
                <a:solidFill>
                  <a:srgbClr val="BCBEC4"/>
                </a:solidFill>
                <a:effectLst/>
              </a:rPr>
              <a:t>() {</a:t>
            </a:r>
            <a:br>
              <a:rPr lang="en-US" sz="2400" dirty="0">
                <a:solidFill>
                  <a:srgbClr val="BCBEC4"/>
                </a:solidFill>
                <a:effectLst/>
              </a:rPr>
            </a:br>
            <a:br>
              <a:rPr lang="en-US" sz="2400" dirty="0">
                <a:solidFill>
                  <a:srgbClr val="BCBEC4"/>
                </a:solidFill>
                <a:effectLst/>
              </a:rPr>
            </a:br>
            <a:r>
              <a:rPr lang="en-US" sz="2400" dirty="0">
                <a:solidFill>
                  <a:srgbClr val="BCBEC4"/>
                </a:solidFill>
                <a:effectLst/>
              </a:rPr>
              <a:t>    </a:t>
            </a:r>
            <a:r>
              <a:rPr lang="en-US" sz="2400" dirty="0">
                <a:solidFill>
                  <a:srgbClr val="56A8F5"/>
                </a:solidFill>
                <a:effectLst/>
              </a:rPr>
              <a:t>test</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r>
              <a:rPr lang="en-US" sz="2400" dirty="0">
                <a:solidFill>
                  <a:srgbClr val="56A8F5"/>
                </a:solidFill>
                <a:effectLst/>
              </a:rPr>
              <a:t>test</a:t>
            </a: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return </a:t>
            </a:r>
            <a:r>
              <a:rPr lang="en-US" sz="2400" dirty="0">
                <a:solidFill>
                  <a:srgbClr val="2AACB8"/>
                </a:solidFill>
                <a:effectLst/>
              </a:rPr>
              <a:t>0</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a:t>
            </a:r>
          </a:p>
        </p:txBody>
      </p:sp>
      <p:pic>
        <p:nvPicPr>
          <p:cNvPr id="11" name="Picture 10">
            <a:extLst>
              <a:ext uri="{FF2B5EF4-FFF2-40B4-BE49-F238E27FC236}">
                <a16:creationId xmlns:a16="http://schemas.microsoft.com/office/drawing/2014/main" id="{17E2E44C-808B-29B0-7913-6BDFDF998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6056" y="7893050"/>
            <a:ext cx="2511011" cy="1358900"/>
          </a:xfrm>
          <a:prstGeom prst="rect">
            <a:avLst/>
          </a:prstGeom>
        </p:spPr>
      </p:pic>
    </p:spTree>
    <p:extLst>
      <p:ext uri="{BB962C8B-B14F-4D97-AF65-F5344CB8AC3E}">
        <p14:creationId xmlns:p14="http://schemas.microsoft.com/office/powerpoint/2010/main" val="250907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3635E-94B6-8F25-CCE7-6E451BC8B11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51D6A70-6EA1-BE89-C1B2-A006DAFD628A}"/>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Other Variables in C++</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34F060AE-BCE6-491B-29E5-CEFC07AA49EF}"/>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AB694142-FCA7-7429-C871-B05C2601BE9C}"/>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66C2E123-60DB-7D8C-0577-C788F5488E08}"/>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010EB909-EB44-F63D-CF13-B04AA4CF1C80}"/>
              </a:ext>
            </a:extLst>
          </p:cNvPr>
          <p:cNvSpPr txBox="1"/>
          <p:nvPr/>
        </p:nvSpPr>
        <p:spPr>
          <a:xfrm>
            <a:off x="1002646" y="1714500"/>
            <a:ext cx="14465954" cy="5904052"/>
          </a:xfrm>
          <a:prstGeom prst="rect">
            <a:avLst/>
          </a:prstGeom>
          <a:noFill/>
        </p:spPr>
        <p:txBody>
          <a:bodyPr wrap="square">
            <a:spAutoFit/>
          </a:bodyPr>
          <a:lstStyle/>
          <a:p>
            <a:pPr lvl="0" eaLnBrk="0" fontAlgn="base" hangingPunct="0">
              <a:spcBef>
                <a:spcPct val="0"/>
              </a:spcBef>
              <a:spcAft>
                <a:spcPct val="0"/>
              </a:spcAft>
            </a:pPr>
            <a:r>
              <a:rPr lang="en-IQ" altLang="en-IQ" sz="4400" b="1" dirty="0">
                <a:solidFill>
                  <a:schemeClr val="tx1">
                    <a:lumMod val="95000"/>
                    <a:lumOff val="5000"/>
                  </a:schemeClr>
                </a:solidFill>
              </a:rPr>
              <a:t>3. External variables:</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The extern keyword simply indicates that the variable is defined outside of the block in which it is being used. </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It is a global variable that is declared and initialized to be used somewhere else. </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The key purpose of extern variables is that they can be accessible from two separate files inside a larger program.</a:t>
            </a:r>
          </a:p>
          <a:p>
            <a:pPr marL="457200" lvl="0" indent="-457200" eaLnBrk="0" fontAlgn="base" hangingPunct="0">
              <a:lnSpc>
                <a:spcPct val="150000"/>
              </a:lnSpc>
              <a:spcBef>
                <a:spcPct val="0"/>
              </a:spcBef>
              <a:spcAft>
                <a:spcPct val="0"/>
              </a:spcAft>
              <a:buFont typeface="Arial" panose="020B0604020202020204" pitchFamily="34" charset="0"/>
              <a:buChar char="•"/>
            </a:pPr>
            <a:r>
              <a:rPr lang="en-IQ" altLang="en-IQ" sz="2800" dirty="0">
                <a:solidFill>
                  <a:schemeClr val="tx1">
                    <a:lumMod val="95000"/>
                    <a:lumOff val="5000"/>
                  </a:schemeClr>
                </a:solidFill>
              </a:rPr>
              <a:t>Their default initial value is 0.</a:t>
            </a:r>
            <a:endParaRPr lang="en-IQ" altLang="en-IQ" sz="3600" dirty="0">
              <a:solidFill>
                <a:schemeClr val="tx1">
                  <a:lumMod val="95000"/>
                  <a:lumOff val="5000"/>
                </a:schemeClr>
              </a:solidFill>
            </a:endParaRPr>
          </a:p>
          <a:p>
            <a:pPr lvl="0" eaLnBrk="0" fontAlgn="base" hangingPunct="0">
              <a:spcBef>
                <a:spcPct val="0"/>
              </a:spcBef>
              <a:spcAft>
                <a:spcPct val="0"/>
              </a:spcAft>
            </a:pPr>
            <a:endParaRPr lang="en-IQ" altLang="en-IQ" sz="4400" b="1" dirty="0">
              <a:solidFill>
                <a:schemeClr val="tx1">
                  <a:lumMod val="95000"/>
                  <a:lumOff val="5000"/>
                </a:schemeClr>
              </a:solidFill>
            </a:endParaRPr>
          </a:p>
          <a:p>
            <a:pPr marL="457200" lvl="0" indent="-457200" eaLnBrk="0" fontAlgn="base" hangingPunct="0">
              <a:lnSpc>
                <a:spcPct val="150000"/>
              </a:lnSpc>
              <a:spcBef>
                <a:spcPct val="0"/>
              </a:spcBef>
              <a:spcAft>
                <a:spcPct val="0"/>
              </a:spcAft>
              <a:buFont typeface="Arial" panose="020B0604020202020204" pitchFamily="34" charset="0"/>
              <a:buChar char="•"/>
            </a:pPr>
            <a:endParaRPr lang="en-IQ" altLang="en-IQ" sz="2800" dirty="0">
              <a:solidFill>
                <a:schemeClr val="tx1">
                  <a:lumMod val="95000"/>
                  <a:lumOff val="5000"/>
                </a:schemeClr>
              </a:solidFill>
            </a:endParaRPr>
          </a:p>
        </p:txBody>
      </p:sp>
    </p:spTree>
    <p:extLst>
      <p:ext uri="{BB962C8B-B14F-4D97-AF65-F5344CB8AC3E}">
        <p14:creationId xmlns:p14="http://schemas.microsoft.com/office/powerpoint/2010/main" val="2222818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44C5C-09B8-97D6-206B-8D8724D8B65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4B723B4-0A20-2D6B-F0CA-652B3416058D}"/>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US" altLang="en-IQ" sz="6399" b="1" i="1" dirty="0">
                <a:solidFill>
                  <a:srgbClr val="0F4662"/>
                </a:solidFill>
                <a:latin typeface="Cormorant Garamond Bold Italics"/>
              </a:rPr>
              <a:t>Other Variables in C++</a:t>
            </a:r>
            <a:endParaRPr lang="en-US" sz="6399" b="1" i="1" dirty="0">
              <a:solidFill>
                <a:srgbClr val="0F4662"/>
              </a:solidFill>
              <a:latin typeface="Cormorant Garamond Bold Italics"/>
              <a:ea typeface="Cormorant Garamond Bold Italics"/>
              <a:cs typeface="Cormorant Garamond Bold Italics"/>
              <a:sym typeface="Cormorant Garamond Bold Italics"/>
            </a:endParaRPr>
          </a:p>
        </p:txBody>
      </p:sp>
      <p:sp>
        <p:nvSpPr>
          <p:cNvPr id="13" name="Freeform 13">
            <a:extLst>
              <a:ext uri="{FF2B5EF4-FFF2-40B4-BE49-F238E27FC236}">
                <a16:creationId xmlns:a16="http://schemas.microsoft.com/office/drawing/2014/main" id="{F88AB2DB-C315-B438-3669-F8BB1F60EE6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Rectangle 4">
            <a:extLst>
              <a:ext uri="{FF2B5EF4-FFF2-40B4-BE49-F238E27FC236}">
                <a16:creationId xmlns:a16="http://schemas.microsoft.com/office/drawing/2014/main" id="{38B16234-5180-9E57-D3A3-1898394F811C}"/>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BA31929-1E33-6C27-E469-E698BCBE0658}"/>
              </a:ext>
            </a:extLst>
          </p:cNvPr>
          <p:cNvSpPr>
            <a:spLocks noChangeArrowheads="1"/>
          </p:cNvSpPr>
          <p:nvPr/>
        </p:nvSpPr>
        <p:spPr bwMode="auto">
          <a:xfrm>
            <a:off x="0" y="-2844"/>
            <a:ext cx="65" cy="462889"/>
          </a:xfrm>
          <a:prstGeom prst="rect">
            <a:avLst/>
          </a:prstGeom>
          <a:solidFill>
            <a:srgbClr val="E7E9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E1B6D26B-92B8-5B96-1762-B0C1A567CF00}"/>
              </a:ext>
            </a:extLst>
          </p:cNvPr>
          <p:cNvSpPr txBox="1"/>
          <p:nvPr/>
        </p:nvSpPr>
        <p:spPr>
          <a:xfrm>
            <a:off x="1002646" y="1714500"/>
            <a:ext cx="14465954" cy="7935377"/>
          </a:xfrm>
          <a:prstGeom prst="rect">
            <a:avLst/>
          </a:prstGeom>
          <a:noFill/>
        </p:spPr>
        <p:txBody>
          <a:bodyPr wrap="square">
            <a:spAutoFit/>
          </a:bodyPr>
          <a:lstStyle/>
          <a:p>
            <a:pPr lvl="0" eaLnBrk="0" fontAlgn="base" hangingPunct="0">
              <a:spcBef>
                <a:spcPct val="0"/>
              </a:spcBef>
              <a:spcAft>
                <a:spcPct val="0"/>
              </a:spcAft>
            </a:pPr>
            <a:r>
              <a:rPr lang="en-IQ" altLang="en-IQ" sz="4400" b="1" dirty="0">
                <a:solidFill>
                  <a:schemeClr val="tx1">
                    <a:lumMod val="95000"/>
                    <a:lumOff val="5000"/>
                  </a:schemeClr>
                </a:solidFill>
              </a:rPr>
              <a:t>3. External variables:</a:t>
            </a:r>
          </a:p>
          <a:p>
            <a:pPr>
              <a:buNone/>
            </a:pPr>
            <a:r>
              <a:rPr lang="en-US" sz="2400" dirty="0">
                <a:solidFill>
                  <a:srgbClr val="B3AE60"/>
                </a:solidFill>
                <a:effectLst/>
              </a:rPr>
              <a:t>#include </a:t>
            </a:r>
            <a:r>
              <a:rPr lang="en-US" sz="2400" dirty="0">
                <a:solidFill>
                  <a:srgbClr val="6AAB73"/>
                </a:solidFill>
                <a:effectLst/>
              </a:rPr>
              <a:t>&lt;iostream&gt;</a:t>
            </a:r>
            <a:br>
              <a:rPr lang="en-US" sz="2400" dirty="0">
                <a:solidFill>
                  <a:srgbClr val="6AAB73"/>
                </a:solidFill>
                <a:effectLst/>
              </a:rPr>
            </a:br>
            <a:r>
              <a:rPr lang="en-US" sz="2400" dirty="0">
                <a:solidFill>
                  <a:srgbClr val="CF8E6D"/>
                </a:solidFill>
                <a:effectLst/>
              </a:rPr>
              <a:t>using namespace </a:t>
            </a:r>
            <a:r>
              <a:rPr lang="en-US" sz="2400" dirty="0">
                <a:solidFill>
                  <a:srgbClr val="BCBEC4"/>
                </a:solidFill>
                <a:effectLst/>
              </a:rPr>
              <a:t>std;</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int </a:t>
            </a:r>
            <a:r>
              <a:rPr lang="en-US" sz="2400" dirty="0">
                <a:solidFill>
                  <a:srgbClr val="BCBEC4"/>
                </a:solidFill>
                <a:effectLst/>
              </a:rPr>
              <a:t>x;</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void </a:t>
            </a:r>
            <a:r>
              <a:rPr lang="en-US" sz="2400" dirty="0" err="1">
                <a:solidFill>
                  <a:srgbClr val="56A8F5"/>
                </a:solidFill>
                <a:effectLst/>
              </a:rPr>
              <a:t>efun</a:t>
            </a:r>
            <a:r>
              <a:rPr lang="en-US" sz="2400" dirty="0">
                <a:solidFill>
                  <a:srgbClr val="BCBEC4"/>
                </a:solidFill>
                <a:effectLst/>
              </a:rPr>
              <a:t>() {</a:t>
            </a: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extern int </a:t>
            </a:r>
            <a:r>
              <a:rPr lang="en-US" sz="2400" dirty="0">
                <a:solidFill>
                  <a:srgbClr val="BCBEC4"/>
                </a:solidFill>
                <a:effectLst/>
              </a:rPr>
              <a:t>x;       </a:t>
            </a:r>
            <a:r>
              <a:rPr lang="en-US" sz="2400" dirty="0">
                <a:solidFill>
                  <a:srgbClr val="6AAB73"/>
                </a:solidFill>
              </a:rPr>
              <a:t>//Indicating that x is defined elsewhere</a:t>
            </a:r>
            <a:br>
              <a:rPr lang="en-US" sz="2400" dirty="0">
                <a:solidFill>
                  <a:srgbClr val="7A7E85"/>
                </a:solidFill>
                <a:effectLst/>
              </a:rPr>
            </a:br>
            <a:r>
              <a:rPr lang="en-US" sz="2400" dirty="0">
                <a:solidFill>
                  <a:srgbClr val="7A7E85"/>
                </a:solidFill>
                <a:effectLst/>
              </a:rPr>
              <a:t>    </a:t>
            </a:r>
            <a:r>
              <a:rPr lang="en-US" sz="2400" dirty="0">
                <a:solidFill>
                  <a:srgbClr val="BCBEC4"/>
                </a:solidFill>
                <a:effectLst/>
              </a:rPr>
              <a:t>x = </a:t>
            </a:r>
            <a:r>
              <a:rPr lang="en-US" sz="2400" dirty="0">
                <a:solidFill>
                  <a:srgbClr val="2AACB8"/>
                </a:solidFill>
                <a:effectLst/>
              </a:rPr>
              <a:t>2</a:t>
            </a:r>
            <a:r>
              <a:rPr lang="en-US" sz="2400" dirty="0">
                <a:solidFill>
                  <a:srgbClr val="BCBEC4"/>
                </a:solidFill>
                <a:effectLst/>
              </a:rPr>
              <a:t>;              </a:t>
            </a:r>
            <a:r>
              <a:rPr lang="en-US" sz="2400" dirty="0">
                <a:solidFill>
                  <a:srgbClr val="6AAB73"/>
                </a:solidFill>
              </a:rPr>
              <a:t>//Modifying the value of x</a:t>
            </a:r>
            <a:br>
              <a:rPr lang="en-US" sz="2400" dirty="0">
                <a:solidFill>
                  <a:srgbClr val="6AAB73"/>
                </a:solidFill>
              </a:rPr>
            </a:br>
            <a:r>
              <a:rPr lang="en-US" sz="2400" dirty="0">
                <a:solidFill>
                  <a:srgbClr val="7A7E85"/>
                </a:solidFill>
                <a:effectLst/>
              </a:rPr>
              <a:t>    </a:t>
            </a:r>
            <a:r>
              <a:rPr lang="en-US" sz="2400" dirty="0" err="1">
                <a:solidFill>
                  <a:srgbClr val="BCBEC4"/>
                </a:solidFill>
                <a:effectLst/>
              </a:rPr>
              <a:t>cout</a:t>
            </a:r>
            <a:r>
              <a:rPr lang="en-US" sz="2400" dirty="0">
                <a:solidFill>
                  <a:srgbClr val="57AAF7"/>
                </a:solidFill>
                <a:effectLst/>
              </a:rPr>
              <a:t>&lt;&lt;</a:t>
            </a:r>
            <a:r>
              <a:rPr lang="en-US" sz="2400" dirty="0">
                <a:solidFill>
                  <a:srgbClr val="6AAB73"/>
                </a:solidFill>
                <a:effectLst/>
              </a:rPr>
              <a:t>"Modified value of extern variable x = "</a:t>
            </a:r>
            <a:r>
              <a:rPr lang="en-US" sz="2400" dirty="0">
                <a:solidFill>
                  <a:srgbClr val="57AAF7"/>
                </a:solidFill>
                <a:effectLst/>
              </a:rPr>
              <a:t>&lt;&lt;</a:t>
            </a:r>
            <a:r>
              <a:rPr lang="en-US" sz="2400" dirty="0">
                <a:solidFill>
                  <a:srgbClr val="BCBEC4"/>
                </a:solidFill>
                <a:effectLst/>
              </a:rPr>
              <a:t>x;</a:t>
            </a:r>
            <a:br>
              <a:rPr lang="en-US" sz="2400" dirty="0">
                <a:solidFill>
                  <a:srgbClr val="BCBEC4"/>
                </a:solidFill>
                <a:effectLst/>
              </a:rPr>
            </a:b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int </a:t>
            </a:r>
            <a:r>
              <a:rPr lang="en-US" sz="2400" dirty="0">
                <a:solidFill>
                  <a:srgbClr val="56A8F5"/>
                </a:solidFill>
                <a:effectLst/>
              </a:rPr>
              <a:t>main</a:t>
            </a:r>
            <a:r>
              <a:rPr lang="en-US" sz="2400" dirty="0">
                <a:solidFill>
                  <a:srgbClr val="BCBEC4"/>
                </a:solidFill>
                <a:effectLst/>
              </a:rPr>
              <a:t>() {</a:t>
            </a:r>
            <a:br>
              <a:rPr lang="en-US" sz="2400" dirty="0">
                <a:solidFill>
                  <a:srgbClr val="BCBEC4"/>
                </a:solidFill>
                <a:effectLst/>
              </a:rPr>
            </a:br>
            <a:r>
              <a:rPr lang="en-US" sz="2400" dirty="0">
                <a:solidFill>
                  <a:srgbClr val="BCBEC4"/>
                </a:solidFill>
                <a:effectLst/>
              </a:rPr>
              <a:t>    </a:t>
            </a:r>
            <a:r>
              <a:rPr lang="en-US" sz="2400" dirty="0" err="1">
                <a:solidFill>
                  <a:srgbClr val="BCBEC4"/>
                </a:solidFill>
                <a:effectLst/>
              </a:rPr>
              <a:t>cout</a:t>
            </a:r>
            <a:r>
              <a:rPr lang="en-US" sz="2400" dirty="0">
                <a:solidFill>
                  <a:srgbClr val="57AAF7"/>
                </a:solidFill>
                <a:effectLst/>
              </a:rPr>
              <a:t>&lt;&lt;</a:t>
            </a:r>
            <a:r>
              <a:rPr lang="en-US" sz="2400" dirty="0">
                <a:solidFill>
                  <a:srgbClr val="6AAB73"/>
                </a:solidFill>
                <a:effectLst/>
              </a:rPr>
              <a:t>"x = "</a:t>
            </a:r>
            <a:r>
              <a:rPr lang="en-US" sz="2400" dirty="0">
                <a:solidFill>
                  <a:srgbClr val="57AAF7"/>
                </a:solidFill>
                <a:effectLst/>
              </a:rPr>
              <a:t>&lt;&lt;</a:t>
            </a:r>
            <a:r>
              <a:rPr lang="en-US" sz="2400" dirty="0">
                <a:solidFill>
                  <a:srgbClr val="BCBEC4"/>
                </a:solidFill>
                <a:effectLst/>
              </a:rPr>
              <a:t>x</a:t>
            </a:r>
            <a:r>
              <a:rPr lang="en-US" sz="2400" dirty="0">
                <a:solidFill>
                  <a:srgbClr val="57AAF7"/>
                </a:solidFill>
                <a:effectLst/>
              </a:rPr>
              <a:t>&lt;&lt;</a:t>
            </a:r>
            <a:r>
              <a:rPr lang="en-US" sz="2400" dirty="0" err="1">
                <a:solidFill>
                  <a:srgbClr val="56A8F5"/>
                </a:solidFill>
                <a:effectLst/>
              </a:rPr>
              <a:t>endl</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r>
              <a:rPr lang="en-US" sz="2400" dirty="0" err="1">
                <a:solidFill>
                  <a:srgbClr val="56A8F5"/>
                </a:solidFill>
                <a:effectLst/>
              </a:rPr>
              <a:t>efun</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r>
              <a:rPr lang="en-US" sz="2400" dirty="0">
                <a:solidFill>
                  <a:srgbClr val="CF8E6D"/>
                </a:solidFill>
                <a:effectLst/>
              </a:rPr>
              <a:t>return </a:t>
            </a:r>
            <a:r>
              <a:rPr lang="en-US" sz="2400" dirty="0">
                <a:solidFill>
                  <a:srgbClr val="2AACB8"/>
                </a:solidFill>
                <a:effectLst/>
              </a:rPr>
              <a:t>0</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a:t>
            </a:r>
          </a:p>
          <a:p>
            <a:pPr lvl="0" eaLnBrk="0" fontAlgn="base" hangingPunct="0">
              <a:spcBef>
                <a:spcPct val="0"/>
              </a:spcBef>
              <a:spcAft>
                <a:spcPct val="0"/>
              </a:spcAft>
            </a:pPr>
            <a:endParaRPr lang="en-IQ" altLang="en-IQ" sz="4400" b="1" dirty="0">
              <a:solidFill>
                <a:schemeClr val="tx1">
                  <a:lumMod val="95000"/>
                  <a:lumOff val="5000"/>
                </a:schemeClr>
              </a:solidFill>
            </a:endParaRPr>
          </a:p>
          <a:p>
            <a:pPr marL="457200" lvl="0" indent="-457200" eaLnBrk="0" fontAlgn="base" hangingPunct="0">
              <a:lnSpc>
                <a:spcPct val="150000"/>
              </a:lnSpc>
              <a:spcBef>
                <a:spcPct val="0"/>
              </a:spcBef>
              <a:spcAft>
                <a:spcPct val="0"/>
              </a:spcAft>
              <a:buFont typeface="Arial" panose="020B0604020202020204" pitchFamily="34" charset="0"/>
              <a:buChar char="•"/>
            </a:pPr>
            <a:endParaRPr lang="en-IQ" altLang="en-IQ" sz="2800" dirty="0">
              <a:solidFill>
                <a:schemeClr val="tx1">
                  <a:lumMod val="95000"/>
                  <a:lumOff val="5000"/>
                </a:schemeClr>
              </a:solidFill>
            </a:endParaRPr>
          </a:p>
        </p:txBody>
      </p:sp>
      <p:sp>
        <p:nvSpPr>
          <p:cNvPr id="2" name="Rectangle 1">
            <a:extLst>
              <a:ext uri="{FF2B5EF4-FFF2-40B4-BE49-F238E27FC236}">
                <a16:creationId xmlns:a16="http://schemas.microsoft.com/office/drawing/2014/main" id="{3826BACC-9861-8CEE-618C-35D00A25E41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Q" altLang="en-IQ"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79850DFC-E4B5-5AD7-71AA-70EB917D70C2}"/>
              </a:ext>
            </a:extLst>
          </p:cNvPr>
          <p:cNvPicPr>
            <a:picLocks noChangeAspect="1"/>
          </p:cNvPicPr>
          <p:nvPr/>
        </p:nvPicPr>
        <p:blipFill>
          <a:blip r:embed="rId4">
            <a:extLst>
              <a:ext uri="{28A0092B-C50C-407E-A947-70E740481C1C}">
                <a14:useLocalDpi xmlns:a14="http://schemas.microsoft.com/office/drawing/2010/main" val="0"/>
              </a:ext>
            </a:extLst>
          </a:blip>
          <a:srcRect b="35790"/>
          <a:stretch>
            <a:fillRect/>
          </a:stretch>
        </p:blipFill>
        <p:spPr>
          <a:xfrm>
            <a:off x="8991600" y="8038364"/>
            <a:ext cx="7795623" cy="1068272"/>
          </a:xfrm>
          <a:prstGeom prst="rect">
            <a:avLst/>
          </a:prstGeom>
        </p:spPr>
      </p:pic>
    </p:spTree>
    <p:extLst>
      <p:ext uri="{BB962C8B-B14F-4D97-AF65-F5344CB8AC3E}">
        <p14:creationId xmlns:p14="http://schemas.microsoft.com/office/powerpoint/2010/main" val="677518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442710" y="3369664"/>
            <a:ext cx="11402580" cy="3185722"/>
          </a:xfrm>
          <a:prstGeom prst="rect">
            <a:avLst/>
          </a:prstGeom>
        </p:spPr>
        <p:txBody>
          <a:bodyPr lIns="0" tIns="0" rIns="0" bIns="0" rtlCol="0" anchor="t">
            <a:spAutoFit/>
          </a:bodyPr>
          <a:lstStyle/>
          <a:p>
            <a:pPr marL="0" lvl="0" indent="0" algn="ctr">
              <a:lnSpc>
                <a:spcPts val="26009"/>
              </a:lnSpc>
              <a:spcBef>
                <a:spcPct val="0"/>
              </a:spcBef>
            </a:pPr>
            <a:r>
              <a:rPr lang="en-US" sz="18577" b="1" i="1">
                <a:solidFill>
                  <a:srgbClr val="0F4662"/>
                </a:solidFill>
                <a:latin typeface="Cormorant Garamond Bold Italics"/>
                <a:ea typeface="Cormorant Garamond Bold Italics"/>
                <a:cs typeface="Cormorant Garamond Bold Italics"/>
                <a:sym typeface="Cormorant Garamond Bold Italics"/>
              </a:rPr>
              <a:t>Thank you</a:t>
            </a:r>
          </a:p>
        </p:txBody>
      </p:sp>
      <p:sp>
        <p:nvSpPr>
          <p:cNvPr id="3" name="AutoShape 3"/>
          <p:cNvSpPr/>
          <p:nvPr/>
        </p:nvSpPr>
        <p:spPr>
          <a:xfrm>
            <a:off x="5897880" y="2215083"/>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Freeform 4"/>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AutoShape 5"/>
          <p:cNvSpPr/>
          <p:nvPr/>
        </p:nvSpPr>
        <p:spPr>
          <a:xfrm>
            <a:off x="5897880" y="8159883"/>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6" name="Freeform 6"/>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9E23-E208-0B4E-D074-A3F12BD3517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22FC9AC-1F75-22CE-343D-84F940229F69}"/>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Default Arguments in Functions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9D8FC12C-000D-F116-F6B5-AEA114A840D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A75EBF9E-1389-E620-2E22-DA87433DFE02}"/>
              </a:ext>
            </a:extLst>
          </p:cNvPr>
          <p:cNvSpPr txBox="1"/>
          <p:nvPr/>
        </p:nvSpPr>
        <p:spPr>
          <a:xfrm>
            <a:off x="1010529" y="2171700"/>
            <a:ext cx="15753471" cy="7571303"/>
          </a:xfrm>
          <a:prstGeom prst="rect">
            <a:avLst/>
          </a:prstGeom>
        </p:spPr>
        <p:txBody>
          <a:bodyPr wrap="square" lIns="0" tIns="0" rIns="0" bIns="0" rtlCol="0" anchor="t">
            <a:spAutoFit/>
          </a:bodyPr>
          <a:lstStyle/>
          <a:p>
            <a:pPr>
              <a:buNone/>
            </a:pPr>
            <a:r>
              <a:rPr lang="en-US" sz="2800" dirty="0">
                <a:solidFill>
                  <a:srgbClr val="B3AE60"/>
                </a:solidFill>
                <a:effectLst/>
              </a:rPr>
              <a:t>#include </a:t>
            </a:r>
            <a:r>
              <a:rPr lang="en-US" sz="2800" dirty="0">
                <a:solidFill>
                  <a:srgbClr val="6AAB73"/>
                </a:solidFill>
                <a:effectLst/>
              </a:rPr>
              <a:t>&lt;iostream&gt;</a:t>
            </a:r>
            <a:br>
              <a:rPr lang="en-US" sz="2800" dirty="0">
                <a:solidFill>
                  <a:srgbClr val="6AAB73"/>
                </a:solidFill>
                <a:effectLst/>
              </a:rPr>
            </a:br>
            <a:r>
              <a:rPr lang="en-US" sz="2800" dirty="0">
                <a:solidFill>
                  <a:srgbClr val="CF8E6D"/>
                </a:solidFill>
                <a:effectLst/>
              </a:rPr>
              <a:t>using namespace </a:t>
            </a:r>
            <a:r>
              <a:rPr lang="en-US" sz="2800" dirty="0">
                <a:solidFill>
                  <a:srgbClr val="BCBEC4"/>
                </a:solidFill>
                <a:effectLst/>
              </a:rPr>
              <a:t>std;</a:t>
            </a:r>
            <a:br>
              <a:rPr lang="en-US" sz="2800" dirty="0">
                <a:solidFill>
                  <a:srgbClr val="BCBEC4"/>
                </a:solidFill>
                <a:effectLst/>
              </a:rPr>
            </a:br>
            <a:br>
              <a:rPr lang="en-US" sz="2800" dirty="0">
                <a:solidFill>
                  <a:srgbClr val="BCBEC4"/>
                </a:solidFill>
                <a:effectLst/>
              </a:rPr>
            </a:br>
            <a:r>
              <a:rPr lang="en-US" sz="2800" dirty="0">
                <a:solidFill>
                  <a:srgbClr val="CF8E6D"/>
                </a:solidFill>
                <a:effectLst/>
              </a:rPr>
              <a:t>void </a:t>
            </a:r>
            <a:r>
              <a:rPr lang="en-US" sz="2800" dirty="0" err="1">
                <a:solidFill>
                  <a:srgbClr val="CF8E6D"/>
                </a:solidFill>
                <a:effectLst/>
              </a:rPr>
              <a:t>myFunction</a:t>
            </a:r>
            <a:r>
              <a:rPr lang="en-US" sz="2800" dirty="0">
                <a:solidFill>
                  <a:srgbClr val="BCBEC4"/>
                </a:solidFill>
                <a:effectLst/>
              </a:rPr>
              <a:t>(</a:t>
            </a:r>
            <a:r>
              <a:rPr lang="en-US" sz="2800" dirty="0">
                <a:solidFill>
                  <a:srgbClr val="CF8E6D"/>
                </a:solidFill>
                <a:effectLst/>
              </a:rPr>
              <a:t>int </a:t>
            </a:r>
            <a:r>
              <a:rPr lang="en-US" sz="2800" dirty="0">
                <a:solidFill>
                  <a:srgbClr val="BCBEC4"/>
                </a:solidFill>
                <a:effectLst/>
              </a:rPr>
              <a:t>a = </a:t>
            </a:r>
            <a:r>
              <a:rPr lang="en-US" sz="2800" dirty="0">
                <a:solidFill>
                  <a:srgbClr val="2AACB8"/>
                </a:solidFill>
                <a:effectLst/>
              </a:rPr>
              <a:t>10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err="1">
                <a:solidFill>
                  <a:srgbClr val="BCBEC4"/>
                </a:solidFill>
                <a:effectLst/>
              </a:rPr>
              <a:t>cout</a:t>
            </a:r>
            <a:r>
              <a:rPr lang="en-US" sz="2800" dirty="0">
                <a:solidFill>
                  <a:srgbClr val="BCBEC4"/>
                </a:solidFill>
                <a:effectLst/>
              </a:rPr>
              <a:t> </a:t>
            </a:r>
            <a:r>
              <a:rPr lang="en-US" sz="2800" dirty="0">
                <a:solidFill>
                  <a:srgbClr val="57AAF7"/>
                </a:solidFill>
                <a:effectLst/>
              </a:rPr>
              <a:t>&lt;&lt; </a:t>
            </a:r>
            <a:r>
              <a:rPr lang="en-US" sz="2800" dirty="0">
                <a:solidFill>
                  <a:srgbClr val="BCBEC4"/>
                </a:solidFill>
                <a:effectLst/>
              </a:rPr>
              <a:t>a </a:t>
            </a:r>
            <a:r>
              <a:rPr lang="en-US" sz="2800" dirty="0">
                <a:solidFill>
                  <a:srgbClr val="57AAF7"/>
                </a:solidFill>
                <a:effectLst/>
              </a:rPr>
              <a:t>&lt;&lt; </a:t>
            </a:r>
            <a:r>
              <a:rPr lang="en-US" sz="2800" dirty="0" err="1">
                <a:solidFill>
                  <a:srgbClr val="56A8F5"/>
                </a:solidFill>
                <a:effectLst/>
              </a:rPr>
              <a:t>endl</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a:t>
            </a:r>
            <a:br>
              <a:rPr lang="en-US" sz="2800" dirty="0">
                <a:solidFill>
                  <a:srgbClr val="BCBEC4"/>
                </a:solidFill>
                <a:effectLst/>
              </a:rPr>
            </a:br>
            <a:br>
              <a:rPr lang="en-US" sz="2800" dirty="0">
                <a:solidFill>
                  <a:srgbClr val="BCBEC4"/>
                </a:solidFill>
                <a:effectLst/>
              </a:rPr>
            </a:br>
            <a:r>
              <a:rPr lang="en-US" sz="2800" dirty="0">
                <a:solidFill>
                  <a:srgbClr val="CF8E6D"/>
                </a:solidFill>
                <a:effectLst/>
              </a:rPr>
              <a:t>int </a:t>
            </a:r>
            <a:r>
              <a:rPr lang="en-US" sz="2800" dirty="0">
                <a:solidFill>
                  <a:srgbClr val="56A8F5"/>
                </a:solidFill>
                <a:effectLst/>
              </a:rPr>
              <a:t>main</a:t>
            </a:r>
            <a:r>
              <a:rPr lang="en-US" sz="2800" dirty="0">
                <a:solidFill>
                  <a:srgbClr val="BCBEC4"/>
                </a:solidFill>
                <a:effectLst/>
              </a:rPr>
              <a:t>(){</a:t>
            </a:r>
            <a:br>
              <a:rPr lang="en-US" sz="2800" dirty="0">
                <a:solidFill>
                  <a:srgbClr val="BCBEC4"/>
                </a:solidFill>
                <a:effectLst/>
              </a:rPr>
            </a:br>
            <a:br>
              <a:rPr lang="en-US" sz="2800" dirty="0">
                <a:solidFill>
                  <a:srgbClr val="BCBEC4"/>
                </a:solidFill>
                <a:effectLst/>
              </a:rPr>
            </a:br>
            <a:r>
              <a:rPr lang="en-US" sz="2800" dirty="0">
                <a:solidFill>
                  <a:srgbClr val="BCBEC4"/>
                </a:solidFill>
                <a:effectLst/>
              </a:rPr>
              <a:t>    </a:t>
            </a:r>
            <a:r>
              <a:rPr lang="en-US" sz="2800" dirty="0">
                <a:solidFill>
                  <a:srgbClr val="56A8F5"/>
                </a:solidFill>
                <a:effectLst/>
              </a:rPr>
              <a:t>f</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a:solidFill>
                  <a:srgbClr val="56A8F5"/>
                </a:solidFill>
                <a:effectLst/>
              </a:rPr>
              <a:t>f</a:t>
            </a:r>
            <a:r>
              <a:rPr lang="en-US" sz="2800" dirty="0">
                <a:solidFill>
                  <a:srgbClr val="BCBEC4"/>
                </a:solidFill>
                <a:effectLst/>
              </a:rPr>
              <a:t>(</a:t>
            </a:r>
            <a:r>
              <a:rPr lang="en-US" sz="2800" dirty="0">
                <a:solidFill>
                  <a:srgbClr val="2AACB8"/>
                </a:solidFill>
                <a:effectLst/>
              </a:rPr>
              <a:t>221</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dirty="0">
                <a:solidFill>
                  <a:srgbClr val="CF8E6D"/>
                </a:solidFill>
                <a:effectLst/>
              </a:rPr>
              <a:t>return </a:t>
            </a:r>
            <a:r>
              <a:rPr lang="en-US" sz="2800" dirty="0">
                <a:solidFill>
                  <a:srgbClr val="2AACB8"/>
                </a:solidFill>
                <a:effectLst/>
              </a:rPr>
              <a:t>0</a:t>
            </a:r>
            <a:r>
              <a:rPr lang="en-US" sz="2800" dirty="0">
                <a:solidFill>
                  <a:srgbClr val="BCBEC4"/>
                </a:solidFill>
                <a:effectLst/>
              </a:rPr>
              <a:t>;</a:t>
            </a:r>
            <a:br>
              <a:rPr lang="en-US" sz="2800" dirty="0">
                <a:solidFill>
                  <a:srgbClr val="BCBEC4"/>
                </a:solidFill>
                <a:effectLst/>
              </a:rPr>
            </a:br>
            <a:r>
              <a:rPr lang="en-US" sz="2800" dirty="0">
                <a:solidFill>
                  <a:srgbClr val="BCBEC4"/>
                </a:solidFill>
                <a:effectLst/>
              </a:rPr>
              <a:t>}            													</a:t>
            </a:r>
            <a:r>
              <a:rPr lang="en-US" sz="2800" b="1" dirty="0">
                <a:solidFill>
                  <a:schemeClr val="tx1">
                    <a:lumMod val="95000"/>
                    <a:lumOff val="5000"/>
                  </a:schemeClr>
                </a:solidFill>
                <a:effectLst/>
              </a:rPr>
              <a:t>Output:</a:t>
            </a:r>
            <a:br>
              <a:rPr lang="en-US" sz="2800" b="1" dirty="0">
                <a:solidFill>
                  <a:schemeClr val="tx1">
                    <a:lumMod val="95000"/>
                    <a:lumOff val="5000"/>
                  </a:schemeClr>
                </a:solidFill>
                <a:effectLst/>
              </a:rPr>
            </a:br>
            <a:r>
              <a:rPr lang="en-US" sz="2800" b="1" dirty="0">
                <a:solidFill>
                  <a:schemeClr val="tx1">
                    <a:lumMod val="95000"/>
                    <a:lumOff val="5000"/>
                  </a:schemeClr>
                </a:solidFill>
                <a:effectLst/>
              </a:rPr>
              <a:t>														   10</a:t>
            </a:r>
          </a:p>
          <a:p>
            <a:pPr>
              <a:buNone/>
            </a:pPr>
            <a:r>
              <a:rPr lang="en-US" sz="2800" b="1" dirty="0">
                <a:solidFill>
                  <a:schemeClr val="tx1">
                    <a:lumMod val="95000"/>
                    <a:lumOff val="5000"/>
                  </a:schemeClr>
                </a:solidFill>
                <a:effectLst/>
              </a:rPr>
              <a:t>														    221</a:t>
            </a:r>
          </a:p>
          <a:p>
            <a:pPr lvl="0" eaLnBrk="0" fontAlgn="base" hangingPunct="0">
              <a:spcBef>
                <a:spcPct val="0"/>
              </a:spcBef>
              <a:spcAft>
                <a:spcPct val="0"/>
              </a:spcAft>
            </a:pPr>
            <a:r>
              <a:rPr lang="en-IQ" altLang="en-IQ" sz="2800" b="1" dirty="0">
                <a:solidFill>
                  <a:schemeClr val="tx1">
                    <a:lumMod val="95000"/>
                    <a:lumOff val="5000"/>
                  </a:schemeClr>
                </a:solidFill>
              </a:rPr>
              <a:t>Explanation</a:t>
            </a:r>
            <a:r>
              <a:rPr lang="en-IQ" altLang="en-IQ" sz="2800" dirty="0">
                <a:solidFill>
                  <a:schemeClr val="tx1">
                    <a:lumMod val="95000"/>
                    <a:lumOff val="5000"/>
                  </a:schemeClr>
                </a:solidFill>
              </a:rPr>
              <a:t>: In this program, the function </a:t>
            </a:r>
            <a:r>
              <a:rPr lang="en-IQ" altLang="en-IQ" sz="3600" dirty="0">
                <a:solidFill>
                  <a:srgbClr val="FF0000"/>
                </a:solidFill>
              </a:rPr>
              <a:t>f</a:t>
            </a:r>
            <a:r>
              <a:rPr lang="en-IQ" altLang="en-IQ" sz="2800" dirty="0">
                <a:solidFill>
                  <a:schemeClr val="tx1">
                    <a:lumMod val="95000"/>
                    <a:lumOff val="5000"/>
                  </a:schemeClr>
                </a:solidFill>
              </a:rPr>
              <a:t> has a default argument </a:t>
            </a:r>
            <a:r>
              <a:rPr lang="en-IQ" altLang="en-IQ" sz="3600" dirty="0">
                <a:solidFill>
                  <a:srgbClr val="FF0000"/>
                </a:solidFill>
              </a:rPr>
              <a:t>a = 10</a:t>
            </a:r>
            <a:r>
              <a:rPr lang="en-IQ" altLang="en-IQ" sz="2800" dirty="0">
                <a:solidFill>
                  <a:schemeClr val="tx1">
                    <a:lumMod val="95000"/>
                    <a:lumOff val="5000"/>
                  </a:schemeClr>
                </a:solidFill>
              </a:rPr>
              <a:t>, so when no argument is provided, </a:t>
            </a:r>
            <a:r>
              <a:rPr lang="en-IQ" altLang="en-IQ" sz="3600" dirty="0">
                <a:solidFill>
                  <a:srgbClr val="FF0000"/>
                </a:solidFill>
              </a:rPr>
              <a:t>a</a:t>
            </a:r>
            <a:r>
              <a:rPr lang="en-IQ" altLang="en-IQ" sz="2800" dirty="0">
                <a:solidFill>
                  <a:schemeClr val="tx1">
                    <a:lumMod val="95000"/>
                    <a:lumOff val="5000"/>
                  </a:schemeClr>
                </a:solidFill>
              </a:rPr>
              <a:t> defaults to </a:t>
            </a:r>
            <a:r>
              <a:rPr lang="en-IQ" altLang="en-IQ" sz="3600" dirty="0">
                <a:solidFill>
                  <a:srgbClr val="FF0000"/>
                </a:solidFill>
              </a:rPr>
              <a:t>10</a:t>
            </a:r>
            <a:r>
              <a:rPr lang="en-IQ" altLang="en-IQ" sz="2800" dirty="0">
                <a:solidFill>
                  <a:schemeClr val="tx1">
                    <a:lumMod val="95000"/>
                    <a:lumOff val="5000"/>
                  </a:schemeClr>
                </a:solidFill>
              </a:rPr>
              <a:t>, which is printed. When </a:t>
            </a:r>
            <a:r>
              <a:rPr lang="en-IQ" altLang="en-IQ" sz="3600" dirty="0">
                <a:solidFill>
                  <a:srgbClr val="FF0000"/>
                </a:solidFill>
              </a:rPr>
              <a:t>221 </a:t>
            </a:r>
            <a:r>
              <a:rPr lang="en-IQ" altLang="en-IQ" sz="2800" dirty="0">
                <a:solidFill>
                  <a:schemeClr val="tx1">
                    <a:lumMod val="95000"/>
                    <a:lumOff val="5000"/>
                  </a:schemeClr>
                </a:solidFill>
              </a:rPr>
              <a:t>is passed, </a:t>
            </a:r>
            <a:r>
              <a:rPr lang="en-IQ" altLang="en-IQ" sz="3600" dirty="0">
                <a:solidFill>
                  <a:srgbClr val="FF0000"/>
                </a:solidFill>
              </a:rPr>
              <a:t>a</a:t>
            </a:r>
            <a:r>
              <a:rPr lang="en-IQ" altLang="en-IQ" sz="2800" dirty="0">
                <a:solidFill>
                  <a:schemeClr val="tx1">
                    <a:lumMod val="95000"/>
                    <a:lumOff val="5000"/>
                  </a:schemeClr>
                </a:solidFill>
              </a:rPr>
              <a:t> becomes </a:t>
            </a:r>
            <a:r>
              <a:rPr lang="en-IQ" altLang="en-IQ" sz="3600" dirty="0">
                <a:solidFill>
                  <a:srgbClr val="FF0000"/>
                </a:solidFill>
              </a:rPr>
              <a:t>221 </a:t>
            </a:r>
            <a:r>
              <a:rPr lang="en-IQ" altLang="en-IQ" sz="2800" dirty="0">
                <a:solidFill>
                  <a:schemeClr val="tx1">
                    <a:lumMod val="95000"/>
                    <a:lumOff val="5000"/>
                  </a:schemeClr>
                </a:solidFill>
              </a:rPr>
              <a:t>which is then printed.</a:t>
            </a:r>
            <a:endParaRPr lang="en-US" sz="2800" b="1" dirty="0">
              <a:solidFill>
                <a:schemeClr val="tx1">
                  <a:lumMod val="95000"/>
                  <a:lumOff val="5000"/>
                </a:schemeClr>
              </a:solidFill>
              <a:effectLst/>
            </a:endParaRPr>
          </a:p>
        </p:txBody>
      </p:sp>
    </p:spTree>
    <p:extLst>
      <p:ext uri="{BB962C8B-B14F-4D97-AF65-F5344CB8AC3E}">
        <p14:creationId xmlns:p14="http://schemas.microsoft.com/office/powerpoint/2010/main" val="96781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F6821-0248-8DC4-4715-FCB8E677A23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ADD41A4-72F8-38BD-739D-3B5F12FE7F19}"/>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Default Arguments in Functions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F552C651-243D-4E0F-26AA-2229DB6968D0}"/>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22B8A1FA-9B62-6C00-C2C4-191090AF2302}"/>
              </a:ext>
            </a:extLst>
          </p:cNvPr>
          <p:cNvSpPr txBox="1"/>
          <p:nvPr/>
        </p:nvSpPr>
        <p:spPr>
          <a:xfrm>
            <a:off x="1010529" y="1714500"/>
            <a:ext cx="15753471" cy="8494633"/>
          </a:xfrm>
          <a:prstGeom prst="rect">
            <a:avLst/>
          </a:prstGeom>
        </p:spPr>
        <p:txBody>
          <a:bodyPr wrap="square" lIns="0" tIns="0" rIns="0" bIns="0" rtlCol="0" anchor="t">
            <a:spAutoFit/>
          </a:bodyPr>
          <a:lstStyle/>
          <a:p>
            <a:pPr>
              <a:buNone/>
            </a:pPr>
            <a:r>
              <a:rPr lang="en-US" sz="2400" dirty="0">
                <a:solidFill>
                  <a:srgbClr val="7A7E85"/>
                </a:solidFill>
                <a:effectLst/>
              </a:rPr>
              <a:t>// This program demonstrates the use of default function arguments.</a:t>
            </a:r>
            <a:br>
              <a:rPr lang="en-US" sz="2400" dirty="0">
                <a:solidFill>
                  <a:srgbClr val="7A7E85"/>
                </a:solidFill>
                <a:effectLst/>
              </a:rPr>
            </a:br>
            <a:br>
              <a:rPr lang="en-US" sz="2400" dirty="0">
                <a:solidFill>
                  <a:srgbClr val="7A7E85"/>
                </a:solidFill>
                <a:effectLst/>
              </a:rPr>
            </a:br>
            <a:r>
              <a:rPr lang="en-US" sz="2400" dirty="0">
                <a:solidFill>
                  <a:srgbClr val="B3AE60"/>
                </a:solidFill>
                <a:effectLst/>
              </a:rPr>
              <a:t>#include </a:t>
            </a:r>
            <a:r>
              <a:rPr lang="en-US" sz="2400" dirty="0">
                <a:solidFill>
                  <a:srgbClr val="6AAB73"/>
                </a:solidFill>
                <a:effectLst/>
              </a:rPr>
              <a:t>&lt;iostream&gt;</a:t>
            </a:r>
            <a:br>
              <a:rPr lang="en-US" sz="2400" dirty="0">
                <a:solidFill>
                  <a:srgbClr val="6AAB73"/>
                </a:solidFill>
                <a:effectLst/>
              </a:rPr>
            </a:br>
            <a:r>
              <a:rPr lang="en-US" sz="2400" dirty="0">
                <a:solidFill>
                  <a:srgbClr val="CF8E6D"/>
                </a:solidFill>
                <a:effectLst/>
              </a:rPr>
              <a:t>using namespace </a:t>
            </a:r>
            <a:r>
              <a:rPr lang="en-US" sz="2400" dirty="0">
                <a:solidFill>
                  <a:srgbClr val="BCBEC4"/>
                </a:solidFill>
                <a:effectLst/>
              </a:rPr>
              <a:t>std;</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void </a:t>
            </a:r>
            <a:r>
              <a:rPr lang="en-US" sz="2400" dirty="0" err="1">
                <a:solidFill>
                  <a:srgbClr val="56A8F5"/>
                </a:solidFill>
                <a:effectLst/>
              </a:rPr>
              <a:t>myFunction</a:t>
            </a:r>
            <a:r>
              <a:rPr lang="en-US" sz="2400" dirty="0">
                <a:solidFill>
                  <a:srgbClr val="BCBEC4"/>
                </a:solidFill>
                <a:effectLst/>
              </a:rPr>
              <a:t>(</a:t>
            </a:r>
            <a:r>
              <a:rPr lang="en-US" sz="2400" dirty="0">
                <a:solidFill>
                  <a:srgbClr val="CF8E6D"/>
                </a:solidFill>
                <a:effectLst/>
              </a:rPr>
              <a:t>int </a:t>
            </a:r>
            <a:r>
              <a:rPr lang="en-US" sz="2400" dirty="0">
                <a:solidFill>
                  <a:srgbClr val="BCBEC4"/>
                </a:solidFill>
                <a:effectLst/>
              </a:rPr>
              <a:t>a = </a:t>
            </a:r>
            <a:r>
              <a:rPr lang="en-US" sz="2400" dirty="0">
                <a:solidFill>
                  <a:srgbClr val="2AACB8"/>
                </a:solidFill>
                <a:effectLst/>
              </a:rPr>
              <a:t>10</a:t>
            </a:r>
            <a:r>
              <a:rPr lang="en-US" sz="2400" dirty="0">
                <a:solidFill>
                  <a:srgbClr val="BCBEC4"/>
                </a:solidFill>
                <a:effectLst/>
              </a:rPr>
              <a:t>, </a:t>
            </a:r>
            <a:r>
              <a:rPr lang="en-US" sz="2400" dirty="0">
                <a:solidFill>
                  <a:srgbClr val="CF8E6D"/>
                </a:solidFill>
                <a:effectLst/>
              </a:rPr>
              <a:t>int </a:t>
            </a:r>
            <a:r>
              <a:rPr lang="en-US" sz="2400" dirty="0">
                <a:solidFill>
                  <a:srgbClr val="BCBEC4"/>
                </a:solidFill>
                <a:effectLst/>
              </a:rPr>
              <a:t>b = </a:t>
            </a:r>
            <a:r>
              <a:rPr lang="en-US" sz="2400" dirty="0">
                <a:solidFill>
                  <a:srgbClr val="2AACB8"/>
                </a:solidFill>
                <a:effectLst/>
              </a:rPr>
              <a:t>1</a:t>
            </a:r>
            <a:r>
              <a:rPr lang="en-US" sz="2400" dirty="0">
                <a:solidFill>
                  <a:srgbClr val="BCBEC4"/>
                </a:solidFill>
                <a:effectLst/>
              </a:rPr>
              <a:t>) {</a:t>
            </a:r>
            <a:br>
              <a:rPr lang="en-US" sz="2400" dirty="0">
                <a:solidFill>
                  <a:srgbClr val="BCBEC4"/>
                </a:solidFill>
                <a:effectLst/>
              </a:rPr>
            </a:br>
            <a:r>
              <a:rPr lang="en-US" sz="2400" dirty="0">
                <a:solidFill>
                  <a:srgbClr val="BCBEC4"/>
                </a:solidFill>
                <a:effectLst/>
              </a:rPr>
              <a:t>    </a:t>
            </a:r>
            <a:r>
              <a:rPr lang="en-US" sz="2400" dirty="0" err="1">
                <a:solidFill>
                  <a:srgbClr val="BCBEC4"/>
                </a:solidFill>
                <a:effectLst/>
              </a:rPr>
              <a:t>cout</a:t>
            </a:r>
            <a:r>
              <a:rPr lang="en-US" sz="2400" dirty="0">
                <a:solidFill>
                  <a:srgbClr val="BCBEC4"/>
                </a:solidFill>
                <a:effectLst/>
              </a:rPr>
              <a:t> </a:t>
            </a:r>
            <a:r>
              <a:rPr lang="en-US" sz="2400" dirty="0">
                <a:solidFill>
                  <a:srgbClr val="57AAF7"/>
                </a:solidFill>
                <a:effectLst/>
              </a:rPr>
              <a:t>&lt;&lt; </a:t>
            </a:r>
            <a:r>
              <a:rPr lang="en-US" sz="2400" dirty="0">
                <a:solidFill>
                  <a:srgbClr val="6AAB73"/>
                </a:solidFill>
                <a:effectLst/>
              </a:rPr>
              <a:t>"a= " </a:t>
            </a:r>
            <a:r>
              <a:rPr lang="en-US" sz="2400" dirty="0">
                <a:solidFill>
                  <a:srgbClr val="57AAF7"/>
                </a:solidFill>
                <a:effectLst/>
              </a:rPr>
              <a:t>&lt;&lt; </a:t>
            </a:r>
            <a:r>
              <a:rPr lang="en-US" sz="2400" dirty="0">
                <a:solidFill>
                  <a:srgbClr val="BCBEC4"/>
                </a:solidFill>
                <a:effectLst/>
              </a:rPr>
              <a:t>a </a:t>
            </a:r>
            <a:r>
              <a:rPr lang="en-US" sz="2400" dirty="0">
                <a:solidFill>
                  <a:srgbClr val="57AAF7"/>
                </a:solidFill>
                <a:effectLst/>
              </a:rPr>
              <a:t>&lt;&lt; </a:t>
            </a:r>
            <a:r>
              <a:rPr lang="en-US" sz="2400" dirty="0" err="1">
                <a:solidFill>
                  <a:srgbClr val="56A8F5"/>
                </a:solidFill>
                <a:effectLst/>
              </a:rPr>
              <a:t>endl</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    </a:t>
            </a:r>
            <a:r>
              <a:rPr lang="en-US" sz="2400" dirty="0" err="1">
                <a:solidFill>
                  <a:srgbClr val="BCBEC4"/>
                </a:solidFill>
                <a:effectLst/>
              </a:rPr>
              <a:t>cout</a:t>
            </a:r>
            <a:r>
              <a:rPr lang="en-US" sz="2400" dirty="0">
                <a:solidFill>
                  <a:srgbClr val="BCBEC4"/>
                </a:solidFill>
                <a:effectLst/>
              </a:rPr>
              <a:t> </a:t>
            </a:r>
            <a:r>
              <a:rPr lang="en-US" sz="2400" dirty="0">
                <a:solidFill>
                  <a:srgbClr val="57AAF7"/>
                </a:solidFill>
                <a:effectLst/>
              </a:rPr>
              <a:t>&lt;&lt; </a:t>
            </a:r>
            <a:r>
              <a:rPr lang="en-US" sz="2400" dirty="0">
                <a:solidFill>
                  <a:srgbClr val="6AAB73"/>
                </a:solidFill>
                <a:effectLst/>
              </a:rPr>
              <a:t>"b= " </a:t>
            </a:r>
            <a:r>
              <a:rPr lang="en-US" sz="2400" dirty="0">
                <a:solidFill>
                  <a:srgbClr val="57AAF7"/>
                </a:solidFill>
                <a:effectLst/>
              </a:rPr>
              <a:t>&lt;&lt; </a:t>
            </a:r>
            <a:r>
              <a:rPr lang="en-US" sz="2400" dirty="0">
                <a:solidFill>
                  <a:srgbClr val="BCBEC4"/>
                </a:solidFill>
                <a:effectLst/>
              </a:rPr>
              <a:t>b </a:t>
            </a:r>
            <a:r>
              <a:rPr lang="en-US" sz="2400" dirty="0">
                <a:solidFill>
                  <a:srgbClr val="57AAF7"/>
                </a:solidFill>
                <a:effectLst/>
              </a:rPr>
              <a:t>&lt;&lt; </a:t>
            </a:r>
            <a:r>
              <a:rPr lang="en-US" sz="2400" dirty="0" err="1">
                <a:solidFill>
                  <a:srgbClr val="56A8F5"/>
                </a:solidFill>
                <a:effectLst/>
              </a:rPr>
              <a:t>endl</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CF8E6D"/>
                </a:solidFill>
                <a:effectLst/>
              </a:rPr>
              <a:t>int </a:t>
            </a:r>
            <a:r>
              <a:rPr lang="en-US" sz="2400" dirty="0">
                <a:solidFill>
                  <a:srgbClr val="56A8F5"/>
                </a:solidFill>
                <a:effectLst/>
              </a:rPr>
              <a:t>main</a:t>
            </a:r>
            <a:r>
              <a:rPr lang="en-US" sz="2400" dirty="0">
                <a:solidFill>
                  <a:srgbClr val="BCBEC4"/>
                </a:solidFill>
                <a:effectLst/>
              </a:rPr>
              <a:t>() {</a:t>
            </a:r>
            <a:br>
              <a:rPr lang="en-US" sz="2400" dirty="0">
                <a:solidFill>
                  <a:srgbClr val="BCBEC4"/>
                </a:solidFill>
                <a:effectLst/>
              </a:rPr>
            </a:br>
            <a:br>
              <a:rPr lang="en-US" sz="2400" dirty="0">
                <a:solidFill>
                  <a:srgbClr val="BCBEC4"/>
                </a:solidFill>
                <a:effectLst/>
              </a:rPr>
            </a:br>
            <a:r>
              <a:rPr lang="en-US" sz="2400" dirty="0">
                <a:solidFill>
                  <a:srgbClr val="BCBEC4"/>
                </a:solidFill>
                <a:effectLst/>
              </a:rPr>
              <a:t>    </a:t>
            </a:r>
            <a:r>
              <a:rPr lang="en-US" sz="2400" dirty="0" err="1">
                <a:solidFill>
                  <a:srgbClr val="56A8F5"/>
                </a:solidFill>
                <a:effectLst/>
              </a:rPr>
              <a:t>myFunction</a:t>
            </a:r>
            <a:r>
              <a:rPr lang="en-US" sz="2400" dirty="0">
                <a:solidFill>
                  <a:srgbClr val="BCBEC4"/>
                </a:solidFill>
                <a:effectLst/>
              </a:rPr>
              <a:t>();      </a:t>
            </a:r>
            <a:r>
              <a:rPr lang="en-US" sz="2400" dirty="0">
                <a:solidFill>
                  <a:srgbClr val="7A7E85"/>
                </a:solidFill>
                <a:effectLst/>
              </a:rPr>
              <a:t>// a &amp; b use defaults (10 &amp; 1)</a:t>
            </a:r>
            <a:br>
              <a:rPr lang="en-US" sz="2400" dirty="0">
                <a:solidFill>
                  <a:srgbClr val="7A7E85"/>
                </a:solidFill>
                <a:effectLst/>
              </a:rPr>
            </a:br>
            <a:r>
              <a:rPr lang="en-US" sz="2400" dirty="0">
                <a:solidFill>
                  <a:srgbClr val="7A7E85"/>
                </a:solidFill>
                <a:effectLst/>
              </a:rPr>
              <a:t>    </a:t>
            </a:r>
            <a:r>
              <a:rPr lang="en-US" sz="2400" dirty="0" err="1">
                <a:solidFill>
                  <a:srgbClr val="BCBEC4"/>
                </a:solidFill>
                <a:effectLst/>
              </a:rPr>
              <a:t>cout</a:t>
            </a:r>
            <a:r>
              <a:rPr lang="en-US" sz="2400" dirty="0">
                <a:solidFill>
                  <a:srgbClr val="BCBEC4"/>
                </a:solidFill>
                <a:effectLst/>
              </a:rPr>
              <a:t> </a:t>
            </a:r>
            <a:r>
              <a:rPr lang="en-US" sz="2400" dirty="0">
                <a:solidFill>
                  <a:srgbClr val="57AAF7"/>
                </a:solidFill>
                <a:effectLst/>
              </a:rPr>
              <a:t>&lt;&lt; </a:t>
            </a:r>
            <a:r>
              <a:rPr lang="en-US" sz="2400" dirty="0" err="1">
                <a:solidFill>
                  <a:srgbClr val="56A8F5"/>
                </a:solidFill>
                <a:effectLst/>
              </a:rPr>
              <a:t>endl</a:t>
            </a: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BCBEC4"/>
                </a:solidFill>
                <a:effectLst/>
              </a:rPr>
              <a:t>    </a:t>
            </a:r>
            <a:r>
              <a:rPr lang="en-US" sz="2400" dirty="0" err="1">
                <a:solidFill>
                  <a:srgbClr val="56A8F5"/>
                </a:solidFill>
                <a:effectLst/>
              </a:rPr>
              <a:t>myFunction</a:t>
            </a:r>
            <a:r>
              <a:rPr lang="en-US" sz="2400" dirty="0">
                <a:solidFill>
                  <a:srgbClr val="BCBEC4"/>
                </a:solidFill>
                <a:effectLst/>
              </a:rPr>
              <a:t>(</a:t>
            </a:r>
            <a:r>
              <a:rPr lang="en-US" sz="2400" dirty="0">
                <a:solidFill>
                  <a:srgbClr val="2AACB8"/>
                </a:solidFill>
                <a:effectLst/>
              </a:rPr>
              <a:t>5</a:t>
            </a:r>
            <a:r>
              <a:rPr lang="en-US" sz="2400" dirty="0">
                <a:solidFill>
                  <a:srgbClr val="BCBEC4"/>
                </a:solidFill>
                <a:effectLst/>
              </a:rPr>
              <a:t>);     </a:t>
            </a:r>
            <a:r>
              <a:rPr lang="en-US" sz="2400" dirty="0">
                <a:solidFill>
                  <a:srgbClr val="7A7E85"/>
                </a:solidFill>
                <a:effectLst/>
              </a:rPr>
              <a:t>// a = 5, b uses default value 1</a:t>
            </a:r>
            <a:br>
              <a:rPr lang="en-US" sz="2400" dirty="0">
                <a:solidFill>
                  <a:srgbClr val="7A7E85"/>
                </a:solidFill>
                <a:effectLst/>
              </a:rPr>
            </a:br>
            <a:r>
              <a:rPr lang="en-US" sz="2400" dirty="0">
                <a:solidFill>
                  <a:srgbClr val="7A7E85"/>
                </a:solidFill>
                <a:effectLst/>
              </a:rPr>
              <a:t>    </a:t>
            </a:r>
            <a:r>
              <a:rPr lang="en-US" sz="2400" dirty="0" err="1">
                <a:solidFill>
                  <a:srgbClr val="BCBEC4"/>
                </a:solidFill>
                <a:effectLst/>
              </a:rPr>
              <a:t>cout</a:t>
            </a:r>
            <a:r>
              <a:rPr lang="en-US" sz="2400" dirty="0">
                <a:solidFill>
                  <a:srgbClr val="BCBEC4"/>
                </a:solidFill>
                <a:effectLst/>
              </a:rPr>
              <a:t> </a:t>
            </a:r>
            <a:r>
              <a:rPr lang="en-US" sz="2400" dirty="0">
                <a:solidFill>
                  <a:srgbClr val="57AAF7"/>
                </a:solidFill>
                <a:effectLst/>
              </a:rPr>
              <a:t>&lt;&lt; </a:t>
            </a:r>
            <a:r>
              <a:rPr lang="en-US" sz="2400" dirty="0" err="1">
                <a:solidFill>
                  <a:srgbClr val="56A8F5"/>
                </a:solidFill>
                <a:effectLst/>
              </a:rPr>
              <a:t>endl</a:t>
            </a:r>
            <a:r>
              <a:rPr lang="en-US" sz="2400" dirty="0">
                <a:solidFill>
                  <a:srgbClr val="BCBEC4"/>
                </a:solidFill>
                <a:effectLst/>
              </a:rPr>
              <a:t>;</a:t>
            </a:r>
            <a:br>
              <a:rPr lang="en-US" sz="2400" dirty="0">
                <a:solidFill>
                  <a:srgbClr val="BCBEC4"/>
                </a:solidFill>
                <a:effectLst/>
              </a:rPr>
            </a:br>
            <a:br>
              <a:rPr lang="en-US" sz="2400" dirty="0">
                <a:solidFill>
                  <a:srgbClr val="BCBEC4"/>
                </a:solidFill>
                <a:effectLst/>
              </a:rPr>
            </a:br>
            <a:r>
              <a:rPr lang="en-US" sz="2400" dirty="0">
                <a:solidFill>
                  <a:srgbClr val="BCBEC4"/>
                </a:solidFill>
                <a:effectLst/>
              </a:rPr>
              <a:t>    </a:t>
            </a:r>
            <a:r>
              <a:rPr lang="en-US" sz="2400" dirty="0" err="1">
                <a:solidFill>
                  <a:srgbClr val="56A8F5"/>
                </a:solidFill>
                <a:effectLst/>
              </a:rPr>
              <a:t>myFunction</a:t>
            </a:r>
            <a:r>
              <a:rPr lang="en-US" sz="2400" dirty="0">
                <a:solidFill>
                  <a:srgbClr val="BCBEC4"/>
                </a:solidFill>
                <a:effectLst/>
              </a:rPr>
              <a:t>(</a:t>
            </a:r>
            <a:r>
              <a:rPr lang="en-US" sz="2400" dirty="0">
                <a:solidFill>
                  <a:srgbClr val="2AACB8"/>
                </a:solidFill>
                <a:effectLst/>
              </a:rPr>
              <a:t>7</a:t>
            </a:r>
            <a:r>
              <a:rPr lang="en-US" sz="2400" dirty="0">
                <a:solidFill>
                  <a:srgbClr val="BCBEC4"/>
                </a:solidFill>
                <a:effectLst/>
              </a:rPr>
              <a:t>, </a:t>
            </a:r>
            <a:r>
              <a:rPr lang="en-US" sz="2400" dirty="0">
                <a:solidFill>
                  <a:srgbClr val="2AACB8"/>
                </a:solidFill>
                <a:effectLst/>
              </a:rPr>
              <a:t>3</a:t>
            </a:r>
            <a:r>
              <a:rPr lang="en-US" sz="2400" dirty="0">
                <a:solidFill>
                  <a:srgbClr val="BCBEC4"/>
                </a:solidFill>
                <a:effectLst/>
              </a:rPr>
              <a:t>);  </a:t>
            </a:r>
            <a:r>
              <a:rPr lang="en-US" sz="2400" dirty="0">
                <a:solidFill>
                  <a:srgbClr val="7A7E85"/>
                </a:solidFill>
                <a:effectLst/>
              </a:rPr>
              <a:t>// a = 7, b = 3. No defaults used.</a:t>
            </a:r>
            <a:br>
              <a:rPr lang="en-US" sz="2400" dirty="0">
                <a:solidFill>
                  <a:srgbClr val="7A7E85"/>
                </a:solidFill>
                <a:effectLst/>
              </a:rPr>
            </a:br>
            <a:br>
              <a:rPr lang="en-US" sz="2400" dirty="0">
                <a:solidFill>
                  <a:srgbClr val="7A7E85"/>
                </a:solidFill>
                <a:effectLst/>
              </a:rPr>
            </a:br>
            <a:r>
              <a:rPr lang="en-US" sz="2400" dirty="0">
                <a:solidFill>
                  <a:srgbClr val="7A7E85"/>
                </a:solidFill>
                <a:effectLst/>
              </a:rPr>
              <a:t>    </a:t>
            </a:r>
            <a:r>
              <a:rPr lang="en-US" sz="2400" dirty="0">
                <a:solidFill>
                  <a:srgbClr val="CF8E6D"/>
                </a:solidFill>
                <a:effectLst/>
              </a:rPr>
              <a:t>return </a:t>
            </a:r>
            <a:r>
              <a:rPr lang="en-US" sz="2400" dirty="0">
                <a:solidFill>
                  <a:srgbClr val="2AACB8"/>
                </a:solidFill>
                <a:effectLst/>
              </a:rPr>
              <a:t>0</a:t>
            </a:r>
            <a:r>
              <a:rPr lang="en-US" sz="2400" dirty="0">
                <a:solidFill>
                  <a:srgbClr val="BCBEC4"/>
                </a:solidFill>
                <a:effectLst/>
              </a:rPr>
              <a:t>;</a:t>
            </a:r>
            <a:br>
              <a:rPr lang="en-US" sz="2400" dirty="0">
                <a:solidFill>
                  <a:srgbClr val="BCBEC4"/>
                </a:solidFill>
                <a:effectLst/>
              </a:rPr>
            </a:br>
            <a:r>
              <a:rPr lang="en-US" sz="2400" dirty="0">
                <a:solidFill>
                  <a:srgbClr val="BCBEC4"/>
                </a:solidFill>
                <a:effectLst/>
              </a:rPr>
              <a:t>}</a:t>
            </a:r>
          </a:p>
          <a:p>
            <a:pPr>
              <a:buNone/>
            </a:pPr>
            <a:endParaRPr lang="en-US" sz="2400" dirty="0">
              <a:solidFill>
                <a:schemeClr val="tx1">
                  <a:lumMod val="95000"/>
                  <a:lumOff val="5000"/>
                </a:schemeClr>
              </a:solidFill>
              <a:effectLst/>
            </a:endParaRPr>
          </a:p>
        </p:txBody>
      </p:sp>
    </p:spTree>
    <p:extLst>
      <p:ext uri="{BB962C8B-B14F-4D97-AF65-F5344CB8AC3E}">
        <p14:creationId xmlns:p14="http://schemas.microsoft.com/office/powerpoint/2010/main" val="257212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61C99-ED63-E766-6848-35384F326E6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880C4E3-3309-FC1F-126A-31DCB17C02C2}"/>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Default Arguments in Functions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0D5CBCA5-9E21-73F8-F754-B7C733F8B093}"/>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E5BEEC87-6ED5-E3E5-30E0-93421A64B203}"/>
              </a:ext>
            </a:extLst>
          </p:cNvPr>
          <p:cNvSpPr txBox="1"/>
          <p:nvPr/>
        </p:nvSpPr>
        <p:spPr>
          <a:xfrm>
            <a:off x="1010529" y="1714500"/>
            <a:ext cx="15753471" cy="7694414"/>
          </a:xfrm>
          <a:prstGeom prst="rect">
            <a:avLst/>
          </a:prstGeom>
        </p:spPr>
        <p:txBody>
          <a:bodyPr wrap="square" lIns="0" tIns="0" rIns="0" bIns="0" rtlCol="0" anchor="t">
            <a:spAutoFit/>
          </a:bodyPr>
          <a:lstStyle/>
          <a:p>
            <a:pPr lvl="0" eaLnBrk="0" fontAlgn="base" hangingPunct="0">
              <a:spcBef>
                <a:spcPct val="0"/>
              </a:spcBef>
              <a:spcAft>
                <a:spcPct val="0"/>
              </a:spcAft>
            </a:pPr>
            <a:r>
              <a:rPr lang="en-IQ" altLang="en-IQ" sz="4400" dirty="0"/>
              <a:t>Multiple Parameters</a:t>
            </a:r>
          </a:p>
          <a:p>
            <a:pPr lvl="0" eaLnBrk="0" fontAlgn="base" hangingPunct="0">
              <a:spcBef>
                <a:spcPct val="0"/>
              </a:spcBef>
              <a:spcAft>
                <a:spcPct val="0"/>
              </a:spcAft>
            </a:pPr>
            <a:r>
              <a:rPr lang="en-IQ" altLang="en-IQ" sz="2400" dirty="0"/>
              <a:t>Inside the function, you can add as many parameters as you want:</a:t>
            </a:r>
          </a:p>
          <a:p>
            <a:pPr lvl="0" eaLnBrk="0" fontAlgn="base" hangingPunct="0">
              <a:spcBef>
                <a:spcPct val="0"/>
              </a:spcBef>
              <a:spcAft>
                <a:spcPct val="0"/>
              </a:spcAft>
            </a:pPr>
            <a:endParaRPr lang="en-IQ" altLang="en-IQ" sz="2400" dirty="0"/>
          </a:p>
          <a:p>
            <a:pPr lvl="0" eaLnBrk="0" fontAlgn="base" hangingPunct="0">
              <a:spcBef>
                <a:spcPct val="0"/>
              </a:spcBef>
              <a:spcAft>
                <a:spcPct val="0"/>
              </a:spcAft>
            </a:pPr>
            <a:r>
              <a:rPr lang="en-US" sz="2400" dirty="0">
                <a:solidFill>
                  <a:srgbClr val="B3AE60"/>
                </a:solidFill>
              </a:rPr>
              <a:t>#include </a:t>
            </a:r>
            <a:r>
              <a:rPr lang="en-US" sz="2400" dirty="0">
                <a:solidFill>
                  <a:srgbClr val="6AAB73"/>
                </a:solidFill>
              </a:rPr>
              <a:t>&lt;iostream&gt;</a:t>
            </a:r>
            <a:br>
              <a:rPr lang="en-US" sz="2400" dirty="0">
                <a:solidFill>
                  <a:srgbClr val="6AAB73"/>
                </a:solidFill>
              </a:rPr>
            </a:br>
            <a:r>
              <a:rPr lang="en-US" sz="2400" dirty="0">
                <a:solidFill>
                  <a:srgbClr val="CF8E6D"/>
                </a:solidFill>
              </a:rPr>
              <a:t>using namespace </a:t>
            </a:r>
            <a:r>
              <a:rPr lang="en-US" sz="2400" dirty="0">
                <a:solidFill>
                  <a:srgbClr val="BCBEC4"/>
                </a:solidFill>
              </a:rPr>
              <a:t>std;</a:t>
            </a:r>
            <a:endParaRPr lang="en-IQ" altLang="en-IQ" sz="2400"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Q" altLang="en-IQ" sz="2400" b="0" i="0" u="none" strike="noStrike" kern="1200" cap="none" spc="0" normalizeH="0" baseline="0" noProof="0" dirty="0">
                <a:ln>
                  <a:noFill/>
                </a:ln>
                <a:solidFill>
                  <a:srgbClr val="005CC5"/>
                </a:solidFill>
                <a:effectLst/>
                <a:uLnTx/>
                <a:uFillTx/>
                <a:ea typeface="+mn-ea"/>
                <a:cs typeface="+mn-cs"/>
              </a:rPr>
              <a:t>void</a:t>
            </a:r>
            <a:r>
              <a:rPr kumimoji="0" lang="en-IQ" altLang="en-IQ" sz="2400" b="0" i="0" u="none" strike="noStrike" kern="1200" cap="none" spc="0" normalizeH="0" baseline="0" noProof="0" dirty="0">
                <a:ln>
                  <a:noFill/>
                </a:ln>
                <a:solidFill>
                  <a:srgbClr val="000000"/>
                </a:solidFill>
                <a:effectLst/>
                <a:uLnTx/>
                <a:uFillTx/>
                <a:ea typeface="+mn-ea"/>
                <a:cs typeface="+mn-cs"/>
              </a:rPr>
              <a:t> myFunction(</a:t>
            </a:r>
            <a:r>
              <a:rPr kumimoji="0" lang="en-IQ" altLang="en-IQ" sz="2400" b="1" i="0" u="none" strike="noStrike" kern="1200" cap="none" spc="0" normalizeH="0" baseline="0" noProof="0" dirty="0">
                <a:ln>
                  <a:noFill/>
                </a:ln>
                <a:solidFill>
                  <a:srgbClr val="000000"/>
                </a:solidFill>
                <a:effectLst/>
                <a:uLnTx/>
                <a:uFillTx/>
                <a:ea typeface="+mn-ea"/>
                <a:cs typeface="+mn-cs"/>
              </a:rPr>
              <a:t>string fname, </a:t>
            </a:r>
            <a:r>
              <a:rPr kumimoji="0" lang="en-IQ" altLang="en-IQ" sz="2400" b="1" i="0" u="none" strike="noStrike" kern="1200" cap="none" spc="0" normalizeH="0" baseline="0" noProof="0" dirty="0">
                <a:ln>
                  <a:noFill/>
                </a:ln>
                <a:solidFill>
                  <a:srgbClr val="005CC5"/>
                </a:solidFill>
                <a:effectLst/>
                <a:uLnTx/>
                <a:uFillTx/>
                <a:ea typeface="+mn-ea"/>
                <a:cs typeface="+mn-cs"/>
              </a:rPr>
              <a:t>int</a:t>
            </a:r>
            <a:r>
              <a:rPr kumimoji="0" lang="en-IQ" altLang="en-IQ" sz="2400" b="1" i="0" u="none" strike="noStrike" kern="1200" cap="none" spc="0" normalizeH="0" baseline="0" noProof="0" dirty="0">
                <a:ln>
                  <a:noFill/>
                </a:ln>
                <a:solidFill>
                  <a:srgbClr val="000000"/>
                </a:solidFill>
                <a:effectLst/>
                <a:uLnTx/>
                <a:uFillTx/>
                <a:ea typeface="+mn-ea"/>
                <a:cs typeface="+mn-cs"/>
              </a:rPr>
              <a:t> age</a:t>
            </a:r>
            <a:r>
              <a:rPr kumimoji="0" lang="en-IQ" altLang="en-IQ" sz="2400" b="0" i="0" u="none" strike="noStrike" kern="1200" cap="none" spc="0" normalizeH="0" baseline="0" noProof="0" dirty="0">
                <a:ln>
                  <a:noFill/>
                </a:ln>
                <a:solidFill>
                  <a:srgbClr val="000000"/>
                </a:solidFill>
                <a:effectLst/>
                <a:uLnTx/>
                <a:uFillTx/>
                <a:ea typeface="+mn-ea"/>
                <a:cs typeface="+mn-cs"/>
              </a:rPr>
              <a:t>)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cout &lt;&lt; fname &lt;&lt; </a:t>
            </a:r>
            <a:r>
              <a:rPr kumimoji="0" lang="en-IQ" altLang="en-IQ" sz="2400" b="0" i="0" u="none" strike="noStrike" kern="1200" cap="none" spc="0" normalizeH="0" baseline="0" noProof="0" dirty="0">
                <a:ln>
                  <a:noFill/>
                </a:ln>
                <a:solidFill>
                  <a:srgbClr val="008000"/>
                </a:solidFill>
                <a:effectLst/>
                <a:uLnTx/>
                <a:uFillTx/>
                <a:ea typeface="+mn-ea"/>
                <a:cs typeface="+mn-cs"/>
              </a:rPr>
              <a:t>" LastName. "</a:t>
            </a:r>
            <a:r>
              <a:rPr kumimoji="0" lang="en-IQ" altLang="en-IQ" sz="2400" b="0" i="0" u="none" strike="noStrike" kern="1200" cap="none" spc="0" normalizeH="0" baseline="0" noProof="0" dirty="0">
                <a:ln>
                  <a:noFill/>
                </a:ln>
                <a:solidFill>
                  <a:srgbClr val="000000"/>
                </a:solidFill>
                <a:effectLst/>
                <a:uLnTx/>
                <a:uFillTx/>
                <a:ea typeface="+mn-ea"/>
                <a:cs typeface="+mn-cs"/>
              </a:rPr>
              <a:t> &lt;&lt; age &lt;&lt; </a:t>
            </a:r>
            <a:r>
              <a:rPr kumimoji="0" lang="en-IQ" altLang="en-IQ" sz="2400" b="0" i="0" u="none" strike="noStrike" kern="1200" cap="none" spc="0" normalizeH="0" baseline="0" noProof="0" dirty="0">
                <a:ln>
                  <a:noFill/>
                </a:ln>
                <a:solidFill>
                  <a:srgbClr val="008000"/>
                </a:solidFill>
                <a:effectLst/>
                <a:uLnTx/>
                <a:uFillTx/>
                <a:ea typeface="+mn-ea"/>
                <a:cs typeface="+mn-cs"/>
              </a:rPr>
              <a:t>" years old. \n"</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5CC5"/>
                </a:solidFill>
                <a:effectLst/>
                <a:uLnTx/>
                <a:uFillTx/>
                <a:ea typeface="+mn-ea"/>
                <a:cs typeface="+mn-cs"/>
              </a:rPr>
              <a:t>int</a:t>
            </a:r>
            <a:r>
              <a:rPr kumimoji="0" lang="en-IQ" altLang="en-IQ" sz="2400" b="0" i="0" u="none" strike="noStrike" kern="1200" cap="none" spc="0" normalizeH="0" baseline="0" noProof="0" dirty="0">
                <a:ln>
                  <a:noFill/>
                </a:ln>
                <a:solidFill>
                  <a:srgbClr val="000000"/>
                </a:solidFill>
                <a:effectLst/>
                <a:uLnTx/>
                <a:uFillTx/>
                <a:ea typeface="+mn-ea"/>
                <a:cs typeface="+mn-cs"/>
              </a:rPr>
              <a:t> main()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myFunction(</a:t>
            </a:r>
            <a:r>
              <a:rPr kumimoji="0" lang="en-IQ" altLang="en-IQ" sz="2400" b="1" i="0" u="none" strike="noStrike" kern="1200" cap="none" spc="0" normalizeH="0" baseline="0" noProof="0" dirty="0">
                <a:ln>
                  <a:noFill/>
                </a:ln>
                <a:solidFill>
                  <a:srgbClr val="008000"/>
                </a:solidFill>
                <a:effectLst/>
                <a:uLnTx/>
                <a:uFillTx/>
                <a:ea typeface="+mn-ea"/>
                <a:cs typeface="+mn-cs"/>
              </a:rPr>
              <a:t>"Liam"</a:t>
            </a:r>
            <a:r>
              <a:rPr kumimoji="0" lang="en-IQ" altLang="en-IQ" sz="2400" b="1" i="0" u="none" strike="noStrike" kern="1200" cap="none" spc="0" normalizeH="0" baseline="0" noProof="0" dirty="0">
                <a:ln>
                  <a:noFill/>
                </a:ln>
                <a:solidFill>
                  <a:srgbClr val="000000"/>
                </a:solidFill>
                <a:effectLst/>
                <a:uLnTx/>
                <a:uFillTx/>
                <a:ea typeface="+mn-ea"/>
                <a:cs typeface="+mn-cs"/>
              </a:rPr>
              <a:t>, 3</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myFunction(</a:t>
            </a:r>
            <a:r>
              <a:rPr kumimoji="0" lang="en-IQ" altLang="en-IQ" sz="2400" b="1" i="0" u="none" strike="noStrike" kern="1200" cap="none" spc="0" normalizeH="0" baseline="0" noProof="0" dirty="0">
                <a:ln>
                  <a:noFill/>
                </a:ln>
                <a:solidFill>
                  <a:srgbClr val="008000"/>
                </a:solidFill>
                <a:effectLst/>
                <a:uLnTx/>
                <a:uFillTx/>
                <a:ea typeface="+mn-ea"/>
                <a:cs typeface="+mn-cs"/>
              </a:rPr>
              <a:t>"Jenny"</a:t>
            </a:r>
            <a:r>
              <a:rPr kumimoji="0" lang="en-IQ" altLang="en-IQ" sz="2400" b="1" i="0" u="none" strike="noStrike" kern="1200" cap="none" spc="0" normalizeH="0" baseline="0" noProof="0" dirty="0">
                <a:ln>
                  <a:noFill/>
                </a:ln>
                <a:solidFill>
                  <a:srgbClr val="000000"/>
                </a:solidFill>
                <a:effectLst/>
                <a:uLnTx/>
                <a:uFillTx/>
                <a:ea typeface="+mn-ea"/>
                <a:cs typeface="+mn-cs"/>
              </a:rPr>
              <a:t>, 14</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myFunction(</a:t>
            </a:r>
            <a:r>
              <a:rPr kumimoji="0" lang="en-IQ" altLang="en-IQ" sz="2400" b="1" i="0" u="none" strike="noStrike" kern="1200" cap="none" spc="0" normalizeH="0" baseline="0" noProof="0" dirty="0">
                <a:ln>
                  <a:noFill/>
                </a:ln>
                <a:solidFill>
                  <a:srgbClr val="008000"/>
                </a:solidFill>
                <a:effectLst/>
                <a:uLnTx/>
                <a:uFillTx/>
                <a:ea typeface="+mn-ea"/>
                <a:cs typeface="+mn-cs"/>
              </a:rPr>
              <a:t>"Anja"</a:t>
            </a:r>
            <a:r>
              <a:rPr kumimoji="0" lang="en-IQ" altLang="en-IQ" sz="2400" b="1" i="0" u="none" strike="noStrike" kern="1200" cap="none" spc="0" normalizeH="0" baseline="0" noProof="0" dirty="0">
                <a:ln>
                  <a:noFill/>
                </a:ln>
                <a:solidFill>
                  <a:srgbClr val="000000"/>
                </a:solidFill>
                <a:effectLst/>
                <a:uLnTx/>
                <a:uFillTx/>
                <a:ea typeface="+mn-ea"/>
                <a:cs typeface="+mn-cs"/>
              </a:rPr>
              <a:t>, 30</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005CC5"/>
                </a:solidFill>
                <a:effectLst/>
                <a:uLnTx/>
                <a:uFillTx/>
                <a:ea typeface="+mn-ea"/>
                <a:cs typeface="+mn-cs"/>
              </a:rPr>
              <a:t>return</a:t>
            </a:r>
            <a:r>
              <a:rPr kumimoji="0" lang="en-IQ" altLang="en-IQ" sz="2400" b="0" i="0" u="none" strike="noStrike" kern="1200" cap="none" spc="0" normalizeH="0" baseline="0" noProof="0" dirty="0">
                <a:ln>
                  <a:noFill/>
                </a:ln>
                <a:solidFill>
                  <a:srgbClr val="000000"/>
                </a:solidFill>
                <a:effectLst/>
                <a:uLnTx/>
                <a:uFillTx/>
                <a:ea typeface="+mn-ea"/>
                <a:cs typeface="+mn-cs"/>
              </a:rPr>
              <a:t> </a:t>
            </a:r>
            <a:r>
              <a:rPr kumimoji="0" lang="en-IQ" altLang="en-IQ" sz="2400" b="0" i="0" u="none" strike="noStrike" kern="1200" cap="none" spc="0" normalizeH="0" baseline="0" noProof="0" dirty="0">
                <a:ln>
                  <a:noFill/>
                </a:ln>
                <a:solidFill>
                  <a:srgbClr val="990055"/>
                </a:solidFill>
                <a:effectLst/>
                <a:uLnTx/>
                <a:uFillTx/>
                <a:ea typeface="+mn-ea"/>
                <a:cs typeface="+mn-cs"/>
              </a:rPr>
              <a:t>0</a:t>
            </a: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000000"/>
                </a:solidFill>
                <a:effectLst/>
                <a:uLnTx/>
                <a:uFillTx/>
                <a:ea typeface="+mn-ea"/>
                <a:cs typeface="+mn-cs"/>
              </a:rPr>
              <a:t>}</a:t>
            </a:r>
            <a:br>
              <a:rPr kumimoji="0" lang="en-IQ" altLang="en-IQ" sz="2400" b="0" i="0" u="none" strike="noStrike" kern="1200" cap="none" spc="0" normalizeH="0" baseline="0" noProof="0" dirty="0">
                <a:ln>
                  <a:noFill/>
                </a:ln>
                <a:solidFill>
                  <a:prstClr val="black"/>
                </a:solidFill>
                <a:effectLst/>
                <a:uLnTx/>
                <a:uFillTx/>
                <a:ea typeface="+mn-ea"/>
                <a:cs typeface="+mn-cs"/>
              </a:rPr>
            </a:br>
            <a:endParaRPr kumimoji="0" lang="en-IQ" altLang="en-IQ" sz="2400" b="0" i="0" u="none" strike="noStrike" kern="1200" cap="none" spc="0" normalizeH="0" baseline="0" noProof="0" dirty="0">
              <a:ln>
                <a:noFill/>
              </a:ln>
              <a:solidFill>
                <a:prstClr val="black"/>
              </a:solidFill>
              <a:effectLst/>
              <a:uLnTx/>
              <a:uFillTx/>
              <a:ea typeface="+mn-ea"/>
              <a:cs typeface="+mn-cs"/>
            </a:endParaRPr>
          </a:p>
          <a:p>
            <a:pPr lvl="0" eaLnBrk="0" fontAlgn="base" hangingPunct="0">
              <a:spcBef>
                <a:spcPct val="0"/>
              </a:spcBef>
              <a:spcAft>
                <a:spcPct val="0"/>
              </a:spcAft>
              <a:defRPr/>
            </a:pPr>
            <a:r>
              <a:rPr lang="en-US" altLang="en-IQ" sz="2400" dirty="0">
                <a:solidFill>
                  <a:prstClr val="black"/>
                </a:solidFill>
              </a:rPr>
              <a:t>O</a:t>
            </a:r>
            <a:r>
              <a:rPr lang="en-IQ" altLang="en-IQ" sz="2400" dirty="0">
                <a:solidFill>
                  <a:prstClr val="black"/>
                </a:solidFill>
              </a:rPr>
              <a:t>utput: </a:t>
            </a:r>
            <a:br>
              <a:rPr kumimoji="0" lang="en-IQ" altLang="en-IQ" sz="2400" b="0" i="0" u="none" strike="noStrike" kern="1200" cap="none" spc="0" normalizeH="0" baseline="0" noProof="0" dirty="0">
                <a:ln>
                  <a:noFill/>
                </a:ln>
                <a:solidFill>
                  <a:prstClr val="black"/>
                </a:solidFill>
                <a:effectLst/>
                <a:uLnTx/>
                <a:uFillTx/>
                <a:ea typeface="+mn-ea"/>
                <a:cs typeface="+mn-cs"/>
              </a:rPr>
            </a:br>
            <a:r>
              <a:rPr kumimoji="0" lang="en-IQ" altLang="en-IQ" sz="2400" b="0" i="0" u="none" strike="noStrike" kern="1200" cap="none" spc="0" normalizeH="0" baseline="0" noProof="0" dirty="0">
                <a:ln>
                  <a:noFill/>
                </a:ln>
                <a:solidFill>
                  <a:srgbClr val="708090"/>
                </a:solidFill>
                <a:effectLst/>
                <a:uLnTx/>
                <a:uFillTx/>
                <a:ea typeface="+mn-ea"/>
                <a:cs typeface="+mn-cs"/>
              </a:rPr>
              <a:t>// Liam LastName. 3 years old.</a:t>
            </a:r>
            <a:br>
              <a:rPr kumimoji="0" lang="en-IQ" altLang="en-IQ" sz="2400" b="0" i="0" u="none" strike="noStrike" kern="1200" cap="none" spc="0" normalizeH="0" baseline="0" noProof="0" dirty="0">
                <a:ln>
                  <a:noFill/>
                </a:ln>
                <a:solidFill>
                  <a:srgbClr val="708090"/>
                </a:solidFill>
                <a:effectLst/>
                <a:uLnTx/>
                <a:uFillTx/>
                <a:ea typeface="+mn-ea"/>
                <a:cs typeface="+mn-cs"/>
              </a:rPr>
            </a:br>
            <a:r>
              <a:rPr kumimoji="0" lang="en-IQ" altLang="en-IQ" sz="2400" b="0" i="0" u="none" strike="noStrike" kern="1200" cap="none" spc="0" normalizeH="0" baseline="0" noProof="0" dirty="0">
                <a:ln>
                  <a:noFill/>
                </a:ln>
                <a:solidFill>
                  <a:srgbClr val="708090"/>
                </a:solidFill>
                <a:effectLst/>
                <a:uLnTx/>
                <a:uFillTx/>
                <a:ea typeface="+mn-ea"/>
                <a:cs typeface="+mn-cs"/>
              </a:rPr>
              <a:t>// </a:t>
            </a:r>
            <a:r>
              <a:rPr lang="en-IQ" altLang="en-IQ" sz="2400" dirty="0">
                <a:solidFill>
                  <a:srgbClr val="708090"/>
                </a:solidFill>
              </a:rPr>
              <a:t>Jenny LastName. </a:t>
            </a:r>
            <a:r>
              <a:rPr kumimoji="0" lang="en-IQ" altLang="en-IQ" sz="2400" b="0" i="0" u="none" strike="noStrike" kern="1200" cap="none" spc="0" normalizeH="0" baseline="0" noProof="0" dirty="0">
                <a:ln>
                  <a:noFill/>
                </a:ln>
                <a:solidFill>
                  <a:srgbClr val="708090"/>
                </a:solidFill>
                <a:effectLst/>
                <a:uLnTx/>
                <a:uFillTx/>
                <a:ea typeface="+mn-ea"/>
                <a:cs typeface="+mn-cs"/>
              </a:rPr>
              <a:t>14 years old.</a:t>
            </a:r>
            <a:br>
              <a:rPr kumimoji="0" lang="en-IQ" altLang="en-IQ" sz="2400" b="0" i="0" u="none" strike="noStrike" kern="1200" cap="none" spc="0" normalizeH="0" baseline="0" noProof="0" dirty="0">
                <a:ln>
                  <a:noFill/>
                </a:ln>
                <a:solidFill>
                  <a:srgbClr val="708090"/>
                </a:solidFill>
                <a:effectLst/>
                <a:uLnTx/>
                <a:uFillTx/>
                <a:ea typeface="+mn-ea"/>
                <a:cs typeface="+mn-cs"/>
              </a:rPr>
            </a:br>
            <a:r>
              <a:rPr kumimoji="0" lang="en-IQ" altLang="en-IQ" sz="2400" b="0" i="0" u="none" strike="noStrike" kern="1200" cap="none" spc="0" normalizeH="0" baseline="0" noProof="0" dirty="0">
                <a:ln>
                  <a:noFill/>
                </a:ln>
                <a:solidFill>
                  <a:srgbClr val="708090"/>
                </a:solidFill>
                <a:effectLst/>
                <a:uLnTx/>
                <a:uFillTx/>
                <a:ea typeface="+mn-ea"/>
                <a:cs typeface="+mn-cs"/>
              </a:rPr>
              <a:t>// </a:t>
            </a:r>
            <a:r>
              <a:rPr lang="en-IQ" altLang="en-IQ" sz="2400" dirty="0">
                <a:solidFill>
                  <a:srgbClr val="708090"/>
                </a:solidFill>
              </a:rPr>
              <a:t>Anja LastName. </a:t>
            </a:r>
            <a:r>
              <a:rPr kumimoji="0" lang="en-IQ" altLang="en-IQ" sz="2400" b="0" i="0" u="none" strike="noStrike" kern="1200" cap="none" spc="0" normalizeH="0" baseline="0" noProof="0" dirty="0">
                <a:ln>
                  <a:noFill/>
                </a:ln>
                <a:solidFill>
                  <a:srgbClr val="708090"/>
                </a:solidFill>
                <a:effectLst/>
                <a:uLnTx/>
                <a:uFillTx/>
                <a:ea typeface="+mn-ea"/>
                <a:cs typeface="+mn-cs"/>
              </a:rPr>
              <a:t>30 years old.</a:t>
            </a:r>
            <a:endParaRPr lang="en-IQ" altLang="en-IQ" sz="3600" dirty="0"/>
          </a:p>
        </p:txBody>
      </p:sp>
    </p:spTree>
    <p:extLst>
      <p:ext uri="{BB962C8B-B14F-4D97-AF65-F5344CB8AC3E}">
        <p14:creationId xmlns:p14="http://schemas.microsoft.com/office/powerpoint/2010/main" val="116215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5C814-4A11-A57A-170F-195762FE3C6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63B597E-845D-ED0D-FAFE-90335BA9C445}"/>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84B1C096-DBC3-3A78-8E88-D1AE416118D9}"/>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A8F49956-1CFD-B009-EADD-46266737CD50}"/>
              </a:ext>
            </a:extLst>
          </p:cNvPr>
          <p:cNvSpPr txBox="1"/>
          <p:nvPr/>
        </p:nvSpPr>
        <p:spPr>
          <a:xfrm>
            <a:off x="1010529" y="1714500"/>
            <a:ext cx="15753471" cy="6894195"/>
          </a:xfrm>
          <a:prstGeom prst="rect">
            <a:avLst/>
          </a:prstGeom>
        </p:spPr>
        <p:txBody>
          <a:bodyPr wrap="square" lIns="0" tIns="0" rIns="0" bIns="0" rtlCol="0" anchor="t">
            <a:spAutoFit/>
          </a:bodyPr>
          <a:lstStyle/>
          <a:p>
            <a:pPr lvl="0" algn="just" eaLnBrk="0" fontAlgn="base" hangingPunct="0">
              <a:lnSpc>
                <a:spcPct val="150000"/>
              </a:lnSpc>
              <a:spcBef>
                <a:spcPct val="0"/>
              </a:spcBef>
              <a:spcAft>
                <a:spcPct val="0"/>
              </a:spcAft>
            </a:pPr>
            <a:r>
              <a:rPr lang="en-IQ" altLang="en-IQ" sz="2800" dirty="0">
                <a:solidFill>
                  <a:schemeClr val="tx1">
                    <a:lumMod val="95000"/>
                    <a:lumOff val="5000"/>
                  </a:schemeClr>
                </a:solidFill>
              </a:rPr>
              <a:t>Function overloading in C++ is a concept that allows two or more functions to have different logic but a common function name. To overload functions, they must have a different set of parameters, either parameters of different data types or a different number of parameters in the function definition.</a:t>
            </a:r>
          </a:p>
          <a:p>
            <a:pPr lvl="0" algn="just" eaLnBrk="0" fontAlgn="base" hangingPunct="0">
              <a:lnSpc>
                <a:spcPct val="150000"/>
              </a:lnSpc>
              <a:spcBef>
                <a:spcPct val="0"/>
              </a:spcBef>
              <a:spcAft>
                <a:spcPct val="0"/>
              </a:spcAft>
            </a:pPr>
            <a:r>
              <a:rPr lang="en-IQ" altLang="en-IQ" sz="2800" dirty="0">
                <a:solidFill>
                  <a:schemeClr val="tx1">
                    <a:lumMod val="95000"/>
                    <a:lumOff val="5000"/>
                  </a:schemeClr>
                </a:solidFill>
              </a:rPr>
              <a:t>Functions with different return types and identical parameters can not be overloaded. The determination to call a particular function is decided at compile time. Function overloading not only improves code readability and reusability but also speeds up code and reduces memory space.</a:t>
            </a:r>
          </a:p>
          <a:p>
            <a:pPr lvl="0" algn="just" eaLnBrk="0" fontAlgn="base" hangingPunct="0">
              <a:spcBef>
                <a:spcPct val="0"/>
              </a:spcBef>
              <a:spcAft>
                <a:spcPct val="0"/>
              </a:spcAft>
            </a:pPr>
            <a:endParaRPr lang="en-IQ" altLang="en-IQ" sz="2800" dirty="0">
              <a:solidFill>
                <a:schemeClr val="tx1">
                  <a:lumMod val="95000"/>
                  <a:lumOff val="5000"/>
                </a:schemeClr>
              </a:solidFill>
            </a:endParaRPr>
          </a:p>
          <a:p>
            <a:pPr lvl="0" eaLnBrk="0" fontAlgn="base" hangingPunct="0">
              <a:spcBef>
                <a:spcPct val="0"/>
              </a:spcBef>
              <a:spcAft>
                <a:spcPct val="0"/>
              </a:spcAft>
            </a:pPr>
            <a:r>
              <a:rPr lang="en-US" altLang="en-IQ" sz="2800" dirty="0"/>
              <a:t>F</a:t>
            </a:r>
            <a:r>
              <a:rPr lang="en-IQ" altLang="en-IQ" sz="2800" dirty="0"/>
              <a:t>or example:</a:t>
            </a:r>
          </a:p>
          <a:p>
            <a:pPr lvl="0" eaLnBrk="0" fontAlgn="base" hangingPunct="0">
              <a:spcBef>
                <a:spcPct val="0"/>
              </a:spcBef>
              <a:spcAft>
                <a:spcPct val="0"/>
              </a:spcAft>
            </a:pPr>
            <a:endParaRPr lang="en-IQ" altLang="en-IQ" sz="2800" dirty="0"/>
          </a:p>
          <a:p>
            <a:pPr lvl="0" eaLnBrk="0" fontAlgn="base" hangingPunct="0">
              <a:spcBef>
                <a:spcPct val="0"/>
              </a:spcBef>
              <a:spcAft>
                <a:spcPct val="0"/>
              </a:spcAft>
            </a:pPr>
            <a:endParaRPr lang="en-IQ" altLang="en-IQ" sz="2800" dirty="0"/>
          </a:p>
          <a:p>
            <a:pPr eaLnBrk="0" fontAlgn="base" hangingPunct="0">
              <a:spcBef>
                <a:spcPct val="0"/>
              </a:spcBef>
              <a:spcAft>
                <a:spcPct val="0"/>
              </a:spcAft>
            </a:pPr>
            <a:r>
              <a:rPr lang="en-IQ" altLang="en-IQ" sz="2800" dirty="0">
                <a:solidFill>
                  <a:srgbClr val="005CC5"/>
                </a:solidFill>
              </a:rPr>
              <a:t>int</a:t>
            </a:r>
            <a:r>
              <a:rPr lang="en-IQ" altLang="en-IQ" sz="2800" dirty="0">
                <a:solidFill>
                  <a:srgbClr val="000000"/>
                </a:solidFill>
              </a:rPr>
              <a:t> myFunction(</a:t>
            </a:r>
            <a:r>
              <a:rPr lang="en-IQ" altLang="en-IQ" sz="2800" dirty="0">
                <a:solidFill>
                  <a:srgbClr val="005CC5"/>
                </a:solidFill>
              </a:rPr>
              <a:t>int</a:t>
            </a:r>
            <a:r>
              <a:rPr lang="en-IQ" altLang="en-IQ" sz="2800" dirty="0">
                <a:solidFill>
                  <a:srgbClr val="000000"/>
                </a:solidFill>
              </a:rPr>
              <a:t> x)</a:t>
            </a:r>
            <a:br>
              <a:rPr lang="en-IQ" altLang="en-IQ" sz="3600" dirty="0"/>
            </a:br>
            <a:r>
              <a:rPr lang="en-IQ" altLang="en-IQ" sz="2800" dirty="0">
                <a:solidFill>
                  <a:srgbClr val="005CC5"/>
                </a:solidFill>
              </a:rPr>
              <a:t>float</a:t>
            </a:r>
            <a:r>
              <a:rPr lang="en-IQ" altLang="en-IQ" sz="2800" dirty="0">
                <a:solidFill>
                  <a:srgbClr val="000000"/>
                </a:solidFill>
              </a:rPr>
              <a:t> myFunction(</a:t>
            </a:r>
            <a:r>
              <a:rPr lang="en-IQ" altLang="en-IQ" sz="2800" dirty="0">
                <a:solidFill>
                  <a:srgbClr val="005CC5"/>
                </a:solidFill>
              </a:rPr>
              <a:t>float</a:t>
            </a:r>
            <a:r>
              <a:rPr lang="en-IQ" altLang="en-IQ" sz="2800" dirty="0">
                <a:solidFill>
                  <a:srgbClr val="000000"/>
                </a:solidFill>
              </a:rPr>
              <a:t> x)</a:t>
            </a:r>
            <a:br>
              <a:rPr lang="en-IQ" altLang="en-IQ" sz="3600" dirty="0"/>
            </a:br>
            <a:r>
              <a:rPr lang="en-IQ" altLang="en-IQ" sz="2800" dirty="0">
                <a:solidFill>
                  <a:srgbClr val="005CC5"/>
                </a:solidFill>
              </a:rPr>
              <a:t>double</a:t>
            </a:r>
            <a:r>
              <a:rPr lang="en-IQ" altLang="en-IQ" sz="2800" dirty="0">
                <a:solidFill>
                  <a:srgbClr val="000000"/>
                </a:solidFill>
              </a:rPr>
              <a:t> myFunction(</a:t>
            </a:r>
            <a:r>
              <a:rPr lang="en-IQ" altLang="en-IQ" sz="2800" dirty="0">
                <a:solidFill>
                  <a:srgbClr val="005CC5"/>
                </a:solidFill>
              </a:rPr>
              <a:t>double</a:t>
            </a:r>
            <a:r>
              <a:rPr lang="en-IQ" altLang="en-IQ" sz="2800" dirty="0">
                <a:solidFill>
                  <a:srgbClr val="000000"/>
                </a:solidFill>
              </a:rPr>
              <a:t> x, </a:t>
            </a:r>
            <a:r>
              <a:rPr lang="en-IQ" altLang="en-IQ" sz="2800" dirty="0">
                <a:solidFill>
                  <a:srgbClr val="005CC5"/>
                </a:solidFill>
              </a:rPr>
              <a:t>double</a:t>
            </a:r>
            <a:r>
              <a:rPr lang="en-IQ" altLang="en-IQ" sz="2800" dirty="0">
                <a:solidFill>
                  <a:srgbClr val="000000"/>
                </a:solidFill>
              </a:rPr>
              <a:t> y)</a:t>
            </a:r>
            <a:endParaRPr lang="en-IQ" altLang="en-IQ" sz="4400" dirty="0"/>
          </a:p>
        </p:txBody>
      </p:sp>
    </p:spTree>
    <p:extLst>
      <p:ext uri="{BB962C8B-B14F-4D97-AF65-F5344CB8AC3E}">
        <p14:creationId xmlns:p14="http://schemas.microsoft.com/office/powerpoint/2010/main" val="144704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F716-048B-C869-F1C1-B52DB509180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9FE7C07-5E45-4838-2860-CC4D19AB641A}"/>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752353CD-8A44-38BF-7746-E4312BED56F1}"/>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C84439A1-AF94-C3D8-5D51-879E2AAB8E3F}"/>
              </a:ext>
            </a:extLst>
          </p:cNvPr>
          <p:cNvSpPr txBox="1"/>
          <p:nvPr/>
        </p:nvSpPr>
        <p:spPr>
          <a:xfrm>
            <a:off x="1010529" y="1714500"/>
            <a:ext cx="15753471" cy="7698711"/>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IQ" altLang="en-IQ" sz="2400" b="1" dirty="0">
                <a:solidFill>
                  <a:schemeClr val="tx1">
                    <a:lumMod val="95000"/>
                    <a:lumOff val="5000"/>
                  </a:schemeClr>
                </a:solidFill>
              </a:rPr>
              <a:t>How Does Function Overloading Work?</a:t>
            </a:r>
          </a:p>
          <a:p>
            <a:pPr lvl="0" eaLnBrk="0" fontAlgn="base" hangingPunct="0">
              <a:lnSpc>
                <a:spcPct val="150000"/>
              </a:lnSpc>
              <a:spcBef>
                <a:spcPct val="0"/>
              </a:spcBef>
              <a:spcAft>
                <a:spcPct val="0"/>
              </a:spcAft>
            </a:pPr>
            <a:r>
              <a:rPr lang="en-IQ" altLang="en-IQ" sz="2400" b="1" dirty="0">
                <a:solidFill>
                  <a:schemeClr val="tx1">
                    <a:lumMod val="95000"/>
                    <a:lumOff val="5000"/>
                  </a:schemeClr>
                </a:solidFill>
              </a:rPr>
              <a:t>Function overloading must have:</a:t>
            </a:r>
            <a:endParaRPr lang="en-IQ" altLang="en-IQ" sz="2400" dirty="0">
              <a:solidFill>
                <a:schemeClr val="tx1">
                  <a:lumMod val="95000"/>
                  <a:lumOff val="5000"/>
                </a:schemeClr>
              </a:solidFill>
            </a:endParaRPr>
          </a:p>
          <a:p>
            <a:pPr marL="457200" lvl="0" indent="-457200" eaLnBrk="0" fontAlgn="base" hangingPunct="0">
              <a:lnSpc>
                <a:spcPct val="150000"/>
              </a:lnSpc>
              <a:spcBef>
                <a:spcPct val="0"/>
              </a:spcBef>
              <a:spcAft>
                <a:spcPct val="0"/>
              </a:spcAft>
              <a:buFont typeface="+mj-lt"/>
              <a:buAutoNum type="arabicPeriod"/>
            </a:pPr>
            <a:r>
              <a:rPr lang="en-IQ" altLang="en-IQ" sz="2400" dirty="0">
                <a:solidFill>
                  <a:schemeClr val="tx1">
                    <a:lumMod val="95000"/>
                    <a:lumOff val="5000"/>
                  </a:schemeClr>
                </a:solidFill>
              </a:rPr>
              <a:t>The same function name is used for more than one function definition.</a:t>
            </a:r>
          </a:p>
          <a:p>
            <a:pPr marL="457200" lvl="0" indent="-457200" eaLnBrk="0" fontAlgn="base" hangingPunct="0">
              <a:lnSpc>
                <a:spcPct val="150000"/>
              </a:lnSpc>
              <a:spcBef>
                <a:spcPct val="0"/>
              </a:spcBef>
              <a:spcAft>
                <a:spcPct val="0"/>
              </a:spcAft>
              <a:buFont typeface="+mj-lt"/>
              <a:buAutoNum type="arabicPeriod"/>
            </a:pPr>
            <a:r>
              <a:rPr lang="en-IQ" altLang="en-IQ" sz="2400" dirty="0">
                <a:solidFill>
                  <a:schemeClr val="tx1">
                    <a:lumMod val="95000"/>
                    <a:lumOff val="5000"/>
                  </a:schemeClr>
                </a:solidFill>
              </a:rPr>
              <a:t>Overloaded functions must have different parameters. This difference can be created using a different number of function parameters or parameters of different data types in function definitions.</a:t>
            </a:r>
          </a:p>
          <a:p>
            <a:pPr lvl="0" eaLnBrk="0" fontAlgn="base" hangingPunct="0">
              <a:lnSpc>
                <a:spcPct val="150000"/>
              </a:lnSpc>
              <a:spcBef>
                <a:spcPct val="0"/>
              </a:spcBef>
              <a:spcAft>
                <a:spcPct val="0"/>
              </a:spcAft>
            </a:pPr>
            <a:endParaRPr lang="en-IQ" altLang="en-IQ" sz="2400" dirty="0">
              <a:solidFill>
                <a:schemeClr val="tx1">
                  <a:lumMod val="95000"/>
                  <a:lumOff val="5000"/>
                </a:schemeClr>
              </a:solidFill>
            </a:endParaRPr>
          </a:p>
          <a:p>
            <a:pPr lvl="0" eaLnBrk="0" fontAlgn="base" hangingPunct="0">
              <a:lnSpc>
                <a:spcPct val="150000"/>
              </a:lnSpc>
              <a:spcBef>
                <a:spcPct val="0"/>
              </a:spcBef>
              <a:spcAft>
                <a:spcPct val="0"/>
              </a:spcAft>
            </a:pPr>
            <a:endParaRPr lang="en-IQ" altLang="en-IQ" sz="2400" dirty="0">
              <a:solidFill>
                <a:schemeClr val="tx1">
                  <a:lumMod val="95000"/>
                  <a:lumOff val="5000"/>
                </a:schemeClr>
              </a:solidFill>
            </a:endParaRPr>
          </a:p>
          <a:p>
            <a:pPr lvl="0" eaLnBrk="0" fontAlgn="base" hangingPunct="0">
              <a:lnSpc>
                <a:spcPct val="150000"/>
              </a:lnSpc>
              <a:spcBef>
                <a:spcPct val="0"/>
              </a:spcBef>
              <a:spcAft>
                <a:spcPct val="0"/>
              </a:spcAft>
            </a:pPr>
            <a:r>
              <a:rPr lang="en-IQ" altLang="en-IQ" sz="2400" b="1" dirty="0">
                <a:solidFill>
                  <a:schemeClr val="tx1">
                    <a:lumMod val="95000"/>
                    <a:lumOff val="5000"/>
                  </a:schemeClr>
                </a:solidFill>
              </a:rPr>
              <a:t>Rules Of Function Overloading in C++: </a:t>
            </a:r>
          </a:p>
          <a:p>
            <a:pPr lvl="0" eaLnBrk="0" fontAlgn="base" hangingPunct="0">
              <a:lnSpc>
                <a:spcPct val="150000"/>
              </a:lnSpc>
              <a:spcBef>
                <a:spcPct val="0"/>
              </a:spcBef>
              <a:spcAft>
                <a:spcPct val="0"/>
              </a:spcAft>
            </a:pPr>
            <a:r>
              <a:rPr lang="en-IQ" altLang="en-IQ" sz="2400" dirty="0">
                <a:solidFill>
                  <a:schemeClr val="tx1">
                    <a:lumMod val="95000"/>
                    <a:lumOff val="5000"/>
                  </a:schemeClr>
                </a:solidFill>
              </a:rPr>
              <a:t>For the overloading function to work correctly, each function's parameters must be unique. The approaches mentioned above can create this uniqueness in function arguments.</a:t>
            </a:r>
          </a:p>
          <a:p>
            <a:pPr lvl="0" eaLnBrk="0" fontAlgn="base" hangingPunct="0">
              <a:lnSpc>
                <a:spcPct val="150000"/>
              </a:lnSpc>
              <a:spcBef>
                <a:spcPct val="0"/>
              </a:spcBef>
              <a:spcAft>
                <a:spcPct val="0"/>
              </a:spcAft>
            </a:pPr>
            <a:br>
              <a:rPr lang="en-IQ" altLang="en-IQ" sz="2400" dirty="0">
                <a:solidFill>
                  <a:schemeClr val="tx1">
                    <a:lumMod val="95000"/>
                    <a:lumOff val="5000"/>
                  </a:schemeClr>
                </a:solidFill>
              </a:rPr>
            </a:br>
            <a:endParaRPr lang="en-IQ" altLang="en-IQ" sz="2400" dirty="0">
              <a:solidFill>
                <a:schemeClr val="tx1">
                  <a:lumMod val="95000"/>
                  <a:lumOff val="5000"/>
                </a:schemeClr>
              </a:solidFill>
            </a:endParaRPr>
          </a:p>
          <a:p>
            <a:pPr lvl="0" eaLnBrk="0" fontAlgn="base" hangingPunct="0">
              <a:lnSpc>
                <a:spcPct val="150000"/>
              </a:lnSpc>
              <a:spcBef>
                <a:spcPct val="0"/>
              </a:spcBef>
              <a:spcAft>
                <a:spcPct val="0"/>
              </a:spcAft>
            </a:pPr>
            <a:br>
              <a:rPr lang="en-IQ" altLang="en-IQ" sz="2400" dirty="0">
                <a:solidFill>
                  <a:schemeClr val="tx1">
                    <a:lumMod val="95000"/>
                    <a:lumOff val="5000"/>
                  </a:schemeClr>
                </a:solidFill>
              </a:rPr>
            </a:br>
            <a:endParaRPr lang="en-IQ" altLang="en-IQ" sz="2400" dirty="0">
              <a:solidFill>
                <a:schemeClr val="tx1">
                  <a:lumMod val="95000"/>
                  <a:lumOff val="5000"/>
                </a:schemeClr>
              </a:solidFill>
            </a:endParaRPr>
          </a:p>
        </p:txBody>
      </p:sp>
    </p:spTree>
    <p:extLst>
      <p:ext uri="{BB962C8B-B14F-4D97-AF65-F5344CB8AC3E}">
        <p14:creationId xmlns:p14="http://schemas.microsoft.com/office/powerpoint/2010/main" val="185753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DAAEE-0C9C-D02E-F372-CD540FDD8BF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B0AD61A-DD75-95D1-3096-594BD59398B3}"/>
              </a:ext>
            </a:extLst>
          </p:cNvPr>
          <p:cNvSpPr txBox="1"/>
          <p:nvPr/>
        </p:nvSpPr>
        <p:spPr>
          <a:xfrm>
            <a:off x="1024384" y="599709"/>
            <a:ext cx="14072064" cy="984757"/>
          </a:xfrm>
          <a:prstGeom prst="rect">
            <a:avLst/>
          </a:prstGeom>
        </p:spPr>
        <p:txBody>
          <a:bodyPr lIns="0" tIns="0" rIns="0" bIns="0" rtlCol="0" anchor="t">
            <a:spAutoFit/>
          </a:bodyPr>
          <a:lstStyle/>
          <a:p>
            <a:pPr lvl="0" eaLnBrk="0" fontAlgn="base" hangingPunct="0">
              <a:spcBef>
                <a:spcPct val="0"/>
              </a:spcBef>
              <a:spcAft>
                <a:spcPct val="0"/>
              </a:spcAft>
            </a:pPr>
            <a:r>
              <a:rPr lang="en-IQ" altLang="en-IQ" sz="6399" b="1" i="1" dirty="0">
                <a:solidFill>
                  <a:srgbClr val="0F4662"/>
                </a:solidFill>
                <a:latin typeface="Cormorant Garamond Bold Italics"/>
              </a:rPr>
              <a:t>Function Overloading </a:t>
            </a:r>
            <a:r>
              <a:rPr lang="en-US" sz="6399" b="1" i="1" dirty="0">
                <a:solidFill>
                  <a:srgbClr val="0F4662"/>
                </a:solidFill>
                <a:latin typeface="Cormorant Garamond Bold Italics"/>
                <a:ea typeface="Cormorant Garamond Bold Italics"/>
                <a:cs typeface="Cormorant Garamond Bold Italics"/>
                <a:sym typeface="Cormorant Garamond Bold Italics"/>
              </a:rPr>
              <a:t> </a:t>
            </a:r>
          </a:p>
        </p:txBody>
      </p:sp>
      <p:sp>
        <p:nvSpPr>
          <p:cNvPr id="13" name="Freeform 13">
            <a:extLst>
              <a:ext uri="{FF2B5EF4-FFF2-40B4-BE49-F238E27FC236}">
                <a16:creationId xmlns:a16="http://schemas.microsoft.com/office/drawing/2014/main" id="{AABD2091-8B08-2551-6A95-77B18E0441A2}"/>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03A7AEDA-2BBE-BAD8-0AD1-B22091D8D9D3}"/>
              </a:ext>
            </a:extLst>
          </p:cNvPr>
          <p:cNvSpPr txBox="1"/>
          <p:nvPr/>
        </p:nvSpPr>
        <p:spPr>
          <a:xfrm>
            <a:off x="1010529" y="1714500"/>
            <a:ext cx="15753471" cy="2712730"/>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IQ" altLang="en-IQ" sz="2400" b="1" dirty="0">
                <a:solidFill>
                  <a:schemeClr val="tx1">
                    <a:lumMod val="95000"/>
                    <a:lumOff val="5000"/>
                  </a:schemeClr>
                </a:solidFill>
              </a:rPr>
              <a:t>How Does Function Overloading Work?</a:t>
            </a:r>
          </a:p>
          <a:p>
            <a:pPr lvl="0" eaLnBrk="0" fontAlgn="base" hangingPunct="0">
              <a:lnSpc>
                <a:spcPct val="150000"/>
              </a:lnSpc>
              <a:spcBef>
                <a:spcPct val="0"/>
              </a:spcBef>
              <a:spcAft>
                <a:spcPct val="0"/>
              </a:spcAft>
            </a:pPr>
            <a:br>
              <a:rPr lang="en-IQ" altLang="en-IQ" sz="2400" dirty="0">
                <a:solidFill>
                  <a:schemeClr val="tx1">
                    <a:lumMod val="95000"/>
                    <a:lumOff val="5000"/>
                  </a:schemeClr>
                </a:solidFill>
              </a:rPr>
            </a:br>
            <a:endParaRPr lang="en-IQ" altLang="en-IQ" sz="2400" dirty="0">
              <a:solidFill>
                <a:schemeClr val="tx1">
                  <a:lumMod val="95000"/>
                  <a:lumOff val="5000"/>
                </a:schemeClr>
              </a:solidFill>
            </a:endParaRPr>
          </a:p>
          <a:p>
            <a:pPr lvl="0" eaLnBrk="0" fontAlgn="base" hangingPunct="0">
              <a:lnSpc>
                <a:spcPct val="150000"/>
              </a:lnSpc>
              <a:spcBef>
                <a:spcPct val="0"/>
              </a:spcBef>
              <a:spcAft>
                <a:spcPct val="0"/>
              </a:spcAft>
            </a:pPr>
            <a:br>
              <a:rPr lang="en-IQ" altLang="en-IQ" sz="2400" dirty="0">
                <a:solidFill>
                  <a:schemeClr val="tx1">
                    <a:lumMod val="95000"/>
                    <a:lumOff val="5000"/>
                  </a:schemeClr>
                </a:solidFill>
              </a:rPr>
            </a:br>
            <a:endParaRPr lang="en-IQ" altLang="en-IQ" sz="2400" dirty="0">
              <a:solidFill>
                <a:schemeClr val="tx1">
                  <a:lumMod val="95000"/>
                  <a:lumOff val="5000"/>
                </a:schemeClr>
              </a:solidFill>
            </a:endParaRPr>
          </a:p>
        </p:txBody>
      </p:sp>
      <p:pic>
        <p:nvPicPr>
          <p:cNvPr id="4" name="Picture 3">
            <a:extLst>
              <a:ext uri="{FF2B5EF4-FFF2-40B4-BE49-F238E27FC236}">
                <a16:creationId xmlns:a16="http://schemas.microsoft.com/office/drawing/2014/main" id="{5205E81D-3B52-BA5D-3D67-DE7BC45BC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344322"/>
            <a:ext cx="9484634" cy="7030898"/>
          </a:xfrm>
          <a:prstGeom prst="rect">
            <a:avLst/>
          </a:prstGeom>
        </p:spPr>
      </p:pic>
    </p:spTree>
    <p:extLst>
      <p:ext uri="{BB962C8B-B14F-4D97-AF65-F5344CB8AC3E}">
        <p14:creationId xmlns:p14="http://schemas.microsoft.com/office/powerpoint/2010/main" val="3053160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2178</TotalTime>
  <Words>3221</Words>
  <Application>Microsoft Macintosh PowerPoint</Application>
  <PresentationFormat>Custom</PresentationFormat>
  <Paragraphs>256</Paragraphs>
  <Slides>34</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Aptos</vt:lpstr>
      <vt:lpstr>Calibri</vt:lpstr>
      <vt:lpstr>Cormorant Garamond Bold Italics</vt:lpstr>
      <vt:lpstr>Segoe UI</vt:lpstr>
      <vt:lpstr>Wingdings</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Enhancing Sales Strategy Presentation</dc:title>
  <dc:creator>Hazha</dc:creator>
  <cp:lastModifiedBy>hazha yahia</cp:lastModifiedBy>
  <cp:revision>201</cp:revision>
  <dcterms:created xsi:type="dcterms:W3CDTF">2006-08-16T00:00:00Z</dcterms:created>
  <dcterms:modified xsi:type="dcterms:W3CDTF">2026-05-11T11:08:47Z</dcterms:modified>
  <dc:identifier>DAGggNbnluo</dc:identifier>
</cp:coreProperties>
</file>