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57" r:id="rId3"/>
    <p:sldId id="377" r:id="rId4"/>
    <p:sldId id="270" r:id="rId5"/>
    <p:sldId id="358" r:id="rId6"/>
    <p:sldId id="318" r:id="rId7"/>
    <p:sldId id="360" r:id="rId8"/>
    <p:sldId id="378" r:id="rId9"/>
    <p:sldId id="387" r:id="rId10"/>
    <p:sldId id="379" r:id="rId11"/>
    <p:sldId id="361" r:id="rId12"/>
    <p:sldId id="362" r:id="rId13"/>
    <p:sldId id="363" r:id="rId14"/>
    <p:sldId id="386" r:id="rId15"/>
    <p:sldId id="365" r:id="rId16"/>
    <p:sldId id="366" r:id="rId17"/>
    <p:sldId id="367" r:id="rId18"/>
    <p:sldId id="369" r:id="rId19"/>
    <p:sldId id="371" r:id="rId20"/>
    <p:sldId id="372" r:id="rId21"/>
    <p:sldId id="373" r:id="rId22"/>
    <p:sldId id="374" r:id="rId23"/>
    <p:sldId id="381" r:id="rId24"/>
    <p:sldId id="382" r:id="rId25"/>
    <p:sldId id="384" r:id="rId26"/>
    <p:sldId id="385" r:id="rId27"/>
    <p:sldId id="350" r:id="rId28"/>
    <p:sldId id="376" r:id="rId29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47937-8A96-4BF8-8BDB-1D261B11C068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D495E-9558-4ED5-99C3-E9C6219C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FDC91-1D6A-4C32-A6DA-DB83E60E0705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12054-99F5-4731-982B-2F4287A28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1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3AF2754A-DC85-4881-8AED-EA287CEA4B5B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040B-1B7D-40A3-B29B-5A32DB4EA7EE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4CDB-B495-4125-A8DD-803738409E24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D417-6703-4963-90D6-7D12AED45FF3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0E44-D151-4DBC-8C9E-C94FBD1AF9F4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4D4C-47D0-4980-898F-25C1A2E1BD63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C8E4-1CF8-40D6-970F-2E1935E2AE4E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A2D4-89FB-4F42-92EF-42164265C114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CEDC-5056-45DC-A57E-2F8FB82C7FDD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B6C8-42B2-4D88-B255-54627508293B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76E5-4C85-4997-A454-71FCC9A4ADE7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DD8E-DA49-484E-A07E-3CE9C6AB1678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BC93-B24A-4417-8762-5C96900C0DE1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E6A-0FDC-4DED-881B-9937EE0FC153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ECFA-0908-462E-9979-5DF14523B17A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F2E0-7DDF-4129-8FF6-2D5222FAF06B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A989-FC1E-4324-96ED-ED580BEB9813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D1EB7B6-57C9-4450-8323-CD482AD2F0F3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1519" y="676451"/>
            <a:ext cx="8825658" cy="2677648"/>
          </a:xfrm>
        </p:spPr>
        <p:txBody>
          <a:bodyPr>
            <a:normAutofit/>
          </a:bodyPr>
          <a:lstStyle/>
          <a:p>
            <a:r>
              <a:rPr lang="en-IE" b="1" dirty="0">
                <a:solidFill>
                  <a:schemeClr val="tx2">
                    <a:lumMod val="75000"/>
                  </a:schemeClr>
                </a:solidFill>
              </a:rPr>
              <a:t>                  </a:t>
            </a:r>
            <a:br>
              <a:rPr lang="en-IE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IE" b="1" dirty="0">
                <a:solidFill>
                  <a:schemeClr val="tx2">
                    <a:lumMod val="75000"/>
                  </a:schemeClr>
                </a:solidFill>
              </a:rPr>
              <a:t>Depressive disorders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8100" y="4775931"/>
            <a:ext cx="8825658" cy="861420"/>
          </a:xfrm>
        </p:spPr>
        <p:txBody>
          <a:bodyPr>
            <a:normAutofit/>
          </a:bodyPr>
          <a:lstStyle/>
          <a:p>
            <a:r>
              <a:rPr lang="en-IE" b="1" cap="none" dirty="0">
                <a:solidFill>
                  <a:schemeClr val="tx2"/>
                </a:solidFill>
              </a:rPr>
              <a:t>M.Sc. Hilal Farouq Hussein</a:t>
            </a:r>
          </a:p>
          <a:p>
            <a:r>
              <a:rPr lang="en-IE" b="1" cap="none" dirty="0">
                <a:solidFill>
                  <a:schemeClr val="tx2"/>
                </a:solidFill>
              </a:rPr>
              <a:t>7th 05 2026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64A1F-D30D-DC41-5FD4-601B2A53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FFD81-7899-41BE-DA36-3BACA78B15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8990255" y="2960952"/>
            <a:ext cx="3328056" cy="3047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DADA2C6-B44B-4B00-BC0B-2D31DDC78967}" type="datetime1">
              <a:rPr lang="en-US">
                <a:solidFill>
                  <a:schemeClr val="tx2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5/7/2026</a:t>
            </a:fld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50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FDC2D-9E2F-7C78-F5D5-1B535945B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94410-4F8D-1896-BB74-C378136E3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0F4D3-EA9C-E66B-B28E-7468791CA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B6C8-42B2-4D88-B255-54627508293B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4969C-1EC4-1B2B-11E1-C5AAAF6E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E399BB-60D3-FF39-6793-459FCCFAB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053" y="396608"/>
            <a:ext cx="7645706" cy="646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26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99BEC-D90E-4B1E-72C0-3D4DB2B81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0" u="none" strike="noStrike" baseline="0" dirty="0">
                <a:solidFill>
                  <a:schemeClr val="bg1"/>
                </a:solidFill>
                <a:latin typeface="Abadi" panose="020B0604020104020204" pitchFamily="34" charset="0"/>
              </a:rPr>
              <a:t>Major Depressive Disorder</a:t>
            </a:r>
            <a:br>
              <a:rPr lang="en-US" sz="4000" b="1" i="0" u="none" strike="noStrike" baseline="0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en-US" sz="4000" b="1" i="0" u="none" strike="noStrike" baseline="0" dirty="0">
                <a:solidFill>
                  <a:schemeClr val="bg1"/>
                </a:solidFill>
                <a:latin typeface="Abadi" panose="020B0604020104020204" pitchFamily="34" charset="0"/>
              </a:rPr>
              <a:t>Diagnostic Criteria</a:t>
            </a:r>
            <a:endParaRPr lang="en-US" sz="66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E003D-F5CD-7238-F241-67105DBD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607" y="2309870"/>
            <a:ext cx="11633431" cy="4388990"/>
          </a:xfrm>
        </p:spPr>
        <p:txBody>
          <a:bodyPr>
            <a:normAutofit/>
          </a:bodyPr>
          <a:lstStyle/>
          <a:p>
            <a:pPr algn="l"/>
            <a:r>
              <a:rPr lang="en-US" sz="2400" b="1" i="0" u="none" strike="noStrike" baseline="0" dirty="0">
                <a:latin typeface="HelveticaLTStd-Roman"/>
              </a:rPr>
              <a:t>A. </a:t>
            </a:r>
            <a:r>
              <a:rPr lang="en-US" sz="2400" b="1" i="0" u="none" strike="noStrike" baseline="0" dirty="0">
                <a:highlight>
                  <a:srgbClr val="FFFF00"/>
                </a:highlight>
                <a:latin typeface="HelveticaLTStd-Roman"/>
              </a:rPr>
              <a:t>Five (or more</a:t>
            </a:r>
            <a:r>
              <a:rPr lang="en-US" sz="2400" b="1" i="0" u="none" strike="noStrike" baseline="0" dirty="0">
                <a:latin typeface="HelveticaLTStd-Roman"/>
              </a:rPr>
              <a:t>) of the following symptoms have been present during the </a:t>
            </a:r>
            <a:r>
              <a:rPr lang="en-US" sz="2400" b="1" i="0" u="none" strike="noStrike" baseline="0" dirty="0">
                <a:highlight>
                  <a:srgbClr val="FFFF00"/>
                </a:highlight>
                <a:latin typeface="HelveticaLTStd-Roman"/>
              </a:rPr>
              <a:t>same </a:t>
            </a:r>
            <a:r>
              <a:rPr lang="en-US" sz="2400" b="1" i="0" u="sng" strike="noStrike" baseline="0" dirty="0">
                <a:highlight>
                  <a:srgbClr val="FFFF00"/>
                </a:highlight>
                <a:latin typeface="HelveticaLTStd-Roman"/>
              </a:rPr>
              <a:t>2-week period</a:t>
            </a:r>
            <a:r>
              <a:rPr lang="en-US" sz="2400" b="1" i="0" u="none" strike="noStrike" baseline="0" dirty="0">
                <a:highlight>
                  <a:srgbClr val="FFFF00"/>
                </a:highlight>
                <a:latin typeface="HelveticaLTStd-Roman"/>
              </a:rPr>
              <a:t> </a:t>
            </a:r>
            <a:r>
              <a:rPr lang="en-US" sz="2400" b="1" i="0" u="none" strike="noStrike" baseline="0" dirty="0">
                <a:latin typeface="HelveticaLTStd-Roman"/>
              </a:rPr>
              <a:t>and represent a change from previous functioning; at least </a:t>
            </a:r>
            <a:r>
              <a:rPr lang="en-US" sz="2400" b="1" i="0" u="sng" strike="noStrike" baseline="0" dirty="0">
                <a:latin typeface="HelveticaLTStd-Roman"/>
              </a:rPr>
              <a:t>one </a:t>
            </a:r>
            <a:r>
              <a:rPr lang="en-US" sz="2400" b="1" i="0" u="none" strike="noStrike" baseline="0" dirty="0">
                <a:latin typeface="HelveticaLTStd-Roman"/>
              </a:rPr>
              <a:t>of the symptoms is </a:t>
            </a:r>
            <a:r>
              <a:rPr lang="en-US" sz="2400" b="1" i="0" u="sng" strike="noStrike" baseline="0" dirty="0">
                <a:latin typeface="HelveticaLTStd-Roman"/>
              </a:rPr>
              <a:t>either</a:t>
            </a:r>
            <a:r>
              <a:rPr lang="en-US" sz="2400" b="1" i="0" u="none" strike="noStrike" baseline="0" dirty="0">
                <a:latin typeface="HelveticaLTStd-Roman"/>
              </a:rPr>
              <a:t> (1) </a:t>
            </a:r>
            <a:r>
              <a:rPr lang="en-US" sz="2400" b="1" i="0" u="none" strike="noStrike" baseline="0" dirty="0">
                <a:highlight>
                  <a:srgbClr val="FFFF00"/>
                </a:highlight>
                <a:latin typeface="HelveticaLTStd-Roman"/>
              </a:rPr>
              <a:t>depressed mood </a:t>
            </a:r>
            <a:r>
              <a:rPr lang="en-US" sz="2400" b="1" i="0" u="none" strike="noStrike" baseline="0" dirty="0">
                <a:latin typeface="HelveticaLTStd-Roman"/>
              </a:rPr>
              <a:t>or (2) </a:t>
            </a:r>
            <a:r>
              <a:rPr lang="en-US" sz="2400" b="1" i="0" u="none" strike="noStrike" baseline="0" dirty="0">
                <a:highlight>
                  <a:srgbClr val="FFFF00"/>
                </a:highlight>
                <a:latin typeface="HelveticaLTStd-Roman"/>
              </a:rPr>
              <a:t>loss of interest or pleasure.</a:t>
            </a:r>
          </a:p>
          <a:p>
            <a:pPr algn="l"/>
            <a:endParaRPr lang="en-US" sz="2400" b="1" i="0" u="none" strike="noStrike" baseline="0" dirty="0">
              <a:latin typeface="HelveticaLTStd-Roman"/>
            </a:endParaRPr>
          </a:p>
          <a:p>
            <a:pPr algn="l"/>
            <a:r>
              <a:rPr lang="en-US" sz="2400" b="1" i="0" u="none" strike="noStrike" baseline="0" dirty="0">
                <a:latin typeface="HelveticaLTStd-Roman"/>
              </a:rPr>
              <a:t>1. Depressed mood most of the day, nearly every day, as indicated by either </a:t>
            </a:r>
            <a:r>
              <a:rPr lang="en-US" sz="2400" b="1" i="0" u="sng" strike="noStrike" baseline="0" dirty="0">
                <a:latin typeface="HelveticaLTStd-Roman"/>
              </a:rPr>
              <a:t>subjective report </a:t>
            </a:r>
            <a:r>
              <a:rPr lang="en-US" sz="2400" b="1" i="0" u="none" strike="noStrike" baseline="0" dirty="0">
                <a:latin typeface="HelveticaLTStd-Roman"/>
              </a:rPr>
              <a:t>(e.g., feels sad, empty, hopeless) or </a:t>
            </a:r>
            <a:r>
              <a:rPr lang="en-US" sz="2400" b="1" i="0" u="sng" strike="noStrike" baseline="0" dirty="0">
                <a:latin typeface="HelveticaLTStd-Roman"/>
              </a:rPr>
              <a:t>observation made</a:t>
            </a:r>
            <a:r>
              <a:rPr lang="en-US" sz="2400" b="1" i="0" u="none" strike="noStrike" baseline="0" dirty="0">
                <a:latin typeface="HelveticaLTStd-Roman"/>
              </a:rPr>
              <a:t> by others (e.g., ‘appears tearful). (</a:t>
            </a:r>
            <a:r>
              <a:rPr lang="en-US" sz="2400" b="1" i="0" u="none" strike="noStrike" baseline="0" dirty="0">
                <a:latin typeface="HelveticaLTStd-Bold"/>
              </a:rPr>
              <a:t>Note: </a:t>
            </a:r>
            <a:r>
              <a:rPr lang="en-US" sz="2400" b="1" i="0" u="none" strike="noStrike" baseline="0" dirty="0">
                <a:latin typeface="HelveticaLTStd-Roman"/>
              </a:rPr>
              <a:t>In children and adolescents, can be </a:t>
            </a:r>
            <a:r>
              <a:rPr lang="en-US" sz="2400" b="1" i="0" u="none" strike="noStrike" baseline="0" dirty="0">
                <a:highlight>
                  <a:srgbClr val="FFFF00"/>
                </a:highlight>
                <a:latin typeface="HelveticaLTStd-Roman"/>
              </a:rPr>
              <a:t>irritable mood</a:t>
            </a:r>
            <a:r>
              <a:rPr lang="en-US" sz="2400" b="1" i="0" u="none" strike="noStrike" baseline="0" dirty="0">
                <a:latin typeface="HelveticaLTStd-Roman"/>
              </a:rPr>
              <a:t>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A3EC0-D79B-5861-9D01-24269E92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B6C8-42B2-4D88-B255-54627508293B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672FF-63D5-615D-6A7B-A6F2B9709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50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F2779-A2CB-1AC3-B7A1-FB45A425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0" u="none" strike="noStrike" baseline="0" dirty="0">
                <a:solidFill>
                  <a:schemeClr val="bg1"/>
                </a:solidFill>
                <a:latin typeface="Abadi" panose="020B0604020104020204" pitchFamily="34" charset="0"/>
              </a:rPr>
              <a:t>Major Depressive Disorder</a:t>
            </a:r>
            <a:br>
              <a:rPr lang="en-US" sz="3600" b="1" i="0" u="none" strike="noStrike" baseline="0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en-US" sz="3600" b="1" i="0" u="none" strike="noStrike" baseline="0" dirty="0">
                <a:solidFill>
                  <a:schemeClr val="bg1"/>
                </a:solidFill>
                <a:latin typeface="Abadi" panose="020B0604020104020204" pitchFamily="34" charset="0"/>
              </a:rPr>
              <a:t>Diagnostic Criteria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12614-7879-18E3-5625-3ED20FCD9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636" y="2272432"/>
            <a:ext cx="11578728" cy="4289839"/>
          </a:xfrm>
        </p:spPr>
        <p:txBody>
          <a:bodyPr>
            <a:normAutofit/>
          </a:bodyPr>
          <a:lstStyle/>
          <a:p>
            <a:r>
              <a:rPr lang="en-US" sz="2400" b="1" i="0" u="none" strike="noStrike" baseline="0" dirty="0">
                <a:latin typeface="HelveticaLTStd-Roman"/>
              </a:rPr>
              <a:t>2. </a:t>
            </a:r>
            <a:r>
              <a:rPr lang="en-US" sz="2400" b="1" i="0" u="none" strike="noStrike" baseline="0" dirty="0">
                <a:highlight>
                  <a:srgbClr val="FFFF00"/>
                </a:highlight>
                <a:latin typeface="HelveticaLTStd-Roman"/>
              </a:rPr>
              <a:t>Markedly diminished interest </a:t>
            </a:r>
            <a:r>
              <a:rPr lang="en-US" sz="2400" b="1" i="0" u="none" strike="noStrike" baseline="0" dirty="0">
                <a:latin typeface="HelveticaLTStd-Roman"/>
              </a:rPr>
              <a:t>or </a:t>
            </a:r>
            <a:r>
              <a:rPr lang="en-US" sz="2400" b="1" i="0" u="none" strike="noStrike" baseline="0" dirty="0">
                <a:highlight>
                  <a:srgbClr val="FFFF00"/>
                </a:highlight>
                <a:latin typeface="HelveticaLTStd-Roman"/>
              </a:rPr>
              <a:t>pleasure</a:t>
            </a:r>
            <a:r>
              <a:rPr lang="en-US" sz="2400" b="1" i="0" u="none" strike="noStrike" baseline="0" dirty="0">
                <a:latin typeface="HelveticaLTStd-Roman"/>
              </a:rPr>
              <a:t> </a:t>
            </a:r>
            <a:r>
              <a:rPr lang="en-US" sz="2400" b="1" dirty="0">
                <a:latin typeface="HelveticaLTStd-Roman"/>
              </a:rPr>
              <a:t>(</a:t>
            </a:r>
            <a:r>
              <a:rPr lang="en-US" sz="2400" b="1" u="sng" dirty="0">
                <a:latin typeface="HelveticaLTStd-Roman"/>
              </a:rPr>
              <a:t>anhedonia</a:t>
            </a:r>
            <a:r>
              <a:rPr lang="en-US" sz="2400" b="1" dirty="0">
                <a:latin typeface="HelveticaLTStd-Roman"/>
              </a:rPr>
              <a:t> )</a:t>
            </a:r>
            <a:r>
              <a:rPr lang="en-US" sz="2400" b="1" i="0" u="none" strike="noStrike" baseline="0" dirty="0">
                <a:latin typeface="HelveticaLTStd-Roman"/>
              </a:rPr>
              <a:t>in all, or almost all, activities most of the day, nearly every day (as indicated by either subjective account or observation).</a:t>
            </a:r>
            <a:endParaRPr lang="en-US" sz="2400" b="1" dirty="0"/>
          </a:p>
          <a:p>
            <a:pPr algn="l"/>
            <a:r>
              <a:rPr lang="en-US" sz="2400" b="1" i="0" u="none" strike="noStrike" baseline="0" dirty="0">
                <a:latin typeface="HelveticaLTStd-Roman"/>
              </a:rPr>
              <a:t>3. </a:t>
            </a:r>
            <a:r>
              <a:rPr lang="en-US" sz="2400" b="1" i="0" u="none" strike="noStrike" baseline="0" dirty="0">
                <a:highlight>
                  <a:srgbClr val="FFFF00"/>
                </a:highlight>
                <a:latin typeface="HelveticaLTStd-Roman"/>
              </a:rPr>
              <a:t>Significant weight loss </a:t>
            </a:r>
            <a:r>
              <a:rPr lang="en-US" sz="2400" b="1" i="0" u="sng" strike="noStrike" baseline="0" dirty="0">
                <a:latin typeface="HelveticaLTStd-Roman"/>
              </a:rPr>
              <a:t>when not dieting </a:t>
            </a:r>
            <a:r>
              <a:rPr lang="en-US" sz="2400" b="1" i="0" u="none" strike="noStrike" baseline="0" dirty="0">
                <a:latin typeface="HelveticaLTStd-Roman"/>
              </a:rPr>
              <a:t>or </a:t>
            </a:r>
            <a:r>
              <a:rPr lang="en-US" sz="2400" b="1" i="0" u="none" strike="noStrike" baseline="0" dirty="0">
                <a:highlight>
                  <a:srgbClr val="FFFF00"/>
                </a:highlight>
                <a:latin typeface="HelveticaLTStd-Roman"/>
              </a:rPr>
              <a:t>weight gain </a:t>
            </a:r>
            <a:r>
              <a:rPr lang="en-US" sz="2400" b="1" i="0" u="none" strike="noStrike" baseline="0" dirty="0">
                <a:latin typeface="HelveticaLTStd-Roman"/>
              </a:rPr>
              <a:t>(e.g., a change of more than 5% of body weight in a month), </a:t>
            </a:r>
            <a:r>
              <a:rPr lang="en-US" sz="2400" b="1" i="0" u="none" strike="noStrike" baseline="0" dirty="0">
                <a:highlight>
                  <a:srgbClr val="FFFF00"/>
                </a:highlight>
                <a:latin typeface="HelveticaLTStd-Roman"/>
              </a:rPr>
              <a:t>or</a:t>
            </a:r>
            <a:r>
              <a:rPr lang="en-US" sz="2400" b="1" i="0" u="none" strike="noStrike" baseline="0" dirty="0">
                <a:latin typeface="HelveticaLTStd-Roman"/>
              </a:rPr>
              <a:t> </a:t>
            </a:r>
            <a:r>
              <a:rPr lang="en-US" sz="2400" b="1" i="0" u="sng" strike="noStrike" baseline="0" dirty="0">
                <a:latin typeface="HelveticaLTStd-Roman"/>
              </a:rPr>
              <a:t>decrease or increase </a:t>
            </a:r>
            <a:r>
              <a:rPr lang="en-US" sz="2400" b="1" i="0" u="none" strike="noStrike" baseline="0" dirty="0">
                <a:latin typeface="HelveticaLTStd-Roman"/>
              </a:rPr>
              <a:t>in appetite nearly every day. (</a:t>
            </a:r>
            <a:r>
              <a:rPr lang="en-US" sz="2400" b="1" i="0" u="none" strike="noStrike" baseline="0" dirty="0">
                <a:latin typeface="HelveticaLTStd-Bold"/>
              </a:rPr>
              <a:t>Note: </a:t>
            </a:r>
            <a:r>
              <a:rPr lang="en-US" sz="2400" b="1" i="0" u="none" strike="noStrike" baseline="0" dirty="0">
                <a:latin typeface="HelveticaLTStd-Roman"/>
              </a:rPr>
              <a:t>In children, consider failure to make </a:t>
            </a:r>
            <a:r>
              <a:rPr lang="en-US" sz="2400" b="1" i="0" u="sng" strike="noStrike" baseline="0" dirty="0">
                <a:latin typeface="HelveticaLTStd-Roman"/>
              </a:rPr>
              <a:t>expected weight gain.)</a:t>
            </a:r>
          </a:p>
          <a:p>
            <a:pPr algn="l"/>
            <a:r>
              <a:rPr lang="en-US" sz="2400" b="1" i="0" u="none" strike="noStrike" baseline="0" dirty="0">
                <a:latin typeface="HelveticaLTStd-Roman"/>
              </a:rPr>
              <a:t>4. </a:t>
            </a:r>
            <a:r>
              <a:rPr lang="en-US" sz="2400" b="1" i="0" u="none" strike="noStrike" baseline="0" dirty="0">
                <a:highlight>
                  <a:srgbClr val="FFFF00"/>
                </a:highlight>
                <a:latin typeface="HelveticaLTStd-Roman"/>
              </a:rPr>
              <a:t>Insomnia</a:t>
            </a:r>
            <a:r>
              <a:rPr lang="en-US" sz="2400" b="1" i="0" u="none" strike="noStrike" baseline="0" dirty="0">
                <a:latin typeface="HelveticaLTStd-Roman"/>
              </a:rPr>
              <a:t> or </a:t>
            </a:r>
            <a:r>
              <a:rPr lang="en-US" sz="2400" b="1" i="0" u="none" strike="noStrike" baseline="0" dirty="0">
                <a:highlight>
                  <a:srgbClr val="FFFF00"/>
                </a:highlight>
                <a:latin typeface="HelveticaLTStd-Roman"/>
              </a:rPr>
              <a:t>hypersomnia</a:t>
            </a:r>
            <a:r>
              <a:rPr lang="en-US" sz="2400" b="1" i="0" u="none" strike="noStrike" baseline="0" dirty="0">
                <a:latin typeface="HelveticaLTStd-Roman"/>
              </a:rPr>
              <a:t> nearly every day.</a:t>
            </a:r>
          </a:p>
          <a:p>
            <a:pPr algn="l"/>
            <a:r>
              <a:rPr lang="en-US" sz="2400" b="1" i="0" u="none" strike="noStrike" baseline="0" dirty="0">
                <a:latin typeface="HelveticaLTStd-Roman"/>
              </a:rPr>
              <a:t>5. </a:t>
            </a:r>
            <a:r>
              <a:rPr lang="en-US" sz="2400" b="1" i="0" u="none" strike="noStrike" baseline="0" dirty="0">
                <a:highlight>
                  <a:srgbClr val="FFFF00"/>
                </a:highlight>
                <a:latin typeface="HelveticaLTStd-Roman"/>
              </a:rPr>
              <a:t>Psychomotor agitation </a:t>
            </a:r>
            <a:r>
              <a:rPr lang="en-US" sz="2400" b="1" i="0" u="none" strike="noStrike" baseline="0" dirty="0">
                <a:latin typeface="HelveticaLTStd-Roman"/>
              </a:rPr>
              <a:t>or </a:t>
            </a:r>
            <a:r>
              <a:rPr lang="en-US" sz="2400" b="1" i="0" u="none" strike="noStrike" baseline="0" dirty="0">
                <a:highlight>
                  <a:srgbClr val="FFFF00"/>
                </a:highlight>
                <a:latin typeface="HelveticaLTStd-Roman"/>
              </a:rPr>
              <a:t>retardation</a:t>
            </a:r>
            <a:r>
              <a:rPr lang="en-US" sz="2400" b="1" i="0" u="none" strike="noStrike" baseline="0" dirty="0">
                <a:latin typeface="HelveticaLTStd-Roman"/>
              </a:rPr>
              <a:t> nearly every day.</a:t>
            </a:r>
            <a:endParaRPr lang="en-US" sz="24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ED5B5-21DA-2DE9-1950-98AF07D6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B6C8-42B2-4D88-B255-54627508293B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3E730-E978-50AB-9DF9-5CF35CB20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418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EC3F0-27F7-164D-BC1B-0367E7938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0" u="none" strike="noStrike" baseline="0" dirty="0">
                <a:solidFill>
                  <a:schemeClr val="bg1"/>
                </a:solidFill>
                <a:latin typeface="Abadi" panose="020B0604020104020204" pitchFamily="34" charset="0"/>
              </a:rPr>
              <a:t>Major Depressive Disorder</a:t>
            </a:r>
            <a:br>
              <a:rPr lang="en-US" sz="3600" b="1" i="0" u="none" strike="noStrike" baseline="0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en-US" sz="3600" b="1" i="0" u="none" strike="noStrike" baseline="0" dirty="0">
                <a:solidFill>
                  <a:schemeClr val="bg1"/>
                </a:solidFill>
                <a:latin typeface="Abadi" panose="020B0604020104020204" pitchFamily="34" charset="0"/>
              </a:rPr>
              <a:t>Diagnostic Criteria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D8E88-7382-1FA2-9F76-7C07CA17B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57" y="2236424"/>
            <a:ext cx="11490592" cy="3783376"/>
          </a:xfrm>
        </p:spPr>
        <p:txBody>
          <a:bodyPr>
            <a:normAutofit/>
          </a:bodyPr>
          <a:lstStyle/>
          <a:p>
            <a:pPr algn="l"/>
            <a:r>
              <a:rPr lang="en-US" sz="2400" b="1" i="0" u="none" strike="noStrike" baseline="0" dirty="0">
                <a:latin typeface="HelveticaLTStd-Roman"/>
              </a:rPr>
              <a:t>6. </a:t>
            </a:r>
            <a:r>
              <a:rPr lang="en-US" sz="2400" b="1" i="0" u="none" strike="noStrike" baseline="0" dirty="0">
                <a:highlight>
                  <a:srgbClr val="FFFF00"/>
                </a:highlight>
                <a:latin typeface="HelveticaLTStd-Roman"/>
              </a:rPr>
              <a:t>Fatigue</a:t>
            </a:r>
            <a:r>
              <a:rPr lang="en-US" sz="2400" b="1" i="0" u="none" strike="noStrike" baseline="0" dirty="0">
                <a:latin typeface="HelveticaLTStd-Roman"/>
              </a:rPr>
              <a:t> or </a:t>
            </a:r>
            <a:r>
              <a:rPr lang="en-US" sz="2400" b="1" i="0" u="none" strike="noStrike" baseline="0" dirty="0">
                <a:highlight>
                  <a:srgbClr val="FFFF00"/>
                </a:highlight>
                <a:latin typeface="HelveticaLTStd-Roman"/>
              </a:rPr>
              <a:t>loss of energy </a:t>
            </a:r>
            <a:r>
              <a:rPr lang="en-US" sz="2400" b="1" i="0" u="none" strike="noStrike" baseline="0" dirty="0">
                <a:latin typeface="HelveticaLTStd-Roman"/>
              </a:rPr>
              <a:t>nearly every day.</a:t>
            </a:r>
          </a:p>
          <a:p>
            <a:pPr algn="l"/>
            <a:r>
              <a:rPr lang="en-US" sz="2400" b="1" i="0" u="none" strike="noStrike" baseline="0" dirty="0">
                <a:latin typeface="HelveticaLTStd-Roman"/>
              </a:rPr>
              <a:t>7. </a:t>
            </a:r>
            <a:r>
              <a:rPr lang="en-US" sz="2400" b="1" i="0" u="none" strike="noStrike" baseline="0" dirty="0">
                <a:highlight>
                  <a:srgbClr val="FFFF00"/>
                </a:highlight>
                <a:latin typeface="HelveticaLTStd-Roman"/>
              </a:rPr>
              <a:t>Feelings of worthlessness </a:t>
            </a:r>
            <a:r>
              <a:rPr lang="en-US" sz="2400" b="1" i="0" u="none" strike="noStrike" baseline="0" dirty="0">
                <a:latin typeface="HelveticaLTStd-Roman"/>
              </a:rPr>
              <a:t>or excessive or inappropriate guilt (which may be delusional) nearly every day.</a:t>
            </a:r>
          </a:p>
          <a:p>
            <a:pPr algn="l"/>
            <a:r>
              <a:rPr lang="en-US" sz="2400" b="1" i="0" u="none" strike="noStrike" baseline="0" dirty="0">
                <a:latin typeface="HelveticaLTStd-Roman"/>
              </a:rPr>
              <a:t>8. </a:t>
            </a:r>
            <a:r>
              <a:rPr lang="en-US" sz="2400" b="1" i="0" u="none" strike="noStrike" baseline="0" dirty="0">
                <a:highlight>
                  <a:srgbClr val="FFFF00"/>
                </a:highlight>
                <a:latin typeface="HelveticaLTStd-Roman"/>
              </a:rPr>
              <a:t>Diminished ability to think </a:t>
            </a:r>
            <a:r>
              <a:rPr lang="en-US" sz="2400" b="1" i="0" u="none" strike="noStrike" baseline="0" dirty="0">
                <a:latin typeface="HelveticaLTStd-Roman"/>
              </a:rPr>
              <a:t>or c</a:t>
            </a:r>
            <a:r>
              <a:rPr lang="en-US" sz="2400" b="1" i="0" u="none" strike="noStrike" baseline="0" dirty="0">
                <a:highlight>
                  <a:srgbClr val="FFFF00"/>
                </a:highlight>
                <a:latin typeface="HelveticaLTStd-Roman"/>
              </a:rPr>
              <a:t>oncentrate</a:t>
            </a:r>
            <a:r>
              <a:rPr lang="en-US" sz="2400" b="1" i="0" u="none" strike="noStrike" baseline="0" dirty="0">
                <a:latin typeface="HelveticaLTStd-Roman"/>
              </a:rPr>
              <a:t>, or indecisiveness, nearly every day (either by subjective account or as observed by others).</a:t>
            </a:r>
          </a:p>
          <a:p>
            <a:pPr algn="l"/>
            <a:r>
              <a:rPr lang="en-US" sz="2400" b="1" i="0" u="none" strike="noStrike" baseline="0" dirty="0">
                <a:latin typeface="HelveticaLTStd-Roman"/>
              </a:rPr>
              <a:t>9. </a:t>
            </a:r>
            <a:r>
              <a:rPr lang="en-US" sz="2400" b="1" i="0" u="none" strike="noStrike" baseline="0" dirty="0">
                <a:highlight>
                  <a:srgbClr val="FFFF00"/>
                </a:highlight>
                <a:latin typeface="HelveticaLTStd-Roman"/>
              </a:rPr>
              <a:t>Recurrent thoughts of death </a:t>
            </a:r>
            <a:r>
              <a:rPr lang="en-US" sz="2400" b="1" i="0" u="none" strike="noStrike" baseline="0" dirty="0">
                <a:latin typeface="HelveticaLTStd-Roman"/>
              </a:rPr>
              <a:t>(not just fear of dying), </a:t>
            </a:r>
            <a:r>
              <a:rPr lang="en-US" sz="2400" b="1" i="0" u="none" strike="noStrike" baseline="0" dirty="0">
                <a:highlight>
                  <a:srgbClr val="FFFF00"/>
                </a:highlight>
                <a:latin typeface="HelveticaLTStd-Roman"/>
              </a:rPr>
              <a:t>recurrent suicidal ideation without a specific plan</a:t>
            </a:r>
            <a:r>
              <a:rPr lang="en-US" sz="2400" b="1" i="0" u="none" strike="noStrike" baseline="0" dirty="0">
                <a:latin typeface="HelveticaLTStd-Roman"/>
              </a:rPr>
              <a:t>, or a </a:t>
            </a:r>
            <a:r>
              <a:rPr lang="en-US" sz="2400" b="1" i="0" u="none" strike="noStrike" baseline="0" dirty="0">
                <a:highlight>
                  <a:srgbClr val="FFFF00"/>
                </a:highlight>
                <a:latin typeface="HelveticaLTStd-Roman"/>
              </a:rPr>
              <a:t>suicide attempt </a:t>
            </a:r>
            <a:r>
              <a:rPr lang="en-US" sz="2400" b="1" i="0" u="none" strike="noStrike" baseline="0" dirty="0">
                <a:latin typeface="HelveticaLTStd-Roman"/>
              </a:rPr>
              <a:t>or a specific plan for committing suicide.</a:t>
            </a:r>
            <a:endParaRPr lang="en-US" sz="24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38952-CAF9-6F4C-ADEC-F641B9E25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B6C8-42B2-4D88-B255-54627508293B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27B0E-6250-D738-0CF2-FDB9665A2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70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42F51-7EE1-45F8-9C19-83D738B1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0" u="none" strike="noStrike" baseline="0" dirty="0">
                <a:solidFill>
                  <a:schemeClr val="bg1"/>
                </a:solidFill>
                <a:latin typeface="Abadi" panose="020B0604020104020204" pitchFamily="34" charset="0"/>
              </a:rPr>
              <a:t>Major Depressive Disorder</a:t>
            </a:r>
            <a:br>
              <a:rPr lang="en-US" sz="3600" b="1" i="0" u="none" strike="noStrike" baseline="0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en-US" sz="3600" b="1" i="0" u="none" strike="noStrike" baseline="0" dirty="0">
                <a:solidFill>
                  <a:schemeClr val="bg1"/>
                </a:solidFill>
                <a:latin typeface="Abadi" panose="020B0604020104020204" pitchFamily="34" charset="0"/>
              </a:rPr>
              <a:t>Diagnostic Criteria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0831E-AEB6-CF3B-EA21-2363EEFE7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46" y="2603500"/>
            <a:ext cx="10438544" cy="3416300"/>
          </a:xfrm>
        </p:spPr>
        <p:txBody>
          <a:bodyPr>
            <a:normAutofit/>
          </a:bodyPr>
          <a:lstStyle/>
          <a:p>
            <a:pPr algn="l"/>
            <a:r>
              <a:rPr lang="en-US" sz="2800" b="1" i="0" u="none" strike="noStrike" baseline="0" dirty="0">
                <a:latin typeface="HelveticaLTStd-Roman"/>
              </a:rPr>
              <a:t>B. The symptoms cause </a:t>
            </a:r>
            <a:r>
              <a:rPr lang="en-US" sz="2800" b="1" i="0" u="none" strike="noStrike" baseline="0" dirty="0">
                <a:highlight>
                  <a:srgbClr val="FFFF00"/>
                </a:highlight>
                <a:latin typeface="HelveticaLTStd-Roman"/>
              </a:rPr>
              <a:t>clinically significant distress </a:t>
            </a:r>
            <a:r>
              <a:rPr lang="en-US" sz="2800" b="1" i="0" u="none" strike="noStrike" baseline="0" dirty="0">
                <a:latin typeface="HelveticaLTStd-Roman"/>
              </a:rPr>
              <a:t>or impairment in </a:t>
            </a:r>
            <a:r>
              <a:rPr lang="en-US" sz="2800" b="1" i="0" u="none" strike="noStrike" baseline="0" dirty="0">
                <a:highlight>
                  <a:srgbClr val="FFFF00"/>
                </a:highlight>
                <a:latin typeface="HelveticaLTStd-Roman"/>
              </a:rPr>
              <a:t>social</a:t>
            </a:r>
            <a:r>
              <a:rPr lang="en-US" sz="2800" b="1" i="0" u="none" strike="noStrike" baseline="0" dirty="0">
                <a:latin typeface="HelveticaLTStd-Roman"/>
              </a:rPr>
              <a:t>, </a:t>
            </a:r>
            <a:r>
              <a:rPr lang="en-US" sz="2800" b="1" i="0" u="none" strike="noStrike" baseline="0" dirty="0">
                <a:highlight>
                  <a:srgbClr val="FFFF00"/>
                </a:highlight>
                <a:latin typeface="HelveticaLTStd-Roman"/>
              </a:rPr>
              <a:t>occupational</a:t>
            </a:r>
            <a:r>
              <a:rPr lang="en-US" sz="2800" b="1" i="0" u="none" strike="noStrike" baseline="0" dirty="0">
                <a:latin typeface="HelveticaLTStd-Roman"/>
              </a:rPr>
              <a:t>, or other important areas of functioning.</a:t>
            </a:r>
          </a:p>
          <a:p>
            <a:pPr algn="l"/>
            <a:endParaRPr lang="en-US" sz="2800" b="1" i="0" u="none" strike="noStrike" baseline="0" dirty="0">
              <a:latin typeface="HelveticaLTStd-Roman"/>
            </a:endParaRPr>
          </a:p>
          <a:p>
            <a:pPr algn="l"/>
            <a:r>
              <a:rPr lang="en-US" sz="2800" b="1" i="0" u="none" strike="noStrike" baseline="0" dirty="0">
                <a:latin typeface="HelveticaLTStd-Roman"/>
              </a:rPr>
              <a:t>C. The episode is not attributable to the physiological effects of a substance or to another medical condition.</a:t>
            </a:r>
            <a:endParaRPr lang="en-US" sz="28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80E78-F15C-76AB-73E0-B471B4149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B6C8-42B2-4D88-B255-54627508293B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F0386-11E2-5DAD-DA0B-453574264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32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AF2F-0C5A-E7F3-3A17-4A3BC934A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961" y="2379643"/>
            <a:ext cx="11013576" cy="401441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i="0" u="none" strike="noStrike" baseline="0" dirty="0">
                <a:latin typeface="HelveticaLTStd-Roman"/>
              </a:rPr>
              <a:t>D. The occurrence of the major depressive episode is </a:t>
            </a:r>
            <a:r>
              <a:rPr lang="en-US" sz="2800" b="1" i="0" u="sng" strike="noStrike" baseline="0" dirty="0">
                <a:latin typeface="HelveticaLTStd-Roman"/>
              </a:rPr>
              <a:t>not better explained </a:t>
            </a:r>
            <a:r>
              <a:rPr lang="en-US" sz="2800" b="1" i="0" u="none" strike="noStrike" baseline="0" dirty="0">
                <a:latin typeface="HelveticaLTStd-Roman"/>
              </a:rPr>
              <a:t>by </a:t>
            </a:r>
            <a:r>
              <a:rPr lang="en-US" sz="2800" b="1" i="0" u="none" strike="noStrike" baseline="0" dirty="0">
                <a:highlight>
                  <a:srgbClr val="FFFF00"/>
                </a:highlight>
                <a:latin typeface="HelveticaLTStd-Roman"/>
              </a:rPr>
              <a:t>schizoaffective disorder</a:t>
            </a:r>
            <a:r>
              <a:rPr lang="en-US" sz="2800" b="1" i="0" u="none" strike="noStrike" baseline="0" dirty="0">
                <a:latin typeface="HelveticaLTStd-Roman"/>
              </a:rPr>
              <a:t>, </a:t>
            </a:r>
            <a:r>
              <a:rPr lang="en-US" sz="2800" b="1" i="0" u="none" strike="noStrike" baseline="0" dirty="0">
                <a:highlight>
                  <a:srgbClr val="FFFF00"/>
                </a:highlight>
                <a:latin typeface="HelveticaLTStd-Roman"/>
              </a:rPr>
              <a:t>schizophrenia,</a:t>
            </a:r>
            <a:r>
              <a:rPr lang="en-US" sz="2800" b="1" i="0" u="none" strike="noStrike" baseline="0" dirty="0">
                <a:latin typeface="HelveticaLTStd-Roman"/>
              </a:rPr>
              <a:t> </a:t>
            </a:r>
            <a:r>
              <a:rPr lang="en-US" sz="2800" b="1" i="0" u="none" strike="noStrike" baseline="0" dirty="0">
                <a:highlight>
                  <a:srgbClr val="FFFF00"/>
                </a:highlight>
                <a:latin typeface="HelveticaLTStd-Roman"/>
              </a:rPr>
              <a:t>schizophreniform disorder</a:t>
            </a:r>
            <a:r>
              <a:rPr lang="en-US" sz="2800" b="1" i="0" u="none" strike="noStrike" baseline="0" dirty="0">
                <a:latin typeface="HelveticaLTStd-Roman"/>
              </a:rPr>
              <a:t>, </a:t>
            </a:r>
            <a:r>
              <a:rPr lang="en-US" sz="2800" b="1" i="0" u="none" strike="noStrike" baseline="0" dirty="0">
                <a:highlight>
                  <a:srgbClr val="FFFF00"/>
                </a:highlight>
                <a:latin typeface="HelveticaLTStd-Roman"/>
              </a:rPr>
              <a:t>delusional disorder</a:t>
            </a:r>
            <a:r>
              <a:rPr lang="en-US" sz="2800" b="1" i="0" u="none" strike="noStrike" baseline="0" dirty="0">
                <a:latin typeface="HelveticaLTStd-Roman"/>
              </a:rPr>
              <a:t>, or other specified and unspecified schizophrenia spectrum and other psychotic disorders.</a:t>
            </a:r>
          </a:p>
          <a:p>
            <a:pPr marL="0" indent="0" algn="l">
              <a:buNone/>
            </a:pPr>
            <a:r>
              <a:rPr lang="en-US" sz="2800" b="1" i="0" u="none" strike="noStrike" baseline="0" dirty="0">
                <a:latin typeface="HelveticaLTStd-Roman"/>
              </a:rPr>
              <a:t>E. There </a:t>
            </a:r>
            <a:r>
              <a:rPr lang="en-US" sz="2800" b="1" i="0" u="sng" strike="noStrike" baseline="0" dirty="0">
                <a:latin typeface="HelveticaLTStd-Roman"/>
              </a:rPr>
              <a:t>has never been </a:t>
            </a:r>
            <a:r>
              <a:rPr lang="en-US" sz="2800" b="1" i="0" u="none" strike="noStrike" baseline="0" dirty="0">
                <a:latin typeface="HelveticaLTStd-Roman"/>
              </a:rPr>
              <a:t>a </a:t>
            </a:r>
            <a:r>
              <a:rPr lang="en-US" sz="2800" b="1" i="0" u="none" strike="noStrike" baseline="0" dirty="0">
                <a:highlight>
                  <a:srgbClr val="FFFF00"/>
                </a:highlight>
                <a:latin typeface="HelveticaLTStd-Roman"/>
              </a:rPr>
              <a:t>manic episode </a:t>
            </a:r>
            <a:r>
              <a:rPr lang="en-US" sz="2800" b="1" i="0" u="none" strike="noStrike" baseline="0" dirty="0">
                <a:latin typeface="HelveticaLTStd-Roman"/>
              </a:rPr>
              <a:t>or a </a:t>
            </a:r>
            <a:r>
              <a:rPr lang="en-US" sz="2800" b="1" i="0" u="none" strike="noStrike" baseline="0" dirty="0">
                <a:highlight>
                  <a:srgbClr val="FFFF00"/>
                </a:highlight>
                <a:latin typeface="HelveticaLTStd-Roman"/>
              </a:rPr>
              <a:t>hypomanic episode</a:t>
            </a:r>
            <a:r>
              <a:rPr lang="en-US" sz="2800" b="1" i="0" u="none" strike="noStrike" baseline="0" dirty="0">
                <a:latin typeface="HelveticaLTStd-Roman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3D7E3-CE35-E0A6-7B91-CB1FDEAA9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B6C8-42B2-4D88-B255-54627508293B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533CE-AD9F-CC46-1EF8-C35467D2B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7646DC-4469-AA98-BDFB-1A2B15B60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</p:spPr>
        <p:txBody>
          <a:bodyPr/>
          <a:lstStyle/>
          <a:p>
            <a:r>
              <a:rPr lang="en-US" sz="3600" b="1" i="0" u="none" strike="noStrike" baseline="0" dirty="0">
                <a:solidFill>
                  <a:schemeClr val="bg1"/>
                </a:solidFill>
                <a:latin typeface="Abadi" panose="020B0604020104020204" pitchFamily="34" charset="0"/>
              </a:rPr>
              <a:t>Major Depressive Disorder</a:t>
            </a:r>
            <a:br>
              <a:rPr lang="en-US" sz="3600" b="1" i="0" u="none" strike="noStrike" baseline="0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en-US" sz="3600" b="1" i="0" u="none" strike="noStrike" baseline="0" dirty="0">
                <a:solidFill>
                  <a:schemeClr val="bg1"/>
                </a:solidFill>
                <a:latin typeface="Abadi" panose="020B0604020104020204" pitchFamily="34" charset="0"/>
              </a:rPr>
              <a:t>Diagnostic Criteria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49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2FAE2-D925-1B38-3E3B-D3FC85E7E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chemeClr val="bg1"/>
                </a:solidFill>
              </a:rPr>
              <a:t>Severity of MDD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D8C4B-B679-4416-4800-10A253C71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/>
              <a:t>1. Mild </a:t>
            </a:r>
          </a:p>
          <a:p>
            <a:pPr marL="0" indent="0">
              <a:buNone/>
            </a:pPr>
            <a:r>
              <a:rPr lang="en-US" sz="4800" b="1" dirty="0"/>
              <a:t>2. moderate </a:t>
            </a:r>
          </a:p>
          <a:p>
            <a:pPr marL="0" indent="0">
              <a:buNone/>
            </a:pPr>
            <a:r>
              <a:rPr lang="en-US" sz="4800" b="1" dirty="0"/>
              <a:t>3. Severe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4FEA3-34B8-1B9D-9F99-AEC83AB0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B6C8-42B2-4D88-B255-54627508293B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925BC-6EAB-165E-7D91-A12CF0680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24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BF6D4-75BE-D2EA-495F-7CFBCC128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i="0" u="none" strike="noStrike" baseline="0" dirty="0">
                <a:latin typeface="HelveticaNeueLTStd-Hv"/>
              </a:rPr>
              <a:t>Prevalence of MDD</a:t>
            </a:r>
            <a:br>
              <a:rPr lang="en-US" sz="3600" b="0" i="0" u="none" strike="noStrike" baseline="0" dirty="0">
                <a:latin typeface="HelveticaNeueLTStd-Hv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F3EB3-5C95-C463-B7D4-92A5CA3D6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58" y="2603500"/>
            <a:ext cx="11270256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800" b="1" i="0" u="none" strike="noStrike" baseline="0" dirty="0">
              <a:latin typeface="HelveticaNeueLTStd-Hv"/>
            </a:endParaRPr>
          </a:p>
          <a:p>
            <a:pPr marL="0" indent="0" algn="l">
              <a:buNone/>
            </a:pPr>
            <a:r>
              <a:rPr lang="en-US" sz="2800" b="1" i="0" u="none" strike="noStrike" baseline="0" dirty="0">
                <a:latin typeface="PalatinoLTStd-Roman"/>
              </a:rPr>
              <a:t>in the United States is approximately </a:t>
            </a:r>
            <a:r>
              <a:rPr lang="en-US" sz="2800" b="1" i="0" u="none" strike="noStrike" baseline="0" dirty="0">
                <a:highlight>
                  <a:srgbClr val="FFFF00"/>
                </a:highlight>
                <a:latin typeface="PalatinoLTStd-Roman"/>
              </a:rPr>
              <a:t>7%</a:t>
            </a:r>
            <a:r>
              <a:rPr lang="en-US" sz="2800" b="1" i="0" u="none" strike="noStrike" baseline="0" dirty="0">
                <a:latin typeface="PalatinoLTStd-Roman"/>
              </a:rPr>
              <a:t>, with marked differences by age group such that the prevalence in </a:t>
            </a:r>
            <a:r>
              <a:rPr lang="en-US" sz="2800" b="1" i="0" u="none" strike="noStrike" baseline="0" dirty="0">
                <a:highlight>
                  <a:srgbClr val="FFFF00"/>
                </a:highlight>
                <a:latin typeface="PalatinoLTStd-Roman"/>
              </a:rPr>
              <a:t>18- to 29-year-old </a:t>
            </a:r>
            <a:r>
              <a:rPr lang="en-US" sz="2800" b="1" i="0" u="none" strike="noStrike" baseline="0" dirty="0">
                <a:latin typeface="PalatinoLTStd-Roman"/>
              </a:rPr>
              <a:t>individuals is threefold higher than the prevalence in individuals age 60 years or older. </a:t>
            </a:r>
          </a:p>
          <a:p>
            <a:pPr marL="0" indent="0" algn="l">
              <a:buNone/>
            </a:pPr>
            <a:r>
              <a:rPr lang="en-US" sz="2800" b="1" i="0" u="none" strike="noStrike" baseline="0" dirty="0">
                <a:highlight>
                  <a:srgbClr val="FFFF00"/>
                </a:highlight>
                <a:latin typeface="PalatinoLTStd-Roman"/>
              </a:rPr>
              <a:t>Females</a:t>
            </a:r>
            <a:r>
              <a:rPr lang="en-US" sz="2800" b="1" i="0" u="none" strike="noStrike" baseline="0" dirty="0">
                <a:latin typeface="PalatinoLTStd-Roman"/>
              </a:rPr>
              <a:t> experience </a:t>
            </a:r>
            <a:r>
              <a:rPr lang="en-US" sz="2800" b="1" i="0" u="none" strike="noStrike" baseline="0" dirty="0">
                <a:highlight>
                  <a:srgbClr val="FFFF00"/>
                </a:highlight>
                <a:latin typeface="PalatinoLTStd-Roman"/>
              </a:rPr>
              <a:t>1.5- to 3 -fold higher rates than </a:t>
            </a:r>
            <a:r>
              <a:rPr lang="en-US" sz="2800" b="1" i="0" u="none" strike="noStrike" baseline="0" dirty="0">
                <a:latin typeface="PalatinoLTStd-Roman"/>
              </a:rPr>
              <a:t>males beginning in early adolescence.</a:t>
            </a:r>
            <a:endParaRPr lang="en-US" sz="28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A71A6-1363-04E8-BCD5-869283C13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B6C8-42B2-4D88-B255-54627508293B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3D988-9A84-4F3E-03F1-93244B54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60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A70AB-FC88-4655-A5FA-1AF8509F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i="0" u="none" strike="noStrike" baseline="0" dirty="0">
                <a:latin typeface="HelveticaNeueLTStd-Hv"/>
              </a:rPr>
              <a:t>Comorbidity</a:t>
            </a:r>
            <a:br>
              <a:rPr lang="en-US" sz="3600" b="0" i="0" u="none" strike="noStrike" baseline="0" dirty="0">
                <a:latin typeface="HelveticaNeueLTStd-Hv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87652-6128-7FFD-37A8-935915804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75" y="2603500"/>
            <a:ext cx="11200862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i="0" u="none" strike="noStrike" baseline="0" dirty="0">
                <a:latin typeface="PalatinoLTStd-Roman"/>
              </a:rPr>
              <a:t>Other disorders with which major depressive disorder frequently co-occurs are </a:t>
            </a:r>
            <a:r>
              <a:rPr lang="en-US" sz="2800" b="1" i="0" u="none" strike="noStrike" baseline="0" dirty="0">
                <a:highlight>
                  <a:srgbClr val="FFFF00"/>
                </a:highlight>
                <a:latin typeface="PalatinoLTStd-Roman"/>
              </a:rPr>
              <a:t>substance-related</a:t>
            </a:r>
            <a:r>
              <a:rPr lang="en-US" sz="2800" b="1" dirty="0">
                <a:highlight>
                  <a:srgbClr val="FFFF00"/>
                </a:highlight>
                <a:latin typeface="PalatinoLTStd-Roman"/>
              </a:rPr>
              <a:t> </a:t>
            </a:r>
            <a:r>
              <a:rPr lang="en-US" sz="2800" b="1" i="0" u="none" strike="noStrike" baseline="0" dirty="0">
                <a:highlight>
                  <a:srgbClr val="FFFF00"/>
                </a:highlight>
                <a:latin typeface="PalatinoLTStd-Roman"/>
              </a:rPr>
              <a:t>disorders</a:t>
            </a:r>
            <a:r>
              <a:rPr lang="en-US" sz="2800" b="1" i="0" u="none" strike="noStrike" baseline="0" dirty="0">
                <a:latin typeface="PalatinoLTStd-Roman"/>
              </a:rPr>
              <a:t>, </a:t>
            </a:r>
            <a:r>
              <a:rPr lang="en-US" sz="2800" b="1" i="0" u="none" strike="noStrike" baseline="0" dirty="0">
                <a:highlight>
                  <a:srgbClr val="FFFF00"/>
                </a:highlight>
                <a:latin typeface="PalatinoLTStd-Roman"/>
              </a:rPr>
              <a:t>panic disorder</a:t>
            </a:r>
            <a:r>
              <a:rPr lang="en-US" sz="2800" b="1" i="0" u="none" strike="noStrike" baseline="0" dirty="0">
                <a:latin typeface="PalatinoLTStd-Roman"/>
              </a:rPr>
              <a:t>, obsessive-compulsive disorder, anorexia nervosa, bulimia nervosa, and borderline personality disorder.</a:t>
            </a:r>
            <a:endParaRPr lang="en-US" sz="28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7CE02-BBD3-A1A8-170F-E9828DCE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B6C8-42B2-4D88-B255-54627508293B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0BD8D-87DF-1FD1-0EA1-A04CB4B3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16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D1CA4F-E0B4-2BBD-0E8C-569A3094B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55482"/>
            <a:ext cx="8761413" cy="89867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i="0" u="none" strike="noStrike" baseline="0" dirty="0">
                <a:solidFill>
                  <a:schemeClr val="tx2"/>
                </a:solidFill>
                <a:latin typeface="HelveticaNeueLTStd-Md"/>
              </a:rPr>
              <a:t>Persistent Depressive Disorder (</a:t>
            </a:r>
            <a:r>
              <a:rPr lang="en-US" sz="2800" b="1" i="0" u="none" strike="noStrike" baseline="0" dirty="0">
                <a:solidFill>
                  <a:srgbClr val="C00000"/>
                </a:solidFill>
                <a:latin typeface="HelveticaNeueLTStd-Md"/>
              </a:rPr>
              <a:t>Dysthymia</a:t>
            </a:r>
            <a:r>
              <a:rPr lang="en-US" sz="2800" b="1" i="0" u="none" strike="noStrike" baseline="0" dirty="0">
                <a:solidFill>
                  <a:schemeClr val="tx2"/>
                </a:solidFill>
                <a:latin typeface="HelveticaNeueLTStd-Md"/>
              </a:rPr>
              <a:t>)</a:t>
            </a:r>
            <a:br>
              <a:rPr lang="en-US" sz="2800" b="1" i="0" u="none" strike="noStrike" baseline="0" dirty="0">
                <a:solidFill>
                  <a:schemeClr val="tx2"/>
                </a:solidFill>
                <a:latin typeface="HelveticaNeueLTStd-Md"/>
              </a:rPr>
            </a:br>
            <a:r>
              <a:rPr lang="en-US" sz="2800" b="1" i="0" u="none" strike="noStrike" baseline="0" dirty="0">
                <a:solidFill>
                  <a:schemeClr val="tx2"/>
                </a:solidFill>
                <a:latin typeface="HelveticaNeueLTStd-Md"/>
              </a:rPr>
              <a:t>(</a:t>
            </a:r>
            <a:r>
              <a:rPr lang="en-US" sz="2800" b="1" i="0" u="none" strike="noStrike" baseline="0" dirty="0">
                <a:solidFill>
                  <a:schemeClr val="tx2"/>
                </a:solidFill>
                <a:latin typeface="HelveticaLTStd-Roman"/>
              </a:rPr>
              <a:t>chronic</a:t>
            </a:r>
            <a:r>
              <a:rPr lang="en-US" sz="2800" b="1" i="0" u="none" strike="noStrike" baseline="0" dirty="0">
                <a:solidFill>
                  <a:schemeClr val="tx2"/>
                </a:solidFill>
                <a:latin typeface="HelveticaNeueLTStd-Md"/>
              </a:rPr>
              <a:t>)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AD3CC-B4AB-8D15-F831-0317E0E6F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B1F9A-79D3-BB99-55FF-05A751F02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079173"/>
            <a:ext cx="10035785" cy="37306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i="0" u="none" strike="noStrike" baseline="0" dirty="0">
                <a:solidFill>
                  <a:schemeClr val="tx1"/>
                </a:solidFill>
                <a:latin typeface="HelveticaLTStd-Light"/>
              </a:rPr>
              <a:t>Diagnostic Criteria </a:t>
            </a:r>
          </a:p>
          <a:p>
            <a:pPr marL="0" indent="0">
              <a:buNone/>
            </a:pPr>
            <a:endParaRPr lang="en-US" sz="2400" b="1" i="0" u="none" strike="noStrike" baseline="0" dirty="0">
              <a:solidFill>
                <a:schemeClr val="tx1"/>
              </a:solidFill>
              <a:latin typeface="HelveticaLTStd-Light"/>
            </a:endParaRPr>
          </a:p>
          <a:p>
            <a:pPr marL="0" indent="0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HelveticaLTStd-Roman"/>
              </a:rPr>
              <a:t>A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HelveticaLTStd-Roman"/>
              </a:rPr>
              <a:t>. Depressed mood for </a:t>
            </a:r>
            <a:r>
              <a:rPr lang="en-US" sz="2400" b="1" i="0" u="none" strike="noStrike" baseline="0" dirty="0">
                <a:solidFill>
                  <a:schemeClr val="tx1"/>
                </a:solidFill>
                <a:highlight>
                  <a:srgbClr val="FFFF00"/>
                </a:highlight>
                <a:latin typeface="HelveticaLTStd-Roman"/>
              </a:rPr>
              <a:t>most of the day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HelveticaLTStd-Roman"/>
              </a:rPr>
              <a:t>, for more days than not, as indicated by either subjective account or observation by others, for </a:t>
            </a:r>
            <a:r>
              <a:rPr lang="en-US" sz="2400" b="1" i="0" u="none" strike="noStrike" baseline="0" dirty="0">
                <a:solidFill>
                  <a:schemeClr val="tx1"/>
                </a:solidFill>
                <a:highlight>
                  <a:srgbClr val="FFFF00"/>
                </a:highlight>
                <a:latin typeface="HelveticaLTStd-Roman"/>
              </a:rPr>
              <a:t>at least 2 years.</a:t>
            </a:r>
          </a:p>
          <a:p>
            <a:pPr marL="0" indent="0">
              <a:buNone/>
            </a:pPr>
            <a:r>
              <a:rPr lang="en-US" sz="2400" b="1" i="0" u="none" strike="noStrike" baseline="0" dirty="0">
                <a:solidFill>
                  <a:schemeClr val="tx1"/>
                </a:solidFill>
                <a:latin typeface="HelveticaLTStd-Bold"/>
              </a:rPr>
              <a:t>Note: 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HelveticaLTStd-Roman"/>
              </a:rPr>
              <a:t>In children and adolescents, mood can be irritable and duration must be at least 1 year</a:t>
            </a:r>
            <a:r>
              <a:rPr lang="en-US" b="1" i="0" u="none" strike="noStrike" baseline="0" dirty="0">
                <a:solidFill>
                  <a:schemeClr val="tx1"/>
                </a:solidFill>
                <a:latin typeface="HelveticaLTStd-Roman"/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7E8DC-C0CF-C6FA-0686-F05A16BD94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0938" y="6394061"/>
            <a:ext cx="990599" cy="3047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ABDB6C8-42B2-4D88-B255-54627508293B}" type="datetime1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5/7/2026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6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7CEBAD-F570-03FB-DF68-D2A90DBF3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08" y="99151"/>
            <a:ext cx="10961784" cy="632368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AD7A5-3E83-B5E2-6436-F24FC14C8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D093-A7C5-41C7-A600-34C911EDC61C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EF9CE-4830-408E-6C8B-42A68E33C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078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C7A68-BF8A-5751-EE88-0E8FD44AB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55482"/>
            <a:ext cx="8761413" cy="89867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i="0" u="none" strike="noStrike" baseline="0">
                <a:solidFill>
                  <a:schemeClr val="tx2"/>
                </a:solidFill>
                <a:latin typeface="HelveticaNeueLTStd-Md"/>
              </a:rPr>
              <a:t>Dysthymia = </a:t>
            </a:r>
            <a:r>
              <a:rPr lang="en-US" sz="2800" b="0" i="0" u="none" strike="noStrike" baseline="0">
                <a:solidFill>
                  <a:schemeClr val="tx2"/>
                </a:solidFill>
                <a:latin typeface="HelveticaLTStd-Light"/>
              </a:rPr>
              <a:t>Diagnostic Criteria </a:t>
            </a:r>
            <a:br>
              <a:rPr lang="en-US" sz="2800" b="0" i="0" u="none" strike="noStrike" baseline="0">
                <a:solidFill>
                  <a:schemeClr val="tx2"/>
                </a:solidFill>
                <a:latin typeface="HelveticaLTStd-Light"/>
              </a:rPr>
            </a:b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B3212-F471-1303-13B8-C8E71E0DB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62302-7650-DF52-17BE-4A99B7311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079173"/>
            <a:ext cx="9495984" cy="37306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HelveticaLTStd-Roman"/>
              </a:rPr>
              <a:t>B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HelveticaLTStd-Roman"/>
              </a:rPr>
              <a:t>. Presence </a:t>
            </a:r>
            <a:r>
              <a:rPr lang="en-US" sz="2400" b="1" i="0" u="none" strike="noStrike" baseline="0" dirty="0">
                <a:solidFill>
                  <a:schemeClr val="tx1"/>
                </a:solidFill>
                <a:highlight>
                  <a:srgbClr val="FFFF00"/>
                </a:highlight>
                <a:latin typeface="HelveticaLTStd-Roman"/>
              </a:rPr>
              <a:t>of two (or more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HelveticaLTStd-Roman"/>
              </a:rPr>
              <a:t>) of the following:</a:t>
            </a:r>
          </a:p>
          <a:p>
            <a:pPr marL="0" indent="0">
              <a:buNone/>
            </a:pPr>
            <a:r>
              <a:rPr lang="en-US" sz="2400" b="1" i="0" u="none" strike="noStrike" baseline="0" dirty="0">
                <a:solidFill>
                  <a:schemeClr val="tx1"/>
                </a:solidFill>
                <a:latin typeface="HelveticaLTStd-Roman"/>
              </a:rPr>
              <a:t>1. Poor appetite or overeating.</a:t>
            </a:r>
          </a:p>
          <a:p>
            <a:pPr marL="0" indent="0">
              <a:buNone/>
            </a:pPr>
            <a:r>
              <a:rPr lang="en-US" sz="2400" b="1" i="0" u="none" strike="noStrike" baseline="0" dirty="0">
                <a:solidFill>
                  <a:schemeClr val="tx1"/>
                </a:solidFill>
                <a:latin typeface="HelveticaLTStd-Roman"/>
              </a:rPr>
              <a:t>2. Insomnia or hypersomnia.</a:t>
            </a:r>
          </a:p>
          <a:p>
            <a:pPr marL="0" indent="0">
              <a:buNone/>
            </a:pPr>
            <a:r>
              <a:rPr lang="en-US" sz="2400" b="1" i="0" u="none" strike="noStrike" baseline="0" dirty="0">
                <a:solidFill>
                  <a:schemeClr val="tx1"/>
                </a:solidFill>
                <a:latin typeface="HelveticaLTStd-Roman"/>
              </a:rPr>
              <a:t>3. Low energy or fatigue.</a:t>
            </a:r>
          </a:p>
          <a:p>
            <a:pPr marL="0" indent="0">
              <a:buNone/>
            </a:pPr>
            <a:r>
              <a:rPr lang="en-US" sz="2400" b="1" i="0" u="none" strike="noStrike" baseline="0" dirty="0">
                <a:solidFill>
                  <a:schemeClr val="tx1"/>
                </a:solidFill>
                <a:latin typeface="HelveticaLTStd-Roman"/>
              </a:rPr>
              <a:t>4. Low self-esteem.</a:t>
            </a:r>
          </a:p>
          <a:p>
            <a:pPr marL="0" indent="0">
              <a:buNone/>
            </a:pPr>
            <a:r>
              <a:rPr lang="en-US" sz="2400" b="1" i="0" u="none" strike="noStrike" baseline="0" dirty="0">
                <a:solidFill>
                  <a:schemeClr val="tx1"/>
                </a:solidFill>
                <a:latin typeface="HelveticaLTStd-Roman"/>
              </a:rPr>
              <a:t>5. Poor concentration or difficulty making decisions.</a:t>
            </a:r>
          </a:p>
          <a:p>
            <a:pPr marL="0" indent="0">
              <a:buNone/>
            </a:pPr>
            <a:r>
              <a:rPr lang="en-US" sz="2400" b="1" i="0" u="none" strike="noStrike" baseline="0" dirty="0">
                <a:solidFill>
                  <a:schemeClr val="tx1"/>
                </a:solidFill>
                <a:latin typeface="HelveticaLTStd-Roman"/>
              </a:rPr>
              <a:t>6. Feelings of hopelessness.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7B957-4F32-4C45-5AFA-3B4055ECD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0938" y="6394061"/>
            <a:ext cx="990599" cy="3047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ABDB6C8-42B2-4D88-B255-54627508293B}" type="datetime1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5/7/2026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72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989628-EC4C-6D85-A722-5B584668D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55482"/>
            <a:ext cx="8761413" cy="89867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i="0" u="none" strike="noStrike" baseline="0">
                <a:solidFill>
                  <a:schemeClr val="tx2"/>
                </a:solidFill>
                <a:latin typeface="HelveticaNeueLTStd-Md"/>
              </a:rPr>
              <a:t>Dysthymia = </a:t>
            </a:r>
            <a:r>
              <a:rPr lang="en-US" sz="2800" b="0" i="0" u="none" strike="noStrike" baseline="0">
                <a:solidFill>
                  <a:schemeClr val="tx2"/>
                </a:solidFill>
                <a:latin typeface="HelveticaLTStd-Light"/>
              </a:rPr>
              <a:t>Diagnostic Criteria </a:t>
            </a:r>
            <a:br>
              <a:rPr lang="en-US" sz="2800" b="0" i="0" u="none" strike="noStrike" baseline="0">
                <a:solidFill>
                  <a:schemeClr val="tx2"/>
                </a:solidFill>
                <a:latin typeface="HelveticaLTStd-Light"/>
              </a:rPr>
            </a:b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CD173-55C6-AD04-7993-E5C92EB6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6877C-BD9A-6236-FE71-577597C91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079173"/>
            <a:ext cx="9774303" cy="373068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HelveticaLTStd-Roman"/>
              </a:rPr>
              <a:t>C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HelveticaLTStd-Roman"/>
              </a:rPr>
              <a:t>. There has never been a </a:t>
            </a:r>
            <a:r>
              <a:rPr lang="en-US" sz="2400" b="1" i="0" u="none" strike="noStrike" baseline="0" dirty="0">
                <a:solidFill>
                  <a:schemeClr val="tx1"/>
                </a:solidFill>
                <a:highlight>
                  <a:srgbClr val="FFFF00"/>
                </a:highlight>
                <a:latin typeface="HelveticaLTStd-Roman"/>
              </a:rPr>
              <a:t>manic episode 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HelveticaLTStd-Roman"/>
              </a:rPr>
              <a:t>or a </a:t>
            </a:r>
            <a:r>
              <a:rPr lang="en-US" sz="2400" b="1" i="0" u="none" strike="noStrike" baseline="0" dirty="0">
                <a:solidFill>
                  <a:schemeClr val="tx1"/>
                </a:solidFill>
                <a:highlight>
                  <a:srgbClr val="FFFF00"/>
                </a:highlight>
                <a:latin typeface="HelveticaLTStd-Roman"/>
              </a:rPr>
              <a:t>hypomanic episode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HelveticaLTStd-Roman"/>
              </a:rPr>
              <a:t>, and criteria have never been met for </a:t>
            </a:r>
            <a:r>
              <a:rPr lang="en-US" sz="2400" b="1" i="0" u="none" strike="noStrike" baseline="0" dirty="0">
                <a:solidFill>
                  <a:schemeClr val="tx1"/>
                </a:solidFill>
                <a:highlight>
                  <a:srgbClr val="FFFF00"/>
                </a:highlight>
                <a:latin typeface="HelveticaLTStd-Roman"/>
              </a:rPr>
              <a:t>cyclothymic disorder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HelveticaLTStd-Roman"/>
              </a:rPr>
              <a:t>.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HelveticaLTStd-Roman"/>
              </a:rPr>
              <a:t>D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HelveticaLTStd-Roman"/>
              </a:rPr>
              <a:t>. The disturbance is not better explained by a persistent </a:t>
            </a:r>
            <a:r>
              <a:rPr lang="en-US" sz="2400" b="1" i="0" u="sng" strike="noStrike" baseline="0" dirty="0">
                <a:solidFill>
                  <a:schemeClr val="tx1"/>
                </a:solidFill>
                <a:latin typeface="HelveticaLTStd-Roman"/>
              </a:rPr>
              <a:t>schizoaffective disorder, schizophrenia, delusional disorder, and other psychotic disorders.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HelveticaLTStd-Roman"/>
              </a:rPr>
              <a:t>E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HelveticaLTStd-Roman"/>
              </a:rPr>
              <a:t>. The symptoms are not attributable to the physiological effects of a substance (e.g., a drug of abuse, a medication) or another medical condition (e.g. hypothyroidism).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HelveticaLTStd-Roman"/>
              </a:rPr>
              <a:t>F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HelveticaLTStd-Roman"/>
              </a:rPr>
              <a:t>. The symptoms cause clinically </a:t>
            </a:r>
            <a:r>
              <a:rPr lang="en-US" sz="2400" b="1" i="0" u="none" strike="noStrike" baseline="0" dirty="0">
                <a:solidFill>
                  <a:schemeClr val="tx1"/>
                </a:solidFill>
                <a:highlight>
                  <a:srgbClr val="FFFF00"/>
                </a:highlight>
                <a:latin typeface="HelveticaLTStd-Roman"/>
              </a:rPr>
              <a:t>significant distress 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HelveticaLTStd-Roman"/>
              </a:rPr>
              <a:t>or </a:t>
            </a:r>
            <a:r>
              <a:rPr lang="en-US" sz="2400" b="1" i="0" u="none" strike="noStrike" baseline="0" dirty="0">
                <a:solidFill>
                  <a:schemeClr val="tx1"/>
                </a:solidFill>
                <a:highlight>
                  <a:srgbClr val="FFFF00"/>
                </a:highlight>
                <a:latin typeface="HelveticaLTStd-Roman"/>
              </a:rPr>
              <a:t>impairment in social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HelveticaLTStd-Roman"/>
              </a:rPr>
              <a:t>, occupational, or other important areas of functioning.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C7027-65C5-CD76-F823-52CC4CEBB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0938" y="6394061"/>
            <a:ext cx="990599" cy="3047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ABDB6C8-42B2-4D88-B255-54627508293B}" type="datetime1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5/7/2026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6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D8BE7-6851-9664-CAB4-D4178B6A4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i="0" u="none" strike="noStrike" baseline="0" dirty="0">
                <a:latin typeface="HelveticaNeueLTStd-Hv"/>
              </a:rPr>
              <a:t>Prevalence of Dysthymia </a:t>
            </a:r>
            <a:br>
              <a:rPr lang="en-US" sz="3600" b="0" i="0" u="none" strike="noStrike" baseline="0" dirty="0">
                <a:latin typeface="HelveticaNeueLTStd-Hv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8E2A2-CE4E-DCDD-668C-4751EBD43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60" y="2603500"/>
            <a:ext cx="11237204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5400" b="0" i="0" u="none" strike="noStrike" baseline="0" dirty="0">
                <a:solidFill>
                  <a:srgbClr val="00B050"/>
                </a:solidFill>
                <a:latin typeface="PalatinoLTStd-Roman"/>
              </a:rPr>
              <a:t>in the United States is approximately </a:t>
            </a:r>
            <a:r>
              <a:rPr lang="en-US" sz="5400" b="0" i="0" u="none" strike="noStrike" baseline="0" dirty="0">
                <a:solidFill>
                  <a:srgbClr val="00B050"/>
                </a:solidFill>
                <a:highlight>
                  <a:srgbClr val="FFFF00"/>
                </a:highlight>
                <a:latin typeface="PalatinoLTStd-Roman"/>
              </a:rPr>
              <a:t>0.5%</a:t>
            </a:r>
            <a:r>
              <a:rPr lang="en-US" sz="5400" b="0" i="0" u="none" strike="noStrike" baseline="0" dirty="0">
                <a:solidFill>
                  <a:srgbClr val="00B050"/>
                </a:solidFill>
                <a:latin typeface="PalatinoLTStd-Roman"/>
              </a:rPr>
              <a:t> for persistent depressive disorder.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15019-47E9-B5FE-3A92-73CCF6CEF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B6C8-42B2-4D88-B255-54627508293B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4EE7A-6CF2-480B-F269-736E3970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75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D3084-86A4-0B2D-4E05-A420086E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00B050"/>
                </a:solidFill>
              </a:rPr>
              <a:t>Treatment of depression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FDD3F-B066-DF63-6775-9ED8464CF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j-lt"/>
              </a:rPr>
              <a:t>1. PSYCHOTHERAPY </a:t>
            </a:r>
          </a:p>
          <a:p>
            <a:r>
              <a:rPr lang="en-US" sz="4000" b="1" dirty="0">
                <a:latin typeface="+mj-lt"/>
              </a:rPr>
              <a:t>2. Antidepressant medication </a:t>
            </a:r>
          </a:p>
          <a:p>
            <a:r>
              <a:rPr lang="en-US" sz="4000" b="1" dirty="0">
                <a:latin typeface="+mj-lt"/>
              </a:rPr>
              <a:t>3. ECT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53E16-9762-D8E3-E566-876A1F234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B6C8-42B2-4D88-B255-54627508293B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57C5F-B900-F8AB-6BA7-07C750D2B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687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46F18-65B0-08B7-CBCA-66B91B91B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care for depression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70247-6658-B19C-17E1-FF9BD78D6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72" y="2148289"/>
            <a:ext cx="10890607" cy="4245772"/>
          </a:xfrm>
        </p:spPr>
        <p:txBody>
          <a:bodyPr>
            <a:normAutofit fontScale="92500"/>
          </a:bodyPr>
          <a:lstStyle/>
          <a:p>
            <a:pPr algn="l"/>
            <a:r>
              <a:rPr lang="en-US" sz="2400" b="1" i="0" u="none" strike="noStrike" baseline="0" dirty="0">
                <a:latin typeface="ACaslonPro-Regular"/>
              </a:rPr>
              <a:t>Provide for the safety of the client and others.</a:t>
            </a:r>
          </a:p>
          <a:p>
            <a:pPr algn="l"/>
            <a:r>
              <a:rPr lang="en-US" sz="2400" b="1" i="0" u="none" strike="noStrike" baseline="0" dirty="0">
                <a:latin typeface="ACaslonPro-Regular"/>
              </a:rPr>
              <a:t>Institute suicide precautions if indicated.</a:t>
            </a:r>
          </a:p>
          <a:p>
            <a:pPr algn="l"/>
            <a:r>
              <a:rPr lang="en-US" sz="2400" b="1" i="0" u="none" strike="noStrike" baseline="0" dirty="0">
                <a:latin typeface="ACaslonPro-Regular"/>
              </a:rPr>
              <a:t>Begin a therapeutic relationship by spending nondemanding time with the client.</a:t>
            </a:r>
          </a:p>
          <a:p>
            <a:pPr algn="l"/>
            <a:r>
              <a:rPr lang="en-US" sz="2400" b="1" i="0" u="none" strike="noStrike" baseline="0" dirty="0">
                <a:latin typeface="ACaslonPro-Regular"/>
              </a:rPr>
              <a:t>Promote completion of activities of daily living by assisting the client only as necessary.</a:t>
            </a:r>
          </a:p>
          <a:p>
            <a:pPr algn="l"/>
            <a:r>
              <a:rPr lang="en-US" sz="2400" b="1" i="0" u="none" strike="noStrike" baseline="0" dirty="0">
                <a:latin typeface="ACaslonPro-Regular"/>
              </a:rPr>
              <a:t>Establish adequate nutrition and hydration.</a:t>
            </a:r>
          </a:p>
          <a:p>
            <a:pPr algn="l"/>
            <a:r>
              <a:rPr lang="en-US" sz="2400" b="1" i="0" u="none" strike="noStrike" baseline="0" dirty="0">
                <a:latin typeface="ACaslonPro-Regular"/>
              </a:rPr>
              <a:t>Promote sleep and rest.</a:t>
            </a:r>
          </a:p>
          <a:p>
            <a:pPr algn="l"/>
            <a:r>
              <a:rPr lang="en-US" sz="2400" b="1" i="0" u="none" strike="noStrike" baseline="0" dirty="0">
                <a:latin typeface="ACaslonPro-Regular"/>
              </a:rPr>
              <a:t>Engage the client in activities.</a:t>
            </a:r>
          </a:p>
          <a:p>
            <a:pPr algn="l"/>
            <a:r>
              <a:rPr lang="en-US" sz="2400" b="1" i="0" u="none" strike="noStrike" baseline="0" dirty="0">
                <a:latin typeface="ACaslonPro-Regular"/>
              </a:rPr>
              <a:t>Encourage the client to verbalize and describe emotions.</a:t>
            </a:r>
          </a:p>
          <a:p>
            <a:pPr algn="l"/>
            <a:r>
              <a:rPr lang="en-US" sz="2400" b="1" i="0" u="none" strike="noStrike" baseline="0" dirty="0">
                <a:latin typeface="ACaslonPro-Regular"/>
              </a:rPr>
              <a:t>Work with the client to manage medications and side effects.</a:t>
            </a:r>
            <a:endParaRPr lang="en-US" sz="24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FA657-92DB-617E-2BAF-DE3F5185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B6C8-42B2-4D88-B255-54627508293B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F49B1-CD61-CF99-C174-8CA2F531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56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D9CFD-C1BD-EC89-82AB-2504C8694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care for depression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2E6E7-FE2D-802B-EBB5-AE56EC97C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14" y="2260315"/>
            <a:ext cx="11085815" cy="430195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400" b="1" i="0" u="none" strike="noStrike" baseline="0" dirty="0">
                <a:highlight>
                  <a:srgbClr val="FFFF00"/>
                </a:highlight>
                <a:latin typeface="ACaslonPro-Regular"/>
              </a:rPr>
              <a:t>Reorient the client </a:t>
            </a:r>
            <a:r>
              <a:rPr lang="en-US" sz="2400" b="1" i="0" u="none" strike="noStrike" baseline="0" dirty="0">
                <a:latin typeface="ACaslonPro-Regular"/>
              </a:rPr>
              <a:t>to person, place, and time as indicated (call the client by name, tell the client your name, tell the client where he or she is, and so forth).</a:t>
            </a:r>
          </a:p>
          <a:p>
            <a:pPr algn="l"/>
            <a:r>
              <a:rPr lang="en-US" sz="2400" b="1" i="0" u="none" strike="noStrike" baseline="0" dirty="0">
                <a:latin typeface="ACaslonPro-Regular"/>
              </a:rPr>
              <a:t>Spend time with the client.</a:t>
            </a:r>
            <a:endParaRPr lang="en-US" sz="2400" b="1" dirty="0">
              <a:latin typeface="ACaslonPro-Regular"/>
            </a:endParaRPr>
          </a:p>
          <a:p>
            <a:pPr algn="l"/>
            <a:r>
              <a:rPr lang="en-US" sz="2400" b="1" i="0" u="none" strike="noStrike" baseline="0" dirty="0">
                <a:latin typeface="ACaslonPro-Regular"/>
              </a:rPr>
              <a:t>If the client is ruminating, tell him or her that you will talk about reality or about the client’s feelings.</a:t>
            </a:r>
          </a:p>
          <a:p>
            <a:pPr algn="l"/>
            <a:r>
              <a:rPr lang="en-US" sz="2400" b="1" i="0" u="none" strike="noStrike" baseline="0" dirty="0">
                <a:latin typeface="ACaslonPro-Regular"/>
              </a:rPr>
              <a:t>When approaching the client, use a moderate level</a:t>
            </a:r>
            <a:r>
              <a:rPr lang="en-US" sz="2400" b="1" dirty="0">
                <a:latin typeface="ACaslonPro-Regular"/>
              </a:rPr>
              <a:t> </a:t>
            </a:r>
            <a:r>
              <a:rPr lang="en-US" sz="2400" b="1" i="0" u="none" strike="noStrike" baseline="0" dirty="0">
                <a:latin typeface="ACaslonPro-Regular"/>
              </a:rPr>
              <a:t>tone of voice. Avoid being overly cheerful.</a:t>
            </a:r>
          </a:p>
          <a:p>
            <a:pPr algn="l"/>
            <a:r>
              <a:rPr lang="en-US" sz="2400" b="1" i="0" u="none" strike="noStrike" baseline="0" dirty="0">
                <a:latin typeface="ACaslonPro-Regular"/>
              </a:rPr>
              <a:t>Use silence and active listening when interacting with the client. Let the client know that you are concerned and that you consider the client a worthwhile person.</a:t>
            </a:r>
          </a:p>
          <a:p>
            <a:pPr algn="l"/>
            <a:r>
              <a:rPr lang="en-US" sz="2400" b="1" i="0" u="none" strike="noStrike" baseline="0" dirty="0">
                <a:latin typeface="ACaslonPro-Regular"/>
              </a:rPr>
              <a:t>When first communicating with the client, use </a:t>
            </a:r>
            <a:r>
              <a:rPr lang="fr-FR" sz="2400" b="1" i="0" u="none" strike="noStrike" baseline="0" dirty="0">
                <a:latin typeface="ACaslonPro-Regular"/>
              </a:rPr>
              <a:t>simple, direct sentences; </a:t>
            </a:r>
            <a:r>
              <a:rPr lang="fr-FR" sz="2400" b="1" i="0" u="none" strike="noStrike" baseline="0" dirty="0" err="1">
                <a:latin typeface="ACaslonPro-Regular"/>
              </a:rPr>
              <a:t>avoid</a:t>
            </a:r>
            <a:r>
              <a:rPr lang="fr-FR" sz="2400" b="1" dirty="0">
                <a:latin typeface="ACaslonPro-Regular"/>
              </a:rPr>
              <a:t> </a:t>
            </a:r>
            <a:r>
              <a:rPr lang="fr-FR" sz="2400" b="1" i="0" u="none" strike="noStrike" baseline="0" dirty="0" err="1">
                <a:latin typeface="ACaslonPro-Regular"/>
              </a:rPr>
              <a:t>complex</a:t>
            </a:r>
            <a:r>
              <a:rPr lang="fr-FR" sz="2400" b="1" i="0" u="none" strike="noStrike" baseline="0" dirty="0">
                <a:latin typeface="ACaslonPro-Regular"/>
              </a:rPr>
              <a:t> sentences </a:t>
            </a:r>
            <a:r>
              <a:rPr lang="en-US" sz="2400" b="1" i="0" u="none" strike="noStrike" baseline="0" dirty="0">
                <a:latin typeface="ACaslonPro-Regular"/>
              </a:rPr>
              <a:t>or directions.</a:t>
            </a:r>
            <a:endParaRPr lang="en-US" sz="24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5D1EF-A5D3-315D-5C85-975835BB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B6C8-42B2-4D88-B255-54627508293B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115C80-56B4-C26F-BFD3-046DBDB43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68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C8A89-E051-0653-45F8-32A3553A6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care for depression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C69FC-49B3-3C1D-5A75-04D70219F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128" y="2229491"/>
            <a:ext cx="11486507" cy="4332779"/>
          </a:xfrm>
        </p:spPr>
        <p:txBody>
          <a:bodyPr>
            <a:normAutofit/>
          </a:bodyPr>
          <a:lstStyle/>
          <a:p>
            <a:r>
              <a:rPr lang="en-US" sz="2800" b="1" i="0" u="none" strike="noStrike" baseline="0" dirty="0">
                <a:latin typeface="ACaslonPro-Regular"/>
              </a:rPr>
              <a:t>Allow (and encourage) the client to cry.</a:t>
            </a:r>
          </a:p>
          <a:p>
            <a:pPr algn="l"/>
            <a:r>
              <a:rPr lang="en-US" sz="2800" b="1" i="0" u="none" strike="noStrike" baseline="0" dirty="0">
                <a:latin typeface="ACaslonPro-Regular"/>
              </a:rPr>
              <a:t>Teach the client about positive coping strategies and stress management skills, such as increasing physical exercise, expressing feelings verbally or in </a:t>
            </a:r>
            <a:r>
              <a:rPr lang="fr-FR" sz="2800" b="1" i="0" u="none" strike="noStrike" baseline="0" dirty="0">
                <a:latin typeface="ACaslonPro-Regular"/>
              </a:rPr>
              <a:t>a journal, or méditation techniques. Encourage </a:t>
            </a:r>
            <a:r>
              <a:rPr lang="en-US" sz="2800" b="1" i="0" u="none" strike="noStrike" baseline="0" dirty="0">
                <a:latin typeface="ACaslonPro-Regular"/>
              </a:rPr>
              <a:t>the client to practice this type of technique while in the hospital.</a:t>
            </a:r>
          </a:p>
          <a:p>
            <a:pPr algn="l"/>
            <a:r>
              <a:rPr lang="en-US" sz="2800" b="1" i="0" u="none" strike="noStrike" baseline="0" dirty="0">
                <a:latin typeface="ACaslonPro-Regular"/>
              </a:rPr>
              <a:t>Teach the client about the problem-solving process: explore possible options, examine the consequences of each alternative, select and implement an alternative, and evaluate the results.</a:t>
            </a:r>
          </a:p>
          <a:p>
            <a:pPr algn="l"/>
            <a:endParaRPr lang="en-US" sz="28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58DC5-C740-8973-1B12-B224AD13A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B6C8-42B2-4D88-B255-54627508293B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9BE3CE-CB83-A2EB-EEC5-89527BA7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68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040"/>
          <a:stretch/>
        </p:blipFill>
        <p:spPr>
          <a:xfrm>
            <a:off x="550463" y="134731"/>
            <a:ext cx="10466404" cy="672326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2DAD75-0AC6-8899-5628-899B2B5E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59F9-CC81-4DC7-9467-4448F1B73F1D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896431-209A-8343-3E18-0DF8E737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355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D7222-1D92-A0A4-8024-B3E8A451D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0751A-AC31-DBE6-206E-982792BD4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78" y="2603500"/>
            <a:ext cx="10284431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/>
              <a:t>1. APA </a:t>
            </a:r>
            <a:r>
              <a:rPr lang="en-US" sz="3200" b="1" dirty="0"/>
              <a:t>(2013) DSM-D. PP.155-171.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2. Sheila L. Videbeck (2017). PSYCHIATRIC –MENTAL HEALTH NURSING. 7 EDITION. P. 474- 505.</a:t>
            </a:r>
          </a:p>
          <a:p>
            <a:endParaRPr lang="en-US" sz="32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DF1BC-E53D-0734-868D-B12FE98F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B6C8-42B2-4D88-B255-54627508293B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8A2B8-7366-E220-346F-0F9B694C7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7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9ED25-58BD-5CE3-ED0C-E175EC8FE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A768D-C6B4-344D-442F-FA31BA53C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D47BE-C654-CE85-E567-3AF67D72F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B6C8-42B2-4D88-B255-54627508293B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77DA2-B9EE-4442-2BEE-B80E4473F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DDFD97-1E04-3CB5-2004-D353CFD5B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952" y="495760"/>
            <a:ext cx="6885542" cy="580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1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52" y="2603500"/>
            <a:ext cx="11655845" cy="3416300"/>
          </a:xfrm>
        </p:spPr>
        <p:txBody>
          <a:bodyPr>
            <a:normAutofit/>
          </a:bodyPr>
          <a:lstStyle/>
          <a:p>
            <a:pPr lvl="1"/>
            <a:r>
              <a:rPr lang="en-US" sz="2800" b="1" dirty="0"/>
              <a:t>What is Depression?</a:t>
            </a:r>
          </a:p>
          <a:p>
            <a:pPr lvl="1"/>
            <a:r>
              <a:rPr lang="en-US" sz="2800" b="1" dirty="0"/>
              <a:t>How can we recognize it?</a:t>
            </a:r>
          </a:p>
          <a:p>
            <a:pPr lvl="1"/>
            <a:r>
              <a:rPr lang="en-US" sz="2800" b="1" dirty="0"/>
              <a:t>How can we apply nursing care as nurse for depressive cases  </a:t>
            </a:r>
            <a:endParaRPr lang="en-US" sz="20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B3247-1413-A270-F636-DF866E0D7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4BAD8-1151-434D-99EB-046823DAC85D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E7B3D-CB6B-BB4A-4593-8EEB66DF2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9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8F5B-A902-8A14-005D-1E9885B28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Mood disorders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E2252-6013-E229-050B-CB6CF9DE5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578009" cy="3416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b="1" i="0" u="none" strike="noStrike" baseline="0" dirty="0">
                <a:latin typeface="ACaslonPro-Semibold"/>
              </a:rPr>
              <a:t>Mood disorders</a:t>
            </a:r>
            <a:r>
              <a:rPr lang="en-US" sz="3600" b="1" i="0" u="none" strike="noStrike" baseline="0" dirty="0">
                <a:latin typeface="ACaslonPro-Regular"/>
              </a:rPr>
              <a:t>, also called affective disorders, are pervasive alterations in emotions that are manifested by depression, mania, or both.</a:t>
            </a:r>
            <a:endParaRPr lang="en-US" sz="36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3F088-2E5D-A5FC-437E-08346ED0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B6C8-42B2-4D88-B255-54627508293B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0EC7C1-0BCA-130D-E316-6251B4775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Depression?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594707"/>
            <a:ext cx="10116783" cy="4069862"/>
          </a:xfrm>
        </p:spPr>
        <p:txBody>
          <a:bodyPr>
            <a:noAutofit/>
          </a:bodyPr>
          <a:lstStyle/>
          <a:p>
            <a:pPr lvl="1"/>
            <a:r>
              <a:rPr lang="en-IE" sz="1800" dirty="0"/>
              <a:t>Nearly everyone has felt depressed, sad, or down in the dumps at one time or another. </a:t>
            </a:r>
          </a:p>
          <a:p>
            <a:pPr lvl="1"/>
            <a:r>
              <a:rPr lang="en-IE" sz="1800" dirty="0"/>
              <a:t>Feeling depressed can be a normal reaction to a stressful event, such as when one suffers a loss or endures another of life’s various struggles or stresses. Typically after time our mood begins to lift and we can move on. </a:t>
            </a:r>
          </a:p>
          <a:p>
            <a:pPr lvl="1"/>
            <a:r>
              <a:rPr lang="en-IE" sz="1800" dirty="0"/>
              <a:t>Depression is a serious medical condition that affects your behaviour, your thinking, your emotions and physical health over time. </a:t>
            </a:r>
          </a:p>
          <a:p>
            <a:pPr lvl="1"/>
            <a:r>
              <a:rPr lang="en-IE" sz="1800" dirty="0"/>
              <a:t>While feeling down only lasts for a short while, depression affects you for at least 2 weeks and affects your everyday life and ability to function. </a:t>
            </a:r>
          </a:p>
          <a:p>
            <a:pPr lvl="1"/>
            <a:r>
              <a:rPr lang="en-IE" sz="1800" dirty="0"/>
              <a:t>It can vary from mild to severe and can have a profound impact, affecting every aspect of the individual, their relationships, family and work life.</a:t>
            </a:r>
            <a:endParaRPr lang="en-IE" sz="2000" b="1" dirty="0">
              <a:solidFill>
                <a:schemeClr val="accent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C94A4-B589-D696-7F21-ACD680DA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87D1-E623-413C-BDD4-3C12160BB750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460C2-3193-4142-4792-7A4E95EA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61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5EEA2-9141-9243-25D3-5EE4112D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47" y="973667"/>
            <a:ext cx="9603393" cy="711913"/>
          </a:xfrm>
        </p:spPr>
        <p:txBody>
          <a:bodyPr/>
          <a:lstStyle/>
          <a:p>
            <a:r>
              <a:rPr lang="en-US" sz="4000" b="1" dirty="0"/>
              <a:t>Classification of </a:t>
            </a:r>
            <a:r>
              <a:rPr lang="en-US" sz="4000" b="1" dirty="0">
                <a:latin typeface="ACaslonPro-Semibold"/>
              </a:rPr>
              <a:t>Mood disorders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5D955-6577-1378-E4D5-13BE14A96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012" y="1964521"/>
            <a:ext cx="9255355" cy="45244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                                               Mood disorders  </a:t>
            </a:r>
          </a:p>
          <a:p>
            <a:pPr marL="0" indent="0">
              <a:buNone/>
            </a:pPr>
            <a:r>
              <a:rPr lang="en-US" sz="2000" b="1" dirty="0"/>
              <a:t>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2000" b="1" dirty="0"/>
              <a:t>                                                                                                             Bipolar I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                                                  Unipolar                 Bipolar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                              MDD               Dysthymia                    Bipolar II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407B9-05C7-6D7F-ABD4-B638FA86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B6C8-42B2-4D88-B255-54627508293B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834FE7-6329-118C-66CE-00FEA62A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Arrow: Left-Up 6">
            <a:extLst>
              <a:ext uri="{FF2B5EF4-FFF2-40B4-BE49-F238E27FC236}">
                <a16:creationId xmlns:a16="http://schemas.microsoft.com/office/drawing/2014/main" id="{A2C28B37-80CB-3BBF-AB91-019FC49D8CBC}"/>
              </a:ext>
            </a:extLst>
          </p:cNvPr>
          <p:cNvSpPr/>
          <p:nvPr/>
        </p:nvSpPr>
        <p:spPr>
          <a:xfrm rot="2589190" flipH="1" flipV="1">
            <a:off x="4349295" y="2481639"/>
            <a:ext cx="2403096" cy="2252965"/>
          </a:xfrm>
          <a:prstGeom prst="leftUpArrow">
            <a:avLst>
              <a:gd name="adj1" fmla="val 5336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-Up 7">
            <a:extLst>
              <a:ext uri="{FF2B5EF4-FFF2-40B4-BE49-F238E27FC236}">
                <a16:creationId xmlns:a16="http://schemas.microsoft.com/office/drawing/2014/main" id="{0AB624A2-0B74-9243-7280-B403A06D80B6}"/>
              </a:ext>
            </a:extLst>
          </p:cNvPr>
          <p:cNvSpPr/>
          <p:nvPr/>
        </p:nvSpPr>
        <p:spPr>
          <a:xfrm rot="14120839" flipV="1">
            <a:off x="7131593" y="3683172"/>
            <a:ext cx="2269401" cy="1961555"/>
          </a:xfrm>
          <a:prstGeom prst="leftUpArrow">
            <a:avLst>
              <a:gd name="adj1" fmla="val 0"/>
              <a:gd name="adj2" fmla="val 25000"/>
              <a:gd name="adj3" fmla="val 1226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-Up 8">
            <a:extLst>
              <a:ext uri="{FF2B5EF4-FFF2-40B4-BE49-F238E27FC236}">
                <a16:creationId xmlns:a16="http://schemas.microsoft.com/office/drawing/2014/main" id="{22AD2132-CF2C-8EDC-96A4-57421B527BCD}"/>
              </a:ext>
            </a:extLst>
          </p:cNvPr>
          <p:cNvSpPr/>
          <p:nvPr/>
        </p:nvSpPr>
        <p:spPr>
          <a:xfrm rot="19313328" flipV="1">
            <a:off x="3560991" y="4775745"/>
            <a:ext cx="1880426" cy="1503038"/>
          </a:xfrm>
          <a:prstGeom prst="leftUpArrow">
            <a:avLst>
              <a:gd name="adj1" fmla="val 6423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49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024FB-1920-BEC4-7462-43CFE90AD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877" y="973668"/>
            <a:ext cx="10078061" cy="706964"/>
          </a:xfrm>
        </p:spPr>
        <p:txBody>
          <a:bodyPr/>
          <a:lstStyle/>
          <a:p>
            <a:r>
              <a:rPr lang="en-US" sz="3200" b="1" i="0" u="none" strike="noStrike" baseline="0" dirty="0">
                <a:solidFill>
                  <a:schemeClr val="bg1"/>
                </a:solidFill>
                <a:latin typeface="ACaslonPro-Regular"/>
              </a:rPr>
              <a:t>Other disorders classified with similarities to mood disorders include the following: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9D7E9-85ED-E1CF-7E52-657719092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427" y="2329196"/>
            <a:ext cx="10644110" cy="3416300"/>
          </a:xfrm>
        </p:spPr>
        <p:txBody>
          <a:bodyPr>
            <a:normAutofit/>
          </a:bodyPr>
          <a:lstStyle/>
          <a:p>
            <a:r>
              <a:rPr lang="en-US" sz="2800" b="1" i="0" u="none" strike="noStrike" baseline="0" dirty="0">
                <a:latin typeface="ACaslonPro-Regular"/>
              </a:rPr>
              <a:t>Disruptive mood dysregulation disorder </a:t>
            </a:r>
            <a:r>
              <a:rPr lang="en-US" sz="2800" b="0" i="0" u="none" strike="noStrike" baseline="0" dirty="0">
                <a:latin typeface="ACaslonPro-Regular"/>
              </a:rPr>
              <a:t>is a persistent angry or irritable mood, punctuated by severe, recurrent temper outbursts that are </a:t>
            </a:r>
            <a:r>
              <a:rPr lang="en-US" sz="2800" b="1" dirty="0"/>
              <a:t>much bigger than the situation deserves</a:t>
            </a:r>
            <a:r>
              <a:rPr lang="en-US" sz="2800" b="0" i="0" u="none" strike="noStrike" baseline="0" dirty="0">
                <a:latin typeface="ACaslonPro-Regular"/>
              </a:rPr>
              <a:t>, beginning before age 10 years.</a:t>
            </a:r>
          </a:p>
          <a:p>
            <a:pPr algn="l"/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8FB41-2978-2F54-0F13-FCF2A18C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B6C8-42B2-4D88-B255-54627508293B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96BAF-6C19-1E40-425C-DC8BD900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588B3B-5449-4B22-0AF8-330EF4B2EA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222"/>
          <a:stretch>
            <a:fillRect/>
          </a:stretch>
        </p:blipFill>
        <p:spPr>
          <a:xfrm>
            <a:off x="4974037" y="3714045"/>
            <a:ext cx="6667500" cy="31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75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BB6BC-5423-A502-0E5B-DB04BFAD9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81545-C4FA-21B1-7906-EA6CF0B6A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877" y="973668"/>
            <a:ext cx="10078061" cy="706964"/>
          </a:xfrm>
        </p:spPr>
        <p:txBody>
          <a:bodyPr/>
          <a:lstStyle/>
          <a:p>
            <a:r>
              <a:rPr lang="en-US" sz="3200" b="1" i="0" u="none" strike="noStrike" baseline="0" dirty="0">
                <a:solidFill>
                  <a:schemeClr val="bg1"/>
                </a:solidFill>
                <a:latin typeface="ACaslonPro-Regular"/>
              </a:rPr>
              <a:t>Other disorders classified with similarities to mood disorders include the following: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F1654-DD7A-C7FA-B4C5-2B0329929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10644110" cy="34163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CaslonPro-Regular"/>
              </a:rPr>
              <a:t>Cyclothymic</a:t>
            </a:r>
            <a:r>
              <a:rPr lang="en-US" sz="2800" dirty="0">
                <a:latin typeface="ACaslonPro-Regular"/>
              </a:rPr>
              <a:t> disorder is characterized by mild mood swings between hypomania and depression without loss of social or occupational functioning.</a:t>
            </a:r>
          </a:p>
          <a:p>
            <a:r>
              <a:rPr lang="en-US" sz="2800" b="1" dirty="0">
                <a:latin typeface="ACaslonPro-Regular"/>
              </a:rPr>
              <a:t>Substance-induced depressive or bipolar disorder</a:t>
            </a:r>
          </a:p>
          <a:p>
            <a:r>
              <a:rPr lang="en-US" sz="2800" b="1" dirty="0">
                <a:latin typeface="ACaslonPro-Semibold"/>
              </a:rPr>
              <a:t>Seasonal affective disorder</a:t>
            </a:r>
            <a:endParaRPr lang="en-US" sz="2800" b="1" dirty="0">
              <a:latin typeface="ACaslonPro-Regular"/>
            </a:endParaRPr>
          </a:p>
          <a:p>
            <a:pPr algn="l"/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DB0F3-AF5F-2A81-82E1-1361BD437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B6C8-42B2-4D88-B255-54627508293B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EA44B4-9C28-2228-8C37-45B1C9EA6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89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2677</TotalTime>
  <Words>1510</Words>
  <Application>Microsoft Office PowerPoint</Application>
  <PresentationFormat>Widescreen</PresentationFormat>
  <Paragraphs>169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Abadi</vt:lpstr>
      <vt:lpstr>ACaslonPro-Regular</vt:lpstr>
      <vt:lpstr>ACaslonPro-Semibold</vt:lpstr>
      <vt:lpstr>Calibri</vt:lpstr>
      <vt:lpstr>Century Gothic</vt:lpstr>
      <vt:lpstr>HelveticaLTStd-Bold</vt:lpstr>
      <vt:lpstr>HelveticaLTStd-Light</vt:lpstr>
      <vt:lpstr>HelveticaLTStd-Roman</vt:lpstr>
      <vt:lpstr>HelveticaNeueLTStd-Hv</vt:lpstr>
      <vt:lpstr>HelveticaNeueLTStd-Md</vt:lpstr>
      <vt:lpstr>PalatinoLTStd-Roman</vt:lpstr>
      <vt:lpstr>Wingdings 3</vt:lpstr>
      <vt:lpstr>Ion Boardroom</vt:lpstr>
      <vt:lpstr>                   Depressive disorders </vt:lpstr>
      <vt:lpstr>PowerPoint Presentation</vt:lpstr>
      <vt:lpstr>PowerPoint Presentation</vt:lpstr>
      <vt:lpstr>Objectives </vt:lpstr>
      <vt:lpstr>Mood disorders </vt:lpstr>
      <vt:lpstr>What is Depression? </vt:lpstr>
      <vt:lpstr>Classification of Mood disorders</vt:lpstr>
      <vt:lpstr>Other disorders classified with similarities to mood disorders include the following:</vt:lpstr>
      <vt:lpstr>Other disorders classified with similarities to mood disorders include the following:</vt:lpstr>
      <vt:lpstr>PowerPoint Presentation</vt:lpstr>
      <vt:lpstr>Major Depressive Disorder Diagnostic Criteria</vt:lpstr>
      <vt:lpstr>Major Depressive Disorder Diagnostic Criteria</vt:lpstr>
      <vt:lpstr>Major Depressive Disorder Diagnostic Criteria</vt:lpstr>
      <vt:lpstr>Major Depressive Disorder Diagnostic Criteria</vt:lpstr>
      <vt:lpstr>Major Depressive Disorder Diagnostic Criteria</vt:lpstr>
      <vt:lpstr>Severity of MDD</vt:lpstr>
      <vt:lpstr>Prevalence of MDD </vt:lpstr>
      <vt:lpstr>Comorbidity </vt:lpstr>
      <vt:lpstr>Persistent Depressive Disorder (Dysthymia) (chronic)</vt:lpstr>
      <vt:lpstr>Dysthymia = Diagnostic Criteria  </vt:lpstr>
      <vt:lpstr>Dysthymia = Diagnostic Criteria  </vt:lpstr>
      <vt:lpstr>Prevalence of Dysthymia  </vt:lpstr>
      <vt:lpstr>Treatment of depression </vt:lpstr>
      <vt:lpstr>Nursing care for depression </vt:lpstr>
      <vt:lpstr>Nursing care for depression </vt:lpstr>
      <vt:lpstr>Nursing care for depression </vt:lpstr>
      <vt:lpstr>PowerPoint Presentation</vt:lpstr>
      <vt:lpstr>References </vt:lpstr>
    </vt:vector>
  </TitlesOfParts>
  <Company>Rehab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Aisling Hagerty</dc:creator>
  <cp:lastModifiedBy>Hilal Farouq</cp:lastModifiedBy>
  <cp:revision>229</cp:revision>
  <cp:lastPrinted>2019-11-11T10:01:31Z</cp:lastPrinted>
  <dcterms:created xsi:type="dcterms:W3CDTF">2019-10-03T07:06:18Z</dcterms:created>
  <dcterms:modified xsi:type="dcterms:W3CDTF">2026-05-06T23:10:59Z</dcterms:modified>
</cp:coreProperties>
</file>