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0" r:id="rId4"/>
    <p:sldMasterId id="2147483716" r:id="rId5"/>
    <p:sldMasterId id="2147483728" r:id="rId6"/>
    <p:sldMasterId id="2147483744" r:id="rId7"/>
    <p:sldMasterId id="2147483756" r:id="rId8"/>
    <p:sldMasterId id="2147483772" r:id="rId9"/>
    <p:sldMasterId id="2147483784" r:id="rId10"/>
    <p:sldMasterId id="2147483800" r:id="rId11"/>
    <p:sldMasterId id="2147483812" r:id="rId12"/>
    <p:sldMasterId id="2147483828" r:id="rId13"/>
    <p:sldMasterId id="2147483876" r:id="rId14"/>
  </p:sldMasterIdLst>
  <p:notesMasterIdLst>
    <p:notesMasterId r:id="rId34"/>
  </p:notesMasterIdLst>
  <p:handoutMasterIdLst>
    <p:handoutMasterId r:id="rId35"/>
  </p:handoutMasterIdLst>
  <p:sldIdLst>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7FE"/>
    <a:srgbClr val="0066FF"/>
    <a:srgbClr val="FFFF00"/>
    <a:srgbClr val="FFFFFF"/>
    <a:srgbClr val="F4EE00"/>
    <a:srgbClr val="DED900"/>
    <a:srgbClr val="3399FF"/>
    <a:srgbClr val="008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89247" autoAdjust="0"/>
  </p:normalViewPr>
  <p:slideViewPr>
    <p:cSldViewPr>
      <p:cViewPr>
        <p:scale>
          <a:sx n="50" d="100"/>
          <a:sy n="50" d="100"/>
        </p:scale>
        <p:origin x="-2100" y="-42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1BF7E7ED-8C33-4546-93E7-F87D08D63EC1}" type="datetimeFigureOut">
              <a:rPr lang="en-GB" smtClean="0"/>
              <a:pPr/>
              <a:t>06/05/2026</a:t>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C0911B50-2484-471A-A049-213664531704}" type="slidenum">
              <a:rPr lang="en-GB" smtClean="0"/>
              <a:pPr/>
              <a:t>‹#›</a:t>
            </a:fld>
            <a:endParaRPr lang="en-GB"/>
          </a:p>
        </p:txBody>
      </p:sp>
    </p:spTree>
    <p:extLst>
      <p:ext uri="{BB962C8B-B14F-4D97-AF65-F5344CB8AC3E}">
        <p14:creationId xmlns:p14="http://schemas.microsoft.com/office/powerpoint/2010/main" val="40229711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8915006-E157-4127-8361-A12680FCABBD}" type="datetimeFigureOut">
              <a:rPr lang="en-GB" smtClean="0"/>
              <a:pPr/>
              <a:t>06/05/2026</a:t>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4672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200"/>
            </a:lvl1pPr>
          </a:lstStyle>
          <a:p>
            <a:fld id="{4BEA5B25-D60B-4404-9ED9-D4A9C083AE24}" type="slidenum">
              <a:rPr lang="en-GB" smtClean="0"/>
              <a:pPr/>
              <a:t>‹#›</a:t>
            </a:fld>
            <a:endParaRPr lang="en-GB"/>
          </a:p>
        </p:txBody>
      </p:sp>
    </p:spTree>
    <p:extLst>
      <p:ext uri="{BB962C8B-B14F-4D97-AF65-F5344CB8AC3E}">
        <p14:creationId xmlns:p14="http://schemas.microsoft.com/office/powerpoint/2010/main" val="165090686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OM" dirty="0" smtClean="0"/>
              <a:t>با</a:t>
            </a:r>
            <a:endParaRPr lang="en-US" dirty="0"/>
          </a:p>
        </p:txBody>
      </p:sp>
      <p:sp>
        <p:nvSpPr>
          <p:cNvPr id="4" name="Header Placeholder 3"/>
          <p:cNvSpPr>
            <a:spLocks noGrp="1"/>
          </p:cNvSpPr>
          <p:nvPr>
            <p:ph type="hdr" sz="quarter" idx="10"/>
          </p:nvPr>
        </p:nvSpPr>
        <p:spPr/>
        <p:txBody>
          <a:bodyPr/>
          <a:lstStyle/>
          <a:p>
            <a:r>
              <a:rPr lang="en-GB" smtClean="0"/>
              <a:t>Methodology</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 Id="rId5" Type="http://schemas.openxmlformats.org/officeDocument/2006/relationships/image" Target="../media/image1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1"/>
            <a:ext cx="8458200" cy="3454415"/>
          </a:xfrm>
          <a:prstGeom prst="rect">
            <a:avLst/>
          </a:prstGeom>
        </p:spPr>
      </p:pic>
      <p:pic>
        <p:nvPicPr>
          <p:cNvPr id="11" name="Picture 10"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3" y="3730912"/>
            <a:ext cx="7039627" cy="3139615"/>
          </a:xfrm>
          <a:prstGeom prst="rect">
            <a:avLst/>
          </a:prstGeom>
        </p:spPr>
      </p:pic>
      <p:pic>
        <p:nvPicPr>
          <p:cNvPr id="8" name="Picture 7"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1"/>
            <a:ext cx="5373635" cy="643129"/>
          </a:xfrm>
          <a:prstGeom prst="rect">
            <a:avLst/>
          </a:prstGeom>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1"/>
            <a:ext cx="5373635" cy="563881"/>
          </a:xfrm>
          <a:prstGeom prst="rect">
            <a:avLst/>
          </a:prstGeom>
        </p:spPr>
      </p:pic>
      <p:pic>
        <p:nvPicPr>
          <p:cNvPr id="14" name="Picture 13"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70"/>
            <a:ext cx="9144000" cy="2102938"/>
          </a:xfrm>
          <a:prstGeom prst="rect">
            <a:avLst/>
          </a:prstGeom>
        </p:spPr>
      </p:pic>
      <p:pic>
        <p:nvPicPr>
          <p:cNvPr id="16" name="Picture 15"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8" y="3591838"/>
            <a:ext cx="3313183" cy="1341123"/>
          </a:xfrm>
          <a:prstGeom prst="rect">
            <a:avLst/>
          </a:prstGeom>
        </p:spPr>
      </p:pic>
      <p:pic>
        <p:nvPicPr>
          <p:cNvPr id="17" name="Picture 16"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1"/>
            <a:ext cx="4476075" cy="809685"/>
          </a:xfrm>
          <a:prstGeom prst="rect">
            <a:avLst/>
          </a:prstGeom>
        </p:spPr>
      </p:pic>
      <p:pic>
        <p:nvPicPr>
          <p:cNvPr id="19" name="Picture 18"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p:nvPicPr>
        <p:blipFill>
          <a:blip r:embed="rId3" cstate="print">
            <a:lum bright="70000" contrast="-70000"/>
          </a:blip>
          <a:stretch>
            <a:fillRect/>
          </a:stretch>
        </p:blipFill>
        <p:spPr>
          <a:xfrm>
            <a:off x="2590800" y="3260332"/>
            <a:ext cx="6553200" cy="3611887"/>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8" y="2865715"/>
            <a:ext cx="6857999" cy="1126571"/>
          </a:xfrm>
          <a:prstGeom prst="rect">
            <a:avLst/>
          </a:prstGeom>
        </p:spPr>
      </p:pic>
      <p:pic>
        <p:nvPicPr>
          <p:cNvPr id="9" name="Picture 8"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1" y="2830213"/>
            <a:ext cx="6858000" cy="1200959"/>
          </a:xfrm>
          <a:prstGeom prst="rect">
            <a:avLst/>
          </a:prstGeom>
        </p:spPr>
      </p:pic>
      <p:sp>
        <p:nvSpPr>
          <p:cNvPr id="2" name="Title 1"/>
          <p:cNvSpPr>
            <a:spLocks noGrp="1"/>
          </p:cNvSpPr>
          <p:nvPr>
            <p:ph type="title"/>
          </p:nvPr>
        </p:nvSpPr>
        <p:spPr>
          <a:xfrm>
            <a:off x="1200959"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9"/>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9"/>
          </a:xfrm>
          <a:prstGeom prst="rect">
            <a:avLst/>
          </a:prstGeom>
        </p:spPr>
      </p:pic>
      <p:pic>
        <p:nvPicPr>
          <p:cNvPr id="11" name="Picture 10"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5" y="2956142"/>
            <a:ext cx="6858001" cy="945719"/>
          </a:xfrm>
          <a:prstGeom prst="rect">
            <a:avLst/>
          </a:prstGeom>
        </p:spPr>
      </p:pic>
      <p:pic>
        <p:nvPicPr>
          <p:cNvPr id="14" name="Picture 13"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7"/>
            <a:ext cx="9250475" cy="1435922"/>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FE546-D9B9-4430-BAE8-B5D2D0481B27}" type="datetimeFigureOut">
              <a:rPr lang="en-US" smtClean="0"/>
              <a:pPr/>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FE546-D9B9-4430-BAE8-B5D2D0481B27}" type="datetimeFigureOut">
              <a:rPr lang="en-US" smtClean="0"/>
              <a:pPr/>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E546-D9B9-4430-BAE8-B5D2D0481B27}" type="datetimeFigureOut">
              <a:rPr lang="en-US" smtClean="0"/>
              <a:pPr/>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image" Target="../media/image1.gif"/><Relationship Id="rId2" Type="http://schemas.openxmlformats.org/officeDocument/2006/relationships/slideLayout" Target="../slideLayouts/slideLayout117.xml"/><Relationship Id="rId16"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gi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image" Target="../media/image1.gif"/><Relationship Id="rId2" Type="http://schemas.openxmlformats.org/officeDocument/2006/relationships/slideLayout" Target="../slideLayouts/slideLayout143.xml"/><Relationship Id="rId16" Type="http://schemas.openxmlformats.org/officeDocument/2006/relationships/theme" Target="../theme/theme12.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2.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gi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gi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gif"/><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gi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gif"/><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gif"/><Relationship Id="rId2" Type="http://schemas.openxmlformats.org/officeDocument/2006/relationships/slideLayout" Target="../slideLayouts/slideLayout91.xml"/><Relationship Id="rId16" Type="http://schemas.openxmlformats.org/officeDocument/2006/relationships/theme" Target="../theme/theme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gi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31FE546-D9B9-4430-BAE8-B5D2D0481B27}"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5FA2DF-B09C-42BA-88B6-6D71FFDCD943}"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5/6/2026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A2DF-B09C-42BA-88B6-6D71FFDCD9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5/6/2026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8.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healthline.com/nutrition/balance-hormones" TargetMode="External"/><Relationship Id="rId1" Type="http://schemas.openxmlformats.org/officeDocument/2006/relationships/slideLayout" Target="../slideLayouts/slideLayout169.xml"/></Relationships>
</file>

<file path=ppt/slides/_rels/slide11.xml.rels><?xml version="1.0" encoding="UTF-8" standalone="yes"?>
<Relationships xmlns="http://schemas.openxmlformats.org/package/2006/relationships"><Relationship Id="rId2" Type="http://schemas.openxmlformats.org/officeDocument/2006/relationships/hyperlink" Target="https://www.healthline.com/nutrition/collagen" TargetMode="External"/><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9.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9.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healthline.com/nutrition/energy-boosting-foods" TargetMode="External"/><Relationship Id="rId1" Type="http://schemas.openxmlformats.org/officeDocument/2006/relationships/slideLayout" Target="../slideLayouts/slideLayout16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9.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3" Type="http://schemas.openxmlformats.org/officeDocument/2006/relationships/hyperlink" Target="https://www.britannica.com/science/amino-acid" TargetMode="External"/><Relationship Id="rId2" Type="http://schemas.openxmlformats.org/officeDocument/2006/relationships/hyperlink" Target="https://www.britannica.com/science/molecule" TargetMode="External"/><Relationship Id="rId1" Type="http://schemas.openxmlformats.org/officeDocument/2006/relationships/slideLayout" Target="../slideLayouts/slideLayout169.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healthline.com/nutrition/10-reasons-to-eat-more-protein" TargetMode="External"/><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7772400" cy="1470025"/>
          </a:xfrm>
        </p:spPr>
        <p:txBody>
          <a:bodyPr/>
          <a:lstStyle/>
          <a:p>
            <a:r>
              <a:rPr lang="en-US" dirty="0" smtClean="0">
                <a:solidFill>
                  <a:srgbClr val="FF0000"/>
                </a:solidFill>
              </a:rPr>
              <a:t>Proteins</a:t>
            </a:r>
            <a:endParaRPr lang="en-US"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41" cy="1143000"/>
          </a:xfrm>
        </p:spPr>
        <p:txBody>
          <a:bodyPr/>
          <a:lstStyle/>
          <a:p>
            <a:r>
              <a:rPr lang="en-GB" dirty="0" smtClean="0"/>
              <a:t>Functions of Proteins </a:t>
            </a:r>
            <a:endParaRPr lang="en-US" dirty="0"/>
          </a:p>
        </p:txBody>
      </p:sp>
      <p:sp>
        <p:nvSpPr>
          <p:cNvPr id="3" name="Content Placeholder 2"/>
          <p:cNvSpPr>
            <a:spLocks noGrp="1"/>
          </p:cNvSpPr>
          <p:nvPr>
            <p:ph idx="1"/>
          </p:nvPr>
        </p:nvSpPr>
        <p:spPr>
          <a:xfrm>
            <a:off x="0" y="1417639"/>
            <a:ext cx="9143999" cy="5440361"/>
          </a:xfrm>
        </p:spPr>
        <p:txBody>
          <a:bodyPr>
            <a:normAutofit fontScale="85000" lnSpcReduction="20000"/>
          </a:bodyPr>
          <a:lstStyle/>
          <a:p>
            <a:r>
              <a:rPr lang="en-GB" b="1" dirty="0" smtClean="0"/>
              <a:t>3. Acts as a Messenger</a:t>
            </a:r>
          </a:p>
          <a:p>
            <a:r>
              <a:rPr lang="en-GB" dirty="0" smtClean="0"/>
              <a:t>Some proteins are </a:t>
            </a:r>
            <a:r>
              <a:rPr lang="en-GB" dirty="0" smtClean="0">
                <a:hlinkClick r:id="rId2"/>
              </a:rPr>
              <a:t>hormones</a:t>
            </a:r>
            <a:r>
              <a:rPr lang="en-GB" dirty="0" smtClean="0"/>
              <a:t>, which are chemical messengers that aid communication between your cells, tissues and organs. </a:t>
            </a:r>
            <a:r>
              <a:rPr lang="en-GB" b="1" dirty="0" smtClean="0">
                <a:solidFill>
                  <a:srgbClr val="FF0000"/>
                </a:solidFill>
              </a:rPr>
              <a:t>They’re made </a:t>
            </a:r>
            <a:r>
              <a:rPr lang="en-GB" dirty="0" smtClean="0"/>
              <a:t>and secreted by endocrine tissues or glands and then transported in your blood to their target tissues.</a:t>
            </a:r>
          </a:p>
          <a:p>
            <a:r>
              <a:rPr lang="en-GB" dirty="0" smtClean="0"/>
              <a:t>Some examples include:</a:t>
            </a:r>
          </a:p>
          <a:p>
            <a:r>
              <a:rPr lang="en-GB" b="1" dirty="0" smtClean="0">
                <a:solidFill>
                  <a:srgbClr val="FF0000"/>
                </a:solidFill>
              </a:rPr>
              <a:t>Insulin</a:t>
            </a:r>
            <a:r>
              <a:rPr lang="en-GB" b="1" dirty="0" smtClean="0"/>
              <a:t>:</a:t>
            </a:r>
            <a:r>
              <a:rPr lang="en-GB" dirty="0" smtClean="0"/>
              <a:t> Signals the uptake of glucose or sugar into the cell.</a:t>
            </a:r>
          </a:p>
          <a:p>
            <a:r>
              <a:rPr lang="en-GB" b="1" dirty="0" smtClean="0">
                <a:solidFill>
                  <a:srgbClr val="FF0000"/>
                </a:solidFill>
              </a:rPr>
              <a:t>Glucagon</a:t>
            </a:r>
            <a:r>
              <a:rPr lang="en-GB" b="1" dirty="0" smtClean="0"/>
              <a:t>:</a:t>
            </a:r>
            <a:r>
              <a:rPr lang="en-GB" dirty="0" smtClean="0"/>
              <a:t> Signals the breakdown of stored glucose in the liver.</a:t>
            </a:r>
          </a:p>
          <a:p>
            <a:r>
              <a:rPr lang="en-GB" b="1" dirty="0" err="1" smtClean="0">
                <a:solidFill>
                  <a:srgbClr val="FF0000"/>
                </a:solidFill>
              </a:rPr>
              <a:t>hGH</a:t>
            </a:r>
            <a:r>
              <a:rPr lang="en-GB" b="1" dirty="0" smtClean="0">
                <a:solidFill>
                  <a:srgbClr val="FF0000"/>
                </a:solidFill>
              </a:rPr>
              <a:t> (human growth hormone):</a:t>
            </a:r>
            <a:r>
              <a:rPr lang="en-GB" dirty="0" smtClean="0"/>
              <a:t> Stimulates the growth of various tissues, including bone.</a:t>
            </a:r>
          </a:p>
          <a:p>
            <a:r>
              <a:rPr lang="en-GB" b="1" dirty="0" smtClean="0">
                <a:solidFill>
                  <a:srgbClr val="FF0000"/>
                </a:solidFill>
              </a:rPr>
              <a:t>ADH (</a:t>
            </a:r>
            <a:r>
              <a:rPr lang="en-GB" b="1" dirty="0" err="1" smtClean="0">
                <a:solidFill>
                  <a:srgbClr val="FF0000"/>
                </a:solidFill>
              </a:rPr>
              <a:t>antidiuretic</a:t>
            </a:r>
            <a:r>
              <a:rPr lang="en-GB" b="1" dirty="0" smtClean="0">
                <a:solidFill>
                  <a:srgbClr val="FF0000"/>
                </a:solidFill>
              </a:rPr>
              <a:t> hormone)</a:t>
            </a:r>
            <a:r>
              <a:rPr lang="en-GB" b="1" dirty="0" smtClean="0"/>
              <a:t>:</a:t>
            </a:r>
            <a:r>
              <a:rPr lang="en-GB" dirty="0" smtClean="0"/>
              <a:t> Signals the kidneys to reabsorb water.</a:t>
            </a:r>
          </a:p>
          <a:p>
            <a:endParaRPr lang="en-US" dirty="0"/>
          </a:p>
        </p:txBody>
      </p:sp>
      <p:pic>
        <p:nvPicPr>
          <p:cNvPr id="244738" name="Picture 2" descr="Image result for hormones"/>
          <p:cNvPicPr>
            <a:picLocks noChangeAspect="1" noChangeArrowheads="1"/>
          </p:cNvPicPr>
          <p:nvPr/>
        </p:nvPicPr>
        <p:blipFill>
          <a:blip r:embed="rId3" cstate="print"/>
          <a:srcRect/>
          <a:stretch>
            <a:fillRect/>
          </a:stretch>
        </p:blipFill>
        <p:spPr bwMode="auto">
          <a:xfrm>
            <a:off x="5903692" y="0"/>
            <a:ext cx="3240308" cy="188912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59" y="0"/>
            <a:ext cx="7485841" cy="1143000"/>
          </a:xfrm>
        </p:spPr>
        <p:txBody>
          <a:bodyPr/>
          <a:lstStyle/>
          <a:p>
            <a:r>
              <a:rPr lang="en-GB" dirty="0" smtClean="0"/>
              <a:t>Functions of Proteins </a:t>
            </a:r>
            <a:endParaRPr lang="en-US" dirty="0"/>
          </a:p>
        </p:txBody>
      </p:sp>
      <p:sp>
        <p:nvSpPr>
          <p:cNvPr id="3" name="Content Placeholder 2"/>
          <p:cNvSpPr>
            <a:spLocks noGrp="1"/>
          </p:cNvSpPr>
          <p:nvPr>
            <p:ph idx="1"/>
          </p:nvPr>
        </p:nvSpPr>
        <p:spPr>
          <a:xfrm>
            <a:off x="0" y="990600"/>
            <a:ext cx="8686799" cy="5135565"/>
          </a:xfrm>
        </p:spPr>
        <p:txBody>
          <a:bodyPr/>
          <a:lstStyle/>
          <a:p>
            <a:r>
              <a:rPr lang="en-US" b="1" dirty="0" smtClean="0"/>
              <a:t>4. Provides Structure</a:t>
            </a:r>
          </a:p>
          <a:p>
            <a:pPr>
              <a:buNone/>
            </a:pPr>
            <a:r>
              <a:rPr lang="en-GB" dirty="0" smtClean="0"/>
              <a:t>Some proteins are fibrous and provide cells and tissues with stiffness and rigidity. </a:t>
            </a:r>
          </a:p>
          <a:p>
            <a:pPr>
              <a:buNone/>
            </a:pPr>
            <a:r>
              <a:rPr lang="en-GB" dirty="0" smtClean="0"/>
              <a:t>These proteins include </a:t>
            </a:r>
            <a:r>
              <a:rPr lang="en-GB" b="1" dirty="0" smtClean="0">
                <a:solidFill>
                  <a:srgbClr val="FF0000"/>
                </a:solidFill>
              </a:rPr>
              <a:t>keratin</a:t>
            </a:r>
            <a:r>
              <a:rPr lang="en-GB" dirty="0" smtClean="0"/>
              <a:t> (</a:t>
            </a:r>
            <a:r>
              <a:rPr lang="en-US" dirty="0" smtClean="0"/>
              <a:t> skin, hair and nails) </a:t>
            </a:r>
            <a:r>
              <a:rPr lang="en-GB" dirty="0" smtClean="0"/>
              <a:t>, </a:t>
            </a:r>
            <a:r>
              <a:rPr lang="en-GB" b="1" dirty="0" smtClean="0">
                <a:solidFill>
                  <a:srgbClr val="FF0000"/>
                </a:solidFill>
                <a:hlinkClick r:id="rId2"/>
              </a:rPr>
              <a:t>collagen</a:t>
            </a:r>
            <a:r>
              <a:rPr lang="en-GB" dirty="0" smtClean="0"/>
              <a:t> (</a:t>
            </a:r>
            <a:r>
              <a:rPr lang="en-US" dirty="0" smtClean="0"/>
              <a:t>bones, tendons, ligaments and skin</a:t>
            </a:r>
            <a:r>
              <a:rPr lang="en-GB" dirty="0" smtClean="0"/>
              <a:t>) and </a:t>
            </a:r>
            <a:r>
              <a:rPr lang="en-GB" b="1" dirty="0" err="1" smtClean="0">
                <a:solidFill>
                  <a:srgbClr val="FF0000"/>
                </a:solidFill>
              </a:rPr>
              <a:t>elastin</a:t>
            </a:r>
            <a:r>
              <a:rPr lang="en-GB" dirty="0" smtClean="0"/>
              <a:t> (</a:t>
            </a:r>
            <a:r>
              <a:rPr lang="en-US" dirty="0" smtClean="0"/>
              <a:t> uterus, lungs and arteries) </a:t>
            </a:r>
            <a:r>
              <a:rPr lang="en-GB" dirty="0" smtClean="0"/>
              <a:t> which help form the connective framework of certain structures in your body</a:t>
            </a:r>
            <a:r>
              <a:rPr lang="en-US" dirty="0" smtClean="0"/>
              <a:t/>
            </a:r>
            <a:br>
              <a:rPr lang="en-US" dirty="0" smtClean="0"/>
            </a:br>
            <a:endParaRPr lang="en-US"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of Proteins </a:t>
            </a:r>
            <a:endParaRPr lang="en-US" dirty="0"/>
          </a:p>
        </p:txBody>
      </p:sp>
      <p:sp>
        <p:nvSpPr>
          <p:cNvPr id="3" name="Content Placeholder 2"/>
          <p:cNvSpPr>
            <a:spLocks noGrp="1"/>
          </p:cNvSpPr>
          <p:nvPr>
            <p:ph idx="1"/>
          </p:nvPr>
        </p:nvSpPr>
        <p:spPr/>
        <p:txBody>
          <a:bodyPr>
            <a:normAutofit lnSpcReduction="10000"/>
          </a:bodyPr>
          <a:lstStyle/>
          <a:p>
            <a:r>
              <a:rPr lang="en-US" b="1" dirty="0" smtClean="0"/>
              <a:t>5. Maintains Proper pH</a:t>
            </a:r>
          </a:p>
          <a:p>
            <a:r>
              <a:rPr lang="en-GB" dirty="0" smtClean="0"/>
              <a:t>One way your body regulates pH is with proteins. An example is </a:t>
            </a:r>
            <a:r>
              <a:rPr lang="en-GB" dirty="0" err="1" smtClean="0"/>
              <a:t>hemoglobin</a:t>
            </a:r>
            <a:r>
              <a:rPr lang="en-GB" dirty="0" smtClean="0"/>
              <a:t>, a protein that makes up red blood cells.</a:t>
            </a:r>
          </a:p>
          <a:p>
            <a:r>
              <a:rPr lang="en-GB" dirty="0" err="1" smtClean="0">
                <a:solidFill>
                  <a:srgbClr val="FF0000"/>
                </a:solidFill>
              </a:rPr>
              <a:t>Hemoglobin</a:t>
            </a:r>
            <a:r>
              <a:rPr lang="en-GB" dirty="0" smtClean="0"/>
              <a:t> binds small amounts of acid, helping to maintain the normal pH value of your blood.</a:t>
            </a:r>
          </a:p>
          <a:p>
            <a:pPr>
              <a:buNone/>
            </a:pPr>
            <a:r>
              <a:rPr lang="en-US" dirty="0" smtClean="0"/>
              <a:t/>
            </a:r>
            <a:br>
              <a:rPr lang="en-US" dirty="0" smtClean="0"/>
            </a:br>
            <a:endParaRPr lang="en-US" dirty="0"/>
          </a:p>
        </p:txBody>
      </p:sp>
      <p:pic>
        <p:nvPicPr>
          <p:cNvPr id="245762" name="Picture 2" descr="Image result for ph balance"/>
          <p:cNvPicPr>
            <a:picLocks noChangeAspect="1" noChangeArrowheads="1"/>
          </p:cNvPicPr>
          <p:nvPr/>
        </p:nvPicPr>
        <p:blipFill>
          <a:blip r:embed="rId2" cstate="print">
            <a:clrChange>
              <a:clrFrom>
                <a:srgbClr val="FEFEFE"/>
              </a:clrFrom>
              <a:clrTo>
                <a:srgbClr val="FEFEFE">
                  <a:alpha val="0"/>
                </a:srgbClr>
              </a:clrTo>
            </a:clrChange>
          </a:blip>
          <a:srcRect t="16459" r="4000" b="14713"/>
          <a:stretch>
            <a:fillRect/>
          </a:stretch>
        </p:blipFill>
        <p:spPr bwMode="auto">
          <a:xfrm>
            <a:off x="2892287" y="4572000"/>
            <a:ext cx="4373217" cy="2286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41" cy="1143000"/>
          </a:xfrm>
        </p:spPr>
        <p:txBody>
          <a:bodyPr>
            <a:normAutofit/>
          </a:bodyPr>
          <a:lstStyle/>
          <a:p>
            <a:r>
              <a:rPr lang="en-GB" dirty="0" smtClean="0"/>
              <a:t>Functions of Proteins </a:t>
            </a:r>
            <a:endParaRPr lang="en-US" dirty="0"/>
          </a:p>
        </p:txBody>
      </p:sp>
      <p:sp>
        <p:nvSpPr>
          <p:cNvPr id="3" name="Content Placeholder 2"/>
          <p:cNvSpPr>
            <a:spLocks noGrp="1"/>
          </p:cNvSpPr>
          <p:nvPr>
            <p:ph idx="1"/>
          </p:nvPr>
        </p:nvSpPr>
        <p:spPr>
          <a:xfrm>
            <a:off x="0" y="1447800"/>
            <a:ext cx="8686799" cy="5410200"/>
          </a:xfrm>
        </p:spPr>
        <p:txBody>
          <a:bodyPr>
            <a:normAutofit fontScale="92500" lnSpcReduction="20000"/>
          </a:bodyPr>
          <a:lstStyle/>
          <a:p>
            <a:r>
              <a:rPr lang="en-US" b="1" dirty="0" smtClean="0"/>
              <a:t>6. Balances Fluids</a:t>
            </a:r>
          </a:p>
          <a:p>
            <a:r>
              <a:rPr lang="en-GB" dirty="0" smtClean="0"/>
              <a:t>Albumin and globulin are proteins in your blood that help maintain your body’s fluid balance by attracting and retaining water.</a:t>
            </a:r>
          </a:p>
          <a:p>
            <a:r>
              <a:rPr lang="en-GB" dirty="0" smtClean="0"/>
              <a:t>If you don’t eat enough protein, your levels of albumin and globulin eventually decrease.</a:t>
            </a:r>
          </a:p>
          <a:p>
            <a:r>
              <a:rPr lang="en-GB" dirty="0" smtClean="0"/>
              <a:t>Consequently, these proteins can no longer keep blood in your blood vessels, and the fluid is forced into the spaces between your cells.</a:t>
            </a:r>
          </a:p>
          <a:p>
            <a:r>
              <a:rPr lang="en-GB" dirty="0" smtClean="0"/>
              <a:t>As the fluid continues to build up in the spaces between your cells, swelling or </a:t>
            </a:r>
            <a:r>
              <a:rPr lang="en-GB" dirty="0" err="1" smtClean="0"/>
              <a:t>edema</a:t>
            </a:r>
            <a:endParaRPr lang="en-GB" dirty="0" smtClean="0"/>
          </a:p>
          <a:p>
            <a:pPr>
              <a:buNone/>
            </a:pPr>
            <a:r>
              <a:rPr lang="en-GB" dirty="0" smtClean="0"/>
              <a:t/>
            </a:r>
            <a:br>
              <a:rPr lang="en-GB" dirty="0" smtClean="0"/>
            </a:br>
            <a:endParaRPr lang="en-US" dirty="0"/>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41" cy="1143000"/>
          </a:xfrm>
        </p:spPr>
        <p:txBody>
          <a:bodyPr/>
          <a:lstStyle/>
          <a:p>
            <a:r>
              <a:rPr lang="en-GB" dirty="0" smtClean="0"/>
              <a:t>Functions of Proteins </a:t>
            </a:r>
            <a:endParaRPr lang="en-US" dirty="0"/>
          </a:p>
        </p:txBody>
      </p:sp>
      <p:sp>
        <p:nvSpPr>
          <p:cNvPr id="3" name="Content Placeholder 2"/>
          <p:cNvSpPr>
            <a:spLocks noGrp="1"/>
          </p:cNvSpPr>
          <p:nvPr>
            <p:ph idx="1"/>
          </p:nvPr>
        </p:nvSpPr>
        <p:spPr>
          <a:xfrm>
            <a:off x="0" y="990600"/>
            <a:ext cx="8839200" cy="5486400"/>
          </a:xfrm>
        </p:spPr>
        <p:txBody>
          <a:bodyPr/>
          <a:lstStyle/>
          <a:p>
            <a:r>
              <a:rPr lang="en-US" b="1" dirty="0" smtClean="0"/>
              <a:t>7. Supports  Immune Health</a:t>
            </a:r>
          </a:p>
          <a:p>
            <a:r>
              <a:rPr lang="en-GB" dirty="0" smtClean="0"/>
              <a:t>Proteins help form </a:t>
            </a:r>
            <a:r>
              <a:rPr lang="en-GB" dirty="0" err="1" smtClean="0"/>
              <a:t>immunoglobulins</a:t>
            </a:r>
            <a:r>
              <a:rPr lang="en-GB" dirty="0" smtClean="0"/>
              <a:t>, or antibodies, to fight infection. </a:t>
            </a:r>
          </a:p>
          <a:p>
            <a:r>
              <a:rPr lang="en-GB" dirty="0" smtClean="0"/>
              <a:t>Antibodies are proteins in your blood that help protect your body from harmful invaders like bacteria and viruses.</a:t>
            </a:r>
          </a:p>
          <a:p>
            <a:r>
              <a:rPr lang="en-GB" dirty="0" smtClean="0"/>
              <a:t>When these foreign invaders enter your cells, your body produces antibodies that tag them for elimination</a:t>
            </a:r>
          </a:p>
          <a:p>
            <a:endParaRPr lang="en-US" dirty="0"/>
          </a:p>
        </p:txBody>
      </p:sp>
      <p:pic>
        <p:nvPicPr>
          <p:cNvPr id="247810" name="Picture 2" descr="Image result for immune systems"/>
          <p:cNvPicPr>
            <a:picLocks noChangeAspect="1" noChangeArrowheads="1"/>
          </p:cNvPicPr>
          <p:nvPr/>
        </p:nvPicPr>
        <p:blipFill>
          <a:blip r:embed="rId2" cstate="print"/>
          <a:srcRect/>
          <a:stretch>
            <a:fillRect/>
          </a:stretch>
        </p:blipFill>
        <p:spPr bwMode="auto">
          <a:xfrm>
            <a:off x="6324600" y="0"/>
            <a:ext cx="2819400" cy="158526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0"/>
            <a:ext cx="8153400" cy="1112838"/>
          </a:xfrm>
        </p:spPr>
        <p:txBody>
          <a:bodyPr/>
          <a:lstStyle/>
          <a:p>
            <a:r>
              <a:rPr lang="en-GB" dirty="0" smtClean="0"/>
              <a:t>Functions of Proteins </a:t>
            </a:r>
            <a:endParaRPr lang="en-US" dirty="0"/>
          </a:p>
        </p:txBody>
      </p:sp>
      <p:sp>
        <p:nvSpPr>
          <p:cNvPr id="3" name="Content Placeholder 2"/>
          <p:cNvSpPr>
            <a:spLocks noGrp="1"/>
          </p:cNvSpPr>
          <p:nvPr>
            <p:ph idx="1"/>
          </p:nvPr>
        </p:nvSpPr>
        <p:spPr>
          <a:xfrm>
            <a:off x="457200" y="1417639"/>
            <a:ext cx="8229599" cy="4754561"/>
          </a:xfrm>
        </p:spPr>
        <p:txBody>
          <a:bodyPr/>
          <a:lstStyle/>
          <a:p>
            <a:r>
              <a:rPr lang="en-US" b="1" dirty="0" smtClean="0"/>
              <a:t>8. Transports and Stores Nutrients</a:t>
            </a:r>
          </a:p>
          <a:p>
            <a:pPr>
              <a:buNone/>
            </a:pPr>
            <a:r>
              <a:rPr lang="en-GB" dirty="0" smtClean="0"/>
              <a:t>For example, </a:t>
            </a:r>
            <a:r>
              <a:rPr lang="en-GB" dirty="0" err="1" smtClean="0"/>
              <a:t>hemoglobin</a:t>
            </a:r>
            <a:r>
              <a:rPr lang="en-GB" dirty="0" smtClean="0"/>
              <a:t> is a protein that carries oxygen from your lungs to body tissues. Glucose transporters move glucose to your cells, while lipoproteins transport cholesterol and other fats in your blood</a:t>
            </a:r>
            <a:endParaRPr lang="en-US" dirty="0"/>
          </a:p>
        </p:txBody>
      </p:sp>
      <p:pic>
        <p:nvPicPr>
          <p:cNvPr id="249858" name="Picture 2" descr="Image result for transport of nutrients"/>
          <p:cNvPicPr>
            <a:picLocks noChangeAspect="1" noChangeArrowheads="1"/>
          </p:cNvPicPr>
          <p:nvPr/>
        </p:nvPicPr>
        <p:blipFill>
          <a:blip r:embed="rId2" cstate="print"/>
          <a:srcRect l="2191" t="8167" r="466" b="12231"/>
          <a:stretch>
            <a:fillRect/>
          </a:stretch>
        </p:blipFill>
        <p:spPr bwMode="auto">
          <a:xfrm>
            <a:off x="4419600" y="4685862"/>
            <a:ext cx="4724400" cy="217213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077200" cy="1173162"/>
          </a:xfrm>
        </p:spPr>
        <p:txBody>
          <a:bodyPr/>
          <a:lstStyle/>
          <a:p>
            <a:r>
              <a:rPr lang="en-GB" dirty="0" smtClean="0"/>
              <a:t>Functions of Proteins </a:t>
            </a:r>
            <a:endParaRPr lang="en-US" dirty="0"/>
          </a:p>
        </p:txBody>
      </p:sp>
      <p:sp>
        <p:nvSpPr>
          <p:cNvPr id="3" name="Content Placeholder 2"/>
          <p:cNvSpPr>
            <a:spLocks noGrp="1"/>
          </p:cNvSpPr>
          <p:nvPr>
            <p:ph idx="1"/>
          </p:nvPr>
        </p:nvSpPr>
        <p:spPr>
          <a:xfrm>
            <a:off x="533400" y="1417639"/>
            <a:ext cx="8153399" cy="5135561"/>
          </a:xfrm>
        </p:spPr>
        <p:txBody>
          <a:bodyPr>
            <a:normAutofit/>
          </a:bodyPr>
          <a:lstStyle/>
          <a:p>
            <a:r>
              <a:rPr lang="en-GB" b="1" dirty="0" smtClean="0"/>
              <a:t>Provides Energy</a:t>
            </a:r>
          </a:p>
          <a:p>
            <a:r>
              <a:rPr lang="en-GB" dirty="0" smtClean="0"/>
              <a:t>Proteins can </a:t>
            </a:r>
            <a:r>
              <a:rPr lang="en-GB" dirty="0" smtClean="0">
                <a:hlinkClick r:id="rId2"/>
              </a:rPr>
              <a:t>supply your body with energy</a:t>
            </a:r>
            <a:r>
              <a:rPr lang="en-GB" dirty="0" smtClean="0"/>
              <a:t>.</a:t>
            </a:r>
          </a:p>
          <a:p>
            <a:r>
              <a:rPr lang="en-GB" dirty="0" smtClean="0"/>
              <a:t>Protein contains four calories per gram, the same amount of energy that </a:t>
            </a:r>
            <a:r>
              <a:rPr lang="en-GB" dirty="0" err="1" smtClean="0"/>
              <a:t>carbs</a:t>
            </a:r>
            <a:r>
              <a:rPr lang="en-GB" dirty="0" smtClean="0"/>
              <a:t> provide. Fats supply the most energy, at nine calories per gram.</a:t>
            </a:r>
          </a:p>
          <a:p>
            <a:r>
              <a:rPr lang="en-GB" dirty="0" smtClean="0"/>
              <a:t>However, the last thing your body wants to use for energy is protein since this valuable nutrient is widely used throughout your body.</a:t>
            </a:r>
          </a:p>
          <a:p>
            <a:endParaRPr lang="en-US" dirty="0"/>
          </a:p>
        </p:txBody>
      </p:sp>
      <p:pic>
        <p:nvPicPr>
          <p:cNvPr id="250882" name="Picture 2" descr="Image result for energy from food "/>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5200" y="-381000"/>
            <a:ext cx="1828800" cy="250507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1417638"/>
          </a:xfrm>
        </p:spPr>
        <p:txBody>
          <a:bodyPr>
            <a:normAutofit/>
          </a:bodyPr>
          <a:lstStyle/>
          <a:p>
            <a:r>
              <a:rPr lang="en-GB" dirty="0" smtClean="0"/>
              <a:t>Health Complication Caused by Protein Deficiency</a:t>
            </a:r>
            <a:endParaRPr lang="en-US" dirty="0"/>
          </a:p>
        </p:txBody>
      </p:sp>
      <p:pic>
        <p:nvPicPr>
          <p:cNvPr id="251908" name="Picture 4" descr="Image result for oedema"/>
          <p:cNvPicPr>
            <a:picLocks noChangeAspect="1" noChangeArrowheads="1"/>
          </p:cNvPicPr>
          <p:nvPr/>
        </p:nvPicPr>
        <p:blipFill>
          <a:blip r:embed="rId2" cstate="print">
            <a:clrChange>
              <a:clrFrom>
                <a:srgbClr val="FFFFFF"/>
              </a:clrFrom>
              <a:clrTo>
                <a:srgbClr val="FFFFFF">
                  <a:alpha val="0"/>
                </a:srgbClr>
              </a:clrTo>
            </a:clrChange>
          </a:blip>
          <a:srcRect r="36000" b="1754"/>
          <a:stretch>
            <a:fillRect/>
          </a:stretch>
        </p:blipFill>
        <p:spPr bwMode="auto">
          <a:xfrm>
            <a:off x="7010400" y="838200"/>
            <a:ext cx="2133600" cy="2133600"/>
          </a:xfrm>
          <a:prstGeom prst="rect">
            <a:avLst/>
          </a:prstGeom>
          <a:noFill/>
        </p:spPr>
      </p:pic>
      <p:pic>
        <p:nvPicPr>
          <p:cNvPr id="251911" name="Picture 7"/>
          <p:cNvPicPr>
            <a:picLocks noChangeAspect="1" noChangeArrowheads="1"/>
          </p:cNvPicPr>
          <p:nvPr/>
        </p:nvPicPr>
        <p:blipFill>
          <a:blip r:embed="rId3" cstate="print">
            <a:clrChange>
              <a:clrFrom>
                <a:srgbClr val="FFFFFF"/>
              </a:clrFrom>
              <a:clrTo>
                <a:srgbClr val="FFFFFF">
                  <a:alpha val="0"/>
                </a:srgbClr>
              </a:clrTo>
            </a:clrChange>
          </a:blip>
          <a:srcRect l="51537" t="26042" r="36164" b="40625"/>
          <a:stretch>
            <a:fillRect/>
          </a:stretch>
        </p:blipFill>
        <p:spPr bwMode="auto">
          <a:xfrm>
            <a:off x="6629400" y="3026229"/>
            <a:ext cx="2514600" cy="3831771"/>
          </a:xfrm>
          <a:prstGeom prst="rect">
            <a:avLst/>
          </a:prstGeom>
          <a:noFill/>
          <a:ln w="9525">
            <a:noFill/>
            <a:miter lim="800000"/>
            <a:headEnd/>
            <a:tailEnd/>
          </a:ln>
        </p:spPr>
      </p:pic>
      <p:sp>
        <p:nvSpPr>
          <p:cNvPr id="13" name="Content Placeholder 2"/>
          <p:cNvSpPr>
            <a:spLocks noGrp="1"/>
          </p:cNvSpPr>
          <p:nvPr>
            <p:ph idx="1"/>
          </p:nvPr>
        </p:nvSpPr>
        <p:spPr>
          <a:xfrm>
            <a:off x="0" y="1417639"/>
            <a:ext cx="8686799" cy="5440361"/>
          </a:xfrm>
        </p:spPr>
        <p:txBody>
          <a:bodyPr>
            <a:normAutofit lnSpcReduction="10000"/>
          </a:bodyPr>
          <a:lstStyle/>
          <a:p>
            <a:r>
              <a:rPr lang="en-US" b="1" dirty="0" err="1" smtClean="0">
                <a:solidFill>
                  <a:srgbClr val="FF0000"/>
                </a:solidFill>
              </a:rPr>
              <a:t>Oedema</a:t>
            </a:r>
            <a:r>
              <a:rPr lang="en-US" dirty="0" smtClean="0"/>
              <a:t>: </a:t>
            </a:r>
            <a:r>
              <a:rPr lang="en-GB" dirty="0" smtClean="0"/>
              <a:t>Not getting enough protein can prompt oedema (liquid maintenance). This can cause swelling in various zones of the body, for example, the feet, hands and stomach.</a:t>
            </a:r>
          </a:p>
          <a:p>
            <a:endParaRPr lang="en-GB" dirty="0" smtClean="0"/>
          </a:p>
          <a:p>
            <a:endParaRPr lang="en-GB" dirty="0" smtClean="0"/>
          </a:p>
          <a:p>
            <a:r>
              <a:rPr lang="en-GB" b="1" dirty="0" err="1" smtClean="0">
                <a:solidFill>
                  <a:srgbClr val="FF0000"/>
                </a:solidFill>
              </a:rPr>
              <a:t>Marasmus</a:t>
            </a:r>
            <a:r>
              <a:rPr lang="en-GB" dirty="0" smtClean="0"/>
              <a:t> is a kind of protein inadequacy that can prompt weakness, muscle squandering, and lessened muscle versus fat levels and </a:t>
            </a:r>
            <a:r>
              <a:rPr lang="en-US" dirty="0" smtClean="0"/>
              <a:t>weight reduction and </a:t>
            </a:r>
            <a:r>
              <a:rPr lang="en-GB" dirty="0" smtClean="0"/>
              <a:t>makes sufferers more helpless to infections</a:t>
            </a:r>
          </a:p>
          <a:p>
            <a:endParaRPr lang="en-US" dirty="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Health Complication Caused by Protein Deficiency</a:t>
            </a:r>
            <a:endParaRPr lang="en-US" dirty="0"/>
          </a:p>
        </p:txBody>
      </p:sp>
      <p:sp>
        <p:nvSpPr>
          <p:cNvPr id="3" name="Content Placeholder 2"/>
          <p:cNvSpPr>
            <a:spLocks noGrp="1"/>
          </p:cNvSpPr>
          <p:nvPr>
            <p:ph idx="1"/>
          </p:nvPr>
        </p:nvSpPr>
        <p:spPr>
          <a:xfrm>
            <a:off x="609600" y="1447800"/>
            <a:ext cx="7485840" cy="4708525"/>
          </a:xfrm>
        </p:spPr>
        <p:txBody>
          <a:bodyPr/>
          <a:lstStyle/>
          <a:p>
            <a:r>
              <a:rPr lang="en-GB" dirty="0" smtClean="0">
                <a:solidFill>
                  <a:srgbClr val="FF0000"/>
                </a:solidFill>
              </a:rPr>
              <a:t>Kwashiorkor</a:t>
            </a:r>
            <a:r>
              <a:rPr lang="en-GB" dirty="0" smtClean="0"/>
              <a:t> is a sort of protein inadequacy that influences youngsters.</a:t>
            </a:r>
          </a:p>
          <a:p>
            <a:r>
              <a:rPr lang="en-GB" dirty="0" smtClean="0"/>
              <a:t>Because of </a:t>
            </a:r>
            <a:r>
              <a:rPr lang="en-GB" dirty="0" err="1" smtClean="0"/>
              <a:t>edema</a:t>
            </a:r>
            <a:r>
              <a:rPr lang="en-GB" dirty="0" smtClean="0"/>
              <a:t>, children with kwashiorkor may look healthy so that their parents view them as well fed.</a:t>
            </a:r>
          </a:p>
          <a:p>
            <a:endParaRPr lang="en-US" dirty="0"/>
          </a:p>
        </p:txBody>
      </p:sp>
      <p:pic>
        <p:nvPicPr>
          <p:cNvPr id="6" name="Picture 2" descr="Image result for Marasmus"/>
          <p:cNvPicPr>
            <a:picLocks noChangeAspect="1" noChangeArrowheads="1"/>
          </p:cNvPicPr>
          <p:nvPr/>
        </p:nvPicPr>
        <p:blipFill>
          <a:blip r:embed="rId2" cstate="print">
            <a:clrChange>
              <a:clrFrom>
                <a:srgbClr val="F7F5E9"/>
              </a:clrFrom>
              <a:clrTo>
                <a:srgbClr val="F7F5E9">
                  <a:alpha val="0"/>
                </a:srgbClr>
              </a:clrTo>
            </a:clrChange>
          </a:blip>
          <a:srcRect l="13000" t="12000" r="69000" b="6000"/>
          <a:stretch>
            <a:fillRect/>
          </a:stretch>
        </p:blipFill>
        <p:spPr bwMode="auto">
          <a:xfrm>
            <a:off x="7772400" y="1600200"/>
            <a:ext cx="1371600" cy="3124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85841" cy="1143000"/>
          </a:xfrm>
        </p:spPr>
        <p:txBody>
          <a:bodyPr>
            <a:normAutofit fontScale="90000"/>
          </a:bodyPr>
          <a:lstStyle/>
          <a:p>
            <a:r>
              <a:rPr lang="en-GB" dirty="0" smtClean="0"/>
              <a:t>Health Complication Caused by Protein Deficiency</a:t>
            </a:r>
            <a:endParaRPr lang="en-US" dirty="0"/>
          </a:p>
        </p:txBody>
      </p:sp>
      <p:sp>
        <p:nvSpPr>
          <p:cNvPr id="3" name="Content Placeholder 2"/>
          <p:cNvSpPr>
            <a:spLocks noGrp="1"/>
          </p:cNvSpPr>
          <p:nvPr>
            <p:ph idx="1"/>
          </p:nvPr>
        </p:nvSpPr>
        <p:spPr>
          <a:xfrm>
            <a:off x="457200" y="1524000"/>
            <a:ext cx="7485840" cy="4708525"/>
          </a:xfrm>
        </p:spPr>
        <p:txBody>
          <a:bodyPr/>
          <a:lstStyle/>
          <a:p>
            <a:r>
              <a:rPr lang="en-GB" dirty="0" smtClean="0">
                <a:solidFill>
                  <a:srgbClr val="FF0000"/>
                </a:solidFill>
              </a:rPr>
              <a:t>Weak immune system </a:t>
            </a:r>
          </a:p>
          <a:p>
            <a:r>
              <a:rPr lang="en-GB" dirty="0" smtClean="0"/>
              <a:t>Protein is basic for the creation of antibodies which are a key piece of the safe framework. On the off chance that you wind up plainly inadequate in protein your body will be not able produce these antibodies. This makes you more </a:t>
            </a:r>
            <a:r>
              <a:rPr lang="en-GB" dirty="0" err="1" smtClean="0"/>
              <a:t>defenseless</a:t>
            </a:r>
            <a:r>
              <a:rPr lang="en-GB" dirty="0" smtClean="0"/>
              <a:t> to disease.</a:t>
            </a:r>
            <a:endParaRPr lang="en-US" dirty="0"/>
          </a:p>
        </p:txBody>
      </p:sp>
      <p:pic>
        <p:nvPicPr>
          <p:cNvPr id="253954" name="Picture 2" descr="Image result for weak immune system african"/>
          <p:cNvPicPr>
            <a:picLocks noChangeAspect="1" noChangeArrowheads="1"/>
          </p:cNvPicPr>
          <p:nvPr/>
        </p:nvPicPr>
        <p:blipFill>
          <a:blip r:embed="rId2" cstate="print"/>
          <a:srcRect b="6309"/>
          <a:stretch>
            <a:fillRect/>
          </a:stretch>
        </p:blipFill>
        <p:spPr bwMode="auto">
          <a:xfrm>
            <a:off x="6689527" y="304801"/>
            <a:ext cx="2454473" cy="1981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41" cy="1143000"/>
          </a:xfrm>
        </p:spPr>
        <p:txBody>
          <a:bodyPr/>
          <a:lstStyle/>
          <a:p>
            <a:r>
              <a:rPr lang="en-US" dirty="0" smtClean="0"/>
              <a:t>Protein </a:t>
            </a:r>
            <a:endParaRPr lang="en-US" dirty="0"/>
          </a:p>
        </p:txBody>
      </p:sp>
      <p:sp>
        <p:nvSpPr>
          <p:cNvPr id="3" name="Content Placeholder 2"/>
          <p:cNvSpPr>
            <a:spLocks noGrp="1"/>
          </p:cNvSpPr>
          <p:nvPr>
            <p:ph idx="1"/>
          </p:nvPr>
        </p:nvSpPr>
        <p:spPr>
          <a:xfrm>
            <a:off x="1828800" y="0"/>
            <a:ext cx="7485840" cy="4708525"/>
          </a:xfrm>
        </p:spPr>
        <p:txBody>
          <a:bodyPr/>
          <a:lstStyle/>
          <a:p>
            <a:r>
              <a:rPr lang="en-GB" dirty="0" smtClean="0"/>
              <a:t>A protein </a:t>
            </a:r>
            <a:r>
              <a:rPr lang="en-GB" u="sng" dirty="0" smtClean="0">
                <a:hlinkClick r:id="rId2"/>
              </a:rPr>
              <a:t>molecule</a:t>
            </a:r>
            <a:r>
              <a:rPr lang="en-GB" dirty="0" smtClean="0"/>
              <a:t> is very large compared with molecules of sugar or salt and consists of many </a:t>
            </a:r>
            <a:r>
              <a:rPr lang="en-GB" u="sng" dirty="0" smtClean="0">
                <a:hlinkClick r:id="rId3"/>
              </a:rPr>
              <a:t>amino acids</a:t>
            </a:r>
            <a:r>
              <a:rPr lang="en-GB" dirty="0" smtClean="0"/>
              <a:t> joined together to form long chains.</a:t>
            </a:r>
            <a:endParaRPr lang="en-US" dirty="0"/>
          </a:p>
        </p:txBody>
      </p:sp>
      <p:pic>
        <p:nvPicPr>
          <p:cNvPr id="4" name="Picture 2" descr="ÙØªÙØ¬Ø© Ø¨Ø­Ø« Ø§ÙØµÙØ± Ø¹Ù âªproteinâ¬â"/>
          <p:cNvPicPr>
            <a:picLocks noChangeAspect="1" noChangeArrowheads="1"/>
          </p:cNvPicPr>
          <p:nvPr/>
        </p:nvPicPr>
        <p:blipFill>
          <a:blip r:embed="rId4" cstate="print"/>
          <a:srcRect/>
          <a:stretch>
            <a:fillRect/>
          </a:stretch>
        </p:blipFill>
        <p:spPr bwMode="auto">
          <a:xfrm>
            <a:off x="5641975" y="4232842"/>
            <a:ext cx="3502025" cy="2625158"/>
          </a:xfrm>
          <a:prstGeom prst="rect">
            <a:avLst/>
          </a:prstGeom>
          <a:noFill/>
        </p:spPr>
      </p:pic>
      <p:pic>
        <p:nvPicPr>
          <p:cNvPr id="1026" name="Picture 2" descr="ÙØªÙØ¬Ø© Ø¨Ø­Ø« Ø§ÙØµÙØ± Ø¹Ù âªprotein structure from amino acidsâ¬â"/>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14400" y="2124791"/>
            <a:ext cx="4238625" cy="4733209"/>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a:t>
            </a:r>
            <a:endParaRPr lang="en-US" dirty="0"/>
          </a:p>
        </p:txBody>
      </p:sp>
      <p:sp>
        <p:nvSpPr>
          <p:cNvPr id="3" name="Content Placeholder 2"/>
          <p:cNvSpPr>
            <a:spLocks noGrp="1"/>
          </p:cNvSpPr>
          <p:nvPr>
            <p:ph idx="1"/>
          </p:nvPr>
        </p:nvSpPr>
        <p:spPr/>
        <p:txBody>
          <a:bodyPr/>
          <a:lstStyle/>
          <a:p>
            <a:r>
              <a:rPr lang="en-GB" dirty="0" smtClean="0"/>
              <a:t> Amino acids are known as the building blocks of protein. They perform many important functions such as: building cells, protecting the body from viruses or bacteria, repairing damaged tissue and carrying oxygen throughout the body</a:t>
            </a:r>
            <a:endParaRPr lang="en-US" dirty="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amino acids </a:t>
            </a:r>
            <a:endParaRPr lang="en-US" dirty="0"/>
          </a:p>
        </p:txBody>
      </p:sp>
      <p:sp>
        <p:nvSpPr>
          <p:cNvPr id="3" name="Content Placeholder 2"/>
          <p:cNvSpPr>
            <a:spLocks noGrp="1"/>
          </p:cNvSpPr>
          <p:nvPr>
            <p:ph idx="1"/>
          </p:nvPr>
        </p:nvSpPr>
        <p:spPr/>
        <p:txBody>
          <a:bodyPr/>
          <a:lstStyle/>
          <a:p>
            <a:r>
              <a:rPr lang="en-GB" dirty="0" smtClean="0"/>
              <a:t>There are 20 different amino acids. Amino acids are linked together to form peptides, which are small chains of amino acids. The peptides are then linked together to form larger proteins</a:t>
            </a:r>
            <a:endParaRPr lang="en-US" dirty="0" smtClean="0"/>
          </a:p>
          <a:p>
            <a:endParaRPr lang="en-US"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amino acids </a:t>
            </a:r>
            <a:endParaRPr lang="en-US" dirty="0"/>
          </a:p>
        </p:txBody>
      </p:sp>
      <p:sp>
        <p:nvSpPr>
          <p:cNvPr id="3" name="Content Placeholder 2"/>
          <p:cNvSpPr>
            <a:spLocks noGrp="1"/>
          </p:cNvSpPr>
          <p:nvPr>
            <p:ph idx="1"/>
          </p:nvPr>
        </p:nvSpPr>
        <p:spPr/>
        <p:txBody>
          <a:bodyPr/>
          <a:lstStyle/>
          <a:p>
            <a:r>
              <a:rPr lang="en-GB" b="1" dirty="0" smtClean="0"/>
              <a:t>1) </a:t>
            </a:r>
            <a:r>
              <a:rPr lang="en-GB" b="1" dirty="0" smtClean="0">
                <a:solidFill>
                  <a:srgbClr val="FF0000"/>
                </a:solidFill>
              </a:rPr>
              <a:t>Essential Amino Acids </a:t>
            </a:r>
            <a:r>
              <a:rPr lang="en-GB" dirty="0" smtClean="0"/>
              <a:t>–are those that are necessary for good health but cannot be produced by the body and so must be supplied in the diet.</a:t>
            </a:r>
          </a:p>
          <a:p>
            <a:r>
              <a:rPr lang="en-GB" dirty="0" smtClean="0"/>
              <a:t> Ex. </a:t>
            </a:r>
            <a:r>
              <a:rPr lang="en-GB" dirty="0" err="1" smtClean="0"/>
              <a:t>Leucine</a:t>
            </a:r>
            <a:r>
              <a:rPr lang="en-GB" dirty="0" smtClean="0"/>
              <a:t>, Isoleucine, Lysine, </a:t>
            </a:r>
            <a:r>
              <a:rPr lang="en-GB" dirty="0" err="1" smtClean="0"/>
              <a:t>Valine</a:t>
            </a:r>
            <a:r>
              <a:rPr lang="en-GB" dirty="0" smtClean="0"/>
              <a:t> </a:t>
            </a:r>
            <a:r>
              <a:rPr lang="en-GB" dirty="0" err="1" smtClean="0"/>
              <a:t>Typtophan</a:t>
            </a:r>
            <a:r>
              <a:rPr lang="en-GB" dirty="0" smtClean="0"/>
              <a:t>, Phenylalanine, Methionine </a:t>
            </a:r>
            <a:r>
              <a:rPr lang="en-GB" dirty="0" err="1" smtClean="0"/>
              <a:t>threonin</a:t>
            </a:r>
            <a:r>
              <a:rPr lang="en-GB" dirty="0" smtClean="0"/>
              <a:t>, </a:t>
            </a:r>
            <a:r>
              <a:rPr lang="en-US" dirty="0" err="1"/>
              <a:t>Histidine</a:t>
            </a:r>
            <a:r>
              <a:rPr lang="en-US" dirty="0"/>
              <a:t> </a:t>
            </a:r>
          </a:p>
        </p:txBody>
      </p:sp>
      <p:pic>
        <p:nvPicPr>
          <p:cNvPr id="237570" name="Picture 2" descr="ÙØªÙØ¬Ø© Ø¨Ø­Ø« Ø§ÙØµÙØ± Ø¹Ù âªsources of good proteinâ¬â"/>
          <p:cNvPicPr>
            <a:picLocks noChangeAspect="1" noChangeArrowheads="1"/>
          </p:cNvPicPr>
          <p:nvPr/>
        </p:nvPicPr>
        <p:blipFill>
          <a:blip r:embed="rId2" cstate="print"/>
          <a:srcRect/>
          <a:stretch>
            <a:fillRect/>
          </a:stretch>
        </p:blipFill>
        <p:spPr bwMode="auto">
          <a:xfrm>
            <a:off x="4648200" y="4737680"/>
            <a:ext cx="4495800" cy="219652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amino acids </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2) Non-Essential Amino Acids </a:t>
            </a:r>
            <a:r>
              <a:rPr lang="en-US" dirty="0" smtClean="0"/>
              <a:t>–are those that are produced by the body so not as necessary in the diet Ex. Aspartic Acid Tyrosine Glycine Cysteine, </a:t>
            </a:r>
            <a:r>
              <a:rPr lang="en-US" dirty="0" err="1" smtClean="0"/>
              <a:t>cyctine</a:t>
            </a:r>
            <a:r>
              <a:rPr lang="en-US" dirty="0" smtClean="0"/>
              <a:t> Arginine Glutamic Acid Glutamine Alanine Asparagine </a:t>
            </a:r>
            <a:r>
              <a:rPr lang="en-US" dirty="0" err="1" smtClean="0"/>
              <a:t>Proline</a:t>
            </a:r>
            <a:endParaRPr lang="en-US"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85841" cy="1143000"/>
          </a:xfrm>
        </p:spPr>
        <p:txBody>
          <a:bodyPr>
            <a:normAutofit fontScale="90000"/>
          </a:bodyPr>
          <a:lstStyle/>
          <a:p>
            <a:r>
              <a:rPr lang="en-US" dirty="0" smtClean="0"/>
              <a:t>Complete and Incomplete Protein</a:t>
            </a:r>
            <a:endParaRPr lang="en-US" dirty="0"/>
          </a:p>
        </p:txBody>
      </p:sp>
      <p:sp>
        <p:nvSpPr>
          <p:cNvPr id="3" name="Content Placeholder 2"/>
          <p:cNvSpPr>
            <a:spLocks noGrp="1"/>
          </p:cNvSpPr>
          <p:nvPr>
            <p:ph idx="1"/>
          </p:nvPr>
        </p:nvSpPr>
        <p:spPr>
          <a:xfrm>
            <a:off x="304800" y="914400"/>
            <a:ext cx="8324040" cy="5943600"/>
          </a:xfrm>
        </p:spPr>
        <p:txBody>
          <a:bodyPr/>
          <a:lstStyle/>
          <a:p>
            <a:r>
              <a:rPr lang="en-GB" b="1" dirty="0" smtClean="0">
                <a:solidFill>
                  <a:srgbClr val="FF0000"/>
                </a:solidFill>
              </a:rPr>
              <a:t>Complete</a:t>
            </a:r>
            <a:r>
              <a:rPr lang="en-GB" dirty="0" smtClean="0"/>
              <a:t> – contain all essential amino acid in sufficient quantities to supply the body’s need Sources: proteins from animals.</a:t>
            </a:r>
          </a:p>
          <a:p>
            <a:pPr>
              <a:buNone/>
            </a:pPr>
            <a:endParaRPr lang="en-GB" dirty="0" smtClean="0"/>
          </a:p>
          <a:p>
            <a:pPr>
              <a:buNone/>
            </a:pPr>
            <a:endParaRPr lang="en-GB" dirty="0" smtClean="0"/>
          </a:p>
          <a:p>
            <a:endParaRPr lang="en-GB" dirty="0" smtClean="0"/>
          </a:p>
          <a:p>
            <a:r>
              <a:rPr lang="en-GB" b="1" dirty="0" smtClean="0">
                <a:solidFill>
                  <a:srgbClr val="FF0000"/>
                </a:solidFill>
              </a:rPr>
              <a:t>Incomplete</a:t>
            </a:r>
            <a:r>
              <a:rPr lang="en-GB" dirty="0" smtClean="0"/>
              <a:t> – those deficient in one or more essential amino acids. Sources : Plant ( grains, legumes, seeds and nuts)</a:t>
            </a:r>
            <a:endParaRPr lang="en-US" dirty="0"/>
          </a:p>
        </p:txBody>
      </p:sp>
      <p:sp>
        <p:nvSpPr>
          <p:cNvPr id="240642" name="AutoShape 2" descr="ÙØªÙØ¬Ø© Ø¨Ø­Ø« Ø§ÙØµÙØ± Ø¹Ù âªprotein from seed and grains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0644" name="AutoShape 4" descr="ÙØªÙØ¬Ø© Ø¨Ø­Ø« Ø§ÙØµÙØ± Ø¹Ù âªprotein from seed and grains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0646" name="Picture 6" descr="ÙØªÙØ¬Ø© Ø¨Ø­Ø« Ø§ÙØµÙØ± Ø¹Ù âªprotein from seed and grainsâ¬â"/>
          <p:cNvPicPr>
            <a:picLocks noChangeAspect="1" noChangeArrowheads="1"/>
          </p:cNvPicPr>
          <p:nvPr/>
        </p:nvPicPr>
        <p:blipFill>
          <a:blip r:embed="rId2" cstate="print"/>
          <a:srcRect r="949" b="10216"/>
          <a:stretch>
            <a:fillRect/>
          </a:stretch>
        </p:blipFill>
        <p:spPr bwMode="auto">
          <a:xfrm>
            <a:off x="6857704" y="5334000"/>
            <a:ext cx="2286296" cy="1524000"/>
          </a:xfrm>
          <a:prstGeom prst="rect">
            <a:avLst/>
          </a:prstGeom>
          <a:noFill/>
        </p:spPr>
      </p:pic>
      <p:pic>
        <p:nvPicPr>
          <p:cNvPr id="240648" name="Picture 8" descr="ÙØªÙØ¬Ø© Ø¨Ø­Ø« Ø§ÙØµÙØ± Ø¹Ù âªprotein from animal sourcesâ¬â"/>
          <p:cNvPicPr>
            <a:picLocks noChangeAspect="1" noChangeArrowheads="1"/>
          </p:cNvPicPr>
          <p:nvPr/>
        </p:nvPicPr>
        <p:blipFill>
          <a:blip r:embed="rId3" cstate="print">
            <a:clrChange>
              <a:clrFrom>
                <a:srgbClr val="FAF7F2"/>
              </a:clrFrom>
              <a:clrTo>
                <a:srgbClr val="FAF7F2">
                  <a:alpha val="0"/>
                </a:srgbClr>
              </a:clrTo>
            </a:clrChange>
          </a:blip>
          <a:srcRect l="8727" t="7340" r="11273" b="8257"/>
          <a:stretch>
            <a:fillRect/>
          </a:stretch>
        </p:blipFill>
        <p:spPr bwMode="auto">
          <a:xfrm>
            <a:off x="6400800" y="1905000"/>
            <a:ext cx="2743200" cy="229431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85841" cy="1143000"/>
          </a:xfrm>
        </p:spPr>
        <p:txBody>
          <a:bodyPr/>
          <a:lstStyle/>
          <a:p>
            <a:r>
              <a:rPr lang="en-GB" dirty="0" smtClean="0"/>
              <a:t>Functions of Proteins </a:t>
            </a:r>
            <a:endParaRPr lang="en-US" dirty="0"/>
          </a:p>
        </p:txBody>
      </p:sp>
      <p:sp>
        <p:nvSpPr>
          <p:cNvPr id="3" name="Content Placeholder 2"/>
          <p:cNvSpPr>
            <a:spLocks noGrp="1"/>
          </p:cNvSpPr>
          <p:nvPr>
            <p:ph idx="1"/>
          </p:nvPr>
        </p:nvSpPr>
        <p:spPr>
          <a:xfrm>
            <a:off x="457201" y="533400"/>
            <a:ext cx="8381999" cy="6096000"/>
          </a:xfrm>
        </p:spPr>
        <p:txBody>
          <a:bodyPr>
            <a:normAutofit lnSpcReduction="10000"/>
          </a:bodyPr>
          <a:lstStyle/>
          <a:p>
            <a:r>
              <a:rPr lang="en-GB" b="1" dirty="0" smtClean="0"/>
              <a:t>1. Growth and Maintenance</a:t>
            </a:r>
            <a:r>
              <a:rPr lang="en-GB" dirty="0" smtClean="0"/>
              <a:t/>
            </a:r>
            <a:br>
              <a:rPr lang="en-GB" dirty="0" smtClean="0"/>
            </a:br>
            <a:r>
              <a:rPr lang="en-GB" dirty="0" smtClean="0"/>
              <a:t> Your </a:t>
            </a:r>
            <a:r>
              <a:rPr lang="en-GB" dirty="0" smtClean="0">
                <a:hlinkClick r:id="rId2"/>
              </a:rPr>
              <a:t>body needs protein</a:t>
            </a:r>
            <a:r>
              <a:rPr lang="en-GB" dirty="0" smtClean="0"/>
              <a:t> for growth and maintenance of tissues. </a:t>
            </a:r>
          </a:p>
          <a:p>
            <a:r>
              <a:rPr lang="en-GB" dirty="0" smtClean="0"/>
              <a:t>Under normal circumstances, your body breaks down the same amount of protein that it uses to build and repair tissues. Other times, it breaks down more protein than it can create, thus increasing your body’s needs. This typically happens in periods of illness (injury and surgery)  during pregnancy and while breastfeeding. </a:t>
            </a:r>
          </a:p>
          <a:p>
            <a:pPr>
              <a:buNone/>
            </a:pPr>
            <a:r>
              <a:rPr lang="en-GB" dirty="0" smtClean="0"/>
              <a:t/>
            </a:r>
            <a:br>
              <a:rPr lang="en-GB" dirty="0" smtClean="0"/>
            </a:br>
            <a:endParaRPr lang="en-US" dirty="0"/>
          </a:p>
        </p:txBody>
      </p:sp>
      <p:pic>
        <p:nvPicPr>
          <p:cNvPr id="1026" name="Picture 2"/>
          <p:cNvPicPr>
            <a:picLocks noChangeAspect="1" noChangeArrowheads="1"/>
          </p:cNvPicPr>
          <p:nvPr/>
        </p:nvPicPr>
        <p:blipFill>
          <a:blip r:embed="rId3" cstate="print"/>
          <a:srcRect l="9370" t="32292" r="36164" b="13542"/>
          <a:stretch>
            <a:fillRect/>
          </a:stretch>
        </p:blipFill>
        <p:spPr bwMode="auto">
          <a:xfrm>
            <a:off x="5943600" y="5068531"/>
            <a:ext cx="3200400" cy="178947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of Proteins </a:t>
            </a:r>
            <a:endParaRPr lang="en-US" dirty="0"/>
          </a:p>
        </p:txBody>
      </p:sp>
      <p:sp>
        <p:nvSpPr>
          <p:cNvPr id="3" name="Content Placeholder 2"/>
          <p:cNvSpPr>
            <a:spLocks noGrp="1"/>
          </p:cNvSpPr>
          <p:nvPr>
            <p:ph idx="1"/>
          </p:nvPr>
        </p:nvSpPr>
        <p:spPr>
          <a:xfrm>
            <a:off x="304800" y="1417639"/>
            <a:ext cx="8381999" cy="5440361"/>
          </a:xfrm>
        </p:spPr>
        <p:txBody>
          <a:bodyPr>
            <a:normAutofit/>
          </a:bodyPr>
          <a:lstStyle/>
          <a:p>
            <a:r>
              <a:rPr lang="en-US" sz="2800" b="1" dirty="0" smtClean="0"/>
              <a:t>2. Causes Biochemical Reactions</a:t>
            </a:r>
          </a:p>
          <a:p>
            <a:r>
              <a:rPr lang="en-GB" sz="2800" dirty="0" smtClean="0"/>
              <a:t>Enzymes are proteins that aid the thousands of biochemical reactions that take place within and outside of your cells</a:t>
            </a:r>
          </a:p>
          <a:p>
            <a:r>
              <a:rPr lang="en-GB" sz="2800" dirty="0" smtClean="0"/>
              <a:t>Bodily functions that depend on enzymes include</a:t>
            </a:r>
          </a:p>
          <a:p>
            <a:r>
              <a:rPr lang="en-GB" sz="2800" dirty="0" smtClean="0"/>
              <a:t>Digestion</a:t>
            </a:r>
          </a:p>
          <a:p>
            <a:r>
              <a:rPr lang="en-GB" sz="2800" dirty="0" smtClean="0"/>
              <a:t>Energy production</a:t>
            </a:r>
          </a:p>
          <a:p>
            <a:r>
              <a:rPr lang="en-GB" sz="2800" dirty="0" smtClean="0"/>
              <a:t>Blood clotting</a:t>
            </a:r>
          </a:p>
          <a:p>
            <a:r>
              <a:rPr lang="en-GB" sz="2800" dirty="0" smtClean="0"/>
              <a:t>Muscle contraction</a:t>
            </a:r>
          </a:p>
          <a:p>
            <a:r>
              <a:rPr lang="en-GB" sz="2800" dirty="0" smtClean="0"/>
              <a:t>Lack or improper function of these enzymes can result in disease</a:t>
            </a:r>
          </a:p>
          <a:p>
            <a:endParaRPr lang="en-US" sz="2800" dirty="0"/>
          </a:p>
        </p:txBody>
      </p:sp>
      <p:pic>
        <p:nvPicPr>
          <p:cNvPr id="3074" name="Picture 2" descr="Image result for biochemical reaction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53200" y="3962400"/>
            <a:ext cx="2324100" cy="1743075"/>
          </a:xfrm>
          <a:prstGeom prst="rect">
            <a:avLst/>
          </a:prstGeom>
          <a:noFill/>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dna5</Template>
  <TotalTime>23110</TotalTime>
  <Words>735</Words>
  <Application>Microsoft Office PowerPoint</Application>
  <PresentationFormat>On-screen Show (4:3)</PresentationFormat>
  <Paragraphs>81</Paragraphs>
  <Slides>19</Slides>
  <Notes>1</Notes>
  <HiddenSlides>0</HiddenSlides>
  <MMClips>0</MMClips>
  <ScaleCrop>false</ScaleCrop>
  <HeadingPairs>
    <vt:vector size="4" baseType="variant">
      <vt:variant>
        <vt:lpstr>Theme</vt:lpstr>
      </vt:variant>
      <vt:variant>
        <vt:i4>14</vt:i4>
      </vt:variant>
      <vt:variant>
        <vt:lpstr>Slide Titles</vt:lpstr>
      </vt:variant>
      <vt:variant>
        <vt:i4>19</vt:i4>
      </vt:variant>
    </vt:vector>
  </HeadingPairs>
  <TitlesOfParts>
    <vt:vector size="33" baseType="lpstr">
      <vt:lpstr>dna5</vt:lpstr>
      <vt:lpstr>THEATER</vt:lpstr>
      <vt:lpstr>1_DNA THEATRE</vt:lpstr>
      <vt:lpstr>1_THEATER</vt:lpstr>
      <vt:lpstr>2_DNA THEATRE</vt:lpstr>
      <vt:lpstr>2_THEATER</vt:lpstr>
      <vt:lpstr>BLUE ATOM</vt:lpstr>
      <vt:lpstr>3_THEATER</vt:lpstr>
      <vt:lpstr>3_DNA THEATRE</vt:lpstr>
      <vt:lpstr>4_THEATER</vt:lpstr>
      <vt:lpstr>4_DNA THEATRE</vt:lpstr>
      <vt:lpstr>5_THEATER</vt:lpstr>
      <vt:lpstr>1_BLUE ATOM</vt:lpstr>
      <vt:lpstr>Theme2</vt:lpstr>
      <vt:lpstr>Proteins</vt:lpstr>
      <vt:lpstr>Protein </vt:lpstr>
      <vt:lpstr>AMINO ACIDS</vt:lpstr>
      <vt:lpstr>Types of amino acids </vt:lpstr>
      <vt:lpstr>Types of amino acids </vt:lpstr>
      <vt:lpstr>Types of amino acids </vt:lpstr>
      <vt:lpstr>Complete and Incomplete Protein</vt:lpstr>
      <vt:lpstr>Functions of Proteins </vt:lpstr>
      <vt:lpstr>Functions of Proteins </vt:lpstr>
      <vt:lpstr>Functions of Proteins </vt:lpstr>
      <vt:lpstr>Functions of Proteins </vt:lpstr>
      <vt:lpstr>Functions of Proteins </vt:lpstr>
      <vt:lpstr>Functions of Proteins </vt:lpstr>
      <vt:lpstr>Functions of Proteins </vt:lpstr>
      <vt:lpstr>Functions of Proteins </vt:lpstr>
      <vt:lpstr>Functions of Proteins </vt:lpstr>
      <vt:lpstr>Health Complication Caused by Protein Deficiency</vt:lpstr>
      <vt:lpstr>Health Complication Caused by Protein Deficiency</vt:lpstr>
      <vt:lpstr>Health Complication Caused by Protein Deficiency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Evaluation Of Concentrated Milk Products</dc:title>
  <dc:creator>digitallib66</dc:creator>
  <cp:lastModifiedBy>Maher</cp:lastModifiedBy>
  <cp:revision>566</cp:revision>
  <cp:lastPrinted>2013-05-13T14:22:48Z</cp:lastPrinted>
  <dcterms:created xsi:type="dcterms:W3CDTF">2012-02-21T06:31:23Z</dcterms:created>
  <dcterms:modified xsi:type="dcterms:W3CDTF">2026-05-05T21:20:02Z</dcterms:modified>
</cp:coreProperties>
</file>