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13" r:id="rId2"/>
  </p:sldMasterIdLst>
  <p:handoutMasterIdLst>
    <p:handoutMasterId r:id="rId44"/>
  </p:handoutMasterIdLst>
  <p:sldIdLst>
    <p:sldId id="256" r:id="rId3"/>
    <p:sldId id="284" r:id="rId4"/>
    <p:sldId id="257" r:id="rId5"/>
    <p:sldId id="258" r:id="rId6"/>
    <p:sldId id="296" r:id="rId7"/>
    <p:sldId id="308" r:id="rId8"/>
    <p:sldId id="309" r:id="rId9"/>
    <p:sldId id="310" r:id="rId10"/>
    <p:sldId id="312" r:id="rId11"/>
    <p:sldId id="313" r:id="rId12"/>
    <p:sldId id="311" r:id="rId13"/>
    <p:sldId id="301" r:id="rId14"/>
    <p:sldId id="302" r:id="rId15"/>
    <p:sldId id="306" r:id="rId16"/>
    <p:sldId id="287" r:id="rId17"/>
    <p:sldId id="315" r:id="rId18"/>
    <p:sldId id="307" r:id="rId19"/>
    <p:sldId id="317" r:id="rId20"/>
    <p:sldId id="316" r:id="rId21"/>
    <p:sldId id="318" r:id="rId22"/>
    <p:sldId id="266" r:id="rId23"/>
    <p:sldId id="267" r:id="rId24"/>
    <p:sldId id="268" r:id="rId25"/>
    <p:sldId id="271" r:id="rId26"/>
    <p:sldId id="272" r:id="rId27"/>
    <p:sldId id="273" r:id="rId28"/>
    <p:sldId id="260" r:id="rId29"/>
    <p:sldId id="278" r:id="rId30"/>
    <p:sldId id="292" r:id="rId31"/>
    <p:sldId id="294" r:id="rId32"/>
    <p:sldId id="293" r:id="rId33"/>
    <p:sldId id="279" r:id="rId34"/>
    <p:sldId id="282" r:id="rId35"/>
    <p:sldId id="280" r:id="rId36"/>
    <p:sldId id="281" r:id="rId37"/>
    <p:sldId id="300" r:id="rId38"/>
    <p:sldId id="285" r:id="rId39"/>
    <p:sldId id="286" r:id="rId40"/>
    <p:sldId id="291" r:id="rId41"/>
    <p:sldId id="288" r:id="rId42"/>
    <p:sldId id="28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1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notesViewPr>
    <p:cSldViewPr snapToGrid="0">
      <p:cViewPr varScale="1">
        <p:scale>
          <a:sx n="46" d="100"/>
          <a:sy n="46" d="100"/>
        </p:scale>
        <p:origin x="280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BD96D2-61DA-4F1A-A51E-9109D5AF133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FDEF690-2BD5-4F1B-B4E4-1B1DC862F0FB}">
      <dgm:prSet/>
      <dgm:spPr/>
      <dgm:t>
        <a:bodyPr/>
        <a:lstStyle/>
        <a:p>
          <a:r>
            <a:rPr lang="en-US" b="0" baseline="0"/>
            <a:t>Positive symptoms</a:t>
          </a:r>
          <a:endParaRPr lang="en-US"/>
        </a:p>
      </dgm:t>
    </dgm:pt>
    <dgm:pt modelId="{CDC2FE45-DE3E-4FC5-A607-55D9DE74800B}" type="parTrans" cxnId="{89F620D4-0193-450B-A83A-C42850641A0E}">
      <dgm:prSet/>
      <dgm:spPr/>
      <dgm:t>
        <a:bodyPr/>
        <a:lstStyle/>
        <a:p>
          <a:endParaRPr lang="en-US"/>
        </a:p>
      </dgm:t>
    </dgm:pt>
    <dgm:pt modelId="{F463A409-9E41-460E-88CA-67C483F3BB4A}" type="sibTrans" cxnId="{89F620D4-0193-450B-A83A-C42850641A0E}">
      <dgm:prSet/>
      <dgm:spPr/>
      <dgm:t>
        <a:bodyPr/>
        <a:lstStyle/>
        <a:p>
          <a:endParaRPr lang="en-US"/>
        </a:p>
      </dgm:t>
    </dgm:pt>
    <dgm:pt modelId="{667538BC-CB90-4781-A9F6-7CAEB473C15B}">
      <dgm:prSet/>
      <dgm:spPr/>
      <dgm:t>
        <a:bodyPr/>
        <a:lstStyle/>
        <a:p>
          <a:r>
            <a:rPr lang="en-US" b="0" baseline="0"/>
            <a:t>Negative symptoms</a:t>
          </a:r>
          <a:endParaRPr lang="en-US"/>
        </a:p>
      </dgm:t>
    </dgm:pt>
    <dgm:pt modelId="{AE902B6E-CE9C-4B2A-A58F-006BB86124C9}" type="parTrans" cxnId="{599A8BEF-2F7F-4A58-9D22-7598EB4C8FD0}">
      <dgm:prSet/>
      <dgm:spPr/>
      <dgm:t>
        <a:bodyPr/>
        <a:lstStyle/>
        <a:p>
          <a:endParaRPr lang="en-US"/>
        </a:p>
      </dgm:t>
    </dgm:pt>
    <dgm:pt modelId="{5E1EF55A-EF26-4A98-AB04-A75E93BDA5D5}" type="sibTrans" cxnId="{599A8BEF-2F7F-4A58-9D22-7598EB4C8FD0}">
      <dgm:prSet/>
      <dgm:spPr/>
      <dgm:t>
        <a:bodyPr/>
        <a:lstStyle/>
        <a:p>
          <a:endParaRPr lang="en-US"/>
        </a:p>
      </dgm:t>
    </dgm:pt>
    <dgm:pt modelId="{BABAF3F8-5B61-4A9A-95A7-8F87E30A836E}">
      <dgm:prSet/>
      <dgm:spPr/>
      <dgm:t>
        <a:bodyPr/>
        <a:lstStyle/>
        <a:p>
          <a:r>
            <a:rPr lang="en-US" b="0" baseline="0"/>
            <a:t>Cognitive symptoms</a:t>
          </a:r>
          <a:endParaRPr lang="en-US"/>
        </a:p>
      </dgm:t>
    </dgm:pt>
    <dgm:pt modelId="{3558E8A4-5C01-469C-B98F-5E5974F81249}" type="parTrans" cxnId="{2D712B45-4103-40B3-BC43-BBE57ED6CAB0}">
      <dgm:prSet/>
      <dgm:spPr/>
      <dgm:t>
        <a:bodyPr/>
        <a:lstStyle/>
        <a:p>
          <a:endParaRPr lang="en-US"/>
        </a:p>
      </dgm:t>
    </dgm:pt>
    <dgm:pt modelId="{CDEA4299-0AB5-4C70-8694-B0131685A7E0}" type="sibTrans" cxnId="{2D712B45-4103-40B3-BC43-BBE57ED6CAB0}">
      <dgm:prSet/>
      <dgm:spPr/>
      <dgm:t>
        <a:bodyPr/>
        <a:lstStyle/>
        <a:p>
          <a:endParaRPr lang="en-US"/>
        </a:p>
      </dgm:t>
    </dgm:pt>
    <dgm:pt modelId="{3E77372A-38EB-48D2-ABA1-281DA757ECAE}" type="pres">
      <dgm:prSet presAssocID="{19BD96D2-61DA-4F1A-A51E-9109D5AF133E}" presName="hierChild1" presStyleCnt="0">
        <dgm:presLayoutVars>
          <dgm:chPref val="1"/>
          <dgm:dir/>
          <dgm:animOne val="branch"/>
          <dgm:animLvl val="lvl"/>
          <dgm:resizeHandles/>
        </dgm:presLayoutVars>
      </dgm:prSet>
      <dgm:spPr/>
    </dgm:pt>
    <dgm:pt modelId="{9092FB3B-87EE-4137-BE6D-DEEAAC65FF65}" type="pres">
      <dgm:prSet presAssocID="{3FDEF690-2BD5-4F1B-B4E4-1B1DC862F0FB}" presName="hierRoot1" presStyleCnt="0"/>
      <dgm:spPr/>
    </dgm:pt>
    <dgm:pt modelId="{D4CD3877-372D-4D9F-891D-4508D332B14E}" type="pres">
      <dgm:prSet presAssocID="{3FDEF690-2BD5-4F1B-B4E4-1B1DC862F0FB}" presName="composite" presStyleCnt="0"/>
      <dgm:spPr/>
    </dgm:pt>
    <dgm:pt modelId="{6EE08FCF-0647-4C46-8D6A-004B5E905BDC}" type="pres">
      <dgm:prSet presAssocID="{3FDEF690-2BD5-4F1B-B4E4-1B1DC862F0FB}" presName="background" presStyleLbl="node0" presStyleIdx="0" presStyleCnt="3"/>
      <dgm:spPr/>
    </dgm:pt>
    <dgm:pt modelId="{4A5BB2DC-72F2-4B7E-82AC-18E89DD7018B}" type="pres">
      <dgm:prSet presAssocID="{3FDEF690-2BD5-4F1B-B4E4-1B1DC862F0FB}" presName="text" presStyleLbl="fgAcc0" presStyleIdx="0" presStyleCnt="3">
        <dgm:presLayoutVars>
          <dgm:chPref val="3"/>
        </dgm:presLayoutVars>
      </dgm:prSet>
      <dgm:spPr/>
    </dgm:pt>
    <dgm:pt modelId="{489E4FE5-7123-4CEE-BE5D-76C7F1C257CA}" type="pres">
      <dgm:prSet presAssocID="{3FDEF690-2BD5-4F1B-B4E4-1B1DC862F0FB}" presName="hierChild2" presStyleCnt="0"/>
      <dgm:spPr/>
    </dgm:pt>
    <dgm:pt modelId="{9C0ABB85-C6B5-4CEC-98FD-504D4C74A936}" type="pres">
      <dgm:prSet presAssocID="{667538BC-CB90-4781-A9F6-7CAEB473C15B}" presName="hierRoot1" presStyleCnt="0"/>
      <dgm:spPr/>
    </dgm:pt>
    <dgm:pt modelId="{C8C707AD-BE1C-4595-B86E-2F346E0D0108}" type="pres">
      <dgm:prSet presAssocID="{667538BC-CB90-4781-A9F6-7CAEB473C15B}" presName="composite" presStyleCnt="0"/>
      <dgm:spPr/>
    </dgm:pt>
    <dgm:pt modelId="{54816B5D-A8B3-456E-A3CC-0DC260209F3C}" type="pres">
      <dgm:prSet presAssocID="{667538BC-CB90-4781-A9F6-7CAEB473C15B}" presName="background" presStyleLbl="node0" presStyleIdx="1" presStyleCnt="3"/>
      <dgm:spPr/>
    </dgm:pt>
    <dgm:pt modelId="{32DFC4CA-BD12-4E99-9756-CFCD8ACBA52C}" type="pres">
      <dgm:prSet presAssocID="{667538BC-CB90-4781-A9F6-7CAEB473C15B}" presName="text" presStyleLbl="fgAcc0" presStyleIdx="1" presStyleCnt="3">
        <dgm:presLayoutVars>
          <dgm:chPref val="3"/>
        </dgm:presLayoutVars>
      </dgm:prSet>
      <dgm:spPr/>
    </dgm:pt>
    <dgm:pt modelId="{1A5D2ED1-9152-4171-9AA3-7B5A3252B737}" type="pres">
      <dgm:prSet presAssocID="{667538BC-CB90-4781-A9F6-7CAEB473C15B}" presName="hierChild2" presStyleCnt="0"/>
      <dgm:spPr/>
    </dgm:pt>
    <dgm:pt modelId="{6E6B6078-C265-4CA3-AE4D-9EDFA3690C76}" type="pres">
      <dgm:prSet presAssocID="{BABAF3F8-5B61-4A9A-95A7-8F87E30A836E}" presName="hierRoot1" presStyleCnt="0"/>
      <dgm:spPr/>
    </dgm:pt>
    <dgm:pt modelId="{4B7BAA52-B251-4551-968B-12ADCC986202}" type="pres">
      <dgm:prSet presAssocID="{BABAF3F8-5B61-4A9A-95A7-8F87E30A836E}" presName="composite" presStyleCnt="0"/>
      <dgm:spPr/>
    </dgm:pt>
    <dgm:pt modelId="{EFE99CE1-C7F3-4516-A225-674E243BE2C3}" type="pres">
      <dgm:prSet presAssocID="{BABAF3F8-5B61-4A9A-95A7-8F87E30A836E}" presName="background" presStyleLbl="node0" presStyleIdx="2" presStyleCnt="3"/>
      <dgm:spPr/>
    </dgm:pt>
    <dgm:pt modelId="{D905D29E-C6DC-4DC8-8A08-4E3AF85A8A77}" type="pres">
      <dgm:prSet presAssocID="{BABAF3F8-5B61-4A9A-95A7-8F87E30A836E}" presName="text" presStyleLbl="fgAcc0" presStyleIdx="2" presStyleCnt="3">
        <dgm:presLayoutVars>
          <dgm:chPref val="3"/>
        </dgm:presLayoutVars>
      </dgm:prSet>
      <dgm:spPr/>
    </dgm:pt>
    <dgm:pt modelId="{6B228072-8E28-4732-82D0-482C5B5BA8AB}" type="pres">
      <dgm:prSet presAssocID="{BABAF3F8-5B61-4A9A-95A7-8F87E30A836E}" presName="hierChild2" presStyleCnt="0"/>
      <dgm:spPr/>
    </dgm:pt>
  </dgm:ptLst>
  <dgm:cxnLst>
    <dgm:cxn modelId="{2D712B45-4103-40B3-BC43-BBE57ED6CAB0}" srcId="{19BD96D2-61DA-4F1A-A51E-9109D5AF133E}" destId="{BABAF3F8-5B61-4A9A-95A7-8F87E30A836E}" srcOrd="2" destOrd="0" parTransId="{3558E8A4-5C01-469C-B98F-5E5974F81249}" sibTransId="{CDEA4299-0AB5-4C70-8694-B0131685A7E0}"/>
    <dgm:cxn modelId="{154CF2A0-05C0-4FEA-8890-2320B4FF48F4}" type="presOf" srcId="{BABAF3F8-5B61-4A9A-95A7-8F87E30A836E}" destId="{D905D29E-C6DC-4DC8-8A08-4E3AF85A8A77}" srcOrd="0" destOrd="0" presId="urn:microsoft.com/office/officeart/2005/8/layout/hierarchy1"/>
    <dgm:cxn modelId="{4BD3A1B3-E5BD-40BC-96EB-126715F81326}" type="presOf" srcId="{667538BC-CB90-4781-A9F6-7CAEB473C15B}" destId="{32DFC4CA-BD12-4E99-9756-CFCD8ACBA52C}" srcOrd="0" destOrd="0" presId="urn:microsoft.com/office/officeart/2005/8/layout/hierarchy1"/>
    <dgm:cxn modelId="{89F620D4-0193-450B-A83A-C42850641A0E}" srcId="{19BD96D2-61DA-4F1A-A51E-9109D5AF133E}" destId="{3FDEF690-2BD5-4F1B-B4E4-1B1DC862F0FB}" srcOrd="0" destOrd="0" parTransId="{CDC2FE45-DE3E-4FC5-A607-55D9DE74800B}" sibTransId="{F463A409-9E41-460E-88CA-67C483F3BB4A}"/>
    <dgm:cxn modelId="{AED91ED5-1142-4E7C-AA57-9EDF4230FA22}" type="presOf" srcId="{3FDEF690-2BD5-4F1B-B4E4-1B1DC862F0FB}" destId="{4A5BB2DC-72F2-4B7E-82AC-18E89DD7018B}" srcOrd="0" destOrd="0" presId="urn:microsoft.com/office/officeart/2005/8/layout/hierarchy1"/>
    <dgm:cxn modelId="{599A8BEF-2F7F-4A58-9D22-7598EB4C8FD0}" srcId="{19BD96D2-61DA-4F1A-A51E-9109D5AF133E}" destId="{667538BC-CB90-4781-A9F6-7CAEB473C15B}" srcOrd="1" destOrd="0" parTransId="{AE902B6E-CE9C-4B2A-A58F-006BB86124C9}" sibTransId="{5E1EF55A-EF26-4A98-AB04-A75E93BDA5D5}"/>
    <dgm:cxn modelId="{34F85EFF-E160-402D-A935-558B7A37FA69}" type="presOf" srcId="{19BD96D2-61DA-4F1A-A51E-9109D5AF133E}" destId="{3E77372A-38EB-48D2-ABA1-281DA757ECAE}" srcOrd="0" destOrd="0" presId="urn:microsoft.com/office/officeart/2005/8/layout/hierarchy1"/>
    <dgm:cxn modelId="{AC603A93-6A59-4EFD-A101-D92AA12CA3CF}" type="presParOf" srcId="{3E77372A-38EB-48D2-ABA1-281DA757ECAE}" destId="{9092FB3B-87EE-4137-BE6D-DEEAAC65FF65}" srcOrd="0" destOrd="0" presId="urn:microsoft.com/office/officeart/2005/8/layout/hierarchy1"/>
    <dgm:cxn modelId="{7D61745C-379A-4C4C-8ACF-0CB121811872}" type="presParOf" srcId="{9092FB3B-87EE-4137-BE6D-DEEAAC65FF65}" destId="{D4CD3877-372D-4D9F-891D-4508D332B14E}" srcOrd="0" destOrd="0" presId="urn:microsoft.com/office/officeart/2005/8/layout/hierarchy1"/>
    <dgm:cxn modelId="{8853B7B8-9792-4BCA-8B61-306DBF22915A}" type="presParOf" srcId="{D4CD3877-372D-4D9F-891D-4508D332B14E}" destId="{6EE08FCF-0647-4C46-8D6A-004B5E905BDC}" srcOrd="0" destOrd="0" presId="urn:microsoft.com/office/officeart/2005/8/layout/hierarchy1"/>
    <dgm:cxn modelId="{1375F1B3-E64F-45D8-9815-6CB909CB73F0}" type="presParOf" srcId="{D4CD3877-372D-4D9F-891D-4508D332B14E}" destId="{4A5BB2DC-72F2-4B7E-82AC-18E89DD7018B}" srcOrd="1" destOrd="0" presId="urn:microsoft.com/office/officeart/2005/8/layout/hierarchy1"/>
    <dgm:cxn modelId="{E942BDAA-24AD-4DBC-8AAF-BF28050C0AF9}" type="presParOf" srcId="{9092FB3B-87EE-4137-BE6D-DEEAAC65FF65}" destId="{489E4FE5-7123-4CEE-BE5D-76C7F1C257CA}" srcOrd="1" destOrd="0" presId="urn:microsoft.com/office/officeart/2005/8/layout/hierarchy1"/>
    <dgm:cxn modelId="{7FC7FC71-44EF-418C-B568-4C97242D10C9}" type="presParOf" srcId="{3E77372A-38EB-48D2-ABA1-281DA757ECAE}" destId="{9C0ABB85-C6B5-4CEC-98FD-504D4C74A936}" srcOrd="1" destOrd="0" presId="urn:microsoft.com/office/officeart/2005/8/layout/hierarchy1"/>
    <dgm:cxn modelId="{839AE4EB-09B4-44D3-9F7A-AAF1D942760D}" type="presParOf" srcId="{9C0ABB85-C6B5-4CEC-98FD-504D4C74A936}" destId="{C8C707AD-BE1C-4595-B86E-2F346E0D0108}" srcOrd="0" destOrd="0" presId="urn:microsoft.com/office/officeart/2005/8/layout/hierarchy1"/>
    <dgm:cxn modelId="{B5227D5F-0A39-4533-B1C8-22143CA983E0}" type="presParOf" srcId="{C8C707AD-BE1C-4595-B86E-2F346E0D0108}" destId="{54816B5D-A8B3-456E-A3CC-0DC260209F3C}" srcOrd="0" destOrd="0" presId="urn:microsoft.com/office/officeart/2005/8/layout/hierarchy1"/>
    <dgm:cxn modelId="{C7DB05E3-F01E-4B84-A312-453BD37310E6}" type="presParOf" srcId="{C8C707AD-BE1C-4595-B86E-2F346E0D0108}" destId="{32DFC4CA-BD12-4E99-9756-CFCD8ACBA52C}" srcOrd="1" destOrd="0" presId="urn:microsoft.com/office/officeart/2005/8/layout/hierarchy1"/>
    <dgm:cxn modelId="{E9DD345E-2B37-4781-8A00-403DF4C24F0C}" type="presParOf" srcId="{9C0ABB85-C6B5-4CEC-98FD-504D4C74A936}" destId="{1A5D2ED1-9152-4171-9AA3-7B5A3252B737}" srcOrd="1" destOrd="0" presId="urn:microsoft.com/office/officeart/2005/8/layout/hierarchy1"/>
    <dgm:cxn modelId="{1864E7A9-A899-4EB0-8319-2471D3A8DD09}" type="presParOf" srcId="{3E77372A-38EB-48D2-ABA1-281DA757ECAE}" destId="{6E6B6078-C265-4CA3-AE4D-9EDFA3690C76}" srcOrd="2" destOrd="0" presId="urn:microsoft.com/office/officeart/2005/8/layout/hierarchy1"/>
    <dgm:cxn modelId="{B6B5BE7D-5C81-499C-A2F3-0CEB8C3F20C4}" type="presParOf" srcId="{6E6B6078-C265-4CA3-AE4D-9EDFA3690C76}" destId="{4B7BAA52-B251-4551-968B-12ADCC986202}" srcOrd="0" destOrd="0" presId="urn:microsoft.com/office/officeart/2005/8/layout/hierarchy1"/>
    <dgm:cxn modelId="{E0A2BCD6-2BA0-4C95-A9B3-1A10F01BA2C1}" type="presParOf" srcId="{4B7BAA52-B251-4551-968B-12ADCC986202}" destId="{EFE99CE1-C7F3-4516-A225-674E243BE2C3}" srcOrd="0" destOrd="0" presId="urn:microsoft.com/office/officeart/2005/8/layout/hierarchy1"/>
    <dgm:cxn modelId="{7A358E80-F0E5-47E8-99EB-276326217840}" type="presParOf" srcId="{4B7BAA52-B251-4551-968B-12ADCC986202}" destId="{D905D29E-C6DC-4DC8-8A08-4E3AF85A8A77}" srcOrd="1" destOrd="0" presId="urn:microsoft.com/office/officeart/2005/8/layout/hierarchy1"/>
    <dgm:cxn modelId="{3C7AE791-C485-4394-966C-DA162BE5C356}" type="presParOf" srcId="{6E6B6078-C265-4CA3-AE4D-9EDFA3690C76}" destId="{6B228072-8E28-4732-82D0-482C5B5BA8A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08FCF-0647-4C46-8D6A-004B5E905BDC}">
      <dsp:nvSpPr>
        <dsp:cNvPr id="0" name=""/>
        <dsp:cNvSpPr/>
      </dsp:nvSpPr>
      <dsp:spPr>
        <a:xfrm>
          <a:off x="0" y="818321"/>
          <a:ext cx="2216639" cy="1407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5BB2DC-72F2-4B7E-82AC-18E89DD7018B}">
      <dsp:nvSpPr>
        <dsp:cNvPr id="0" name=""/>
        <dsp:cNvSpPr/>
      </dsp:nvSpPr>
      <dsp:spPr>
        <a:xfrm>
          <a:off x="246293" y="1052299"/>
          <a:ext cx="2216639" cy="1407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kern="1200" baseline="0"/>
            <a:t>Positive symptoms</a:t>
          </a:r>
          <a:endParaRPr lang="en-US" sz="3500" kern="1200"/>
        </a:p>
      </dsp:txBody>
      <dsp:txXfrm>
        <a:off x="287519" y="1093525"/>
        <a:ext cx="2134187" cy="1325114"/>
      </dsp:txXfrm>
    </dsp:sp>
    <dsp:sp modelId="{54816B5D-A8B3-456E-A3CC-0DC260209F3C}">
      <dsp:nvSpPr>
        <dsp:cNvPr id="0" name=""/>
        <dsp:cNvSpPr/>
      </dsp:nvSpPr>
      <dsp:spPr>
        <a:xfrm>
          <a:off x="2709226" y="818321"/>
          <a:ext cx="2216639" cy="1407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DFC4CA-BD12-4E99-9756-CFCD8ACBA52C}">
      <dsp:nvSpPr>
        <dsp:cNvPr id="0" name=""/>
        <dsp:cNvSpPr/>
      </dsp:nvSpPr>
      <dsp:spPr>
        <a:xfrm>
          <a:off x="2955519" y="1052299"/>
          <a:ext cx="2216639" cy="1407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kern="1200" baseline="0"/>
            <a:t>Negative symptoms</a:t>
          </a:r>
          <a:endParaRPr lang="en-US" sz="3500" kern="1200"/>
        </a:p>
      </dsp:txBody>
      <dsp:txXfrm>
        <a:off x="2996745" y="1093525"/>
        <a:ext cx="2134187" cy="1325114"/>
      </dsp:txXfrm>
    </dsp:sp>
    <dsp:sp modelId="{EFE99CE1-C7F3-4516-A225-674E243BE2C3}">
      <dsp:nvSpPr>
        <dsp:cNvPr id="0" name=""/>
        <dsp:cNvSpPr/>
      </dsp:nvSpPr>
      <dsp:spPr>
        <a:xfrm>
          <a:off x="5418452" y="818321"/>
          <a:ext cx="2216639" cy="1407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05D29E-C6DC-4DC8-8A08-4E3AF85A8A77}">
      <dsp:nvSpPr>
        <dsp:cNvPr id="0" name=""/>
        <dsp:cNvSpPr/>
      </dsp:nvSpPr>
      <dsp:spPr>
        <a:xfrm>
          <a:off x="5664745" y="1052299"/>
          <a:ext cx="2216639" cy="1407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kern="1200" baseline="0"/>
            <a:t>Cognitive symptoms</a:t>
          </a:r>
          <a:endParaRPr lang="en-US" sz="3500" kern="1200"/>
        </a:p>
      </dsp:txBody>
      <dsp:txXfrm>
        <a:off x="5705971" y="1093525"/>
        <a:ext cx="2134187" cy="13251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238F94-F518-9087-9BFB-F46CFAA88F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D8DB60F-EDD1-699A-8C39-F4D2BCFAB1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6779A3-1883-45E1-BA34-779F696578AB}" type="datetimeFigureOut">
              <a:rPr lang="en-US" smtClean="0"/>
              <a:t>5/20/2026</a:t>
            </a:fld>
            <a:endParaRPr lang="en-US"/>
          </a:p>
        </p:txBody>
      </p:sp>
      <p:sp>
        <p:nvSpPr>
          <p:cNvPr id="4" name="Footer Placeholder 3">
            <a:extLst>
              <a:ext uri="{FF2B5EF4-FFF2-40B4-BE49-F238E27FC236}">
                <a16:creationId xmlns:a16="http://schemas.microsoft.com/office/drawing/2014/main" id="{C2816361-6789-57B7-8687-33DE4DB3BF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CBC0F73-A08C-0065-DC7C-3E6CE4FA96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836819-C1C9-4196-8A29-A9D94F5BE188}" type="slidenum">
              <a:rPr lang="en-US" smtClean="0"/>
              <a:t>‹#›</a:t>
            </a:fld>
            <a:endParaRPr lang="en-US"/>
          </a:p>
        </p:txBody>
      </p:sp>
    </p:spTree>
    <p:extLst>
      <p:ext uri="{BB962C8B-B14F-4D97-AF65-F5344CB8AC3E}">
        <p14:creationId xmlns:p14="http://schemas.microsoft.com/office/powerpoint/2010/main" val="290424287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5/20/2026</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997860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5/20/2026</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449368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5/20/2026</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447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2118833F-EE1A-4735-B1CB-8B2576669E58}" type="datetime8">
              <a:rPr lang="ar-IQ" smtClean="0"/>
              <a:t>20 أيار، 26</a:t>
            </a:fld>
            <a:endParaRPr lang="ar-IQ"/>
          </a:p>
        </p:txBody>
      </p:sp>
      <p:sp>
        <p:nvSpPr>
          <p:cNvPr id="5" name="Footer Placeholder 4"/>
          <p:cNvSpPr>
            <a:spLocks noGrp="1"/>
          </p:cNvSpPr>
          <p:nvPr>
            <p:ph type="ftr" sz="quarter" idx="11"/>
          </p:nvPr>
        </p:nvSpPr>
        <p:spPr/>
        <p:txBody>
          <a:bodyPr/>
          <a:lstStyle/>
          <a:p>
            <a:r>
              <a:rPr lang="en-US"/>
              <a:t>psychairic nursing</a:t>
            </a:r>
            <a:endParaRPr lang="ar-IQ"/>
          </a:p>
        </p:txBody>
      </p:sp>
      <p:sp>
        <p:nvSpPr>
          <p:cNvPr id="6" name="Slide Number Placeholder 5"/>
          <p:cNvSpPr>
            <a:spLocks noGrp="1"/>
          </p:cNvSpPr>
          <p:nvPr>
            <p:ph type="sldNum" sz="quarter" idx="12"/>
          </p:nvPr>
        </p:nvSpPr>
        <p:spPr/>
        <p:txBody>
          <a:bodyPr/>
          <a:lstStyle/>
          <a:p>
            <a:fld id="{D7960363-2A67-4F4B-827B-2D81E7B8C1BD}" type="slidenum">
              <a:rPr lang="ar-IQ" smtClean="0"/>
              <a:t>‹#›</a:t>
            </a:fld>
            <a:endParaRPr lang="ar-IQ"/>
          </a:p>
        </p:txBody>
      </p:sp>
    </p:spTree>
    <p:extLst>
      <p:ext uri="{BB962C8B-B14F-4D97-AF65-F5344CB8AC3E}">
        <p14:creationId xmlns:p14="http://schemas.microsoft.com/office/powerpoint/2010/main" val="980527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43313661-3959-4C9E-9AE9-B8B539C7F160}" type="datetime8">
              <a:rPr lang="ar-IQ" smtClean="0"/>
              <a:t>20 أيار، 26</a:t>
            </a:fld>
            <a:endParaRPr lang="ar-IQ"/>
          </a:p>
        </p:txBody>
      </p:sp>
      <p:sp>
        <p:nvSpPr>
          <p:cNvPr id="5" name="Footer Placeholder 4"/>
          <p:cNvSpPr>
            <a:spLocks noGrp="1"/>
          </p:cNvSpPr>
          <p:nvPr>
            <p:ph type="ftr" sz="quarter" idx="11"/>
          </p:nvPr>
        </p:nvSpPr>
        <p:spPr/>
        <p:txBody>
          <a:bodyPr/>
          <a:lstStyle/>
          <a:p>
            <a:r>
              <a:rPr lang="en-US"/>
              <a:t>psychairic nursing</a:t>
            </a:r>
            <a:endParaRPr lang="ar-IQ"/>
          </a:p>
        </p:txBody>
      </p:sp>
      <p:sp>
        <p:nvSpPr>
          <p:cNvPr id="6" name="Slide Number Placeholder 5"/>
          <p:cNvSpPr>
            <a:spLocks noGrp="1"/>
          </p:cNvSpPr>
          <p:nvPr>
            <p:ph type="sldNum" sz="quarter" idx="12"/>
          </p:nvPr>
        </p:nvSpPr>
        <p:spPr/>
        <p:txBody>
          <a:bodyPr/>
          <a:lstStyle/>
          <a:p>
            <a:fld id="{D7960363-2A67-4F4B-827B-2D81E7B8C1BD}" type="slidenum">
              <a:rPr lang="ar-IQ" smtClean="0"/>
              <a:t>‹#›</a:t>
            </a:fld>
            <a:endParaRPr lang="ar-IQ"/>
          </a:p>
        </p:txBody>
      </p:sp>
    </p:spTree>
    <p:extLst>
      <p:ext uri="{BB962C8B-B14F-4D97-AF65-F5344CB8AC3E}">
        <p14:creationId xmlns:p14="http://schemas.microsoft.com/office/powerpoint/2010/main" val="866276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78F2D2-49C2-481D-A7BE-E65FBDDE0273}" type="datetime8">
              <a:rPr lang="ar-IQ" smtClean="0"/>
              <a:t>20 أيار، 26</a:t>
            </a:fld>
            <a:endParaRPr lang="ar-IQ"/>
          </a:p>
        </p:txBody>
      </p:sp>
      <p:sp>
        <p:nvSpPr>
          <p:cNvPr id="5" name="Footer Placeholder 4"/>
          <p:cNvSpPr>
            <a:spLocks noGrp="1"/>
          </p:cNvSpPr>
          <p:nvPr>
            <p:ph type="ftr" sz="quarter" idx="11"/>
          </p:nvPr>
        </p:nvSpPr>
        <p:spPr/>
        <p:txBody>
          <a:bodyPr/>
          <a:lstStyle/>
          <a:p>
            <a:r>
              <a:rPr lang="en-US"/>
              <a:t>psychairic nursing</a:t>
            </a:r>
            <a:endParaRPr lang="ar-IQ"/>
          </a:p>
        </p:txBody>
      </p:sp>
      <p:sp>
        <p:nvSpPr>
          <p:cNvPr id="6" name="Slide Number Placeholder 5"/>
          <p:cNvSpPr>
            <a:spLocks noGrp="1"/>
          </p:cNvSpPr>
          <p:nvPr>
            <p:ph type="sldNum" sz="quarter" idx="12"/>
          </p:nvPr>
        </p:nvSpPr>
        <p:spPr/>
        <p:txBody>
          <a:bodyPr/>
          <a:lstStyle/>
          <a:p>
            <a:fld id="{D7960363-2A67-4F4B-827B-2D81E7B8C1BD}" type="slidenum">
              <a:rPr lang="ar-IQ" smtClean="0"/>
              <a:t>‹#›</a:t>
            </a:fld>
            <a:endParaRPr lang="ar-IQ"/>
          </a:p>
        </p:txBody>
      </p:sp>
    </p:spTree>
    <p:extLst>
      <p:ext uri="{BB962C8B-B14F-4D97-AF65-F5344CB8AC3E}">
        <p14:creationId xmlns:p14="http://schemas.microsoft.com/office/powerpoint/2010/main" val="911404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42824C81-B684-4C4F-870F-8A14AEC73097}" type="datetime8">
              <a:rPr lang="ar-IQ" smtClean="0"/>
              <a:t>20 أيار، 26</a:t>
            </a:fld>
            <a:endParaRPr lang="ar-IQ"/>
          </a:p>
        </p:txBody>
      </p:sp>
      <p:sp>
        <p:nvSpPr>
          <p:cNvPr id="6" name="Footer Placeholder 5"/>
          <p:cNvSpPr>
            <a:spLocks noGrp="1"/>
          </p:cNvSpPr>
          <p:nvPr>
            <p:ph type="ftr" sz="quarter" idx="11"/>
          </p:nvPr>
        </p:nvSpPr>
        <p:spPr/>
        <p:txBody>
          <a:bodyPr/>
          <a:lstStyle/>
          <a:p>
            <a:r>
              <a:rPr lang="en-US"/>
              <a:t>psychairic nursing</a:t>
            </a:r>
            <a:endParaRPr lang="ar-IQ"/>
          </a:p>
        </p:txBody>
      </p:sp>
      <p:sp>
        <p:nvSpPr>
          <p:cNvPr id="7" name="Slide Number Placeholder 6"/>
          <p:cNvSpPr>
            <a:spLocks noGrp="1"/>
          </p:cNvSpPr>
          <p:nvPr>
            <p:ph type="sldNum" sz="quarter" idx="12"/>
          </p:nvPr>
        </p:nvSpPr>
        <p:spPr/>
        <p:txBody>
          <a:bodyPr/>
          <a:lstStyle/>
          <a:p>
            <a:fld id="{D7960363-2A67-4F4B-827B-2D81E7B8C1BD}" type="slidenum">
              <a:rPr lang="ar-IQ" smtClean="0"/>
              <a:t>‹#›</a:t>
            </a:fld>
            <a:endParaRPr lang="ar-IQ"/>
          </a:p>
        </p:txBody>
      </p:sp>
    </p:spTree>
    <p:extLst>
      <p:ext uri="{BB962C8B-B14F-4D97-AF65-F5344CB8AC3E}">
        <p14:creationId xmlns:p14="http://schemas.microsoft.com/office/powerpoint/2010/main" val="267984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68C2348E-2AC7-4C7C-A4B3-7DD36985598D}" type="datetime8">
              <a:rPr lang="ar-IQ" smtClean="0"/>
              <a:t>20 أيار، 26</a:t>
            </a:fld>
            <a:endParaRPr lang="ar-IQ"/>
          </a:p>
        </p:txBody>
      </p:sp>
      <p:sp>
        <p:nvSpPr>
          <p:cNvPr id="8" name="Footer Placeholder 7"/>
          <p:cNvSpPr>
            <a:spLocks noGrp="1"/>
          </p:cNvSpPr>
          <p:nvPr>
            <p:ph type="ftr" sz="quarter" idx="11"/>
          </p:nvPr>
        </p:nvSpPr>
        <p:spPr/>
        <p:txBody>
          <a:bodyPr/>
          <a:lstStyle/>
          <a:p>
            <a:r>
              <a:rPr lang="en-US"/>
              <a:t>psychairic nursing</a:t>
            </a:r>
            <a:endParaRPr lang="ar-IQ"/>
          </a:p>
        </p:txBody>
      </p:sp>
      <p:sp>
        <p:nvSpPr>
          <p:cNvPr id="9" name="Slide Number Placeholder 8"/>
          <p:cNvSpPr>
            <a:spLocks noGrp="1"/>
          </p:cNvSpPr>
          <p:nvPr>
            <p:ph type="sldNum" sz="quarter" idx="12"/>
          </p:nvPr>
        </p:nvSpPr>
        <p:spPr/>
        <p:txBody>
          <a:bodyPr/>
          <a:lstStyle/>
          <a:p>
            <a:fld id="{D7960363-2A67-4F4B-827B-2D81E7B8C1BD}" type="slidenum">
              <a:rPr lang="ar-IQ" smtClean="0"/>
              <a:t>‹#›</a:t>
            </a:fld>
            <a:endParaRPr lang="ar-IQ"/>
          </a:p>
        </p:txBody>
      </p:sp>
    </p:spTree>
    <p:extLst>
      <p:ext uri="{BB962C8B-B14F-4D97-AF65-F5344CB8AC3E}">
        <p14:creationId xmlns:p14="http://schemas.microsoft.com/office/powerpoint/2010/main" val="21052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F56B1242-0E0A-4C8B-8105-AC4B453DD741}" type="datetime8">
              <a:rPr lang="ar-IQ" smtClean="0"/>
              <a:t>20 أيار، 26</a:t>
            </a:fld>
            <a:endParaRPr lang="ar-IQ"/>
          </a:p>
        </p:txBody>
      </p:sp>
      <p:sp>
        <p:nvSpPr>
          <p:cNvPr id="4" name="Footer Placeholder 3"/>
          <p:cNvSpPr>
            <a:spLocks noGrp="1"/>
          </p:cNvSpPr>
          <p:nvPr>
            <p:ph type="ftr" sz="quarter" idx="11"/>
          </p:nvPr>
        </p:nvSpPr>
        <p:spPr/>
        <p:txBody>
          <a:bodyPr/>
          <a:lstStyle/>
          <a:p>
            <a:r>
              <a:rPr lang="en-US"/>
              <a:t>psychairic nursing</a:t>
            </a:r>
            <a:endParaRPr lang="ar-IQ"/>
          </a:p>
        </p:txBody>
      </p:sp>
      <p:sp>
        <p:nvSpPr>
          <p:cNvPr id="5" name="Slide Number Placeholder 4"/>
          <p:cNvSpPr>
            <a:spLocks noGrp="1"/>
          </p:cNvSpPr>
          <p:nvPr>
            <p:ph type="sldNum" sz="quarter" idx="12"/>
          </p:nvPr>
        </p:nvSpPr>
        <p:spPr/>
        <p:txBody>
          <a:bodyPr/>
          <a:lstStyle/>
          <a:p>
            <a:fld id="{D7960363-2A67-4F4B-827B-2D81E7B8C1BD}" type="slidenum">
              <a:rPr lang="ar-IQ" smtClean="0"/>
              <a:t>‹#›</a:t>
            </a:fld>
            <a:endParaRPr lang="ar-IQ"/>
          </a:p>
        </p:txBody>
      </p:sp>
    </p:spTree>
    <p:extLst>
      <p:ext uri="{BB962C8B-B14F-4D97-AF65-F5344CB8AC3E}">
        <p14:creationId xmlns:p14="http://schemas.microsoft.com/office/powerpoint/2010/main" val="797195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003E6-3925-4022-A9CF-77F6F7E597A5}" type="datetime8">
              <a:rPr lang="ar-IQ" smtClean="0"/>
              <a:t>20 أيار، 26</a:t>
            </a:fld>
            <a:endParaRPr lang="ar-IQ"/>
          </a:p>
        </p:txBody>
      </p:sp>
      <p:sp>
        <p:nvSpPr>
          <p:cNvPr id="3" name="Footer Placeholder 2"/>
          <p:cNvSpPr>
            <a:spLocks noGrp="1"/>
          </p:cNvSpPr>
          <p:nvPr>
            <p:ph type="ftr" sz="quarter" idx="11"/>
          </p:nvPr>
        </p:nvSpPr>
        <p:spPr/>
        <p:txBody>
          <a:bodyPr/>
          <a:lstStyle/>
          <a:p>
            <a:r>
              <a:rPr lang="en-US"/>
              <a:t>psychairic nursing</a:t>
            </a:r>
            <a:endParaRPr lang="ar-IQ"/>
          </a:p>
        </p:txBody>
      </p:sp>
      <p:sp>
        <p:nvSpPr>
          <p:cNvPr id="4" name="Slide Number Placeholder 3"/>
          <p:cNvSpPr>
            <a:spLocks noGrp="1"/>
          </p:cNvSpPr>
          <p:nvPr>
            <p:ph type="sldNum" sz="quarter" idx="12"/>
          </p:nvPr>
        </p:nvSpPr>
        <p:spPr/>
        <p:txBody>
          <a:bodyPr/>
          <a:lstStyle/>
          <a:p>
            <a:fld id="{D7960363-2A67-4F4B-827B-2D81E7B8C1BD}" type="slidenum">
              <a:rPr lang="ar-IQ" smtClean="0"/>
              <a:t>‹#›</a:t>
            </a:fld>
            <a:endParaRPr lang="ar-IQ"/>
          </a:p>
        </p:txBody>
      </p:sp>
    </p:spTree>
    <p:extLst>
      <p:ext uri="{BB962C8B-B14F-4D97-AF65-F5344CB8AC3E}">
        <p14:creationId xmlns:p14="http://schemas.microsoft.com/office/powerpoint/2010/main" val="934837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54378C-4CAD-4249-91A7-D523BD0001AB}" type="datetime8">
              <a:rPr lang="ar-IQ" smtClean="0"/>
              <a:t>20 أيار، 26</a:t>
            </a:fld>
            <a:endParaRPr lang="ar-IQ"/>
          </a:p>
        </p:txBody>
      </p:sp>
      <p:sp>
        <p:nvSpPr>
          <p:cNvPr id="6" name="Footer Placeholder 5"/>
          <p:cNvSpPr>
            <a:spLocks noGrp="1"/>
          </p:cNvSpPr>
          <p:nvPr>
            <p:ph type="ftr" sz="quarter" idx="11"/>
          </p:nvPr>
        </p:nvSpPr>
        <p:spPr/>
        <p:txBody>
          <a:bodyPr/>
          <a:lstStyle/>
          <a:p>
            <a:r>
              <a:rPr lang="en-US"/>
              <a:t>psychairic nursing</a:t>
            </a:r>
            <a:endParaRPr lang="ar-IQ"/>
          </a:p>
        </p:txBody>
      </p:sp>
      <p:sp>
        <p:nvSpPr>
          <p:cNvPr id="7" name="Slide Number Placeholder 6"/>
          <p:cNvSpPr>
            <a:spLocks noGrp="1"/>
          </p:cNvSpPr>
          <p:nvPr>
            <p:ph type="sldNum" sz="quarter" idx="12"/>
          </p:nvPr>
        </p:nvSpPr>
        <p:spPr/>
        <p:txBody>
          <a:bodyPr/>
          <a:lstStyle/>
          <a:p>
            <a:fld id="{D7960363-2A67-4F4B-827B-2D81E7B8C1BD}" type="slidenum">
              <a:rPr lang="ar-IQ" smtClean="0"/>
              <a:t>‹#›</a:t>
            </a:fld>
            <a:endParaRPr lang="ar-IQ"/>
          </a:p>
        </p:txBody>
      </p:sp>
    </p:spTree>
    <p:extLst>
      <p:ext uri="{BB962C8B-B14F-4D97-AF65-F5344CB8AC3E}">
        <p14:creationId xmlns:p14="http://schemas.microsoft.com/office/powerpoint/2010/main" val="3858120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dirty="0"/>
              <a:t>Click to edit Master title style</a:t>
            </a:r>
          </a:p>
        </p:txBody>
      </p:sp>
      <p:sp>
        <p:nvSpPr>
          <p:cNvPr id="3" name="Content Placeholder 2"/>
          <p:cNvSpPr>
            <a:spLocks noGrp="1"/>
          </p:cNvSpPr>
          <p:nvPr>
            <p:ph idx="1"/>
          </p:nvPr>
        </p:nvSpPr>
        <p:spPr/>
        <p:txBody>
          <a:bodyPr/>
          <a:lstStyle>
            <a:lvl2pPr>
              <a:defRPr sz="2400">
                <a:latin typeface="+mj-lt"/>
              </a:defRPr>
            </a:lvl2pPr>
            <a:lvl3pPr>
              <a:defRPr sz="2000">
                <a:latin typeface="+mj-lt"/>
              </a:defRPr>
            </a:lvl3pPr>
            <a:lvl4pPr>
              <a:defRPr sz="2000">
                <a:latin typeface="+mj-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5/20/2026</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079045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A6CEC-6664-460D-9624-B0E92D5E875A}" type="datetime8">
              <a:rPr lang="ar-IQ" smtClean="0"/>
              <a:t>20 أيار، 26</a:t>
            </a:fld>
            <a:endParaRPr lang="ar-IQ"/>
          </a:p>
        </p:txBody>
      </p:sp>
      <p:sp>
        <p:nvSpPr>
          <p:cNvPr id="6" name="Footer Placeholder 5"/>
          <p:cNvSpPr>
            <a:spLocks noGrp="1"/>
          </p:cNvSpPr>
          <p:nvPr>
            <p:ph type="ftr" sz="quarter" idx="11"/>
          </p:nvPr>
        </p:nvSpPr>
        <p:spPr/>
        <p:txBody>
          <a:bodyPr/>
          <a:lstStyle/>
          <a:p>
            <a:r>
              <a:rPr lang="en-US"/>
              <a:t>psychairic nursing</a:t>
            </a:r>
            <a:endParaRPr lang="ar-IQ"/>
          </a:p>
        </p:txBody>
      </p:sp>
      <p:sp>
        <p:nvSpPr>
          <p:cNvPr id="7" name="Slide Number Placeholder 6"/>
          <p:cNvSpPr>
            <a:spLocks noGrp="1"/>
          </p:cNvSpPr>
          <p:nvPr>
            <p:ph type="sldNum" sz="quarter" idx="12"/>
          </p:nvPr>
        </p:nvSpPr>
        <p:spPr/>
        <p:txBody>
          <a:bodyPr/>
          <a:lstStyle/>
          <a:p>
            <a:fld id="{D7960363-2A67-4F4B-827B-2D81E7B8C1BD}" type="slidenum">
              <a:rPr lang="ar-IQ" smtClean="0"/>
              <a:t>‹#›</a:t>
            </a:fld>
            <a:endParaRPr lang="ar-IQ"/>
          </a:p>
        </p:txBody>
      </p:sp>
    </p:spTree>
    <p:extLst>
      <p:ext uri="{BB962C8B-B14F-4D97-AF65-F5344CB8AC3E}">
        <p14:creationId xmlns:p14="http://schemas.microsoft.com/office/powerpoint/2010/main" val="429582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BC341399-6FD2-4BAB-BD56-69B47890EEEE}" type="datetime8">
              <a:rPr lang="ar-IQ" smtClean="0"/>
              <a:t>20 أيار، 26</a:t>
            </a:fld>
            <a:endParaRPr lang="ar-IQ"/>
          </a:p>
        </p:txBody>
      </p:sp>
      <p:sp>
        <p:nvSpPr>
          <p:cNvPr id="5" name="Footer Placeholder 4"/>
          <p:cNvSpPr>
            <a:spLocks noGrp="1"/>
          </p:cNvSpPr>
          <p:nvPr>
            <p:ph type="ftr" sz="quarter" idx="11"/>
          </p:nvPr>
        </p:nvSpPr>
        <p:spPr/>
        <p:txBody>
          <a:bodyPr/>
          <a:lstStyle/>
          <a:p>
            <a:r>
              <a:rPr lang="en-US"/>
              <a:t>psychairic nursing</a:t>
            </a:r>
            <a:endParaRPr lang="ar-IQ"/>
          </a:p>
        </p:txBody>
      </p:sp>
      <p:sp>
        <p:nvSpPr>
          <p:cNvPr id="6" name="Slide Number Placeholder 5"/>
          <p:cNvSpPr>
            <a:spLocks noGrp="1"/>
          </p:cNvSpPr>
          <p:nvPr>
            <p:ph type="sldNum" sz="quarter" idx="12"/>
          </p:nvPr>
        </p:nvSpPr>
        <p:spPr/>
        <p:txBody>
          <a:bodyPr/>
          <a:lstStyle/>
          <a:p>
            <a:fld id="{D7960363-2A67-4F4B-827B-2D81E7B8C1BD}" type="slidenum">
              <a:rPr lang="ar-IQ" smtClean="0"/>
              <a:t>‹#›</a:t>
            </a:fld>
            <a:endParaRPr lang="ar-IQ"/>
          </a:p>
        </p:txBody>
      </p:sp>
    </p:spTree>
    <p:extLst>
      <p:ext uri="{BB962C8B-B14F-4D97-AF65-F5344CB8AC3E}">
        <p14:creationId xmlns:p14="http://schemas.microsoft.com/office/powerpoint/2010/main" val="3795383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A240E7B-4EB3-478A-9F00-6CD09608460D}" type="datetime8">
              <a:rPr lang="ar-IQ" smtClean="0"/>
              <a:t>20 أيار، 26</a:t>
            </a:fld>
            <a:endParaRPr lang="ar-IQ"/>
          </a:p>
        </p:txBody>
      </p:sp>
      <p:sp>
        <p:nvSpPr>
          <p:cNvPr id="5" name="Footer Placeholder 4"/>
          <p:cNvSpPr>
            <a:spLocks noGrp="1"/>
          </p:cNvSpPr>
          <p:nvPr>
            <p:ph type="ftr" sz="quarter" idx="11"/>
          </p:nvPr>
        </p:nvSpPr>
        <p:spPr/>
        <p:txBody>
          <a:bodyPr/>
          <a:lstStyle/>
          <a:p>
            <a:r>
              <a:rPr lang="en-US"/>
              <a:t>psychairic nursing</a:t>
            </a:r>
            <a:endParaRPr lang="ar-IQ"/>
          </a:p>
        </p:txBody>
      </p:sp>
      <p:sp>
        <p:nvSpPr>
          <p:cNvPr id="6" name="Slide Number Placeholder 5"/>
          <p:cNvSpPr>
            <a:spLocks noGrp="1"/>
          </p:cNvSpPr>
          <p:nvPr>
            <p:ph type="sldNum" sz="quarter" idx="12"/>
          </p:nvPr>
        </p:nvSpPr>
        <p:spPr/>
        <p:txBody>
          <a:bodyPr/>
          <a:lstStyle/>
          <a:p>
            <a:fld id="{D7960363-2A67-4F4B-827B-2D81E7B8C1BD}" type="slidenum">
              <a:rPr lang="ar-IQ" smtClean="0"/>
              <a:t>‹#›</a:t>
            </a:fld>
            <a:endParaRPr lang="ar-IQ"/>
          </a:p>
        </p:txBody>
      </p:sp>
    </p:spTree>
    <p:extLst>
      <p:ext uri="{BB962C8B-B14F-4D97-AF65-F5344CB8AC3E}">
        <p14:creationId xmlns:p14="http://schemas.microsoft.com/office/powerpoint/2010/main" val="13888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5/20/2026</a:t>
            </a:fld>
            <a:endParaRPr lang="en-US" dirty="0"/>
          </a:p>
        </p:txBody>
      </p:sp>
    </p:spTree>
    <p:extLst>
      <p:ext uri="{BB962C8B-B14F-4D97-AF65-F5344CB8AC3E}">
        <p14:creationId xmlns:p14="http://schemas.microsoft.com/office/powerpoint/2010/main" val="171578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5/20/2026</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186578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5/20/2026</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009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5/20/2026</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91788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5/20/2026</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753775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5/20/2026</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009948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5/20/2026</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309678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5/20/2026</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1345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01" r:id="rId5"/>
    <p:sldLayoutId id="2147483706" r:id="rId6"/>
    <p:sldLayoutId id="2147483702" r:id="rId7"/>
    <p:sldLayoutId id="2147483703" r:id="rId8"/>
    <p:sldLayoutId id="2147483704" r:id="rId9"/>
    <p:sldLayoutId id="2147483705" r:id="rId10"/>
    <p:sldLayoutId id="2147483707"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22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22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22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22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22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1C0B599-C294-447C-9625-9A2DCDBD15D8}" type="datetime8">
              <a:rPr lang="ar-IQ" smtClean="0"/>
              <a:t>20 أيار، 26</a:t>
            </a:fld>
            <a:endParaRPr lang="ar-IQ"/>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en-US"/>
              <a:t>psychairic nursing</a:t>
            </a:r>
            <a:endParaRPr lang="ar-IQ"/>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7960363-2A67-4F4B-827B-2D81E7B8C1BD}" type="slidenum">
              <a:rPr lang="ar-IQ" smtClean="0"/>
              <a:t>‹#›</a:t>
            </a:fld>
            <a:endParaRPr lang="ar-IQ"/>
          </a:p>
        </p:txBody>
      </p:sp>
    </p:spTree>
    <p:extLst>
      <p:ext uri="{BB962C8B-B14F-4D97-AF65-F5344CB8AC3E}">
        <p14:creationId xmlns:p14="http://schemas.microsoft.com/office/powerpoint/2010/main" val="159850700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A marble with brown and aqua colors">
            <a:extLst>
              <a:ext uri="{FF2B5EF4-FFF2-40B4-BE49-F238E27FC236}">
                <a16:creationId xmlns:a16="http://schemas.microsoft.com/office/drawing/2014/main" id="{2BCCB1F0-BEE0-B1A4-5B49-9B6223866DCE}"/>
              </a:ext>
            </a:extLst>
          </p:cNvPr>
          <p:cNvPicPr>
            <a:picLocks noChangeAspect="1"/>
          </p:cNvPicPr>
          <p:nvPr/>
        </p:nvPicPr>
        <p:blipFill rotWithShape="1">
          <a:blip r:embed="rId2"/>
          <a:srcRect t="4482" r="-1" b="16272"/>
          <a:stretch/>
        </p:blipFill>
        <p:spPr>
          <a:xfrm>
            <a:off x="1524" y="10"/>
            <a:ext cx="12188952" cy="6857990"/>
          </a:xfrm>
          <a:prstGeom prst="rect">
            <a:avLst/>
          </a:prstGeom>
        </p:spPr>
      </p:pic>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C87A50C4-1191-461A-9E09-C8057F2AF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46934B3C-D73F-4CD0-95B1-0244D662D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684B9EB0-4551-35D1-5612-D746F670612F}"/>
              </a:ext>
            </a:extLst>
          </p:cNvPr>
          <p:cNvSpPr>
            <a:spLocks noGrp="1"/>
          </p:cNvSpPr>
          <p:nvPr>
            <p:ph type="ctrTitle"/>
          </p:nvPr>
        </p:nvSpPr>
        <p:spPr>
          <a:xfrm>
            <a:off x="2190750" y="1346268"/>
            <a:ext cx="7815098" cy="2237760"/>
          </a:xfrm>
        </p:spPr>
        <p:txBody>
          <a:bodyPr anchor="b">
            <a:normAutofit/>
          </a:bodyPr>
          <a:lstStyle/>
          <a:p>
            <a:pPr algn="ctr"/>
            <a:r>
              <a:rPr lang="en-US" sz="4000" dirty="0">
                <a:latin typeface="Times New Roman" panose="02020603050405020304" pitchFamily="18" charset="0"/>
                <a:cs typeface="Times New Roman" panose="02020603050405020304" pitchFamily="18" charset="0"/>
              </a:rPr>
              <a:t>Schizophrenia Spectrum Disorders</a:t>
            </a:r>
            <a:endParaRPr lang="en-US" sz="96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3A449CF2-4FD4-F604-ECFB-36E889B3A53B}"/>
              </a:ext>
            </a:extLst>
          </p:cNvPr>
          <p:cNvSpPr>
            <a:spLocks noGrp="1"/>
          </p:cNvSpPr>
          <p:nvPr>
            <p:ph type="subTitle" idx="1"/>
          </p:nvPr>
        </p:nvSpPr>
        <p:spPr>
          <a:xfrm>
            <a:off x="2619375" y="4471607"/>
            <a:ext cx="6953250" cy="862394"/>
          </a:xfrm>
        </p:spPr>
        <p:txBody>
          <a:bodyPr anchor="t">
            <a:normAutofit fontScale="92500"/>
          </a:bodyPr>
          <a:lstStyle/>
          <a:p>
            <a:pPr algn="ctr"/>
            <a:r>
              <a:rPr lang="en-US" sz="2800" b="1" dirty="0">
                <a:latin typeface="Times New Roman" panose="02020603050405020304" pitchFamily="18" charset="0"/>
                <a:cs typeface="Times New Roman" panose="02020603050405020304" pitchFamily="18" charset="0"/>
              </a:rPr>
              <a:t>MSc. Psychiatric: Hilal Farouq Hussein </a:t>
            </a:r>
          </a:p>
        </p:txBody>
      </p:sp>
    </p:spTree>
    <p:extLst>
      <p:ext uri="{BB962C8B-B14F-4D97-AF65-F5344CB8AC3E}">
        <p14:creationId xmlns:p14="http://schemas.microsoft.com/office/powerpoint/2010/main" val="3121971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703388" y="404664"/>
            <a:ext cx="8713092" cy="720081"/>
          </a:xfrm>
        </p:spPr>
        <p:txBody>
          <a:bodyPr>
            <a:normAutofit fontScale="90000"/>
          </a:bodyPr>
          <a:lstStyle/>
          <a:p>
            <a:pPr>
              <a:defRPr/>
            </a:pPr>
            <a:r>
              <a:rPr lang="en-US" dirty="0"/>
              <a:t> </a:t>
            </a:r>
            <a:r>
              <a:rPr lang="en-US" sz="3600" b="1" dirty="0"/>
              <a:t>Undifferentiated (</a:t>
            </a:r>
            <a:r>
              <a:rPr lang="en-US" sz="3600" b="1" dirty="0">
                <a:solidFill>
                  <a:schemeClr val="hlink"/>
                </a:solidFill>
              </a:rPr>
              <a:t>atypical) </a:t>
            </a:r>
            <a:r>
              <a:rPr lang="en-US" sz="3600" b="1" dirty="0"/>
              <a:t>Schizophrenia</a:t>
            </a:r>
            <a:endParaRPr lang="en-US" b="1" dirty="0"/>
          </a:p>
        </p:txBody>
      </p:sp>
      <p:sp>
        <p:nvSpPr>
          <p:cNvPr id="87043" name="Rectangle 3"/>
          <p:cNvSpPr>
            <a:spLocks noGrp="1" noChangeArrowheads="1"/>
          </p:cNvSpPr>
          <p:nvPr>
            <p:ph type="body" idx="1"/>
          </p:nvPr>
        </p:nvSpPr>
        <p:spPr>
          <a:xfrm>
            <a:off x="1981200" y="1412875"/>
            <a:ext cx="8229600" cy="5329238"/>
          </a:xfrm>
        </p:spPr>
        <p:txBody>
          <a:bodyPr>
            <a:normAutofit/>
          </a:bodyPr>
          <a:lstStyle/>
          <a:p>
            <a:pPr algn="l" rtl="0" eaLnBrk="1" hangingPunct="1">
              <a:defRPr/>
            </a:pPr>
            <a:r>
              <a:rPr lang="en-US" dirty="0"/>
              <a:t>Psychotic conditions meeting the general diagnostic criteria for schizophrenia </a:t>
            </a:r>
            <a:r>
              <a:rPr lang="en-US" b="1" dirty="0">
                <a:highlight>
                  <a:srgbClr val="FCF1D5"/>
                </a:highlight>
              </a:rPr>
              <a:t>but not conforming to any of the subtypes</a:t>
            </a:r>
            <a:r>
              <a:rPr lang="en-US" dirty="0"/>
              <a:t>, or exhibiting the features of more than one of them without a clear predominance of a particular set of diagnostic characteristics.</a:t>
            </a:r>
          </a:p>
          <a:p>
            <a:pPr algn="l" rtl="0" eaLnBrk="1" hangingPunct="1">
              <a:defRPr/>
            </a:pPr>
            <a:endParaRPr lang="en-US" dirty="0"/>
          </a:p>
          <a:p>
            <a:pPr algn="l" rtl="0" eaLnBrk="1" hangingPunct="1">
              <a:defRPr/>
            </a:pPr>
            <a:r>
              <a:rPr lang="en-US" dirty="0"/>
              <a:t>This subgroup represents also the former diagnosis of </a:t>
            </a:r>
            <a:r>
              <a:rPr lang="en-US" dirty="0">
                <a:solidFill>
                  <a:schemeClr val="hlink"/>
                </a:solidFill>
              </a:rPr>
              <a:t>atypical schizophrenia</a:t>
            </a:r>
            <a:r>
              <a:rPr lang="en-US" dirty="0"/>
              <a:t>.</a:t>
            </a:r>
          </a:p>
        </p:txBody>
      </p:sp>
    </p:spTree>
    <p:extLst>
      <p:ext uri="{BB962C8B-B14F-4D97-AF65-F5344CB8AC3E}">
        <p14:creationId xmlns:p14="http://schemas.microsoft.com/office/powerpoint/2010/main" val="1729280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919536" y="116632"/>
            <a:ext cx="8229600" cy="864096"/>
          </a:xfrm>
        </p:spPr>
        <p:txBody>
          <a:bodyPr/>
          <a:lstStyle/>
          <a:p>
            <a:pPr eaLnBrk="1" hangingPunct="1">
              <a:defRPr/>
            </a:pPr>
            <a:r>
              <a:rPr lang="en-US" dirty="0"/>
              <a:t> </a:t>
            </a:r>
            <a:r>
              <a:rPr lang="en-US" sz="4000" b="1" dirty="0"/>
              <a:t>Residual Schizophrenia</a:t>
            </a:r>
            <a:endParaRPr lang="en-US" b="1" dirty="0"/>
          </a:p>
        </p:txBody>
      </p:sp>
      <p:sp>
        <p:nvSpPr>
          <p:cNvPr id="89091" name="Rectangle 3"/>
          <p:cNvSpPr>
            <a:spLocks noGrp="1" noChangeArrowheads="1"/>
          </p:cNvSpPr>
          <p:nvPr>
            <p:ph type="body" idx="1"/>
          </p:nvPr>
        </p:nvSpPr>
        <p:spPr/>
        <p:txBody>
          <a:bodyPr>
            <a:normAutofit/>
          </a:bodyPr>
          <a:lstStyle/>
          <a:p>
            <a:pPr algn="l" rtl="0" eaLnBrk="1" hangingPunct="1">
              <a:defRPr/>
            </a:pPr>
            <a:r>
              <a:rPr lang="cs-CZ" dirty="0"/>
              <a:t>A</a:t>
            </a:r>
            <a:r>
              <a:rPr lang="en-US" dirty="0"/>
              <a:t> </a:t>
            </a:r>
            <a:r>
              <a:rPr lang="en-US" dirty="0">
                <a:highlight>
                  <a:srgbClr val="FCF1D5"/>
                </a:highlight>
              </a:rPr>
              <a:t>chronic stage in the development of schizophrenia </a:t>
            </a:r>
            <a:r>
              <a:rPr lang="en-US" dirty="0"/>
              <a:t>with clear succession from the initial stage with one or more episodes characterized </a:t>
            </a:r>
            <a:r>
              <a:rPr lang="en-US" dirty="0">
                <a:highlight>
                  <a:srgbClr val="FCF1D5"/>
                </a:highlight>
              </a:rPr>
              <a:t>by general criteria of schizophrenia </a:t>
            </a:r>
            <a:r>
              <a:rPr lang="en-US" dirty="0"/>
              <a:t>to the late stage with </a:t>
            </a:r>
            <a:r>
              <a:rPr lang="en-US" dirty="0">
                <a:highlight>
                  <a:srgbClr val="FCF1D5"/>
                </a:highlight>
              </a:rPr>
              <a:t>long-lasting negative symptoms </a:t>
            </a:r>
            <a:r>
              <a:rPr lang="en-US" dirty="0"/>
              <a:t>and deterioration).</a:t>
            </a:r>
          </a:p>
        </p:txBody>
      </p:sp>
    </p:spTree>
    <p:extLst>
      <p:ext uri="{BB962C8B-B14F-4D97-AF65-F5344CB8AC3E}">
        <p14:creationId xmlns:p14="http://schemas.microsoft.com/office/powerpoint/2010/main" val="4287279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68153-576D-9AFF-E9F1-321A69617529}"/>
              </a:ext>
            </a:extLst>
          </p:cNvPr>
          <p:cNvSpPr>
            <a:spLocks noGrp="1"/>
          </p:cNvSpPr>
          <p:nvPr>
            <p:ph type="title"/>
          </p:nvPr>
        </p:nvSpPr>
        <p:spPr/>
        <p:txBody>
          <a:bodyPr/>
          <a:lstStyle/>
          <a:p>
            <a:endParaRPr lang="en-US"/>
          </a:p>
        </p:txBody>
      </p:sp>
      <p:pic>
        <p:nvPicPr>
          <p:cNvPr id="4" name="Interview： Catatonic Schizophrenic [IehtMYlOuIk]">
            <a:hlinkClick r:id="" action="ppaction://media"/>
            <a:extLst>
              <a:ext uri="{FF2B5EF4-FFF2-40B4-BE49-F238E27FC236}">
                <a16:creationId xmlns:a16="http://schemas.microsoft.com/office/drawing/2014/main" id="{D683B315-8247-6183-6837-070999BBFA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5190" y="745"/>
            <a:ext cx="9144000" cy="6857255"/>
          </a:xfrm>
        </p:spPr>
      </p:pic>
    </p:spTree>
    <p:extLst>
      <p:ext uri="{BB962C8B-B14F-4D97-AF65-F5344CB8AC3E}">
        <p14:creationId xmlns:p14="http://schemas.microsoft.com/office/powerpoint/2010/main" val="366848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208AE-31B3-73DD-5C5A-F805F80A6412}"/>
              </a:ext>
            </a:extLst>
          </p:cNvPr>
          <p:cNvSpPr>
            <a:spLocks noGrp="1"/>
          </p:cNvSpPr>
          <p:nvPr>
            <p:ph type="title"/>
          </p:nvPr>
        </p:nvSpPr>
        <p:spPr/>
        <p:txBody>
          <a:bodyPr/>
          <a:lstStyle/>
          <a:p>
            <a:endParaRPr lang="en-US"/>
          </a:p>
        </p:txBody>
      </p:sp>
      <p:pic>
        <p:nvPicPr>
          <p:cNvPr id="4" name="Catatonic schizophrenia [DOIU2Y3h3cg]">
            <a:hlinkClick r:id="" action="ppaction://media"/>
            <a:extLst>
              <a:ext uri="{FF2B5EF4-FFF2-40B4-BE49-F238E27FC236}">
                <a16:creationId xmlns:a16="http://schemas.microsoft.com/office/drawing/2014/main" id="{2FAE8886-26EC-D8A9-4DA4-B8A8B47FBBA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74456" y="0"/>
            <a:ext cx="3862137" cy="6864695"/>
          </a:xfrm>
        </p:spPr>
      </p:pic>
    </p:spTree>
    <p:extLst>
      <p:ext uri="{BB962C8B-B14F-4D97-AF65-F5344CB8AC3E}">
        <p14:creationId xmlns:p14="http://schemas.microsoft.com/office/powerpoint/2010/main" val="193619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620688"/>
            <a:ext cx="8229600" cy="720080"/>
          </a:xfrm>
        </p:spPr>
        <p:txBody>
          <a:bodyPr>
            <a:normAutofit fontScale="90000"/>
          </a:bodyPr>
          <a:lstStyle/>
          <a:p>
            <a:pPr algn="l"/>
            <a:r>
              <a:rPr lang="en-US" b="1" dirty="0"/>
              <a:t>Typical stages of schizophrenia:</a:t>
            </a:r>
            <a:br>
              <a:rPr lang="en-US" dirty="0"/>
            </a:br>
            <a:endParaRPr lang="en-US" dirty="0"/>
          </a:p>
        </p:txBody>
      </p:sp>
      <p:sp>
        <p:nvSpPr>
          <p:cNvPr id="3" name="Content Placeholder 2"/>
          <p:cNvSpPr>
            <a:spLocks noGrp="1"/>
          </p:cNvSpPr>
          <p:nvPr>
            <p:ph idx="1"/>
          </p:nvPr>
        </p:nvSpPr>
        <p:spPr>
          <a:xfrm>
            <a:off x="1847528" y="1412777"/>
            <a:ext cx="8568952" cy="4713387"/>
          </a:xfrm>
        </p:spPr>
        <p:txBody>
          <a:bodyPr>
            <a:normAutofit/>
          </a:bodyPr>
          <a:lstStyle/>
          <a:p>
            <a:pPr lvl="1" algn="l" rtl="0">
              <a:lnSpc>
                <a:spcPct val="150000"/>
              </a:lnSpc>
              <a:buFont typeface="Wingdings" pitchFamily="2" charset="2"/>
              <a:buChar char="Ø"/>
              <a:defRPr/>
            </a:pPr>
            <a:r>
              <a:rPr lang="en-US" sz="3600" b="1" dirty="0"/>
              <a:t> Phase I: The schizoid personality </a:t>
            </a:r>
          </a:p>
          <a:p>
            <a:pPr lvl="1" algn="l" rtl="0">
              <a:lnSpc>
                <a:spcPct val="150000"/>
              </a:lnSpc>
              <a:buFont typeface="Wingdings" pitchFamily="2" charset="2"/>
              <a:buChar char="Ø"/>
              <a:defRPr/>
            </a:pPr>
            <a:r>
              <a:rPr lang="en-US" sz="3600" b="1" dirty="0"/>
              <a:t> Phase II: The Prodromal phase</a:t>
            </a:r>
          </a:p>
          <a:p>
            <a:pPr lvl="1" algn="l" rtl="0">
              <a:lnSpc>
                <a:spcPct val="150000"/>
              </a:lnSpc>
              <a:buFont typeface="Wingdings" pitchFamily="2" charset="2"/>
              <a:buChar char="Ø"/>
              <a:defRPr/>
            </a:pPr>
            <a:r>
              <a:rPr lang="en-US" sz="3600" b="1" dirty="0"/>
              <a:t> Phase III: The Active or schizophrenia</a:t>
            </a:r>
          </a:p>
          <a:p>
            <a:pPr lvl="1" algn="l" rtl="0">
              <a:lnSpc>
                <a:spcPct val="150000"/>
              </a:lnSpc>
              <a:buFont typeface="Wingdings" pitchFamily="2" charset="2"/>
              <a:buChar char="Ø"/>
              <a:defRPr/>
            </a:pPr>
            <a:r>
              <a:rPr lang="en-US" sz="3600" b="1" dirty="0"/>
              <a:t> Phase IV: The Residual phase</a:t>
            </a:r>
          </a:p>
          <a:p>
            <a:pPr algn="l" rtl="0"/>
            <a:endParaRPr lang="en-US" sz="4400" b="1" dirty="0"/>
          </a:p>
        </p:txBody>
      </p:sp>
      <p:sp>
        <p:nvSpPr>
          <p:cNvPr id="4" name="Date Placeholder 3"/>
          <p:cNvSpPr>
            <a:spLocks noGrp="1"/>
          </p:cNvSpPr>
          <p:nvPr>
            <p:ph type="dt" sz="half" idx="10"/>
          </p:nvPr>
        </p:nvSpPr>
        <p:spPr/>
        <p:txBody>
          <a:bodyPr/>
          <a:lstStyle/>
          <a:p>
            <a:pPr rtl="1"/>
            <a:fld id="{43313661-3959-4C9E-9AE9-B8B539C7F160}" type="datetime8">
              <a:rPr lang="ar-IQ">
                <a:solidFill>
                  <a:prstClr val="black">
                    <a:tint val="75000"/>
                  </a:prstClr>
                </a:solidFill>
                <a:latin typeface="Calibri"/>
                <a:cs typeface="Arial" panose="020B0604020202020204" pitchFamily="34" charset="0"/>
              </a:rPr>
              <a:pPr rtl="1"/>
              <a:t>20 أيار، 26</a:t>
            </a:fld>
            <a:endParaRPr lang="ar-IQ">
              <a:solidFill>
                <a:prstClr val="black">
                  <a:tint val="75000"/>
                </a:prstClr>
              </a:solidFill>
              <a:latin typeface="Calibri"/>
              <a:cs typeface="Arial" panose="020B0604020202020204" pitchFamily="34" charset="0"/>
            </a:endParaRPr>
          </a:p>
        </p:txBody>
      </p:sp>
      <p:sp>
        <p:nvSpPr>
          <p:cNvPr id="5" name="Footer Placeholder 4"/>
          <p:cNvSpPr>
            <a:spLocks noGrp="1"/>
          </p:cNvSpPr>
          <p:nvPr>
            <p:ph type="ftr" sz="quarter" idx="11"/>
          </p:nvPr>
        </p:nvSpPr>
        <p:spPr/>
        <p:txBody>
          <a:bodyPr/>
          <a:lstStyle/>
          <a:p>
            <a:pPr rtl="1"/>
            <a:r>
              <a:rPr lang="en-US">
                <a:solidFill>
                  <a:prstClr val="black">
                    <a:tint val="75000"/>
                  </a:prstClr>
                </a:solidFill>
                <a:latin typeface="Calibri"/>
              </a:rPr>
              <a:t>psychairic nursing</a:t>
            </a:r>
            <a:endParaRPr lang="ar-IQ">
              <a:solidFill>
                <a:prstClr val="black">
                  <a:tint val="75000"/>
                </a:prstClr>
              </a:solidFill>
              <a:latin typeface="Calibri"/>
              <a:cs typeface="Arial" panose="020B0604020202020204" pitchFamily="34" charset="0"/>
            </a:endParaRPr>
          </a:p>
        </p:txBody>
      </p:sp>
      <p:sp>
        <p:nvSpPr>
          <p:cNvPr id="6" name="Slide Number Placeholder 5"/>
          <p:cNvSpPr>
            <a:spLocks noGrp="1"/>
          </p:cNvSpPr>
          <p:nvPr>
            <p:ph type="sldNum" sz="quarter" idx="12"/>
          </p:nvPr>
        </p:nvSpPr>
        <p:spPr/>
        <p:txBody>
          <a:bodyPr/>
          <a:lstStyle/>
          <a:p>
            <a:pPr rtl="1"/>
            <a:fld id="{D7960363-2A67-4F4B-827B-2D81E7B8C1BD}" type="slidenum">
              <a:rPr lang="ar-IQ">
                <a:solidFill>
                  <a:prstClr val="black">
                    <a:tint val="75000"/>
                  </a:prstClr>
                </a:solidFill>
                <a:latin typeface="Calibri"/>
                <a:cs typeface="Arial" panose="020B0604020202020204" pitchFamily="34" charset="0"/>
              </a:rPr>
              <a:pPr rtl="1"/>
              <a:t>14</a:t>
            </a:fld>
            <a:endParaRPr lang="ar-IQ">
              <a:solidFill>
                <a:prstClr val="black">
                  <a:tint val="75000"/>
                </a:prstClr>
              </a:solidFill>
              <a:latin typeface="Calibri"/>
              <a:cs typeface="Arial" panose="020B0604020202020204" pitchFamily="34" charset="0"/>
            </a:endParaRPr>
          </a:p>
        </p:txBody>
      </p:sp>
    </p:spTree>
    <p:extLst>
      <p:ext uri="{BB962C8B-B14F-4D97-AF65-F5344CB8AC3E}">
        <p14:creationId xmlns:p14="http://schemas.microsoft.com/office/powerpoint/2010/main" val="2911467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rtl="1"/>
            <a:fld id="{43313661-3959-4C9E-9AE9-B8B539C7F160}" type="datetime8">
              <a:rPr lang="ar-IQ">
                <a:solidFill>
                  <a:prstClr val="black">
                    <a:tint val="75000"/>
                  </a:prstClr>
                </a:solidFill>
                <a:latin typeface="Calibri"/>
                <a:cs typeface="Arial" panose="020B0604020202020204" pitchFamily="34" charset="0"/>
              </a:rPr>
              <a:pPr rtl="1"/>
              <a:t>20 أيار، 26</a:t>
            </a:fld>
            <a:endParaRPr lang="ar-IQ">
              <a:solidFill>
                <a:prstClr val="black">
                  <a:tint val="75000"/>
                </a:prstClr>
              </a:solidFill>
              <a:latin typeface="Calibri"/>
              <a:cs typeface="Arial" panose="020B0604020202020204" pitchFamily="34" charset="0"/>
            </a:endParaRPr>
          </a:p>
        </p:txBody>
      </p:sp>
      <p:sp>
        <p:nvSpPr>
          <p:cNvPr id="5" name="Footer Placeholder 4"/>
          <p:cNvSpPr>
            <a:spLocks noGrp="1"/>
          </p:cNvSpPr>
          <p:nvPr>
            <p:ph type="ftr" sz="quarter" idx="11"/>
          </p:nvPr>
        </p:nvSpPr>
        <p:spPr/>
        <p:txBody>
          <a:bodyPr/>
          <a:lstStyle/>
          <a:p>
            <a:pPr rtl="1"/>
            <a:r>
              <a:rPr lang="en-US">
                <a:solidFill>
                  <a:prstClr val="black">
                    <a:tint val="75000"/>
                  </a:prstClr>
                </a:solidFill>
                <a:latin typeface="Calibri"/>
              </a:rPr>
              <a:t>psychairic nursing</a:t>
            </a:r>
            <a:endParaRPr lang="ar-IQ">
              <a:solidFill>
                <a:prstClr val="black">
                  <a:tint val="75000"/>
                </a:prstClr>
              </a:solidFill>
              <a:latin typeface="Calibri"/>
              <a:cs typeface="Arial" panose="020B0604020202020204" pitchFamily="34" charset="0"/>
            </a:endParaRPr>
          </a:p>
        </p:txBody>
      </p:sp>
      <p:sp>
        <p:nvSpPr>
          <p:cNvPr id="6" name="Slide Number Placeholder 5"/>
          <p:cNvSpPr>
            <a:spLocks noGrp="1"/>
          </p:cNvSpPr>
          <p:nvPr>
            <p:ph type="sldNum" sz="quarter" idx="12"/>
          </p:nvPr>
        </p:nvSpPr>
        <p:spPr/>
        <p:txBody>
          <a:bodyPr/>
          <a:lstStyle/>
          <a:p>
            <a:pPr rtl="1"/>
            <a:fld id="{D7960363-2A67-4F4B-827B-2D81E7B8C1BD}" type="slidenum">
              <a:rPr lang="ar-IQ">
                <a:solidFill>
                  <a:prstClr val="black">
                    <a:tint val="75000"/>
                  </a:prstClr>
                </a:solidFill>
                <a:latin typeface="Calibri"/>
                <a:cs typeface="Arial" panose="020B0604020202020204" pitchFamily="34" charset="0"/>
              </a:rPr>
              <a:pPr rtl="1"/>
              <a:t>15</a:t>
            </a:fld>
            <a:endParaRPr lang="ar-IQ">
              <a:solidFill>
                <a:prstClr val="black">
                  <a:tint val="75000"/>
                </a:prstClr>
              </a:solidFill>
              <a:latin typeface="Calibri"/>
              <a:cs typeface="Arial" panose="020B0604020202020204" pitchFamily="34" charset="0"/>
            </a:endParaRPr>
          </a:p>
        </p:txBody>
      </p:sp>
      <p:sp>
        <p:nvSpPr>
          <p:cNvPr id="7" name="Rectangle 6"/>
          <p:cNvSpPr/>
          <p:nvPr/>
        </p:nvSpPr>
        <p:spPr>
          <a:xfrm>
            <a:off x="1919536" y="476673"/>
            <a:ext cx="8280920" cy="1974067"/>
          </a:xfrm>
          <a:prstGeom prst="rect">
            <a:avLst/>
          </a:prstGeom>
        </p:spPr>
        <p:txBody>
          <a:bodyPr wrap="square">
            <a:spAutoFit/>
          </a:bodyPr>
          <a:lstStyle/>
          <a:p>
            <a:pPr lvl="1">
              <a:lnSpc>
                <a:spcPct val="150000"/>
              </a:lnSpc>
              <a:buFont typeface="Wingdings" pitchFamily="2" charset="2"/>
              <a:buChar char="Ø"/>
              <a:defRPr/>
            </a:pPr>
            <a:r>
              <a:rPr lang="en-US" sz="3600" b="1" dirty="0">
                <a:solidFill>
                  <a:prstClr val="black"/>
                </a:solidFill>
                <a:latin typeface="Calibri"/>
              </a:rPr>
              <a:t> Phase I: The schizoid personality</a:t>
            </a:r>
          </a:p>
          <a:p>
            <a:pPr lvl="1">
              <a:lnSpc>
                <a:spcPct val="150000"/>
              </a:lnSpc>
              <a:defRPr/>
            </a:pPr>
            <a:r>
              <a:rPr lang="en-US" sz="2400" b="1" dirty="0">
                <a:solidFill>
                  <a:prstClr val="black"/>
                </a:solidFill>
                <a:latin typeface="Calibri"/>
              </a:rPr>
              <a:t>(aloof, cold, limited of emotional expression and lack of social relationships) </a:t>
            </a:r>
          </a:p>
        </p:txBody>
      </p:sp>
      <p:pic>
        <p:nvPicPr>
          <p:cNvPr id="2" name="Content Placeholder 9">
            <a:extLst>
              <a:ext uri="{FF2B5EF4-FFF2-40B4-BE49-F238E27FC236}">
                <a16:creationId xmlns:a16="http://schemas.microsoft.com/office/drawing/2014/main" id="{63728C56-35E8-FFF2-FFED-0AF0B2D3CE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6875" y="2513170"/>
            <a:ext cx="7682411" cy="4344830"/>
          </a:xfrm>
          <a:prstGeom prst="rect">
            <a:avLst/>
          </a:prstGeom>
          <a:ln>
            <a:noFill/>
          </a:ln>
          <a:effectLst>
            <a:softEdge rad="112500"/>
          </a:effectLst>
        </p:spPr>
      </p:pic>
    </p:spTree>
    <p:extLst>
      <p:ext uri="{BB962C8B-B14F-4D97-AF65-F5344CB8AC3E}">
        <p14:creationId xmlns:p14="http://schemas.microsoft.com/office/powerpoint/2010/main" val="242812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F3DE8B-AE44-3DE9-2E22-50014B238F08}"/>
              </a:ext>
            </a:extLst>
          </p:cNvPr>
          <p:cNvSpPr>
            <a:spLocks noGrp="1"/>
          </p:cNvSpPr>
          <p:nvPr>
            <p:ph type="dt" sz="half" idx="10"/>
          </p:nvPr>
        </p:nvSpPr>
        <p:spPr/>
        <p:txBody>
          <a:bodyPr/>
          <a:lstStyle/>
          <a:p>
            <a:fld id="{43313661-3959-4C9E-9AE9-B8B539C7F160}" type="datetime8">
              <a:rPr lang="ar-IQ" smtClean="0"/>
              <a:t>20 أيار، 26</a:t>
            </a:fld>
            <a:endParaRPr lang="ar-IQ"/>
          </a:p>
        </p:txBody>
      </p:sp>
      <p:sp>
        <p:nvSpPr>
          <p:cNvPr id="5" name="Footer Placeholder 4">
            <a:extLst>
              <a:ext uri="{FF2B5EF4-FFF2-40B4-BE49-F238E27FC236}">
                <a16:creationId xmlns:a16="http://schemas.microsoft.com/office/drawing/2014/main" id="{2DC6CF84-91CD-53A7-0800-81F24A87BA55}"/>
              </a:ext>
            </a:extLst>
          </p:cNvPr>
          <p:cNvSpPr>
            <a:spLocks noGrp="1"/>
          </p:cNvSpPr>
          <p:nvPr>
            <p:ph type="ftr" sz="quarter" idx="11"/>
          </p:nvPr>
        </p:nvSpPr>
        <p:spPr/>
        <p:txBody>
          <a:bodyPr/>
          <a:lstStyle/>
          <a:p>
            <a:r>
              <a:rPr lang="en-US"/>
              <a:t>psychairic nursing</a:t>
            </a:r>
            <a:endParaRPr lang="ar-IQ"/>
          </a:p>
        </p:txBody>
      </p:sp>
      <p:sp>
        <p:nvSpPr>
          <p:cNvPr id="6" name="Slide Number Placeholder 5">
            <a:extLst>
              <a:ext uri="{FF2B5EF4-FFF2-40B4-BE49-F238E27FC236}">
                <a16:creationId xmlns:a16="http://schemas.microsoft.com/office/drawing/2014/main" id="{0B61C1A9-E96E-66F5-6872-A48A45A7726E}"/>
              </a:ext>
            </a:extLst>
          </p:cNvPr>
          <p:cNvSpPr>
            <a:spLocks noGrp="1"/>
          </p:cNvSpPr>
          <p:nvPr>
            <p:ph type="sldNum" sz="quarter" idx="12"/>
          </p:nvPr>
        </p:nvSpPr>
        <p:spPr/>
        <p:txBody>
          <a:bodyPr/>
          <a:lstStyle/>
          <a:p>
            <a:fld id="{D7960363-2A67-4F4B-827B-2D81E7B8C1BD}" type="slidenum">
              <a:rPr lang="ar-IQ" smtClean="0"/>
              <a:t>16</a:t>
            </a:fld>
            <a:endParaRPr lang="ar-IQ"/>
          </a:p>
        </p:txBody>
      </p:sp>
      <p:sp>
        <p:nvSpPr>
          <p:cNvPr id="8" name="TextBox 7">
            <a:extLst>
              <a:ext uri="{FF2B5EF4-FFF2-40B4-BE49-F238E27FC236}">
                <a16:creationId xmlns:a16="http://schemas.microsoft.com/office/drawing/2014/main" id="{79917540-E994-8329-FE1B-FB0D7B97B99E}"/>
              </a:ext>
            </a:extLst>
          </p:cNvPr>
          <p:cNvSpPr txBox="1"/>
          <p:nvPr/>
        </p:nvSpPr>
        <p:spPr>
          <a:xfrm>
            <a:off x="0" y="136524"/>
            <a:ext cx="12104913" cy="1942198"/>
          </a:xfrm>
          <a:prstGeom prst="rect">
            <a:avLst/>
          </a:prstGeom>
          <a:noFill/>
        </p:spPr>
        <p:txBody>
          <a:bodyPr wrap="square">
            <a:spAutoFit/>
          </a:bodyPr>
          <a:lstStyle/>
          <a:p>
            <a:pPr lvl="1">
              <a:lnSpc>
                <a:spcPct val="150000"/>
              </a:lnSpc>
              <a:buFont typeface="Wingdings" pitchFamily="2" charset="2"/>
              <a:buChar char="Ø"/>
              <a:defRPr/>
            </a:pPr>
            <a:r>
              <a:rPr lang="en-US" sz="2800" b="1" dirty="0">
                <a:solidFill>
                  <a:prstClr val="black"/>
                </a:solidFill>
                <a:latin typeface="Calibri"/>
              </a:rPr>
              <a:t> Phase II: The Prodromal phase</a:t>
            </a:r>
          </a:p>
          <a:p>
            <a:pPr lvl="1">
              <a:lnSpc>
                <a:spcPct val="150000"/>
              </a:lnSpc>
              <a:defRPr/>
            </a:pPr>
            <a:r>
              <a:rPr lang="en-US" sz="1800" b="1" dirty="0">
                <a:solidFill>
                  <a:prstClr val="black"/>
                </a:solidFill>
                <a:latin typeface="Calibri"/>
              </a:rPr>
              <a:t>(peculiar behavior(action </a:t>
            </a:r>
            <a:r>
              <a:rPr lang="en-US" dirty="0"/>
              <a:t>that stand out from what is considered normal)</a:t>
            </a:r>
            <a:r>
              <a:rPr lang="en-US" sz="1800" b="1" dirty="0">
                <a:solidFill>
                  <a:prstClr val="black"/>
                </a:solidFill>
                <a:latin typeface="Calibri"/>
              </a:rPr>
              <a:t>, neglect of personal hygiene and grooming, functional, social and  communication impairment, bizarre idea, lack interests and energy, length of this phase may last for many years before deteriorating to the schizophrenic state ).</a:t>
            </a:r>
          </a:p>
        </p:txBody>
      </p:sp>
      <p:pic>
        <p:nvPicPr>
          <p:cNvPr id="12" name="Picture 11">
            <a:extLst>
              <a:ext uri="{FF2B5EF4-FFF2-40B4-BE49-F238E27FC236}">
                <a16:creationId xmlns:a16="http://schemas.microsoft.com/office/drawing/2014/main" id="{10D484D9-E84E-93ED-2E58-4EE41CDE5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520" y="2019406"/>
            <a:ext cx="10231120" cy="4844627"/>
          </a:xfrm>
          <a:prstGeom prst="rect">
            <a:avLst/>
          </a:prstGeom>
          <a:ln>
            <a:noFill/>
          </a:ln>
          <a:effectLst>
            <a:softEdge rad="112500"/>
          </a:effectLst>
        </p:spPr>
      </p:pic>
    </p:spTree>
    <p:extLst>
      <p:ext uri="{BB962C8B-B14F-4D97-AF65-F5344CB8AC3E}">
        <p14:creationId xmlns:p14="http://schemas.microsoft.com/office/powerpoint/2010/main" val="3735615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810812"/>
            <a:ext cx="12446000" cy="5244548"/>
          </a:xfrm>
        </p:spPr>
        <p:txBody>
          <a:bodyPr>
            <a:noAutofit/>
          </a:bodyPr>
          <a:lstStyle/>
          <a:p>
            <a:pPr lvl="1" algn="l" rtl="0">
              <a:lnSpc>
                <a:spcPct val="150000"/>
              </a:lnSpc>
              <a:buFont typeface="Wingdings" pitchFamily="2" charset="2"/>
              <a:buChar char="Ø"/>
              <a:defRPr/>
            </a:pPr>
            <a:r>
              <a:rPr lang="en-US" b="1" dirty="0"/>
              <a:t> Phase III: The Active or schizophrenia</a:t>
            </a:r>
          </a:p>
          <a:p>
            <a:pPr lvl="1" algn="l" rtl="0">
              <a:lnSpc>
                <a:spcPct val="150000"/>
              </a:lnSpc>
              <a:buFont typeface="Wingdings" pitchFamily="2" charset="2"/>
              <a:buChar char="Ø"/>
              <a:defRPr/>
            </a:pPr>
            <a:endParaRPr lang="en-US" b="1" dirty="0"/>
          </a:p>
          <a:p>
            <a:pPr marL="457200" lvl="1" indent="0" algn="l" rtl="0">
              <a:lnSpc>
                <a:spcPct val="150000"/>
              </a:lnSpc>
              <a:buNone/>
              <a:defRPr/>
            </a:pPr>
            <a:r>
              <a:rPr lang="en-US" sz="2400" b="1" dirty="0"/>
              <a:t>(two or more of the following symptoms for 6 months period must be included at least 1 month of symptoms : </a:t>
            </a:r>
            <a:r>
              <a:rPr lang="en-US" sz="2400" b="1" dirty="0">
                <a:highlight>
                  <a:srgbClr val="FCF1D5"/>
                </a:highlight>
              </a:rPr>
              <a:t>Positive symptoms </a:t>
            </a:r>
            <a:r>
              <a:rPr lang="en-US" sz="2400" b="1" dirty="0"/>
              <a:t>{Delusion, hallucination, disorganized speech and behavior} and,  </a:t>
            </a:r>
          </a:p>
          <a:p>
            <a:pPr marL="457200" lvl="1" indent="0" algn="l" rtl="0">
              <a:lnSpc>
                <a:spcPct val="150000"/>
              </a:lnSpc>
              <a:buNone/>
              <a:defRPr/>
            </a:pPr>
            <a:r>
              <a:rPr lang="en-US" sz="2400" b="1" dirty="0">
                <a:highlight>
                  <a:srgbClr val="FCF1D5"/>
                </a:highlight>
              </a:rPr>
              <a:t>negative symptoms </a:t>
            </a:r>
            <a:r>
              <a:rPr lang="en-US" sz="2400" b="1" dirty="0"/>
              <a:t>{affective flat or loss of emotional expression, alogia or poverty of speech and avolition or lack of motivation} ).</a:t>
            </a:r>
          </a:p>
          <a:p>
            <a:pPr lvl="1" algn="l" rtl="0">
              <a:lnSpc>
                <a:spcPct val="150000"/>
              </a:lnSpc>
              <a:buFont typeface="Wingdings" pitchFamily="2" charset="2"/>
              <a:buChar char="Ø"/>
              <a:defRPr/>
            </a:pPr>
            <a:endParaRPr lang="en-US" sz="2800" b="1" dirty="0"/>
          </a:p>
        </p:txBody>
      </p:sp>
      <p:sp>
        <p:nvSpPr>
          <p:cNvPr id="4" name="Date Placeholder 3"/>
          <p:cNvSpPr>
            <a:spLocks noGrp="1"/>
          </p:cNvSpPr>
          <p:nvPr>
            <p:ph type="dt" sz="half" idx="10"/>
          </p:nvPr>
        </p:nvSpPr>
        <p:spPr/>
        <p:txBody>
          <a:bodyPr/>
          <a:lstStyle/>
          <a:p>
            <a:pPr rtl="1"/>
            <a:fld id="{43313661-3959-4C9E-9AE9-B8B539C7F160}" type="datetime8">
              <a:rPr lang="ar-IQ">
                <a:solidFill>
                  <a:prstClr val="black">
                    <a:tint val="75000"/>
                  </a:prstClr>
                </a:solidFill>
                <a:latin typeface="Calibri"/>
                <a:cs typeface="Arial" panose="020B0604020202020204" pitchFamily="34" charset="0"/>
              </a:rPr>
              <a:pPr rtl="1"/>
              <a:t>20 أيار، 26</a:t>
            </a:fld>
            <a:endParaRPr lang="ar-IQ">
              <a:solidFill>
                <a:prstClr val="black">
                  <a:tint val="75000"/>
                </a:prstClr>
              </a:solidFill>
              <a:latin typeface="Calibri"/>
              <a:cs typeface="Arial" panose="020B0604020202020204" pitchFamily="34" charset="0"/>
            </a:endParaRPr>
          </a:p>
        </p:txBody>
      </p:sp>
      <p:sp>
        <p:nvSpPr>
          <p:cNvPr id="5" name="Footer Placeholder 4"/>
          <p:cNvSpPr>
            <a:spLocks noGrp="1"/>
          </p:cNvSpPr>
          <p:nvPr>
            <p:ph type="ftr" sz="quarter" idx="11"/>
          </p:nvPr>
        </p:nvSpPr>
        <p:spPr/>
        <p:txBody>
          <a:bodyPr/>
          <a:lstStyle/>
          <a:p>
            <a:pPr rtl="1"/>
            <a:r>
              <a:rPr lang="en-US" dirty="0" err="1">
                <a:solidFill>
                  <a:prstClr val="black">
                    <a:tint val="75000"/>
                  </a:prstClr>
                </a:solidFill>
                <a:latin typeface="Calibri"/>
              </a:rPr>
              <a:t>psychairic</a:t>
            </a:r>
            <a:r>
              <a:rPr lang="en-US" dirty="0">
                <a:solidFill>
                  <a:prstClr val="black">
                    <a:tint val="75000"/>
                  </a:prstClr>
                </a:solidFill>
                <a:latin typeface="Calibri"/>
              </a:rPr>
              <a:t> nursing</a:t>
            </a:r>
            <a:endParaRPr lang="ar-IQ" dirty="0">
              <a:solidFill>
                <a:prstClr val="black">
                  <a:tint val="75000"/>
                </a:prstClr>
              </a:solidFill>
              <a:latin typeface="Calibri"/>
              <a:cs typeface="Arial" panose="020B0604020202020204" pitchFamily="34" charset="0"/>
            </a:endParaRPr>
          </a:p>
        </p:txBody>
      </p:sp>
      <p:sp>
        <p:nvSpPr>
          <p:cNvPr id="6" name="Slide Number Placeholder 5"/>
          <p:cNvSpPr>
            <a:spLocks noGrp="1"/>
          </p:cNvSpPr>
          <p:nvPr>
            <p:ph type="sldNum" sz="quarter" idx="12"/>
          </p:nvPr>
        </p:nvSpPr>
        <p:spPr/>
        <p:txBody>
          <a:bodyPr/>
          <a:lstStyle/>
          <a:p>
            <a:pPr rtl="1"/>
            <a:fld id="{D7960363-2A67-4F4B-827B-2D81E7B8C1BD}" type="slidenum">
              <a:rPr lang="ar-IQ">
                <a:solidFill>
                  <a:prstClr val="black">
                    <a:tint val="75000"/>
                  </a:prstClr>
                </a:solidFill>
                <a:latin typeface="Calibri"/>
                <a:cs typeface="Arial" panose="020B0604020202020204" pitchFamily="34" charset="0"/>
              </a:rPr>
              <a:pPr rtl="1"/>
              <a:t>17</a:t>
            </a:fld>
            <a:endParaRPr lang="ar-IQ">
              <a:solidFill>
                <a:prstClr val="black">
                  <a:tint val="75000"/>
                </a:prstClr>
              </a:solidFill>
              <a:latin typeface="Calibri"/>
              <a:cs typeface="Arial" panose="020B0604020202020204" pitchFamily="34" charset="0"/>
            </a:endParaRPr>
          </a:p>
        </p:txBody>
      </p:sp>
    </p:spTree>
    <p:extLst>
      <p:ext uri="{BB962C8B-B14F-4D97-AF65-F5344CB8AC3E}">
        <p14:creationId xmlns:p14="http://schemas.microsoft.com/office/powerpoint/2010/main" val="4201600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B892-5364-2103-1ED6-B51F61C160D0}"/>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C3B54E3A-326E-FE9C-E36E-30444CC8D6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CF64087-E2F6-523B-3820-33E8A563DB6A}"/>
              </a:ext>
            </a:extLst>
          </p:cNvPr>
          <p:cNvSpPr>
            <a:spLocks noGrp="1"/>
          </p:cNvSpPr>
          <p:nvPr>
            <p:ph type="dt" sz="half" idx="10"/>
          </p:nvPr>
        </p:nvSpPr>
        <p:spPr/>
        <p:txBody>
          <a:bodyPr/>
          <a:lstStyle/>
          <a:p>
            <a:fld id="{43313661-3959-4C9E-9AE9-B8B539C7F160}" type="datetime8">
              <a:rPr lang="ar-IQ" smtClean="0"/>
              <a:t>20 أيار، 26</a:t>
            </a:fld>
            <a:endParaRPr lang="ar-IQ" dirty="0"/>
          </a:p>
        </p:txBody>
      </p:sp>
      <p:sp>
        <p:nvSpPr>
          <p:cNvPr id="6" name="Slide Number Placeholder 5">
            <a:extLst>
              <a:ext uri="{FF2B5EF4-FFF2-40B4-BE49-F238E27FC236}">
                <a16:creationId xmlns:a16="http://schemas.microsoft.com/office/drawing/2014/main" id="{85D058F2-2F90-CF62-68BC-93D5877B269C}"/>
              </a:ext>
            </a:extLst>
          </p:cNvPr>
          <p:cNvSpPr>
            <a:spLocks noGrp="1"/>
          </p:cNvSpPr>
          <p:nvPr>
            <p:ph type="sldNum" sz="quarter" idx="12"/>
          </p:nvPr>
        </p:nvSpPr>
        <p:spPr/>
        <p:txBody>
          <a:bodyPr/>
          <a:lstStyle/>
          <a:p>
            <a:fld id="{D7960363-2A67-4F4B-827B-2D81E7B8C1BD}" type="slidenum">
              <a:rPr lang="ar-IQ" smtClean="0"/>
              <a:t>18</a:t>
            </a:fld>
            <a:endParaRPr lang="ar-IQ"/>
          </a:p>
        </p:txBody>
      </p:sp>
    </p:spTree>
    <p:extLst>
      <p:ext uri="{BB962C8B-B14F-4D97-AF65-F5344CB8AC3E}">
        <p14:creationId xmlns:p14="http://schemas.microsoft.com/office/powerpoint/2010/main" val="2420900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AE76DC-B364-9A73-6472-913F1826122E}"/>
              </a:ext>
            </a:extLst>
          </p:cNvPr>
          <p:cNvSpPr>
            <a:spLocks noGrp="1"/>
          </p:cNvSpPr>
          <p:nvPr>
            <p:ph type="dt" sz="half" idx="10"/>
          </p:nvPr>
        </p:nvSpPr>
        <p:spPr/>
        <p:txBody>
          <a:bodyPr/>
          <a:lstStyle/>
          <a:p>
            <a:fld id="{43313661-3959-4C9E-9AE9-B8B539C7F160}" type="datetime8">
              <a:rPr lang="ar-IQ" smtClean="0"/>
              <a:t>20 أيار، 26</a:t>
            </a:fld>
            <a:endParaRPr lang="ar-IQ"/>
          </a:p>
        </p:txBody>
      </p:sp>
      <p:sp>
        <p:nvSpPr>
          <p:cNvPr id="5" name="Footer Placeholder 4">
            <a:extLst>
              <a:ext uri="{FF2B5EF4-FFF2-40B4-BE49-F238E27FC236}">
                <a16:creationId xmlns:a16="http://schemas.microsoft.com/office/drawing/2014/main" id="{D919CBA1-7DF1-CDC8-6C3E-4D8F4B65F4B6}"/>
              </a:ext>
            </a:extLst>
          </p:cNvPr>
          <p:cNvSpPr>
            <a:spLocks noGrp="1"/>
          </p:cNvSpPr>
          <p:nvPr>
            <p:ph type="ftr" sz="quarter" idx="11"/>
          </p:nvPr>
        </p:nvSpPr>
        <p:spPr/>
        <p:txBody>
          <a:bodyPr/>
          <a:lstStyle/>
          <a:p>
            <a:r>
              <a:rPr lang="en-US"/>
              <a:t>psychairic nursing</a:t>
            </a:r>
            <a:endParaRPr lang="ar-IQ"/>
          </a:p>
        </p:txBody>
      </p:sp>
      <p:sp>
        <p:nvSpPr>
          <p:cNvPr id="6" name="Slide Number Placeholder 5">
            <a:extLst>
              <a:ext uri="{FF2B5EF4-FFF2-40B4-BE49-F238E27FC236}">
                <a16:creationId xmlns:a16="http://schemas.microsoft.com/office/drawing/2014/main" id="{A52E8AE3-D3CB-1F98-66E0-FFBA8DA4307F}"/>
              </a:ext>
            </a:extLst>
          </p:cNvPr>
          <p:cNvSpPr>
            <a:spLocks noGrp="1"/>
          </p:cNvSpPr>
          <p:nvPr>
            <p:ph type="sldNum" sz="quarter" idx="12"/>
          </p:nvPr>
        </p:nvSpPr>
        <p:spPr/>
        <p:txBody>
          <a:bodyPr/>
          <a:lstStyle/>
          <a:p>
            <a:fld id="{D7960363-2A67-4F4B-827B-2D81E7B8C1BD}" type="slidenum">
              <a:rPr lang="ar-IQ" smtClean="0"/>
              <a:t>19</a:t>
            </a:fld>
            <a:endParaRPr lang="ar-IQ"/>
          </a:p>
        </p:txBody>
      </p:sp>
      <p:sp>
        <p:nvSpPr>
          <p:cNvPr id="8" name="TextBox 7">
            <a:extLst>
              <a:ext uri="{FF2B5EF4-FFF2-40B4-BE49-F238E27FC236}">
                <a16:creationId xmlns:a16="http://schemas.microsoft.com/office/drawing/2014/main" id="{A95B7BB8-A121-AE4A-87D0-DE31C38D7174}"/>
              </a:ext>
            </a:extLst>
          </p:cNvPr>
          <p:cNvSpPr txBox="1"/>
          <p:nvPr/>
        </p:nvSpPr>
        <p:spPr>
          <a:xfrm>
            <a:off x="264160" y="1100116"/>
            <a:ext cx="11226800" cy="2769989"/>
          </a:xfrm>
          <a:prstGeom prst="rect">
            <a:avLst/>
          </a:prstGeom>
          <a:noFill/>
        </p:spPr>
        <p:txBody>
          <a:bodyPr wrap="square">
            <a:spAutoFit/>
          </a:bodyPr>
          <a:lstStyle/>
          <a:p>
            <a:pPr lvl="1" algn="l" rtl="0">
              <a:lnSpc>
                <a:spcPct val="150000"/>
              </a:lnSpc>
              <a:buFont typeface="Wingdings" pitchFamily="2" charset="2"/>
              <a:buChar char="Ø"/>
              <a:defRPr/>
            </a:pPr>
            <a:r>
              <a:rPr lang="en-US" sz="2800" b="1" dirty="0"/>
              <a:t>Phase IV: The Residual phase:</a:t>
            </a:r>
          </a:p>
          <a:p>
            <a:pPr lvl="1" algn="l" rtl="0">
              <a:lnSpc>
                <a:spcPct val="150000"/>
              </a:lnSpc>
              <a:defRPr/>
            </a:pPr>
            <a:endParaRPr lang="en-US" sz="2400" b="1" dirty="0"/>
          </a:p>
          <a:p>
            <a:pPr lvl="1"/>
            <a:r>
              <a:rPr lang="en-US" sz="3200" b="1" dirty="0"/>
              <a:t>Condition has stabilized. </a:t>
            </a:r>
            <a:r>
              <a:rPr lang="en-US" sz="3200" b="1" dirty="0">
                <a:highlight>
                  <a:srgbClr val="FCF1D5"/>
                </a:highlight>
              </a:rPr>
              <a:t>Positive symptoms are usually absent </a:t>
            </a:r>
            <a:r>
              <a:rPr lang="en-US" sz="3200" b="1" dirty="0"/>
              <a:t>or significantly diminished, </a:t>
            </a:r>
            <a:r>
              <a:rPr lang="en-US" sz="3200" b="1" dirty="0">
                <a:highlight>
                  <a:srgbClr val="FCF1D5"/>
                </a:highlight>
              </a:rPr>
              <a:t>but negative and cognitive symptoms continue to be a concern.</a:t>
            </a:r>
          </a:p>
        </p:txBody>
      </p:sp>
    </p:spTree>
    <p:extLst>
      <p:ext uri="{BB962C8B-B14F-4D97-AF65-F5344CB8AC3E}">
        <p14:creationId xmlns:p14="http://schemas.microsoft.com/office/powerpoint/2010/main" val="1012332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E6FB40C-B362-0C52-82CC-C7F4EED0AFE8}"/>
              </a:ext>
            </a:extLst>
          </p:cNvPr>
          <p:cNvSpPr>
            <a:spLocks noGrp="1"/>
          </p:cNvSpPr>
          <p:nvPr>
            <p:ph type="title"/>
          </p:nvPr>
        </p:nvSpPr>
        <p:spPr>
          <a:xfrm>
            <a:off x="777767" y="289040"/>
            <a:ext cx="5271804" cy="968703"/>
          </a:xfrm>
        </p:spPr>
        <p:txBody>
          <a:bodyPr vert="horz" lIns="109728" tIns="109728" rIns="109728" bIns="91440" rtlCol="0" anchor="b">
            <a:normAutofit/>
          </a:bodyPr>
          <a:lstStyle/>
          <a:p>
            <a:r>
              <a:rPr lang="en-US" sz="3200" dirty="0"/>
              <a:t>Outline</a:t>
            </a:r>
          </a:p>
        </p:txBody>
      </p:sp>
      <p:sp>
        <p:nvSpPr>
          <p:cNvPr id="3" name="Content Placeholder 2">
            <a:extLst>
              <a:ext uri="{FF2B5EF4-FFF2-40B4-BE49-F238E27FC236}">
                <a16:creationId xmlns:a16="http://schemas.microsoft.com/office/drawing/2014/main" id="{8C733552-308C-C170-FFBA-E6F133DE2FDF}"/>
              </a:ext>
            </a:extLst>
          </p:cNvPr>
          <p:cNvSpPr>
            <a:spLocks noGrp="1"/>
          </p:cNvSpPr>
          <p:nvPr>
            <p:ph idx="1"/>
          </p:nvPr>
        </p:nvSpPr>
        <p:spPr>
          <a:xfrm>
            <a:off x="777767" y="1429407"/>
            <a:ext cx="5486556" cy="5160575"/>
          </a:xfrm>
        </p:spPr>
        <p:txBody>
          <a:bodyPr vert="horz" lIns="109728" tIns="109728" rIns="109728" bIns="91440" rtlCol="0">
            <a:normAutofit/>
          </a:bodyPr>
          <a:lstStyle/>
          <a:p>
            <a:pPr indent="-285750">
              <a:lnSpc>
                <a:spcPct val="130000"/>
              </a:lnSpc>
              <a:buFont typeface="Corbel" panose="020B0503020204020204" pitchFamily="34" charset="0"/>
              <a:buChar char="Ø"/>
            </a:pPr>
            <a:r>
              <a:rPr lang="en-US" sz="1800" dirty="0"/>
              <a:t>Introduction</a:t>
            </a:r>
          </a:p>
          <a:p>
            <a:pPr indent="-285750">
              <a:lnSpc>
                <a:spcPct val="130000"/>
              </a:lnSpc>
              <a:buFont typeface="Corbel" panose="020B0503020204020204" pitchFamily="34" charset="0"/>
              <a:buChar char="Ø"/>
            </a:pPr>
            <a:r>
              <a:rPr lang="en-US" sz="1800" dirty="0"/>
              <a:t>P</a:t>
            </a:r>
            <a:r>
              <a:rPr lang="en-US" sz="1800" b="1" dirty="0"/>
              <a:t>sychosis Symptoms</a:t>
            </a:r>
          </a:p>
          <a:p>
            <a:pPr indent="-285750">
              <a:lnSpc>
                <a:spcPct val="130000"/>
              </a:lnSpc>
              <a:buFont typeface="Corbel" panose="020B0503020204020204" pitchFamily="34" charset="0"/>
              <a:buChar char="Ø"/>
            </a:pPr>
            <a:r>
              <a:rPr lang="en-US" sz="1800" dirty="0"/>
              <a:t>Phases of Schizophrenia</a:t>
            </a:r>
          </a:p>
          <a:p>
            <a:pPr indent="-285750">
              <a:lnSpc>
                <a:spcPct val="130000"/>
              </a:lnSpc>
              <a:buFont typeface="Corbel" panose="020B0503020204020204" pitchFamily="34" charset="0"/>
              <a:buChar char="Ø"/>
            </a:pPr>
            <a:r>
              <a:rPr lang="en-US" sz="1800" dirty="0"/>
              <a:t>DSM-5 CRITERIA FOR SCHIZOPHRENIA</a:t>
            </a:r>
          </a:p>
          <a:p>
            <a:pPr indent="-285750">
              <a:lnSpc>
                <a:spcPct val="130000"/>
              </a:lnSpc>
              <a:buFont typeface="Corbel" panose="020B0503020204020204" pitchFamily="34" charset="0"/>
              <a:buChar char="Ø"/>
            </a:pPr>
            <a:r>
              <a:rPr lang="en-US" sz="1800" dirty="0"/>
              <a:t>EPIDEMIOLOGY </a:t>
            </a:r>
          </a:p>
          <a:p>
            <a:pPr indent="-285750">
              <a:lnSpc>
                <a:spcPct val="130000"/>
              </a:lnSpc>
              <a:buFont typeface="Corbel" panose="020B0503020204020204" pitchFamily="34" charset="0"/>
              <a:buChar char="Ø"/>
            </a:pPr>
            <a:r>
              <a:rPr lang="en-US" sz="1800" dirty="0"/>
              <a:t>COMORBIDITY </a:t>
            </a:r>
          </a:p>
          <a:p>
            <a:pPr indent="-285750">
              <a:lnSpc>
                <a:spcPct val="130000"/>
              </a:lnSpc>
              <a:buFont typeface="Corbel" panose="020B0503020204020204" pitchFamily="34" charset="0"/>
              <a:buChar char="Ø"/>
            </a:pPr>
            <a:r>
              <a:rPr lang="en-US" sz="1800" dirty="0"/>
              <a:t>Related Disorders </a:t>
            </a:r>
          </a:p>
          <a:p>
            <a:pPr indent="-285750">
              <a:lnSpc>
                <a:spcPct val="130000"/>
              </a:lnSpc>
              <a:buFont typeface="Corbel" panose="020B0503020204020204" pitchFamily="34" charset="0"/>
              <a:buChar char="Ø"/>
            </a:pPr>
            <a:r>
              <a:rPr lang="en-US" sz="1800" dirty="0"/>
              <a:t>Nursing Intervention </a:t>
            </a:r>
          </a:p>
        </p:txBody>
      </p:sp>
      <p:sp>
        <p:nvSpPr>
          <p:cNvPr id="13" name="Freeform: Shape 1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Drawings on colourful paper">
            <a:extLst>
              <a:ext uri="{FF2B5EF4-FFF2-40B4-BE49-F238E27FC236}">
                <a16:creationId xmlns:a16="http://schemas.microsoft.com/office/drawing/2014/main" id="{5624CD2D-E794-8BAA-A489-5B95E126B7C8}"/>
              </a:ext>
            </a:extLst>
          </p:cNvPr>
          <p:cNvPicPr>
            <a:picLocks noChangeAspect="1"/>
          </p:cNvPicPr>
          <p:nvPr/>
        </p:nvPicPr>
        <p:blipFill rotWithShape="1">
          <a:blip r:embed="rId2"/>
          <a:srcRect l="15596" r="35853" b="-1"/>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2170354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2A7D-B592-94A2-B3A2-1F22B9BEFD51}"/>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7649FCF4-7CE0-CE17-9F6D-6C311E5A14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159"/>
            <a:ext cx="12192000" cy="6847841"/>
          </a:xfrm>
          <a:prstGeom prst="rect">
            <a:avLst/>
          </a:prstGeom>
        </p:spPr>
      </p:pic>
      <p:sp>
        <p:nvSpPr>
          <p:cNvPr id="4" name="Date Placeholder 3">
            <a:extLst>
              <a:ext uri="{FF2B5EF4-FFF2-40B4-BE49-F238E27FC236}">
                <a16:creationId xmlns:a16="http://schemas.microsoft.com/office/drawing/2014/main" id="{069EBC6F-1785-DEDB-C5AE-91873A6052F2}"/>
              </a:ext>
            </a:extLst>
          </p:cNvPr>
          <p:cNvSpPr>
            <a:spLocks noGrp="1"/>
          </p:cNvSpPr>
          <p:nvPr>
            <p:ph type="dt" sz="half" idx="10"/>
          </p:nvPr>
        </p:nvSpPr>
        <p:spPr/>
        <p:txBody>
          <a:bodyPr/>
          <a:lstStyle/>
          <a:p>
            <a:fld id="{43313661-3959-4C9E-9AE9-B8B539C7F160}" type="datetime8">
              <a:rPr lang="ar-IQ" smtClean="0"/>
              <a:t>21 أيار، 26</a:t>
            </a:fld>
            <a:endParaRPr lang="ar-IQ"/>
          </a:p>
        </p:txBody>
      </p:sp>
      <p:sp>
        <p:nvSpPr>
          <p:cNvPr id="5" name="Footer Placeholder 4">
            <a:extLst>
              <a:ext uri="{FF2B5EF4-FFF2-40B4-BE49-F238E27FC236}">
                <a16:creationId xmlns:a16="http://schemas.microsoft.com/office/drawing/2014/main" id="{13DD9B89-77D8-CD67-6FC8-1A3C2C1E579C}"/>
              </a:ext>
            </a:extLst>
          </p:cNvPr>
          <p:cNvSpPr>
            <a:spLocks noGrp="1"/>
          </p:cNvSpPr>
          <p:nvPr>
            <p:ph type="ftr" sz="quarter" idx="11"/>
          </p:nvPr>
        </p:nvSpPr>
        <p:spPr/>
        <p:txBody>
          <a:bodyPr/>
          <a:lstStyle/>
          <a:p>
            <a:r>
              <a:rPr lang="en-US"/>
              <a:t>psychairic nursing</a:t>
            </a:r>
            <a:endParaRPr lang="ar-IQ"/>
          </a:p>
        </p:txBody>
      </p:sp>
      <p:sp>
        <p:nvSpPr>
          <p:cNvPr id="6" name="Slide Number Placeholder 5">
            <a:extLst>
              <a:ext uri="{FF2B5EF4-FFF2-40B4-BE49-F238E27FC236}">
                <a16:creationId xmlns:a16="http://schemas.microsoft.com/office/drawing/2014/main" id="{A6BA1105-3685-B0A9-D45E-B2073545864C}"/>
              </a:ext>
            </a:extLst>
          </p:cNvPr>
          <p:cNvSpPr>
            <a:spLocks noGrp="1"/>
          </p:cNvSpPr>
          <p:nvPr>
            <p:ph type="sldNum" sz="quarter" idx="12"/>
          </p:nvPr>
        </p:nvSpPr>
        <p:spPr/>
        <p:txBody>
          <a:bodyPr/>
          <a:lstStyle/>
          <a:p>
            <a:fld id="{D7960363-2A67-4F4B-827B-2D81E7B8C1BD}" type="slidenum">
              <a:rPr lang="ar-IQ" smtClean="0"/>
              <a:t>20</a:t>
            </a:fld>
            <a:endParaRPr lang="ar-IQ"/>
          </a:p>
        </p:txBody>
      </p:sp>
    </p:spTree>
    <p:extLst>
      <p:ext uri="{BB962C8B-B14F-4D97-AF65-F5344CB8AC3E}">
        <p14:creationId xmlns:p14="http://schemas.microsoft.com/office/powerpoint/2010/main" val="4062603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3F17-747E-FFB6-8924-9683E537E463}"/>
              </a:ext>
            </a:extLst>
          </p:cNvPr>
          <p:cNvSpPr>
            <a:spLocks noGrp="1"/>
          </p:cNvSpPr>
          <p:nvPr>
            <p:ph type="title"/>
          </p:nvPr>
        </p:nvSpPr>
        <p:spPr>
          <a:xfrm>
            <a:off x="1469870" y="515208"/>
            <a:ext cx="9462463" cy="1345269"/>
          </a:xfrm>
        </p:spPr>
        <p:txBody>
          <a:bodyPr>
            <a:normAutofit fontScale="90000"/>
          </a:bodyPr>
          <a:lstStyle/>
          <a:p>
            <a:r>
              <a:rPr lang="en-US" dirty="0"/>
              <a:t>DSM-5 CRITERIA FOR SCHIZOPHRENIA</a:t>
            </a:r>
          </a:p>
        </p:txBody>
      </p:sp>
      <p:pic>
        <p:nvPicPr>
          <p:cNvPr id="5" name="Content Placeholder 4" descr="A close-up of a text&#10;&#10;Description automatically generated">
            <a:extLst>
              <a:ext uri="{FF2B5EF4-FFF2-40B4-BE49-F238E27FC236}">
                <a16:creationId xmlns:a16="http://schemas.microsoft.com/office/drawing/2014/main" id="{78189EFC-2991-F031-6730-C9FFE98FA7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234" y="2244056"/>
            <a:ext cx="10909737" cy="4461543"/>
          </a:xfrm>
          <a:solidFill>
            <a:srgbClr val="FCF1D5"/>
          </a:solidFill>
        </p:spPr>
      </p:pic>
      <p:sp>
        <p:nvSpPr>
          <p:cNvPr id="6" name="TextBox 5">
            <a:extLst>
              <a:ext uri="{FF2B5EF4-FFF2-40B4-BE49-F238E27FC236}">
                <a16:creationId xmlns:a16="http://schemas.microsoft.com/office/drawing/2014/main" id="{7B2D40A8-A4D4-2404-2AC6-772A0F2EBE8A}"/>
              </a:ext>
            </a:extLst>
          </p:cNvPr>
          <p:cNvSpPr txBox="1"/>
          <p:nvPr/>
        </p:nvSpPr>
        <p:spPr>
          <a:xfrm>
            <a:off x="9177321" y="3011214"/>
            <a:ext cx="2373547" cy="557048"/>
          </a:xfrm>
          <a:prstGeom prst="rect">
            <a:avLst/>
          </a:prstGeom>
          <a:noFill/>
          <a:ln w="38100">
            <a:solidFill>
              <a:srgbClr val="C00000"/>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9F890550-1A05-EFA7-8064-82AB5E6638E1}"/>
              </a:ext>
            </a:extLst>
          </p:cNvPr>
          <p:cNvSpPr txBox="1"/>
          <p:nvPr/>
        </p:nvSpPr>
        <p:spPr>
          <a:xfrm>
            <a:off x="1082566" y="3463159"/>
            <a:ext cx="4109544" cy="557048"/>
          </a:xfrm>
          <a:prstGeom prst="rect">
            <a:avLst/>
          </a:prstGeom>
          <a:noFill/>
          <a:ln w="38100">
            <a:solidFill>
              <a:srgbClr val="C00000"/>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73FE7621-0683-93A2-4994-569356F99DC6}"/>
              </a:ext>
            </a:extLst>
          </p:cNvPr>
          <p:cNvSpPr txBox="1"/>
          <p:nvPr/>
        </p:nvSpPr>
        <p:spPr>
          <a:xfrm>
            <a:off x="1093076" y="4104289"/>
            <a:ext cx="3436882" cy="1477328"/>
          </a:xfrm>
          <a:prstGeom prst="rect">
            <a:avLst/>
          </a:prstGeom>
          <a:noFill/>
          <a:ln w="38100">
            <a:solidFill>
              <a:srgbClr val="C00000"/>
            </a:solidFill>
          </a:ln>
        </p:spPr>
        <p:txBody>
          <a:bodyPr wrap="square" rtlCol="0">
            <a:spAutoFit/>
          </a:bodyPr>
          <a:lstStyle/>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73407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6DDF-06DE-7F03-D1B1-5E088465134C}"/>
              </a:ext>
            </a:extLst>
          </p:cNvPr>
          <p:cNvSpPr>
            <a:spLocks noGrp="1"/>
          </p:cNvSpPr>
          <p:nvPr>
            <p:ph type="title"/>
          </p:nvPr>
        </p:nvSpPr>
        <p:spPr>
          <a:xfrm>
            <a:off x="1376856" y="442220"/>
            <a:ext cx="9313956" cy="1345269"/>
          </a:xfrm>
        </p:spPr>
        <p:txBody>
          <a:bodyPr>
            <a:normAutofit fontScale="90000"/>
          </a:bodyPr>
          <a:lstStyle/>
          <a:p>
            <a:r>
              <a:rPr lang="en-US" dirty="0"/>
              <a:t>DSM-5 CRITERIA FOR SCHIZOPHRENIA</a:t>
            </a:r>
          </a:p>
        </p:txBody>
      </p:sp>
      <p:sp>
        <p:nvSpPr>
          <p:cNvPr id="3" name="Content Placeholder 2">
            <a:extLst>
              <a:ext uri="{FF2B5EF4-FFF2-40B4-BE49-F238E27FC236}">
                <a16:creationId xmlns:a16="http://schemas.microsoft.com/office/drawing/2014/main" id="{1EA0518A-A860-39DB-70D4-001332E56C0D}"/>
              </a:ext>
            </a:extLst>
          </p:cNvPr>
          <p:cNvSpPr>
            <a:spLocks noGrp="1"/>
          </p:cNvSpPr>
          <p:nvPr>
            <p:ph idx="1"/>
          </p:nvPr>
        </p:nvSpPr>
        <p:spPr>
          <a:xfrm>
            <a:off x="1072055" y="2312276"/>
            <a:ext cx="10531365" cy="3899338"/>
          </a:xfrm>
          <a:solidFill>
            <a:srgbClr val="FCF1D5"/>
          </a:solidFill>
        </p:spPr>
        <p:txBody>
          <a:bodyPr>
            <a:normAutofit lnSpcReduction="10000"/>
          </a:bodyPr>
          <a:lstStyle/>
          <a:p>
            <a:r>
              <a:rPr lang="en-US" sz="3600" b="1" dirty="0"/>
              <a:t>B</a:t>
            </a:r>
            <a:endParaRPr lang="en-US" dirty="0"/>
          </a:p>
          <a:p>
            <a:pPr marL="285750" indent="-285750">
              <a:buFont typeface="Wingdings" panose="05000000000000000000" pitchFamily="2" charset="2"/>
              <a:buChar char="q"/>
            </a:pPr>
            <a:r>
              <a:rPr lang="en-US" b="1" dirty="0">
                <a:solidFill>
                  <a:srgbClr val="FF0000"/>
                </a:solidFill>
              </a:rPr>
              <a:t>Disturbance level of functioning </a:t>
            </a:r>
            <a:r>
              <a:rPr lang="en-US" dirty="0"/>
              <a:t>in one or more major areas, such as work, interpersonal relations, or self-care, is markedly below the level achieved before the onset.</a:t>
            </a:r>
          </a:p>
          <a:p>
            <a:endParaRPr lang="en-US" dirty="0"/>
          </a:p>
          <a:p>
            <a:pPr marL="285750" indent="-285750">
              <a:buFont typeface="Wingdings" panose="05000000000000000000" pitchFamily="2" charset="2"/>
              <a:buChar char="q"/>
            </a:pPr>
            <a:r>
              <a:rPr lang="en-US" dirty="0"/>
              <a:t>when the onset is in childhood or adolescence, there is failure to achieve expected level of interpersonal, academic, or occupational functioning.</a:t>
            </a:r>
          </a:p>
        </p:txBody>
      </p:sp>
    </p:spTree>
    <p:extLst>
      <p:ext uri="{BB962C8B-B14F-4D97-AF65-F5344CB8AC3E}">
        <p14:creationId xmlns:p14="http://schemas.microsoft.com/office/powerpoint/2010/main" val="1244690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21B74-1C25-EC6E-24B2-B2E589761E52}"/>
              </a:ext>
            </a:extLst>
          </p:cNvPr>
          <p:cNvSpPr>
            <a:spLocks noGrp="1"/>
          </p:cNvSpPr>
          <p:nvPr>
            <p:ph type="title"/>
          </p:nvPr>
        </p:nvSpPr>
        <p:spPr>
          <a:xfrm>
            <a:off x="1345324" y="442220"/>
            <a:ext cx="9345487" cy="1345269"/>
          </a:xfrm>
        </p:spPr>
        <p:txBody>
          <a:bodyPr>
            <a:normAutofit fontScale="90000"/>
          </a:bodyPr>
          <a:lstStyle/>
          <a:p>
            <a:r>
              <a:rPr lang="en-US" dirty="0"/>
              <a:t>DSM-5 CRITERIA FOR SCHIZOPHRENIA</a:t>
            </a:r>
          </a:p>
        </p:txBody>
      </p:sp>
      <p:sp>
        <p:nvSpPr>
          <p:cNvPr id="3" name="Content Placeholder 2">
            <a:extLst>
              <a:ext uri="{FF2B5EF4-FFF2-40B4-BE49-F238E27FC236}">
                <a16:creationId xmlns:a16="http://schemas.microsoft.com/office/drawing/2014/main" id="{E61ACDE6-C44F-9AED-51FF-FC87ECE49D98}"/>
              </a:ext>
            </a:extLst>
          </p:cNvPr>
          <p:cNvSpPr>
            <a:spLocks noGrp="1"/>
          </p:cNvSpPr>
          <p:nvPr>
            <p:ph idx="1"/>
          </p:nvPr>
        </p:nvSpPr>
        <p:spPr>
          <a:xfrm>
            <a:off x="1019503" y="2312276"/>
            <a:ext cx="10478813" cy="3651504"/>
          </a:xfrm>
          <a:solidFill>
            <a:srgbClr val="FCF1D5"/>
          </a:solidFill>
        </p:spPr>
        <p:txBody>
          <a:bodyPr/>
          <a:lstStyle/>
          <a:p>
            <a:r>
              <a:rPr lang="en-US" sz="3200" b="1" dirty="0"/>
              <a:t>C</a:t>
            </a:r>
          </a:p>
          <a:p>
            <a:pPr marL="285750" indent="-285750">
              <a:buFont typeface="Wingdings" panose="05000000000000000000" pitchFamily="2" charset="2"/>
              <a:buChar char="q"/>
            </a:pPr>
            <a:r>
              <a:rPr lang="en-US" dirty="0"/>
              <a:t>Continuous signs of the disturbance persist for </a:t>
            </a:r>
            <a:r>
              <a:rPr lang="en-US" b="1" dirty="0">
                <a:solidFill>
                  <a:srgbClr val="FF0000"/>
                </a:solidFill>
              </a:rPr>
              <a:t>at least 6 months.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 This 6-month period must include </a:t>
            </a:r>
            <a:r>
              <a:rPr lang="en-US" b="1" dirty="0">
                <a:solidFill>
                  <a:srgbClr val="FF0000"/>
                </a:solidFill>
              </a:rPr>
              <a:t>at least 1 month of symptoms that meet Criterion A.</a:t>
            </a:r>
          </a:p>
        </p:txBody>
      </p:sp>
    </p:spTree>
    <p:extLst>
      <p:ext uri="{BB962C8B-B14F-4D97-AF65-F5344CB8AC3E}">
        <p14:creationId xmlns:p14="http://schemas.microsoft.com/office/powerpoint/2010/main" val="3155897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19EB-CA6C-F132-5BFA-66C5C17C0E4E}"/>
              </a:ext>
            </a:extLst>
          </p:cNvPr>
          <p:cNvSpPr>
            <a:spLocks noGrp="1"/>
          </p:cNvSpPr>
          <p:nvPr>
            <p:ph type="title"/>
          </p:nvPr>
        </p:nvSpPr>
        <p:spPr/>
        <p:txBody>
          <a:bodyPr/>
          <a:lstStyle/>
          <a:p>
            <a:r>
              <a:rPr lang="en-US" dirty="0"/>
              <a:t>EPIDEMIOLOGY </a:t>
            </a:r>
          </a:p>
        </p:txBody>
      </p:sp>
      <p:sp>
        <p:nvSpPr>
          <p:cNvPr id="3" name="Content Placeholder 2">
            <a:extLst>
              <a:ext uri="{FF2B5EF4-FFF2-40B4-BE49-F238E27FC236}">
                <a16:creationId xmlns:a16="http://schemas.microsoft.com/office/drawing/2014/main" id="{A35E2F0B-69F9-7062-DB31-9DC4C4D92197}"/>
              </a:ext>
            </a:extLst>
          </p:cNvPr>
          <p:cNvSpPr>
            <a:spLocks noGrp="1"/>
          </p:cNvSpPr>
          <p:nvPr>
            <p:ph idx="1"/>
          </p:nvPr>
        </p:nvSpPr>
        <p:spPr>
          <a:xfrm>
            <a:off x="1696720" y="2312276"/>
            <a:ext cx="8994091" cy="3915804"/>
          </a:xfrm>
        </p:spPr>
        <p:txBody>
          <a:bodyPr>
            <a:normAutofit/>
          </a:bodyPr>
          <a:lstStyle/>
          <a:p>
            <a:pPr marL="285750" indent="-285750">
              <a:buFont typeface="Wingdings" panose="05000000000000000000" pitchFamily="2" charset="2"/>
              <a:buChar char="q"/>
            </a:pPr>
            <a:r>
              <a:rPr lang="en-US" dirty="0"/>
              <a:t>The prevalence of childhood-onset schizophrenia is about 1 in 40,000 children.</a:t>
            </a:r>
          </a:p>
          <a:p>
            <a:pPr marL="285750" indent="-285750">
              <a:buFont typeface="Wingdings" panose="05000000000000000000" pitchFamily="2" charset="2"/>
              <a:buChar char="q"/>
            </a:pPr>
            <a:r>
              <a:rPr lang="en-US" dirty="0"/>
              <a:t>It is diagnosed more frequently in males (1.4:1) .</a:t>
            </a:r>
          </a:p>
          <a:p>
            <a:pPr marL="285750" indent="-285750">
              <a:buFont typeface="Wingdings" panose="05000000000000000000" pitchFamily="2" charset="2"/>
              <a:buChar char="q"/>
            </a:pPr>
            <a:r>
              <a:rPr lang="en-US" b="1" dirty="0"/>
              <a:t>Onset in males </a:t>
            </a:r>
            <a:r>
              <a:rPr lang="en-US" dirty="0"/>
              <a:t>is usually between the ages of </a:t>
            </a:r>
            <a:r>
              <a:rPr lang="en-US" b="1" dirty="0"/>
              <a:t>15 and 25 years</a:t>
            </a:r>
            <a:r>
              <a:rPr lang="en-US" dirty="0"/>
              <a:t>.</a:t>
            </a:r>
          </a:p>
          <a:p>
            <a:pPr marL="285750" indent="-285750">
              <a:buFont typeface="Wingdings" panose="05000000000000000000" pitchFamily="2" charset="2"/>
              <a:buChar char="q"/>
            </a:pPr>
            <a:r>
              <a:rPr lang="en-US" dirty="0"/>
              <a:t> </a:t>
            </a:r>
            <a:r>
              <a:rPr lang="en-US" b="1" dirty="0"/>
              <a:t>The onset tends </a:t>
            </a:r>
            <a:r>
              <a:rPr lang="en-US" dirty="0"/>
              <a:t>to be somewhat later in </a:t>
            </a:r>
            <a:r>
              <a:rPr lang="en-US" b="1" dirty="0"/>
              <a:t>women</a:t>
            </a:r>
            <a:r>
              <a:rPr lang="en-US" dirty="0"/>
              <a:t> (</a:t>
            </a:r>
            <a:r>
              <a:rPr lang="en-US" b="1" dirty="0"/>
              <a:t>ages 25 to 35 years)</a:t>
            </a:r>
          </a:p>
        </p:txBody>
      </p:sp>
    </p:spTree>
    <p:extLst>
      <p:ext uri="{BB962C8B-B14F-4D97-AF65-F5344CB8AC3E}">
        <p14:creationId xmlns:p14="http://schemas.microsoft.com/office/powerpoint/2010/main" val="80177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6E303-70A8-E63B-6A5A-C035EB6D34D1}"/>
              </a:ext>
            </a:extLst>
          </p:cNvPr>
          <p:cNvSpPr>
            <a:spLocks noGrp="1"/>
          </p:cNvSpPr>
          <p:nvPr>
            <p:ph type="title"/>
          </p:nvPr>
        </p:nvSpPr>
        <p:spPr/>
        <p:txBody>
          <a:bodyPr/>
          <a:lstStyle/>
          <a:p>
            <a:r>
              <a:rPr lang="en-US" dirty="0"/>
              <a:t>COMORBIDITY </a:t>
            </a:r>
          </a:p>
        </p:txBody>
      </p:sp>
      <p:sp>
        <p:nvSpPr>
          <p:cNvPr id="3" name="Content Placeholder 2">
            <a:extLst>
              <a:ext uri="{FF2B5EF4-FFF2-40B4-BE49-F238E27FC236}">
                <a16:creationId xmlns:a16="http://schemas.microsoft.com/office/drawing/2014/main" id="{6BAF50D0-7FDC-1D9F-734C-551C600DB61E}"/>
              </a:ext>
            </a:extLst>
          </p:cNvPr>
          <p:cNvSpPr>
            <a:spLocks noGrp="1"/>
          </p:cNvSpPr>
          <p:nvPr>
            <p:ph idx="1"/>
          </p:nvPr>
        </p:nvSpPr>
        <p:spPr>
          <a:xfrm>
            <a:off x="477520" y="2322786"/>
            <a:ext cx="10945823" cy="4319752"/>
          </a:xfrm>
        </p:spPr>
        <p:txBody>
          <a:bodyPr>
            <a:normAutofit/>
          </a:bodyPr>
          <a:lstStyle/>
          <a:p>
            <a:r>
              <a:rPr lang="en-US" sz="2400" b="1" u="sng" dirty="0"/>
              <a:t>Substance use disorders</a:t>
            </a:r>
            <a:r>
              <a:rPr lang="en-US" dirty="0"/>
              <a:t>, particularly alcohol and marijuana, occur in nearly </a:t>
            </a:r>
            <a:r>
              <a:rPr lang="en-US" u="sng" dirty="0"/>
              <a:t>half of affected individuals</a:t>
            </a:r>
            <a:r>
              <a:rPr lang="en-US" dirty="0"/>
              <a:t>. </a:t>
            </a:r>
          </a:p>
          <a:p>
            <a:endParaRPr lang="en-US" dirty="0"/>
          </a:p>
          <a:p>
            <a:r>
              <a:rPr lang="en-US" dirty="0"/>
              <a:t>Substance use is associated with higher rates of treatment nonadherence, relapse, incarceration, homelessness, violence, suicide, and a poorer prognosis.</a:t>
            </a:r>
          </a:p>
          <a:p>
            <a:endParaRPr lang="en-US" dirty="0"/>
          </a:p>
        </p:txBody>
      </p:sp>
    </p:spTree>
    <p:extLst>
      <p:ext uri="{BB962C8B-B14F-4D97-AF65-F5344CB8AC3E}">
        <p14:creationId xmlns:p14="http://schemas.microsoft.com/office/powerpoint/2010/main" val="3078214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18000-BDC9-4E13-6170-70795B18BD25}"/>
              </a:ext>
            </a:extLst>
          </p:cNvPr>
          <p:cNvSpPr>
            <a:spLocks noGrp="1"/>
          </p:cNvSpPr>
          <p:nvPr>
            <p:ph type="title"/>
          </p:nvPr>
        </p:nvSpPr>
        <p:spPr/>
        <p:txBody>
          <a:bodyPr/>
          <a:lstStyle/>
          <a:p>
            <a:r>
              <a:rPr lang="en-US" dirty="0"/>
              <a:t>COMORBIDITY </a:t>
            </a:r>
          </a:p>
        </p:txBody>
      </p:sp>
      <p:sp>
        <p:nvSpPr>
          <p:cNvPr id="3" name="Content Placeholder 2">
            <a:extLst>
              <a:ext uri="{FF2B5EF4-FFF2-40B4-BE49-F238E27FC236}">
                <a16:creationId xmlns:a16="http://schemas.microsoft.com/office/drawing/2014/main" id="{A495D878-236C-F0F9-CB81-700756ACB804}"/>
              </a:ext>
            </a:extLst>
          </p:cNvPr>
          <p:cNvSpPr>
            <a:spLocks noGrp="1"/>
          </p:cNvSpPr>
          <p:nvPr>
            <p:ph idx="1"/>
          </p:nvPr>
        </p:nvSpPr>
        <p:spPr>
          <a:xfrm>
            <a:off x="861848" y="2312275"/>
            <a:ext cx="10447283" cy="4298731"/>
          </a:xfrm>
        </p:spPr>
        <p:txBody>
          <a:bodyPr>
            <a:normAutofit/>
          </a:bodyPr>
          <a:lstStyle/>
          <a:p>
            <a:r>
              <a:rPr lang="en-US" sz="2400" b="1" u="sng" dirty="0"/>
              <a:t>Anxiety, depression, and suicide </a:t>
            </a:r>
            <a:r>
              <a:rPr lang="en-US" dirty="0"/>
              <a:t>co-occur frequently in schizophrenia.</a:t>
            </a:r>
          </a:p>
          <a:p>
            <a:endParaRPr lang="en-US" dirty="0"/>
          </a:p>
          <a:p>
            <a:endParaRPr lang="en-US" dirty="0"/>
          </a:p>
          <a:p>
            <a:r>
              <a:rPr lang="en-US" dirty="0"/>
              <a:t> </a:t>
            </a:r>
            <a:r>
              <a:rPr lang="en-US" b="1" dirty="0"/>
              <a:t>At least 20% of people with schizophrenia </a:t>
            </a:r>
            <a:r>
              <a:rPr lang="en-US" dirty="0">
                <a:highlight>
                  <a:srgbClr val="FCF1D5"/>
                </a:highlight>
              </a:rPr>
              <a:t>attempt suicide </a:t>
            </a:r>
            <a:r>
              <a:rPr lang="en-US" dirty="0"/>
              <a:t>while </a:t>
            </a:r>
            <a:r>
              <a:rPr lang="en-US" b="1" dirty="0">
                <a:highlight>
                  <a:srgbClr val="FCF1D5"/>
                </a:highlight>
              </a:rPr>
              <a:t>5% to 10% die by suicide.</a:t>
            </a:r>
            <a:endParaRPr lang="en-US" dirty="0"/>
          </a:p>
          <a:p>
            <a:endParaRPr lang="en-US" dirty="0"/>
          </a:p>
        </p:txBody>
      </p:sp>
    </p:spTree>
    <p:extLst>
      <p:ext uri="{BB962C8B-B14F-4D97-AF65-F5344CB8AC3E}">
        <p14:creationId xmlns:p14="http://schemas.microsoft.com/office/powerpoint/2010/main" val="633223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4082"/>
          </a:xfrm>
        </p:spPr>
        <p:txBody>
          <a:bodyPr>
            <a:normAutofit fontScale="90000"/>
          </a:bodyPr>
          <a:lstStyle/>
          <a:p>
            <a:r>
              <a:rPr lang="en-US" b="1" dirty="0"/>
              <a:t>Prognosis</a:t>
            </a:r>
            <a:endParaRPr lang="ar-IQ" b="1" dirty="0"/>
          </a:p>
        </p:txBody>
      </p:sp>
      <p:graphicFrame>
        <p:nvGraphicFramePr>
          <p:cNvPr id="5" name="Content Placeholder 4"/>
          <p:cNvGraphicFramePr>
            <a:graphicFrameLocks noGrp="1"/>
          </p:cNvGraphicFramePr>
          <p:nvPr>
            <p:ph idx="1"/>
          </p:nvPr>
        </p:nvGraphicFramePr>
        <p:xfrm>
          <a:off x="1919536" y="908721"/>
          <a:ext cx="8280920" cy="5287463"/>
        </p:xfrm>
        <a:graphic>
          <a:graphicData uri="http://schemas.openxmlformats.org/drawingml/2006/table">
            <a:tbl>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520791">
                <a:tc>
                  <a:txBody>
                    <a:bodyPr/>
                    <a:lstStyle/>
                    <a:p>
                      <a:pPr algn="l" rtl="0">
                        <a:spcAft>
                          <a:spcPts val="0"/>
                        </a:spcAft>
                      </a:pPr>
                      <a:r>
                        <a:rPr lang="en-US" sz="2400" b="1" dirty="0">
                          <a:solidFill>
                            <a:srgbClr val="FF0000"/>
                          </a:solidFill>
                          <a:latin typeface="Times New Roman"/>
                          <a:ea typeface="Times New Roman"/>
                        </a:rPr>
                        <a:t>Good  prognosis</a:t>
                      </a:r>
                      <a:endParaRPr lang="en-US" sz="2000" b="1" dirty="0">
                        <a:solidFill>
                          <a:srgbClr val="FF000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spcAft>
                          <a:spcPts val="0"/>
                        </a:spcAft>
                      </a:pPr>
                      <a:r>
                        <a:rPr lang="en-US" sz="2400" b="1" dirty="0">
                          <a:solidFill>
                            <a:srgbClr val="FF0000"/>
                          </a:solidFill>
                          <a:latin typeface="Times New Roman"/>
                          <a:ea typeface="Times New Roman"/>
                        </a:rPr>
                        <a:t>Poor prognosis</a:t>
                      </a:r>
                      <a:endParaRPr lang="en-US" sz="2000" b="1" dirty="0">
                        <a:solidFill>
                          <a:srgbClr val="FF000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0791">
                <a:tc>
                  <a:txBody>
                    <a:bodyPr/>
                    <a:lstStyle/>
                    <a:p>
                      <a:pPr algn="l" rtl="0">
                        <a:spcAft>
                          <a:spcPts val="0"/>
                        </a:spcAft>
                      </a:pPr>
                      <a:r>
                        <a:rPr lang="en-US" sz="2400" b="1">
                          <a:latin typeface="Times New Roman"/>
                          <a:ea typeface="Times New Roman"/>
                        </a:rPr>
                        <a:t>Later onset</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spcAft>
                          <a:spcPts val="0"/>
                        </a:spcAft>
                      </a:pPr>
                      <a:r>
                        <a:rPr lang="en-US" sz="2400" b="1">
                          <a:latin typeface="Times New Roman"/>
                          <a:ea typeface="Times New Roman"/>
                        </a:rPr>
                        <a:t>Younger onset</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0791">
                <a:tc>
                  <a:txBody>
                    <a:bodyPr/>
                    <a:lstStyle/>
                    <a:p>
                      <a:pPr algn="l" rtl="0">
                        <a:spcAft>
                          <a:spcPts val="0"/>
                        </a:spcAft>
                      </a:pPr>
                      <a:r>
                        <a:rPr lang="en-US" sz="2400" b="1">
                          <a:latin typeface="Times New Roman"/>
                          <a:ea typeface="Times New Roman"/>
                        </a:rPr>
                        <a:t>Acute  onset</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spcAft>
                          <a:spcPts val="0"/>
                        </a:spcAft>
                      </a:pPr>
                      <a:r>
                        <a:rPr lang="en-US" sz="2400" b="1">
                          <a:latin typeface="Times New Roman"/>
                          <a:ea typeface="Times New Roman"/>
                        </a:rPr>
                        <a:t>Insidious onset</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0963">
                <a:tc>
                  <a:txBody>
                    <a:bodyPr/>
                    <a:lstStyle/>
                    <a:p>
                      <a:pPr algn="l" rtl="0">
                        <a:spcAft>
                          <a:spcPts val="0"/>
                        </a:spcAft>
                      </a:pPr>
                      <a:r>
                        <a:rPr lang="en-US" sz="2400" b="1">
                          <a:latin typeface="Times New Roman"/>
                          <a:ea typeface="Times New Roman"/>
                        </a:rPr>
                        <a:t>Good social, sexual and work history</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spcAft>
                          <a:spcPts val="0"/>
                        </a:spcAft>
                      </a:pPr>
                      <a:r>
                        <a:rPr lang="en-US" sz="2400" b="1">
                          <a:latin typeface="Times New Roman"/>
                          <a:ea typeface="Times New Roman"/>
                        </a:rPr>
                        <a:t>Poor social, sexual and work history</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20791">
                <a:tc>
                  <a:txBody>
                    <a:bodyPr/>
                    <a:lstStyle/>
                    <a:p>
                      <a:pPr algn="l" rtl="0">
                        <a:spcAft>
                          <a:spcPts val="0"/>
                        </a:spcAft>
                      </a:pPr>
                      <a:r>
                        <a:rPr lang="en-US" sz="2400" b="1" dirty="0">
                          <a:latin typeface="Times New Roman"/>
                          <a:ea typeface="Times New Roman"/>
                        </a:rPr>
                        <a:t>Depression</a:t>
                      </a:r>
                      <a:endParaRPr lang="en-US" sz="20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spcAft>
                          <a:spcPts val="0"/>
                        </a:spcAft>
                      </a:pPr>
                      <a:r>
                        <a:rPr lang="en-US" sz="2400" b="1">
                          <a:latin typeface="Times New Roman"/>
                          <a:ea typeface="Times New Roman"/>
                        </a:rPr>
                        <a:t>Withdrawn behavior </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20963">
                <a:tc>
                  <a:txBody>
                    <a:bodyPr/>
                    <a:lstStyle/>
                    <a:p>
                      <a:pPr algn="l" rtl="0">
                        <a:spcAft>
                          <a:spcPts val="0"/>
                        </a:spcAft>
                      </a:pPr>
                      <a:r>
                        <a:rPr lang="en-US" sz="2400" b="1">
                          <a:latin typeface="Times New Roman"/>
                          <a:ea typeface="Times New Roman"/>
                        </a:rPr>
                        <a:t>Catatonic or paranoid features</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spcAft>
                          <a:spcPts val="0"/>
                        </a:spcAft>
                      </a:pPr>
                      <a:r>
                        <a:rPr lang="en-US" sz="2400" b="1">
                          <a:latin typeface="Times New Roman"/>
                          <a:ea typeface="Times New Roman"/>
                        </a:rPr>
                        <a:t>Disorganized </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20791">
                <a:tc>
                  <a:txBody>
                    <a:bodyPr/>
                    <a:lstStyle/>
                    <a:p>
                      <a:pPr algn="l" rtl="0">
                        <a:spcAft>
                          <a:spcPts val="0"/>
                        </a:spcAft>
                      </a:pPr>
                      <a:r>
                        <a:rPr lang="en-US" sz="2400" b="1">
                          <a:latin typeface="Times New Roman"/>
                          <a:ea typeface="Times New Roman"/>
                        </a:rPr>
                        <a:t>Married</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spcAft>
                          <a:spcPts val="0"/>
                        </a:spcAft>
                      </a:pPr>
                      <a:r>
                        <a:rPr lang="en-US" sz="2400" b="1">
                          <a:latin typeface="Times New Roman"/>
                          <a:ea typeface="Times New Roman"/>
                        </a:rPr>
                        <a:t>Single, divorced, widowed</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20791">
                <a:tc>
                  <a:txBody>
                    <a:bodyPr/>
                    <a:lstStyle/>
                    <a:p>
                      <a:pPr algn="l" rtl="0">
                        <a:spcAft>
                          <a:spcPts val="0"/>
                        </a:spcAft>
                      </a:pPr>
                      <a:r>
                        <a:rPr lang="en-US" sz="2400" b="1">
                          <a:latin typeface="Times New Roman"/>
                          <a:ea typeface="Times New Roman"/>
                        </a:rPr>
                        <a:t>Good support systems</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spcAft>
                          <a:spcPts val="0"/>
                        </a:spcAft>
                      </a:pPr>
                      <a:r>
                        <a:rPr lang="en-US" sz="2400" b="1">
                          <a:latin typeface="Times New Roman"/>
                          <a:ea typeface="Times New Roman"/>
                        </a:rPr>
                        <a:t>Poor support systems</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20791">
                <a:tc>
                  <a:txBody>
                    <a:bodyPr/>
                    <a:lstStyle/>
                    <a:p>
                      <a:pPr algn="l" rtl="0">
                        <a:spcAft>
                          <a:spcPts val="0"/>
                        </a:spcAft>
                      </a:pPr>
                      <a:r>
                        <a:rPr lang="en-US" sz="2400" b="1">
                          <a:latin typeface="Times New Roman"/>
                          <a:ea typeface="Times New Roman"/>
                        </a:rPr>
                        <a:t>Positive symptoms</a:t>
                      </a:r>
                      <a:endParaRPr lang="en-US" sz="2000" b="1">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spcAft>
                          <a:spcPts val="0"/>
                        </a:spcAft>
                      </a:pPr>
                      <a:r>
                        <a:rPr lang="en-US" sz="2400" b="1" dirty="0">
                          <a:latin typeface="Times New Roman"/>
                          <a:ea typeface="Times New Roman"/>
                        </a:rPr>
                        <a:t>Negative symptoms</a:t>
                      </a:r>
                      <a:endParaRPr lang="en-US" sz="2000" b="1"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6" name="Date Placeholder 5"/>
          <p:cNvSpPr>
            <a:spLocks noGrp="1"/>
          </p:cNvSpPr>
          <p:nvPr>
            <p:ph type="dt" sz="half" idx="10"/>
          </p:nvPr>
        </p:nvSpPr>
        <p:spPr/>
        <p:txBody>
          <a:bodyPr/>
          <a:lstStyle/>
          <a:p>
            <a:pPr rtl="1"/>
            <a:fld id="{F848D9F7-3F60-4260-871F-F7DAE87A1100}" type="datetime8">
              <a:rPr lang="ar-IQ">
                <a:solidFill>
                  <a:prstClr val="black">
                    <a:tint val="75000"/>
                  </a:prstClr>
                </a:solidFill>
                <a:latin typeface="Calibri"/>
                <a:cs typeface="Arial" panose="020B0604020202020204" pitchFamily="34" charset="0"/>
              </a:rPr>
              <a:pPr rtl="1"/>
              <a:t>20 أيار، 26</a:t>
            </a:fld>
            <a:endParaRPr lang="ar-IQ">
              <a:solidFill>
                <a:prstClr val="black">
                  <a:tint val="75000"/>
                </a:prstClr>
              </a:solidFill>
              <a:latin typeface="Calibri"/>
              <a:cs typeface="Arial" panose="020B0604020202020204" pitchFamily="34" charset="0"/>
            </a:endParaRPr>
          </a:p>
        </p:txBody>
      </p:sp>
      <p:sp>
        <p:nvSpPr>
          <p:cNvPr id="7" name="Slide Number Placeholder 6"/>
          <p:cNvSpPr>
            <a:spLocks noGrp="1"/>
          </p:cNvSpPr>
          <p:nvPr>
            <p:ph type="sldNum" sz="quarter" idx="12"/>
          </p:nvPr>
        </p:nvSpPr>
        <p:spPr/>
        <p:txBody>
          <a:bodyPr/>
          <a:lstStyle/>
          <a:p>
            <a:pPr rtl="1"/>
            <a:fld id="{D7960363-2A67-4F4B-827B-2D81E7B8C1BD}" type="slidenum">
              <a:rPr lang="ar-IQ">
                <a:solidFill>
                  <a:prstClr val="black">
                    <a:tint val="75000"/>
                  </a:prstClr>
                </a:solidFill>
                <a:latin typeface="Calibri"/>
                <a:cs typeface="Arial" panose="020B0604020202020204" pitchFamily="34" charset="0"/>
              </a:rPr>
              <a:pPr rtl="1"/>
              <a:t>27</a:t>
            </a:fld>
            <a:endParaRPr lang="ar-IQ">
              <a:solidFill>
                <a:prstClr val="black">
                  <a:tint val="75000"/>
                </a:prstClr>
              </a:solidFill>
              <a:latin typeface="Calibri"/>
              <a:cs typeface="Arial" panose="020B0604020202020204" pitchFamily="34" charset="0"/>
            </a:endParaRPr>
          </a:p>
        </p:txBody>
      </p:sp>
      <p:sp>
        <p:nvSpPr>
          <p:cNvPr id="8" name="Footer Placeholder 7"/>
          <p:cNvSpPr>
            <a:spLocks noGrp="1"/>
          </p:cNvSpPr>
          <p:nvPr>
            <p:ph type="ftr" sz="quarter" idx="11"/>
          </p:nvPr>
        </p:nvSpPr>
        <p:spPr/>
        <p:txBody>
          <a:bodyPr/>
          <a:lstStyle/>
          <a:p>
            <a:pPr rtl="1"/>
            <a:r>
              <a:rPr lang="en-US">
                <a:solidFill>
                  <a:prstClr val="black">
                    <a:tint val="75000"/>
                  </a:prstClr>
                </a:solidFill>
                <a:latin typeface="Calibri"/>
              </a:rPr>
              <a:t>psychairic nursing</a:t>
            </a:r>
            <a:endParaRPr lang="ar-IQ">
              <a:solidFill>
                <a:prstClr val="black">
                  <a:tint val="75000"/>
                </a:prstClr>
              </a:solidFill>
              <a:latin typeface="Calibri"/>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03A31-0568-8B57-92A5-86C25080A12A}"/>
              </a:ext>
            </a:extLst>
          </p:cNvPr>
          <p:cNvSpPr>
            <a:spLocks noGrp="1"/>
          </p:cNvSpPr>
          <p:nvPr>
            <p:ph type="title"/>
          </p:nvPr>
        </p:nvSpPr>
        <p:spPr/>
        <p:txBody>
          <a:bodyPr/>
          <a:lstStyle/>
          <a:p>
            <a:r>
              <a:rPr lang="en-US" dirty="0"/>
              <a:t>Related Disorders </a:t>
            </a:r>
          </a:p>
        </p:txBody>
      </p:sp>
      <p:sp>
        <p:nvSpPr>
          <p:cNvPr id="3" name="Content Placeholder 2">
            <a:extLst>
              <a:ext uri="{FF2B5EF4-FFF2-40B4-BE49-F238E27FC236}">
                <a16:creationId xmlns:a16="http://schemas.microsoft.com/office/drawing/2014/main" id="{9F0E4CDF-C9EA-3531-3BEE-F5011900B7C6}"/>
              </a:ext>
            </a:extLst>
          </p:cNvPr>
          <p:cNvSpPr>
            <a:spLocks noGrp="1"/>
          </p:cNvSpPr>
          <p:nvPr>
            <p:ph idx="1"/>
          </p:nvPr>
        </p:nvSpPr>
        <p:spPr/>
        <p:txBody>
          <a:bodyPr>
            <a:normAutofit lnSpcReduction="10000"/>
          </a:bodyPr>
          <a:lstStyle/>
          <a:p>
            <a:r>
              <a:rPr lang="en-US" dirty="0">
                <a:highlight>
                  <a:srgbClr val="FFFF00"/>
                </a:highlight>
              </a:rPr>
              <a:t>DELUSIONAL DISORDER </a:t>
            </a:r>
            <a:r>
              <a:rPr lang="en-US" dirty="0"/>
              <a:t>:</a:t>
            </a:r>
          </a:p>
          <a:p>
            <a:pPr marL="285750" indent="-285750">
              <a:buFont typeface="Wingdings" panose="05000000000000000000" pitchFamily="2" charset="2"/>
              <a:buChar char="v"/>
            </a:pPr>
            <a:r>
              <a:rPr lang="en-US" b="1" dirty="0"/>
              <a:t>Delusional disorder is characterized by delusions that have lasted 1 month or longer</a:t>
            </a:r>
            <a:r>
              <a:rPr lang="en-US" dirty="0"/>
              <a:t>.</a:t>
            </a:r>
          </a:p>
          <a:p>
            <a:pPr marL="285750" indent="-285750">
              <a:buFont typeface="Wingdings" panose="05000000000000000000" pitchFamily="2" charset="2"/>
              <a:buChar char="v"/>
            </a:pPr>
            <a:r>
              <a:rPr lang="en-US" u="sng" dirty="0"/>
              <a:t>These delusions are usually not severe enough to impair occupational or daily functioning. </a:t>
            </a:r>
          </a:p>
          <a:p>
            <a:pPr marL="285750" indent="-285750">
              <a:buFont typeface="Wingdings" panose="05000000000000000000" pitchFamily="2" charset="2"/>
              <a:buChar char="v"/>
            </a:pPr>
            <a:r>
              <a:rPr lang="en-US" b="1" dirty="0"/>
              <a:t>Individuals with this personality disorder do not tend to behave strangely or bizarrely</a:t>
            </a:r>
          </a:p>
        </p:txBody>
      </p:sp>
    </p:spTree>
    <p:extLst>
      <p:ext uri="{BB962C8B-B14F-4D97-AF65-F5344CB8AC3E}">
        <p14:creationId xmlns:p14="http://schemas.microsoft.com/office/powerpoint/2010/main" val="765428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BE34-66C9-8D62-89DB-A286F1811040}"/>
              </a:ext>
            </a:extLst>
          </p:cNvPr>
          <p:cNvSpPr>
            <a:spLocks noGrp="1"/>
          </p:cNvSpPr>
          <p:nvPr>
            <p:ph type="title"/>
          </p:nvPr>
        </p:nvSpPr>
        <p:spPr/>
        <p:txBody>
          <a:bodyPr/>
          <a:lstStyle/>
          <a:p>
            <a:r>
              <a:rPr lang="en-US" dirty="0"/>
              <a:t>Related Disorders </a:t>
            </a:r>
          </a:p>
        </p:txBody>
      </p:sp>
      <p:sp>
        <p:nvSpPr>
          <p:cNvPr id="3" name="Content Placeholder 2">
            <a:extLst>
              <a:ext uri="{FF2B5EF4-FFF2-40B4-BE49-F238E27FC236}">
                <a16:creationId xmlns:a16="http://schemas.microsoft.com/office/drawing/2014/main" id="{F2C9683E-62E9-B405-FB02-D20B27ACCF56}"/>
              </a:ext>
            </a:extLst>
          </p:cNvPr>
          <p:cNvSpPr>
            <a:spLocks noGrp="1"/>
          </p:cNvSpPr>
          <p:nvPr>
            <p:ph idx="1"/>
          </p:nvPr>
        </p:nvSpPr>
        <p:spPr>
          <a:xfrm>
            <a:off x="840828" y="2312276"/>
            <a:ext cx="10699531" cy="4256690"/>
          </a:xfrm>
        </p:spPr>
        <p:txBody>
          <a:bodyPr/>
          <a:lstStyle/>
          <a:p>
            <a:r>
              <a:rPr lang="en-US" sz="2400" b="1" dirty="0">
                <a:highlight>
                  <a:srgbClr val="FFFF00"/>
                </a:highlight>
              </a:rPr>
              <a:t>Brief psychotic disorder: </a:t>
            </a:r>
          </a:p>
          <a:p>
            <a:pPr marL="285750" indent="-285750">
              <a:buFont typeface="Courier New" panose="02070309020205020404" pitchFamily="49" charset="0"/>
              <a:buChar char="o"/>
            </a:pPr>
            <a:r>
              <a:rPr lang="en-US" dirty="0"/>
              <a:t>Is characterized by the sudden onset of at least one of the following: delusions, hallucinations, disorganized speech, and disorganized or catatonic (severely decreased motor activity) behavior. </a:t>
            </a:r>
          </a:p>
          <a:p>
            <a:pPr marL="285750" indent="-285750">
              <a:buFont typeface="Courier New" panose="02070309020205020404" pitchFamily="49" charset="0"/>
              <a:buChar char="o"/>
            </a:pPr>
            <a:r>
              <a:rPr lang="en-US" b="1" u="sng" dirty="0">
                <a:highlight>
                  <a:srgbClr val="FFFF00"/>
                </a:highlight>
              </a:rPr>
              <a:t>The symptoms must last longer than 1 day, but no longer than 1 month with </a:t>
            </a:r>
            <a:r>
              <a:rPr lang="en-US" dirty="0"/>
              <a:t>the </a:t>
            </a:r>
            <a:r>
              <a:rPr lang="en-US" u="sng" dirty="0"/>
              <a:t>expectation of a return to normal functioning</a:t>
            </a:r>
          </a:p>
        </p:txBody>
      </p:sp>
    </p:spTree>
    <p:extLst>
      <p:ext uri="{BB962C8B-B14F-4D97-AF65-F5344CB8AC3E}">
        <p14:creationId xmlns:p14="http://schemas.microsoft.com/office/powerpoint/2010/main" val="1657980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0AA69-4309-10C0-20E3-02E2D56A9A0C}"/>
              </a:ext>
            </a:extLst>
          </p:cNvPr>
          <p:cNvSpPr>
            <a:spLocks noGrp="1"/>
          </p:cNvSpPr>
          <p:nvPr>
            <p:ph type="title"/>
          </p:nvPr>
        </p:nvSpPr>
        <p:spPr/>
        <p:txBody>
          <a:bodyPr/>
          <a:lstStyle/>
          <a:p>
            <a:r>
              <a:rPr lang="en-US" dirty="0"/>
              <a:t>Schizophrenia</a:t>
            </a:r>
          </a:p>
        </p:txBody>
      </p:sp>
      <p:sp>
        <p:nvSpPr>
          <p:cNvPr id="3" name="Content Placeholder 2">
            <a:extLst>
              <a:ext uri="{FF2B5EF4-FFF2-40B4-BE49-F238E27FC236}">
                <a16:creationId xmlns:a16="http://schemas.microsoft.com/office/drawing/2014/main" id="{E84458E3-EEE8-0E05-7F89-049E3ADA95EB}"/>
              </a:ext>
            </a:extLst>
          </p:cNvPr>
          <p:cNvSpPr>
            <a:spLocks noGrp="1"/>
          </p:cNvSpPr>
          <p:nvPr>
            <p:ph idx="1"/>
          </p:nvPr>
        </p:nvSpPr>
        <p:spPr/>
        <p:txBody>
          <a:bodyPr>
            <a:normAutofit fontScale="77500" lnSpcReduction="20000"/>
          </a:bodyPr>
          <a:lstStyle/>
          <a:p>
            <a:r>
              <a:rPr lang="en-US" sz="2800" b="1" dirty="0">
                <a:solidFill>
                  <a:schemeClr val="tx1"/>
                </a:solidFill>
                <a:latin typeface="+mj-lt"/>
              </a:rPr>
              <a:t>Schizophrenia</a:t>
            </a:r>
            <a:r>
              <a:rPr lang="en-US" sz="2800" dirty="0">
                <a:latin typeface="+mj-lt"/>
              </a:rPr>
              <a:t> is a severe mental disorder are characterized by </a:t>
            </a:r>
            <a:r>
              <a:rPr lang="en-US" sz="2800" b="1" dirty="0">
                <a:latin typeface="+mj-lt"/>
              </a:rPr>
              <a:t>psychosis symptoms</a:t>
            </a:r>
            <a:r>
              <a:rPr lang="en-US" sz="2800" dirty="0">
                <a:latin typeface="+mj-lt"/>
              </a:rPr>
              <a:t>, which refers to altered cognition, altered perception, and/or an impaired ability to determine what is or is not real, emotional, and behavioral symptoms. </a:t>
            </a:r>
          </a:p>
          <a:p>
            <a:endParaRPr lang="en-US" sz="2800" dirty="0">
              <a:latin typeface="+mj-lt"/>
            </a:endParaRPr>
          </a:p>
          <a:p>
            <a:r>
              <a:rPr lang="en-US" sz="2800" dirty="0">
                <a:latin typeface="+mj-lt"/>
              </a:rPr>
              <a:t>These symptoms often interfere with a person's ability to think clearly, manage emotions, make decisions, and relate to others</a:t>
            </a:r>
            <a:r>
              <a:rPr lang="en-US" dirty="0"/>
              <a:t>. </a:t>
            </a:r>
          </a:p>
        </p:txBody>
      </p:sp>
    </p:spTree>
    <p:extLst>
      <p:ext uri="{BB962C8B-B14F-4D97-AF65-F5344CB8AC3E}">
        <p14:creationId xmlns:p14="http://schemas.microsoft.com/office/powerpoint/2010/main" val="333215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8551C-E3D3-D0E5-CA2E-12C64C83BD75}"/>
              </a:ext>
            </a:extLst>
          </p:cNvPr>
          <p:cNvSpPr>
            <a:spLocks noGrp="1"/>
          </p:cNvSpPr>
          <p:nvPr>
            <p:ph type="title"/>
          </p:nvPr>
        </p:nvSpPr>
        <p:spPr/>
        <p:txBody>
          <a:bodyPr/>
          <a:lstStyle/>
          <a:p>
            <a:r>
              <a:rPr lang="en-US" dirty="0"/>
              <a:t>Related Disorders </a:t>
            </a:r>
          </a:p>
        </p:txBody>
      </p:sp>
      <p:sp>
        <p:nvSpPr>
          <p:cNvPr id="3" name="Content Placeholder 2">
            <a:extLst>
              <a:ext uri="{FF2B5EF4-FFF2-40B4-BE49-F238E27FC236}">
                <a16:creationId xmlns:a16="http://schemas.microsoft.com/office/drawing/2014/main" id="{7ABC0E13-072A-4518-C48F-FAF9F125C0D8}"/>
              </a:ext>
            </a:extLst>
          </p:cNvPr>
          <p:cNvSpPr>
            <a:spLocks noGrp="1"/>
          </p:cNvSpPr>
          <p:nvPr>
            <p:ph idx="1"/>
          </p:nvPr>
        </p:nvSpPr>
        <p:spPr>
          <a:xfrm>
            <a:off x="672662" y="2312276"/>
            <a:ext cx="11067393" cy="3651504"/>
          </a:xfrm>
        </p:spPr>
        <p:txBody>
          <a:bodyPr/>
          <a:lstStyle/>
          <a:p>
            <a:r>
              <a:rPr lang="en-US" sz="2400" b="1" dirty="0">
                <a:highlight>
                  <a:srgbClr val="FFFF00"/>
                </a:highlight>
              </a:rPr>
              <a:t>SCHIZOPHRENIFORM DISORDER: </a:t>
            </a:r>
          </a:p>
          <a:p>
            <a:endParaRPr lang="en-US" dirty="0">
              <a:highlight>
                <a:srgbClr val="FFFF00"/>
              </a:highlight>
            </a:endParaRPr>
          </a:p>
          <a:p>
            <a:pPr marL="285750" indent="-285750">
              <a:buFont typeface="Courier New" panose="02070309020205020404" pitchFamily="49" charset="0"/>
              <a:buChar char="o"/>
            </a:pPr>
            <a:r>
              <a:rPr lang="en-US" dirty="0"/>
              <a:t>The essential features of this disorder are </a:t>
            </a:r>
            <a:r>
              <a:rPr lang="en-US" b="1" dirty="0"/>
              <a:t>exactly like those of schizophrenia</a:t>
            </a:r>
            <a:r>
              <a:rPr lang="en-US" dirty="0"/>
              <a:t>, except that symptoms last a much </a:t>
            </a:r>
            <a:r>
              <a:rPr lang="en-US" b="1" dirty="0"/>
              <a:t>shorter period of time </a:t>
            </a:r>
            <a:r>
              <a:rPr lang="en-US" dirty="0"/>
              <a:t>(</a:t>
            </a:r>
            <a:r>
              <a:rPr lang="en-US" b="1" dirty="0">
                <a:highlight>
                  <a:srgbClr val="FFFF00"/>
                </a:highlight>
              </a:rPr>
              <a:t>less than 6 months</a:t>
            </a:r>
            <a:r>
              <a:rPr lang="en-US" dirty="0"/>
              <a:t>).</a:t>
            </a:r>
          </a:p>
        </p:txBody>
      </p:sp>
    </p:spTree>
    <p:extLst>
      <p:ext uri="{BB962C8B-B14F-4D97-AF65-F5344CB8AC3E}">
        <p14:creationId xmlns:p14="http://schemas.microsoft.com/office/powerpoint/2010/main" val="3907551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D7EF2-B27C-47D3-0BAA-16FD34F2292D}"/>
              </a:ext>
            </a:extLst>
          </p:cNvPr>
          <p:cNvSpPr>
            <a:spLocks noGrp="1"/>
          </p:cNvSpPr>
          <p:nvPr>
            <p:ph type="title"/>
          </p:nvPr>
        </p:nvSpPr>
        <p:spPr/>
        <p:txBody>
          <a:bodyPr/>
          <a:lstStyle/>
          <a:p>
            <a:r>
              <a:rPr lang="en-US" dirty="0"/>
              <a:t>Related Disorders </a:t>
            </a:r>
          </a:p>
        </p:txBody>
      </p:sp>
      <p:sp>
        <p:nvSpPr>
          <p:cNvPr id="3" name="Content Placeholder 2">
            <a:extLst>
              <a:ext uri="{FF2B5EF4-FFF2-40B4-BE49-F238E27FC236}">
                <a16:creationId xmlns:a16="http://schemas.microsoft.com/office/drawing/2014/main" id="{B26CE91E-426C-1C1C-AE17-9EAB0E4A41E5}"/>
              </a:ext>
            </a:extLst>
          </p:cNvPr>
          <p:cNvSpPr>
            <a:spLocks noGrp="1"/>
          </p:cNvSpPr>
          <p:nvPr>
            <p:ph idx="1"/>
          </p:nvPr>
        </p:nvSpPr>
        <p:spPr>
          <a:xfrm>
            <a:off x="746234" y="2312276"/>
            <a:ext cx="10941269" cy="3651504"/>
          </a:xfrm>
        </p:spPr>
        <p:txBody>
          <a:bodyPr/>
          <a:lstStyle/>
          <a:p>
            <a:r>
              <a:rPr lang="en-US" sz="2400" b="1" dirty="0">
                <a:highlight>
                  <a:srgbClr val="FFFF00"/>
                </a:highlight>
              </a:rPr>
              <a:t>SCHIZOAFFECTIVE DISORDER</a:t>
            </a:r>
            <a:r>
              <a:rPr lang="en-US" sz="2400" b="1" dirty="0"/>
              <a:t>:</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r>
              <a:rPr lang="en-US" dirty="0"/>
              <a:t>This disorder is characterized by an uninterrupted </a:t>
            </a:r>
            <a:r>
              <a:rPr lang="en-US" b="1" dirty="0">
                <a:highlight>
                  <a:srgbClr val="FFFF00"/>
                </a:highlight>
              </a:rPr>
              <a:t>period of illness during which there is a major depressive, manic, or mixed episode</a:t>
            </a:r>
            <a:r>
              <a:rPr lang="en-US" dirty="0"/>
              <a:t>, </a:t>
            </a:r>
            <a:r>
              <a:rPr lang="en-US" dirty="0">
                <a:highlight>
                  <a:srgbClr val="FCF1D5"/>
                </a:highlight>
              </a:rPr>
              <a:t>concurrent with symptoms that meet the criteria for schizophrenia (Psychosis).</a:t>
            </a:r>
          </a:p>
        </p:txBody>
      </p:sp>
    </p:spTree>
    <p:extLst>
      <p:ext uri="{BB962C8B-B14F-4D97-AF65-F5344CB8AC3E}">
        <p14:creationId xmlns:p14="http://schemas.microsoft.com/office/powerpoint/2010/main" val="1298672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8B65472-4544-0B44-2CCD-1887E4FE4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565" y="399393"/>
            <a:ext cx="10216055" cy="5746528"/>
          </a:xfrm>
          <a:prstGeom prst="rect">
            <a:avLst/>
          </a:prstGeom>
        </p:spPr>
      </p:pic>
    </p:spTree>
    <p:extLst>
      <p:ext uri="{BB962C8B-B14F-4D97-AF65-F5344CB8AC3E}">
        <p14:creationId xmlns:p14="http://schemas.microsoft.com/office/powerpoint/2010/main" val="436147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poster&#10;&#10;Description automatically generated">
            <a:extLst>
              <a:ext uri="{FF2B5EF4-FFF2-40B4-BE49-F238E27FC236}">
                <a16:creationId xmlns:a16="http://schemas.microsoft.com/office/drawing/2014/main" id="{DFAEA3EB-6C9D-2E10-38CC-DEEE4788AF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638" y="643467"/>
            <a:ext cx="9904122" cy="5571066"/>
          </a:xfrm>
          <a:prstGeom prst="rect">
            <a:avLst/>
          </a:prstGeom>
        </p:spPr>
      </p:pic>
    </p:spTree>
    <p:extLst>
      <p:ext uri="{BB962C8B-B14F-4D97-AF65-F5344CB8AC3E}">
        <p14:creationId xmlns:p14="http://schemas.microsoft.com/office/powerpoint/2010/main" val="3949386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ack background with colorful text&#10;&#10;Description automatically generated with medium confidence">
            <a:extLst>
              <a:ext uri="{FF2B5EF4-FFF2-40B4-BE49-F238E27FC236}">
                <a16:creationId xmlns:a16="http://schemas.microsoft.com/office/drawing/2014/main" id="{3624618D-1A3C-C686-8F4A-7C9BE4F732D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845500" y="273279"/>
            <a:ext cx="10501000" cy="5906804"/>
          </a:xfrm>
          <a:prstGeom prst="rect">
            <a:avLst/>
          </a:prstGeom>
        </p:spPr>
      </p:pic>
    </p:spTree>
    <p:extLst>
      <p:ext uri="{BB962C8B-B14F-4D97-AF65-F5344CB8AC3E}">
        <p14:creationId xmlns:p14="http://schemas.microsoft.com/office/powerpoint/2010/main" val="2183418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black background with white text&#10;&#10;Description automatically generated">
            <a:extLst>
              <a:ext uri="{FF2B5EF4-FFF2-40B4-BE49-F238E27FC236}">
                <a16:creationId xmlns:a16="http://schemas.microsoft.com/office/drawing/2014/main" id="{BA7D53AB-99EC-B5C4-1092-5BC4762986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742731" y="325831"/>
            <a:ext cx="10706537" cy="6022418"/>
          </a:xfrm>
          <a:prstGeom prst="rect">
            <a:avLst/>
          </a:prstGeom>
        </p:spPr>
      </p:pic>
    </p:spTree>
    <p:extLst>
      <p:ext uri="{BB962C8B-B14F-4D97-AF65-F5344CB8AC3E}">
        <p14:creationId xmlns:p14="http://schemas.microsoft.com/office/powerpoint/2010/main" val="1383013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3F49-CBD5-35D1-7B41-0222D093EBD9}"/>
              </a:ext>
            </a:extLst>
          </p:cNvPr>
          <p:cNvSpPr>
            <a:spLocks noGrp="1"/>
          </p:cNvSpPr>
          <p:nvPr>
            <p:ph type="title"/>
          </p:nvPr>
        </p:nvSpPr>
        <p:spPr/>
        <p:txBody>
          <a:bodyPr/>
          <a:lstStyle/>
          <a:p>
            <a:endParaRPr lang="en-US"/>
          </a:p>
        </p:txBody>
      </p:sp>
      <p:pic>
        <p:nvPicPr>
          <p:cNvPr id="4" name="Anderson Cooper tries a schizophrenia simulator [yL9UJVtgPZY]">
            <a:hlinkClick r:id="" action="ppaction://media"/>
            <a:extLst>
              <a:ext uri="{FF2B5EF4-FFF2-40B4-BE49-F238E27FC236}">
                <a16:creationId xmlns:a16="http://schemas.microsoft.com/office/drawing/2014/main" id="{514852B9-F9D3-346D-211A-6D84CD0A33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13"/>
          </a:xfrm>
        </p:spPr>
      </p:pic>
    </p:spTree>
    <p:extLst>
      <p:ext uri="{BB962C8B-B14F-4D97-AF65-F5344CB8AC3E}">
        <p14:creationId xmlns:p14="http://schemas.microsoft.com/office/powerpoint/2010/main" val="247846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4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306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E44FA-A5DF-A85A-A513-27989388671E}"/>
              </a:ext>
            </a:extLst>
          </p:cNvPr>
          <p:cNvSpPr>
            <a:spLocks noGrp="1"/>
          </p:cNvSpPr>
          <p:nvPr>
            <p:ph type="title"/>
          </p:nvPr>
        </p:nvSpPr>
        <p:spPr/>
        <p:txBody>
          <a:bodyPr/>
          <a:lstStyle/>
          <a:p>
            <a:r>
              <a:rPr lang="en-US" dirty="0"/>
              <a:t>Nursing Intervention </a:t>
            </a:r>
          </a:p>
        </p:txBody>
      </p:sp>
      <p:sp>
        <p:nvSpPr>
          <p:cNvPr id="3" name="Content Placeholder 2">
            <a:extLst>
              <a:ext uri="{FF2B5EF4-FFF2-40B4-BE49-F238E27FC236}">
                <a16:creationId xmlns:a16="http://schemas.microsoft.com/office/drawing/2014/main" id="{7A33CC7C-619A-9F27-57B3-926D8B59AA0E}"/>
              </a:ext>
            </a:extLst>
          </p:cNvPr>
          <p:cNvSpPr>
            <a:spLocks noGrp="1"/>
          </p:cNvSpPr>
          <p:nvPr>
            <p:ph idx="1"/>
          </p:nvPr>
        </p:nvSpPr>
        <p:spPr>
          <a:xfrm>
            <a:off x="798786" y="2312276"/>
            <a:ext cx="10951780" cy="4103504"/>
          </a:xfrm>
        </p:spPr>
        <p:txBody>
          <a:bodyPr/>
          <a:lstStyle/>
          <a:p>
            <a:pPr marL="285750" indent="-285750">
              <a:buFont typeface="Wingdings" panose="05000000000000000000" pitchFamily="2" charset="2"/>
              <a:buChar char="q"/>
            </a:pPr>
            <a:r>
              <a:rPr lang="en-US" sz="2400" b="1" dirty="0"/>
              <a:t>Activities and Groups</a:t>
            </a:r>
            <a:r>
              <a:rPr lang="en-US" sz="2800" b="1" dirty="0"/>
              <a:t>: </a:t>
            </a:r>
            <a:r>
              <a:rPr lang="en-US" sz="1800" dirty="0"/>
              <a:t>Participation in activities and groups appropriate to the patient's needs and abilities may decrease withdrawal, enhance motivation, modify unacceptable behaviors, improve understanding of the illness.</a:t>
            </a:r>
          </a:p>
          <a:p>
            <a:pPr marL="285750" indent="-285750">
              <a:buFont typeface="Wingdings" panose="05000000000000000000" pitchFamily="2" charset="2"/>
              <a:buChar char="q"/>
            </a:pPr>
            <a:endParaRPr lang="en-US" sz="1600" dirty="0"/>
          </a:p>
          <a:p>
            <a:pPr marL="285750" indent="-285750">
              <a:buFont typeface="Wingdings" panose="05000000000000000000" pitchFamily="2" charset="2"/>
              <a:buChar char="q"/>
            </a:pPr>
            <a:r>
              <a:rPr lang="en-US" sz="2400" b="1" dirty="0"/>
              <a:t>Counseling and Communication Techniques: </a:t>
            </a:r>
            <a:r>
              <a:rPr lang="en-US" sz="1800" dirty="0"/>
              <a:t>Therapeutic communication techniques and CBT for patients with schizophrenia aim to build trust and reduce anxiety</a:t>
            </a:r>
            <a:r>
              <a:rPr lang="en-US" sz="1600" dirty="0"/>
              <a:t>.</a:t>
            </a:r>
          </a:p>
          <a:p>
            <a:endParaRPr lang="en-US" sz="1600" dirty="0"/>
          </a:p>
          <a:p>
            <a:endParaRPr lang="en-US" dirty="0"/>
          </a:p>
        </p:txBody>
      </p:sp>
    </p:spTree>
    <p:extLst>
      <p:ext uri="{BB962C8B-B14F-4D97-AF65-F5344CB8AC3E}">
        <p14:creationId xmlns:p14="http://schemas.microsoft.com/office/powerpoint/2010/main" val="1919289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A54B1-C202-E15D-C47E-7F08B249EBC0}"/>
              </a:ext>
            </a:extLst>
          </p:cNvPr>
          <p:cNvSpPr>
            <a:spLocks noGrp="1"/>
          </p:cNvSpPr>
          <p:nvPr>
            <p:ph type="title"/>
          </p:nvPr>
        </p:nvSpPr>
        <p:spPr>
          <a:xfrm>
            <a:off x="2035854" y="525518"/>
            <a:ext cx="8770571" cy="725944"/>
          </a:xfrm>
        </p:spPr>
        <p:txBody>
          <a:bodyPr>
            <a:normAutofit fontScale="90000"/>
          </a:bodyPr>
          <a:lstStyle/>
          <a:p>
            <a:r>
              <a:rPr lang="en-US" dirty="0"/>
              <a:t>Nursing Intervention </a:t>
            </a:r>
          </a:p>
        </p:txBody>
      </p:sp>
      <p:sp>
        <p:nvSpPr>
          <p:cNvPr id="7" name="Content Placeholder 6">
            <a:extLst>
              <a:ext uri="{FF2B5EF4-FFF2-40B4-BE49-F238E27FC236}">
                <a16:creationId xmlns:a16="http://schemas.microsoft.com/office/drawing/2014/main" id="{E014C6BA-A37D-4635-F18F-B2FAA8E15C3F}"/>
              </a:ext>
            </a:extLst>
          </p:cNvPr>
          <p:cNvSpPr>
            <a:spLocks noGrp="1"/>
          </p:cNvSpPr>
          <p:nvPr>
            <p:ph idx="1"/>
          </p:nvPr>
        </p:nvSpPr>
        <p:spPr>
          <a:xfrm>
            <a:off x="651641" y="1576553"/>
            <a:ext cx="10962289" cy="5160578"/>
          </a:xfrm>
        </p:spPr>
        <p:txBody>
          <a:bodyPr>
            <a:normAutofit/>
          </a:bodyPr>
          <a:lstStyle/>
          <a:p>
            <a:r>
              <a:rPr lang="en-US" dirty="0"/>
              <a:t>• Using second-generation antipsychotics for individuals with</a:t>
            </a:r>
          </a:p>
          <a:p>
            <a:r>
              <a:rPr lang="en-US" dirty="0"/>
              <a:t> first -episode psychosis or prominent negative symptoms.</a:t>
            </a:r>
          </a:p>
          <a:p>
            <a:r>
              <a:rPr lang="en-US" dirty="0"/>
              <a:t>• Monitoring and treatment for risk of suicide.</a:t>
            </a:r>
          </a:p>
          <a:p>
            <a:r>
              <a:rPr lang="en-US" dirty="0"/>
              <a:t>• Monitoring and treatment for concurrent substance use disorders.</a:t>
            </a:r>
          </a:p>
          <a:p>
            <a:r>
              <a:rPr lang="en-US" dirty="0"/>
              <a:t>• Preventing metabolic side effects.</a:t>
            </a:r>
          </a:p>
          <a:p>
            <a:r>
              <a:rPr lang="en-US" dirty="0"/>
              <a:t>• Monitoring for and promptly managing dangerous medication side effects.</a:t>
            </a:r>
          </a:p>
          <a:p>
            <a:r>
              <a:rPr lang="en-US" dirty="0"/>
              <a:t>• Monitoring for and promptly managing other medication side effects</a:t>
            </a:r>
          </a:p>
        </p:txBody>
      </p:sp>
    </p:spTree>
    <p:extLst>
      <p:ext uri="{BB962C8B-B14F-4D97-AF65-F5344CB8AC3E}">
        <p14:creationId xmlns:p14="http://schemas.microsoft.com/office/powerpoint/2010/main" val="2468239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6D6F-95B2-AA0D-6F4C-036181120659}"/>
              </a:ext>
            </a:extLst>
          </p:cNvPr>
          <p:cNvSpPr>
            <a:spLocks noGrp="1"/>
          </p:cNvSpPr>
          <p:nvPr>
            <p:ph type="title"/>
          </p:nvPr>
        </p:nvSpPr>
        <p:spPr>
          <a:xfrm>
            <a:off x="1920239" y="147930"/>
            <a:ext cx="8770571" cy="1345269"/>
          </a:xfrm>
        </p:spPr>
        <p:txBody>
          <a:bodyPr/>
          <a:lstStyle/>
          <a:p>
            <a:r>
              <a:rPr lang="en-US" dirty="0"/>
              <a:t>Nursing Intervention </a:t>
            </a:r>
          </a:p>
        </p:txBody>
      </p:sp>
      <p:sp>
        <p:nvSpPr>
          <p:cNvPr id="3" name="Content Placeholder 2">
            <a:extLst>
              <a:ext uri="{FF2B5EF4-FFF2-40B4-BE49-F238E27FC236}">
                <a16:creationId xmlns:a16="http://schemas.microsoft.com/office/drawing/2014/main" id="{0C7B0553-4558-3568-D301-D38B3D658547}"/>
              </a:ext>
            </a:extLst>
          </p:cNvPr>
          <p:cNvSpPr>
            <a:spLocks noGrp="1"/>
          </p:cNvSpPr>
          <p:nvPr>
            <p:ph idx="1"/>
          </p:nvPr>
        </p:nvSpPr>
        <p:spPr>
          <a:xfrm>
            <a:off x="515008" y="1671145"/>
            <a:ext cx="10930758" cy="4939862"/>
          </a:xfrm>
        </p:spPr>
        <p:txBody>
          <a:bodyPr>
            <a:normAutofit/>
          </a:bodyPr>
          <a:lstStyle/>
          <a:p>
            <a:r>
              <a:rPr lang="en-US" dirty="0"/>
              <a:t>• Monitoring for and promptly managing fall and choking risk.</a:t>
            </a:r>
          </a:p>
          <a:p>
            <a:r>
              <a:rPr lang="en-US" dirty="0"/>
              <a:t>• Involving the patient in active case management services to ensure coordination of care and prevent "falling through the cracks“.</a:t>
            </a:r>
          </a:p>
          <a:p>
            <a:r>
              <a:rPr lang="en-US" dirty="0"/>
              <a:t>• Involving the patient in cognitive remediation programs and other activities that build cognitive skills.</a:t>
            </a:r>
          </a:p>
          <a:p>
            <a:r>
              <a:rPr lang="en-US" dirty="0"/>
              <a:t>• Promoting involvement in self-help and support groups (e.g., NAMI.org) and in other activities and resources consistent with the Recovery Model</a:t>
            </a:r>
          </a:p>
        </p:txBody>
      </p:sp>
    </p:spTree>
    <p:extLst>
      <p:ext uri="{BB962C8B-B14F-4D97-AF65-F5344CB8AC3E}">
        <p14:creationId xmlns:p14="http://schemas.microsoft.com/office/powerpoint/2010/main" val="2837860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AC5615B-1D68-53B0-C592-065AAF205281}"/>
              </a:ext>
            </a:extLst>
          </p:cNvPr>
          <p:cNvSpPr>
            <a:spLocks noGrp="1"/>
          </p:cNvSpPr>
          <p:nvPr>
            <p:ph type="title"/>
          </p:nvPr>
        </p:nvSpPr>
        <p:spPr>
          <a:xfrm>
            <a:off x="1518860" y="442913"/>
            <a:ext cx="7820569" cy="1344612"/>
          </a:xfrm>
        </p:spPr>
        <p:txBody>
          <a:bodyPr vert="horz" lIns="109728" tIns="109728" rIns="109728" bIns="91440" rtlCol="0" anchor="b">
            <a:normAutofit/>
          </a:bodyPr>
          <a:lstStyle/>
          <a:p>
            <a:r>
              <a:rPr lang="en-US" sz="4000" dirty="0"/>
              <a:t>Psychosis Symptoms</a:t>
            </a:r>
          </a:p>
        </p:txBody>
      </p:sp>
      <p:sp>
        <p:nvSpPr>
          <p:cNvPr id="15" name="Freeform: Shape 14">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32301"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994386"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aphicFrame>
        <p:nvGraphicFramePr>
          <p:cNvPr id="5" name="Content Placeholder 2">
            <a:extLst>
              <a:ext uri="{FF2B5EF4-FFF2-40B4-BE49-F238E27FC236}">
                <a16:creationId xmlns:a16="http://schemas.microsoft.com/office/drawing/2014/main" id="{3F858A36-09C6-3776-B50A-CC5FE2E10094}"/>
              </a:ext>
            </a:extLst>
          </p:cNvPr>
          <p:cNvGraphicFramePr>
            <a:graphicFrameLocks noGrp="1"/>
          </p:cNvGraphicFramePr>
          <p:nvPr>
            <p:ph idx="1"/>
            <p:extLst>
              <p:ext uri="{D42A27DB-BD31-4B8C-83A1-F6EECF244321}">
                <p14:modId xmlns:p14="http://schemas.microsoft.com/office/powerpoint/2010/main" val="3546969731"/>
              </p:ext>
            </p:extLst>
          </p:nvPr>
        </p:nvGraphicFramePr>
        <p:xfrm>
          <a:off x="1518860" y="2312988"/>
          <a:ext cx="7881385" cy="3278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7489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circular pattern of small squares&#10;&#10;Description automatically generated with medium confidence">
            <a:extLst>
              <a:ext uri="{FF2B5EF4-FFF2-40B4-BE49-F238E27FC236}">
                <a16:creationId xmlns:a16="http://schemas.microsoft.com/office/drawing/2014/main" id="{CC9C07B6-F5A7-76BF-5F86-4F3422AEAF01}"/>
              </a:ext>
            </a:extLst>
          </p:cNvPr>
          <p:cNvPicPr>
            <a:picLocks noChangeAspect="1"/>
          </p:cNvPicPr>
          <p:nvPr/>
        </p:nvPicPr>
        <p:blipFill rotWithShape="1">
          <a:blip r:embed="rId2"/>
          <a:srcRect t="5531" r="-1" b="6897"/>
          <a:stretch/>
        </p:blipFill>
        <p:spPr>
          <a:xfrm>
            <a:off x="1524" y="10"/>
            <a:ext cx="12188952" cy="6857990"/>
          </a:xfrm>
          <a:prstGeom prst="rect">
            <a:avLst/>
          </a:prstGeom>
        </p:spPr>
      </p:pic>
      <p:sp>
        <p:nvSpPr>
          <p:cNvPr id="26" name="Freeform: Shape 25">
            <a:extLst>
              <a:ext uri="{FF2B5EF4-FFF2-40B4-BE49-F238E27FC236}">
                <a16:creationId xmlns:a16="http://schemas.microsoft.com/office/drawing/2014/main" id="{28207E96-6DFF-4119-B2EA-3299067D2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2598" y="0"/>
            <a:ext cx="10189600" cy="6858000"/>
          </a:xfrm>
          <a:custGeom>
            <a:avLst/>
            <a:gdLst>
              <a:gd name="connsiteX0" fmla="*/ 8513625 w 10189600"/>
              <a:gd name="connsiteY0" fmla="*/ 0 h 6858000"/>
              <a:gd name="connsiteX1" fmla="*/ 1434689 w 10189600"/>
              <a:gd name="connsiteY1" fmla="*/ 0 h 6858000"/>
              <a:gd name="connsiteX2" fmla="*/ 1271976 w 10189600"/>
              <a:gd name="connsiteY2" fmla="*/ 160651 h 6858000"/>
              <a:gd name="connsiteX3" fmla="*/ 0 w 10189600"/>
              <a:gd name="connsiteY3" fmla="*/ 3879329 h 6858000"/>
              <a:gd name="connsiteX4" fmla="*/ 1565101 w 10189600"/>
              <a:gd name="connsiteY4" fmla="*/ 6659296 h 6858000"/>
              <a:gd name="connsiteX5" fmla="*/ 1789426 w 10189600"/>
              <a:gd name="connsiteY5" fmla="*/ 6858000 h 6858000"/>
              <a:gd name="connsiteX6" fmla="*/ 8868328 w 10189600"/>
              <a:gd name="connsiteY6" fmla="*/ 6858000 h 6858000"/>
              <a:gd name="connsiteX7" fmla="*/ 8925683 w 10189600"/>
              <a:gd name="connsiteY7" fmla="*/ 6804604 h 6858000"/>
              <a:gd name="connsiteX8" fmla="*/ 10189600 w 10189600"/>
              <a:gd name="connsiteY8" fmla="*/ 4217082 h 6858000"/>
              <a:gd name="connsiteX9" fmla="*/ 8536469 w 10189600"/>
              <a:gd name="connsiteY9" fmla="*/ 174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9600" h="6858000">
                <a:moveTo>
                  <a:pt x="8513625" y="0"/>
                </a:moveTo>
                <a:lnTo>
                  <a:pt x="1434689" y="0"/>
                </a:lnTo>
                <a:lnTo>
                  <a:pt x="1271976" y="160651"/>
                </a:lnTo>
                <a:cubicBezTo>
                  <a:pt x="451613" y="1030749"/>
                  <a:pt x="0" y="2373165"/>
                  <a:pt x="0" y="3879329"/>
                </a:cubicBezTo>
                <a:cubicBezTo>
                  <a:pt x="0" y="5207145"/>
                  <a:pt x="731040" y="5919527"/>
                  <a:pt x="1565101" y="6659296"/>
                </a:cubicBezTo>
                <a:lnTo>
                  <a:pt x="1789426" y="6858000"/>
                </a:lnTo>
                <a:lnTo>
                  <a:pt x="8868328" y="6858000"/>
                </a:lnTo>
                <a:lnTo>
                  <a:pt x="8925683" y="6804604"/>
                </a:lnTo>
                <a:cubicBezTo>
                  <a:pt x="9627437" y="6132444"/>
                  <a:pt x="10189600" y="5418356"/>
                  <a:pt x="10189600" y="4217082"/>
                </a:cubicBezTo>
                <a:cubicBezTo>
                  <a:pt x="10189600" y="2437327"/>
                  <a:pt x="9597144" y="878708"/>
                  <a:pt x="8536469" y="17461"/>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9E223C86-12C5-4A60-A21A-D7FC75EFC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7813"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FA573AF0-3C0B-4895-A7A6-F41B03211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45"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442AC3-A9B0-4865-8A8A-1504FFC6E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4283"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id="{68451DCE-129E-43B6-BA50-3C8339E46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9577"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82E5D55-C539-30AA-0ADE-1312AC6B631E}"/>
              </a:ext>
            </a:extLst>
          </p:cNvPr>
          <p:cNvSpPr>
            <a:spLocks noGrp="1"/>
          </p:cNvSpPr>
          <p:nvPr>
            <p:ph type="title"/>
          </p:nvPr>
        </p:nvSpPr>
        <p:spPr>
          <a:xfrm>
            <a:off x="1600712" y="950200"/>
            <a:ext cx="7340048" cy="1651054"/>
          </a:xfrm>
        </p:spPr>
        <p:txBody>
          <a:bodyPr vert="horz" lIns="109728" tIns="109728" rIns="109728" bIns="91440" rtlCol="0" anchor="b">
            <a:normAutofit/>
          </a:bodyPr>
          <a:lstStyle/>
          <a:p>
            <a:r>
              <a:rPr lang="en-US" sz="3600" dirty="0"/>
              <a:t>References </a:t>
            </a:r>
          </a:p>
        </p:txBody>
      </p:sp>
      <p:sp>
        <p:nvSpPr>
          <p:cNvPr id="3" name="Content Placeholder 2">
            <a:extLst>
              <a:ext uri="{FF2B5EF4-FFF2-40B4-BE49-F238E27FC236}">
                <a16:creationId xmlns:a16="http://schemas.microsoft.com/office/drawing/2014/main" id="{83E71722-1905-8885-DA53-D2233F21619B}"/>
              </a:ext>
            </a:extLst>
          </p:cNvPr>
          <p:cNvSpPr>
            <a:spLocks noGrp="1"/>
          </p:cNvSpPr>
          <p:nvPr>
            <p:ph idx="1"/>
          </p:nvPr>
        </p:nvSpPr>
        <p:spPr>
          <a:xfrm>
            <a:off x="1463496" y="2718567"/>
            <a:ext cx="8608518" cy="3189233"/>
          </a:xfrm>
        </p:spPr>
        <p:txBody>
          <a:bodyPr vert="horz" lIns="109728" tIns="109728" rIns="109728" bIns="91440" rtlCol="0">
            <a:normAutofit/>
          </a:bodyPr>
          <a:lstStyle/>
          <a:p>
            <a:r>
              <a:rPr lang="en-US" dirty="0">
                <a:effectLst/>
              </a:rPr>
              <a:t>Halter, M. J. (2018). </a:t>
            </a:r>
            <a:r>
              <a:rPr lang="en-US" i="1" dirty="0">
                <a:effectLst/>
              </a:rPr>
              <a:t>Varcarolis’ foundations of Psychiatric-Mental Health Nursing: A clinical approach</a:t>
            </a:r>
            <a:r>
              <a:rPr lang="en-US" dirty="0">
                <a:effectLst/>
              </a:rPr>
              <a:t>. Elsevier. 191-221p</a:t>
            </a:r>
          </a:p>
          <a:p>
            <a:endParaRPr lang="en-US" dirty="0"/>
          </a:p>
          <a:p>
            <a:endParaRPr lang="en-US" dirty="0">
              <a:effectLst/>
            </a:endParaRPr>
          </a:p>
          <a:p>
            <a:endParaRPr lang="en-US" dirty="0">
              <a:effectLst/>
            </a:endParaRPr>
          </a:p>
          <a:p>
            <a:endParaRPr lang="en-US" dirty="0"/>
          </a:p>
        </p:txBody>
      </p:sp>
    </p:spTree>
    <p:extLst>
      <p:ext uri="{BB962C8B-B14F-4D97-AF65-F5344CB8AC3E}">
        <p14:creationId xmlns:p14="http://schemas.microsoft.com/office/powerpoint/2010/main" val="308455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0C3A-9F07-D11A-135C-ED9136F5D8AE}"/>
              </a:ext>
            </a:extLst>
          </p:cNvPr>
          <p:cNvSpPr>
            <a:spLocks noGrp="1"/>
          </p:cNvSpPr>
          <p:nvPr>
            <p:ph type="title"/>
          </p:nvPr>
        </p:nvSpPr>
        <p:spPr/>
        <p:txBody>
          <a:bodyPr/>
          <a:lstStyle/>
          <a:p>
            <a:endParaRPr lang="en-US" dirty="0"/>
          </a:p>
        </p:txBody>
      </p:sp>
      <p:pic>
        <p:nvPicPr>
          <p:cNvPr id="5" name="Content Placeholder 4" descr="A thank you card and pen&#10;&#10;Description automatically generated">
            <a:extLst>
              <a:ext uri="{FF2B5EF4-FFF2-40B4-BE49-F238E27FC236}">
                <a16:creationId xmlns:a16="http://schemas.microsoft.com/office/drawing/2014/main" id="{5C34C4B7-90A9-267E-692B-B92761A265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65883"/>
          </a:xfrm>
        </p:spPr>
      </p:pic>
    </p:spTree>
    <p:extLst>
      <p:ext uri="{BB962C8B-B14F-4D97-AF65-F5344CB8AC3E}">
        <p14:creationId xmlns:p14="http://schemas.microsoft.com/office/powerpoint/2010/main" val="3675446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whiteboard with different types of symptoms&#10;&#10;Description automatically generated">
            <a:extLst>
              <a:ext uri="{FF2B5EF4-FFF2-40B4-BE49-F238E27FC236}">
                <a16:creationId xmlns:a16="http://schemas.microsoft.com/office/drawing/2014/main" id="{92069C09-C78D-2CD1-311C-76261B0EE00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1" y="10"/>
            <a:ext cx="12192000" cy="6857990"/>
          </a:xfrm>
          <a:prstGeom prst="rect">
            <a:avLst/>
          </a:prstGeom>
        </p:spPr>
      </p:pic>
    </p:spTree>
    <p:extLst>
      <p:ext uri="{BB962C8B-B14F-4D97-AF65-F5344CB8AC3E}">
        <p14:creationId xmlns:p14="http://schemas.microsoft.com/office/powerpoint/2010/main" val="2250505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18058"/>
          </a:xfrm>
        </p:spPr>
        <p:txBody>
          <a:bodyPr>
            <a:normAutofit fontScale="90000"/>
          </a:bodyPr>
          <a:lstStyle/>
          <a:p>
            <a:r>
              <a:rPr lang="en-US" b="1" dirty="0"/>
              <a:t> </a:t>
            </a:r>
            <a:br>
              <a:rPr lang="en-US" b="1" dirty="0"/>
            </a:br>
            <a:r>
              <a:rPr lang="en-US" b="1" dirty="0"/>
              <a:t>Types of schizophrenia:</a:t>
            </a:r>
            <a:br>
              <a:rPr lang="en-US" dirty="0"/>
            </a:br>
            <a:endParaRPr lang="ar-IQ" dirty="0"/>
          </a:p>
        </p:txBody>
      </p:sp>
      <p:sp>
        <p:nvSpPr>
          <p:cNvPr id="3" name="Content Placeholder 2"/>
          <p:cNvSpPr>
            <a:spLocks noGrp="1"/>
          </p:cNvSpPr>
          <p:nvPr>
            <p:ph idx="1"/>
          </p:nvPr>
        </p:nvSpPr>
        <p:spPr>
          <a:xfrm>
            <a:off x="1981200" y="836713"/>
            <a:ext cx="8229600" cy="5289451"/>
          </a:xfrm>
        </p:spPr>
        <p:txBody>
          <a:bodyPr>
            <a:normAutofit/>
          </a:bodyPr>
          <a:lstStyle/>
          <a:p>
            <a:pPr algn="l" rtl="0">
              <a:lnSpc>
                <a:spcPct val="150000"/>
              </a:lnSpc>
              <a:buNone/>
            </a:pPr>
            <a:r>
              <a:rPr lang="en-US" b="1" dirty="0"/>
              <a:t>1-Paranoid Schizophrenia</a:t>
            </a:r>
            <a:endParaRPr lang="en-US" dirty="0"/>
          </a:p>
          <a:p>
            <a:pPr lvl="0" algn="l" rtl="0">
              <a:lnSpc>
                <a:spcPct val="150000"/>
              </a:lnSpc>
              <a:buNone/>
            </a:pPr>
            <a:r>
              <a:rPr lang="en-US" b="1" dirty="0"/>
              <a:t>2-Disorganized Schizophrenia(</a:t>
            </a:r>
            <a:r>
              <a:rPr lang="en-US" dirty="0"/>
              <a:t>Hebephrenic)</a:t>
            </a:r>
          </a:p>
          <a:p>
            <a:pPr algn="l" rtl="0">
              <a:lnSpc>
                <a:spcPct val="150000"/>
              </a:lnSpc>
              <a:buNone/>
            </a:pPr>
            <a:r>
              <a:rPr lang="en-US" b="1" dirty="0"/>
              <a:t>3-Residual Schizophrenia</a:t>
            </a:r>
            <a:endParaRPr lang="en-US" dirty="0"/>
          </a:p>
          <a:p>
            <a:pPr algn="l" rtl="0">
              <a:lnSpc>
                <a:spcPct val="150000"/>
              </a:lnSpc>
              <a:buNone/>
            </a:pPr>
            <a:r>
              <a:rPr lang="en-US" b="1" dirty="0"/>
              <a:t>4-Catatonic Schizophrenia</a:t>
            </a:r>
          </a:p>
          <a:p>
            <a:pPr lvl="0" algn="l" rtl="0">
              <a:lnSpc>
                <a:spcPct val="150000"/>
              </a:lnSpc>
              <a:buNone/>
            </a:pPr>
            <a:r>
              <a:rPr lang="en-US" b="1" dirty="0"/>
              <a:t>5-Undifferentiated Schizophrenia</a:t>
            </a:r>
          </a:p>
          <a:p>
            <a:pPr lvl="0" algn="l" rtl="0">
              <a:lnSpc>
                <a:spcPct val="150000"/>
              </a:lnSpc>
              <a:buNone/>
            </a:pPr>
            <a:endParaRPr lang="en-US" dirty="0"/>
          </a:p>
          <a:p>
            <a:pPr algn="l" rtl="0">
              <a:lnSpc>
                <a:spcPct val="150000"/>
              </a:lnSpc>
              <a:buNone/>
            </a:pPr>
            <a:endParaRPr lang="ar-IQ" dirty="0"/>
          </a:p>
        </p:txBody>
      </p:sp>
      <p:sp>
        <p:nvSpPr>
          <p:cNvPr id="4" name="Date Placeholder 3"/>
          <p:cNvSpPr>
            <a:spLocks noGrp="1"/>
          </p:cNvSpPr>
          <p:nvPr>
            <p:ph type="dt" sz="half" idx="10"/>
          </p:nvPr>
        </p:nvSpPr>
        <p:spPr/>
        <p:txBody>
          <a:bodyPr/>
          <a:lstStyle/>
          <a:p>
            <a:pPr rtl="1"/>
            <a:fld id="{98D57989-E9A2-441F-BAE1-6C31C34B5001}" type="datetime8">
              <a:rPr lang="ar-IQ">
                <a:solidFill>
                  <a:prstClr val="black">
                    <a:tint val="75000"/>
                  </a:prstClr>
                </a:solidFill>
                <a:latin typeface="Calibri"/>
                <a:cs typeface="Arial" panose="020B0604020202020204" pitchFamily="34" charset="0"/>
              </a:rPr>
              <a:pPr rtl="1"/>
              <a:t>20 أيار، 26</a:t>
            </a:fld>
            <a:endParaRPr lang="ar-IQ" dirty="0">
              <a:solidFill>
                <a:prstClr val="black">
                  <a:tint val="75000"/>
                </a:prstClr>
              </a:solidFill>
              <a:latin typeface="Calibri"/>
              <a:cs typeface="Arial" panose="020B0604020202020204" pitchFamily="34" charset="0"/>
            </a:endParaRPr>
          </a:p>
        </p:txBody>
      </p:sp>
      <p:sp>
        <p:nvSpPr>
          <p:cNvPr id="5" name="Slide Number Placeholder 4"/>
          <p:cNvSpPr>
            <a:spLocks noGrp="1"/>
          </p:cNvSpPr>
          <p:nvPr>
            <p:ph type="sldNum" sz="quarter" idx="12"/>
          </p:nvPr>
        </p:nvSpPr>
        <p:spPr/>
        <p:txBody>
          <a:bodyPr/>
          <a:lstStyle/>
          <a:p>
            <a:pPr rtl="1"/>
            <a:fld id="{D7960363-2A67-4F4B-827B-2D81E7B8C1BD}" type="slidenum">
              <a:rPr lang="ar-IQ">
                <a:solidFill>
                  <a:prstClr val="black">
                    <a:tint val="75000"/>
                  </a:prstClr>
                </a:solidFill>
                <a:latin typeface="Calibri"/>
                <a:cs typeface="Arial" panose="020B0604020202020204" pitchFamily="34" charset="0"/>
              </a:rPr>
              <a:pPr rtl="1"/>
              <a:t>6</a:t>
            </a:fld>
            <a:endParaRPr lang="ar-IQ">
              <a:solidFill>
                <a:prstClr val="black">
                  <a:tint val="75000"/>
                </a:prstClr>
              </a:solidFill>
              <a:latin typeface="Calibri"/>
              <a:cs typeface="Arial" panose="020B0604020202020204" pitchFamily="34" charset="0"/>
            </a:endParaRPr>
          </a:p>
        </p:txBody>
      </p:sp>
      <p:sp>
        <p:nvSpPr>
          <p:cNvPr id="6" name="Footer Placeholder 5"/>
          <p:cNvSpPr>
            <a:spLocks noGrp="1"/>
          </p:cNvSpPr>
          <p:nvPr>
            <p:ph type="ftr" sz="quarter" idx="11"/>
          </p:nvPr>
        </p:nvSpPr>
        <p:spPr/>
        <p:txBody>
          <a:bodyPr/>
          <a:lstStyle/>
          <a:p>
            <a:pPr rtl="1"/>
            <a:r>
              <a:rPr lang="en-US">
                <a:solidFill>
                  <a:prstClr val="black">
                    <a:tint val="75000"/>
                  </a:prstClr>
                </a:solidFill>
                <a:latin typeface="Calibri"/>
              </a:rPr>
              <a:t>psychairic nursing</a:t>
            </a:r>
            <a:endParaRPr lang="ar-IQ">
              <a:solidFill>
                <a:prstClr val="black">
                  <a:tint val="75000"/>
                </a:prstClr>
              </a:solidFill>
              <a:latin typeface="Calibri"/>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981200" y="115888"/>
            <a:ext cx="8229600" cy="919162"/>
          </a:xfrm>
        </p:spPr>
        <p:txBody>
          <a:bodyPr/>
          <a:lstStyle/>
          <a:p>
            <a:pPr eaLnBrk="1" hangingPunct="1">
              <a:defRPr/>
            </a:pPr>
            <a:r>
              <a:rPr lang="en-US" b="1" dirty="0"/>
              <a:t>Paranoid Schizophrenia</a:t>
            </a:r>
            <a:r>
              <a:rPr lang="en-US" dirty="0"/>
              <a:t> </a:t>
            </a:r>
          </a:p>
        </p:txBody>
      </p:sp>
      <p:sp>
        <p:nvSpPr>
          <p:cNvPr id="58371" name="Rectangle 3"/>
          <p:cNvSpPr>
            <a:spLocks noGrp="1" noChangeArrowheads="1"/>
          </p:cNvSpPr>
          <p:nvPr>
            <p:ph type="body" idx="1"/>
          </p:nvPr>
        </p:nvSpPr>
        <p:spPr>
          <a:xfrm>
            <a:off x="711200" y="575469"/>
            <a:ext cx="10505440" cy="5145435"/>
          </a:xfrm>
        </p:spPr>
        <p:txBody>
          <a:bodyPr>
            <a:normAutofit/>
          </a:bodyPr>
          <a:lstStyle/>
          <a:p>
            <a:pPr marL="0" indent="0" algn="l" rtl="0">
              <a:lnSpc>
                <a:spcPct val="90000"/>
              </a:lnSpc>
              <a:spcBef>
                <a:spcPct val="40000"/>
              </a:spcBef>
              <a:buNone/>
              <a:defRPr/>
            </a:pPr>
            <a:endParaRPr lang="en-US" sz="3600" b="1" dirty="0"/>
          </a:p>
          <a:p>
            <a:pPr marL="0" indent="0" algn="l" rtl="0">
              <a:lnSpc>
                <a:spcPct val="90000"/>
              </a:lnSpc>
              <a:spcBef>
                <a:spcPct val="40000"/>
              </a:spcBef>
              <a:buNone/>
              <a:defRPr/>
            </a:pPr>
            <a:r>
              <a:rPr lang="en-US" sz="3600" b="1" dirty="0"/>
              <a:t>   Is characterized mainly by:</a:t>
            </a:r>
          </a:p>
          <a:p>
            <a:pPr marL="0" indent="0" algn="l" rtl="0">
              <a:lnSpc>
                <a:spcPct val="90000"/>
              </a:lnSpc>
              <a:spcBef>
                <a:spcPct val="40000"/>
              </a:spcBef>
              <a:buNone/>
              <a:defRPr/>
            </a:pPr>
            <a:r>
              <a:rPr lang="en-US" sz="3600" b="1" dirty="0"/>
              <a:t> </a:t>
            </a:r>
          </a:p>
          <a:p>
            <a:pPr algn="l" rtl="0" eaLnBrk="1" hangingPunct="1">
              <a:lnSpc>
                <a:spcPct val="90000"/>
              </a:lnSpc>
              <a:spcBef>
                <a:spcPct val="40000"/>
              </a:spcBef>
              <a:buFont typeface="Wingdings" pitchFamily="2" charset="2"/>
              <a:buChar char="ü"/>
              <a:defRPr/>
            </a:pPr>
            <a:r>
              <a:rPr lang="en-US" sz="3600" b="1" dirty="0">
                <a:highlight>
                  <a:srgbClr val="FCF1D5"/>
                </a:highlight>
              </a:rPr>
              <a:t>Delusions</a:t>
            </a:r>
            <a:r>
              <a:rPr lang="en-US" sz="3600" b="1" dirty="0"/>
              <a:t> (Persecution or grandeur).</a:t>
            </a:r>
          </a:p>
          <a:p>
            <a:pPr algn="l" rtl="0">
              <a:lnSpc>
                <a:spcPct val="90000"/>
              </a:lnSpc>
              <a:spcBef>
                <a:spcPct val="40000"/>
              </a:spcBef>
              <a:buFont typeface="Wingdings" pitchFamily="2" charset="2"/>
              <a:buChar char="ü"/>
              <a:defRPr/>
            </a:pPr>
            <a:r>
              <a:rPr lang="en-US" sz="3600" b="1" dirty="0">
                <a:highlight>
                  <a:srgbClr val="FCF1D5"/>
                </a:highlight>
              </a:rPr>
              <a:t>Hallucinations</a:t>
            </a:r>
            <a:r>
              <a:rPr lang="en-US" sz="3600" b="1" dirty="0"/>
              <a:t>(auditory Hallucination ).</a:t>
            </a:r>
          </a:p>
          <a:p>
            <a:pPr algn="l" rtl="0">
              <a:lnSpc>
                <a:spcPct val="90000"/>
              </a:lnSpc>
              <a:spcBef>
                <a:spcPct val="40000"/>
              </a:spcBef>
              <a:buFont typeface="Wingdings" pitchFamily="2" charset="2"/>
              <a:buChar char="ü"/>
              <a:defRPr/>
            </a:pPr>
            <a:r>
              <a:rPr lang="en-US" sz="3600" b="1" dirty="0"/>
              <a:t>Argumentative, guarded, suspicious, hostile and aggressive.</a:t>
            </a:r>
          </a:p>
        </p:txBody>
      </p:sp>
      <p:pic>
        <p:nvPicPr>
          <p:cNvPr id="2" name="Picture 1" descr="Paranoid Schizophrenia: Symptoms and Treatment">
            <a:extLst>
              <a:ext uri="{FF2B5EF4-FFF2-40B4-BE49-F238E27FC236}">
                <a16:creationId xmlns:a16="http://schemas.microsoft.com/office/drawing/2014/main" id="{3E9879B6-F8F9-4BF9-86F3-505B6B7FFFD8}"/>
              </a:ext>
            </a:extLst>
          </p:cNvPr>
          <p:cNvPicPr>
            <a:picLocks noChangeAspect="1"/>
          </p:cNvPicPr>
          <p:nvPr/>
        </p:nvPicPr>
        <p:blipFill>
          <a:blip r:embed="rId2"/>
          <a:stretch>
            <a:fillRect/>
          </a:stretch>
        </p:blipFill>
        <p:spPr>
          <a:xfrm>
            <a:off x="8666480" y="4818485"/>
            <a:ext cx="3525520" cy="2039515"/>
          </a:xfrm>
          <a:prstGeom prst="rect">
            <a:avLst/>
          </a:prstGeom>
          <a:ln>
            <a:noFill/>
          </a:ln>
          <a:effectLst>
            <a:softEdge rad="112500"/>
          </a:effectLst>
        </p:spPr>
      </p:pic>
    </p:spTree>
    <p:extLst>
      <p:ext uri="{BB962C8B-B14F-4D97-AF65-F5344CB8AC3E}">
        <p14:creationId xmlns:p14="http://schemas.microsoft.com/office/powerpoint/2010/main" val="3516391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774825" y="115888"/>
            <a:ext cx="8713788" cy="919162"/>
          </a:xfrm>
        </p:spPr>
        <p:txBody>
          <a:bodyPr>
            <a:normAutofit/>
          </a:bodyPr>
          <a:lstStyle/>
          <a:p>
            <a:pPr algn="l">
              <a:defRPr/>
            </a:pPr>
            <a:r>
              <a:rPr lang="en-US" sz="3600" b="1" dirty="0"/>
              <a:t>Hebephrenic</a:t>
            </a:r>
            <a:r>
              <a:rPr lang="en-US" sz="3600" dirty="0">
                <a:solidFill>
                  <a:schemeClr val="hlink"/>
                </a:solidFill>
              </a:rPr>
              <a:t> (disorganized)</a:t>
            </a:r>
            <a:r>
              <a:rPr lang="en-US" sz="3600" b="1" dirty="0"/>
              <a:t> Schizophrenia</a:t>
            </a:r>
          </a:p>
        </p:txBody>
      </p:sp>
      <p:sp>
        <p:nvSpPr>
          <p:cNvPr id="61443" name="Rectangle 3"/>
          <p:cNvSpPr>
            <a:spLocks noGrp="1" noChangeArrowheads="1"/>
          </p:cNvSpPr>
          <p:nvPr>
            <p:ph type="body" idx="1"/>
          </p:nvPr>
        </p:nvSpPr>
        <p:spPr>
          <a:xfrm>
            <a:off x="812800" y="1196976"/>
            <a:ext cx="10505439" cy="5661025"/>
          </a:xfrm>
        </p:spPr>
        <p:txBody>
          <a:bodyPr>
            <a:normAutofit/>
          </a:bodyPr>
          <a:lstStyle/>
          <a:p>
            <a:pPr algn="l" rtl="0" eaLnBrk="1" hangingPunct="1">
              <a:lnSpc>
                <a:spcPct val="85000"/>
              </a:lnSpc>
              <a:defRPr/>
            </a:pPr>
            <a:r>
              <a:rPr lang="en-US" sz="2800" dirty="0"/>
              <a:t>is characterized by </a:t>
            </a:r>
            <a:r>
              <a:rPr lang="en-US" sz="2800" b="1" dirty="0">
                <a:highlight>
                  <a:srgbClr val="FCF1D5"/>
                </a:highlight>
              </a:rPr>
              <a:t>disorganized thinking </a:t>
            </a:r>
            <a:r>
              <a:rPr lang="en-US" sz="2800" dirty="0"/>
              <a:t>with blunted and </a:t>
            </a:r>
            <a:r>
              <a:rPr lang="en-US" sz="2800" b="1" dirty="0">
                <a:highlight>
                  <a:srgbClr val="FCF1D5"/>
                </a:highlight>
              </a:rPr>
              <a:t>inappropriate emotions</a:t>
            </a:r>
            <a:r>
              <a:rPr lang="en-US" sz="2800" dirty="0"/>
              <a:t>.</a:t>
            </a:r>
          </a:p>
          <a:p>
            <a:pPr algn="l" rtl="0" eaLnBrk="1" hangingPunct="1">
              <a:lnSpc>
                <a:spcPct val="85000"/>
              </a:lnSpc>
              <a:defRPr/>
            </a:pPr>
            <a:r>
              <a:rPr lang="en-US" sz="2800" dirty="0"/>
              <a:t> It begins mostly in </a:t>
            </a:r>
            <a:r>
              <a:rPr lang="en-US" sz="2800" b="1" dirty="0"/>
              <a:t>adolescent age;</a:t>
            </a:r>
            <a:r>
              <a:rPr lang="en-US" sz="2800" dirty="0"/>
              <a:t> </a:t>
            </a:r>
            <a:r>
              <a:rPr lang="en-US" sz="2800" dirty="0">
                <a:highlight>
                  <a:srgbClr val="FCF1D5"/>
                </a:highlight>
              </a:rPr>
              <a:t>the behavior is often bizarre</a:t>
            </a:r>
            <a:r>
              <a:rPr lang="en-US" sz="2800" dirty="0"/>
              <a:t>. There could appear </a:t>
            </a:r>
            <a:r>
              <a:rPr lang="en-US" sz="2800" b="1" dirty="0"/>
              <a:t>mannerisms</a:t>
            </a:r>
            <a:r>
              <a:rPr lang="en-US" sz="2800" dirty="0"/>
              <a:t>, </a:t>
            </a:r>
            <a:r>
              <a:rPr lang="en-US" sz="2800" b="1" dirty="0"/>
              <a:t>grimacing</a:t>
            </a:r>
            <a:r>
              <a:rPr lang="en-US" sz="2800" dirty="0"/>
              <a:t>, </a:t>
            </a:r>
            <a:r>
              <a:rPr lang="en-US" sz="2800" b="1" dirty="0"/>
              <a:t>inappropriate laugh </a:t>
            </a:r>
            <a:r>
              <a:rPr lang="en-US" sz="2800" dirty="0"/>
              <a:t>and </a:t>
            </a:r>
            <a:r>
              <a:rPr lang="en-US" sz="2800" b="1" dirty="0"/>
              <a:t>joking</a:t>
            </a:r>
            <a:r>
              <a:rPr lang="en-US" sz="2800" dirty="0"/>
              <a:t>, </a:t>
            </a:r>
            <a:r>
              <a:rPr lang="en-US" sz="2800" b="1" dirty="0"/>
              <a:t>personal neglected </a:t>
            </a:r>
            <a:r>
              <a:rPr lang="en-US" sz="2800" dirty="0"/>
              <a:t>and </a:t>
            </a:r>
            <a:r>
              <a:rPr lang="en-US" sz="2800" b="1" dirty="0"/>
              <a:t>social isolation</a:t>
            </a:r>
            <a:r>
              <a:rPr lang="en-US" sz="2800" dirty="0"/>
              <a:t>.</a:t>
            </a:r>
            <a:endParaRPr lang="cs-CZ" sz="2800" dirty="0"/>
          </a:p>
          <a:p>
            <a:pPr algn="l" rtl="0" eaLnBrk="1" hangingPunct="1">
              <a:lnSpc>
                <a:spcPct val="85000"/>
              </a:lnSpc>
              <a:defRPr/>
            </a:pPr>
            <a:endParaRPr lang="en-US" sz="2800" dirty="0"/>
          </a:p>
          <a:p>
            <a:pPr algn="l" rtl="0" eaLnBrk="1" hangingPunct="1">
              <a:lnSpc>
                <a:spcPct val="85000"/>
              </a:lnSpc>
              <a:defRPr/>
            </a:pPr>
            <a:r>
              <a:rPr lang="en-US" sz="2800" dirty="0"/>
              <a:t>Usually the prognosis is poor because of the rapid development of </a:t>
            </a:r>
            <a:r>
              <a:rPr lang="en-US" sz="2800" b="1" dirty="0">
                <a:highlight>
                  <a:srgbClr val="FCF1D5"/>
                </a:highlight>
              </a:rPr>
              <a:t>"negative" symptoms.</a:t>
            </a:r>
            <a:r>
              <a:rPr lang="en-US" sz="2800" dirty="0"/>
              <a:t> </a:t>
            </a:r>
          </a:p>
        </p:txBody>
      </p:sp>
      <p:pic>
        <p:nvPicPr>
          <p:cNvPr id="2" name="Picture 1" descr="Schizophrenia Spectrum and Other Psychotic Disorders | Springer Nature Link">
            <a:extLst>
              <a:ext uri="{FF2B5EF4-FFF2-40B4-BE49-F238E27FC236}">
                <a16:creationId xmlns:a16="http://schemas.microsoft.com/office/drawing/2014/main" id="{0DA9821E-D5F7-D72D-8AE2-FB1DEA412A1E}"/>
              </a:ext>
            </a:extLst>
          </p:cNvPr>
          <p:cNvPicPr>
            <a:picLocks noChangeAspect="1"/>
          </p:cNvPicPr>
          <p:nvPr/>
        </p:nvPicPr>
        <p:blipFill>
          <a:blip r:embed="rId2"/>
          <a:stretch>
            <a:fillRect/>
          </a:stretch>
        </p:blipFill>
        <p:spPr>
          <a:xfrm>
            <a:off x="5679441" y="4238292"/>
            <a:ext cx="5405120" cy="2619708"/>
          </a:xfrm>
          <a:prstGeom prst="rect">
            <a:avLst/>
          </a:prstGeom>
        </p:spPr>
      </p:pic>
    </p:spTree>
    <p:extLst>
      <p:ext uri="{BB962C8B-B14F-4D97-AF65-F5344CB8AC3E}">
        <p14:creationId xmlns:p14="http://schemas.microsoft.com/office/powerpoint/2010/main" val="1533914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981200" y="260648"/>
            <a:ext cx="8229600" cy="648072"/>
          </a:xfrm>
        </p:spPr>
        <p:txBody>
          <a:bodyPr>
            <a:normAutofit fontScale="90000"/>
          </a:bodyPr>
          <a:lstStyle/>
          <a:p>
            <a:pPr eaLnBrk="1" hangingPunct="1">
              <a:defRPr/>
            </a:pPr>
            <a:r>
              <a:rPr lang="en-US" sz="4000" b="1" dirty="0"/>
              <a:t> Catatonic Schizophrenia</a:t>
            </a:r>
          </a:p>
        </p:txBody>
      </p:sp>
      <p:sp>
        <p:nvSpPr>
          <p:cNvPr id="62467" name="Rectangle 3"/>
          <p:cNvSpPr>
            <a:spLocks noGrp="1" noChangeArrowheads="1"/>
          </p:cNvSpPr>
          <p:nvPr>
            <p:ph type="body" idx="1"/>
          </p:nvPr>
        </p:nvSpPr>
        <p:spPr>
          <a:xfrm>
            <a:off x="1981201" y="1052514"/>
            <a:ext cx="8507413" cy="5805487"/>
          </a:xfrm>
        </p:spPr>
        <p:txBody>
          <a:bodyPr>
            <a:normAutofit/>
          </a:bodyPr>
          <a:lstStyle/>
          <a:p>
            <a:pPr algn="l" rtl="0">
              <a:lnSpc>
                <a:spcPct val="90000"/>
              </a:lnSpc>
              <a:defRPr/>
            </a:pPr>
            <a:r>
              <a:rPr lang="en-US" dirty="0">
                <a:solidFill>
                  <a:schemeClr val="hlink"/>
                </a:solidFill>
              </a:rPr>
              <a:t>Catatonic schizophrenia</a:t>
            </a:r>
            <a:r>
              <a:rPr lang="en-US" dirty="0"/>
              <a:t> is characterized mainly by </a:t>
            </a:r>
            <a:r>
              <a:rPr lang="en-US" b="1" dirty="0">
                <a:highlight>
                  <a:srgbClr val="FCF1D5"/>
                </a:highlight>
              </a:rPr>
              <a:t>motoric activity</a:t>
            </a:r>
            <a:r>
              <a:rPr lang="en-US" dirty="0"/>
              <a:t>, which might be strongly </a:t>
            </a:r>
            <a:r>
              <a:rPr lang="en-US" b="1" dirty="0">
                <a:highlight>
                  <a:srgbClr val="FCF1D5"/>
                </a:highlight>
              </a:rPr>
              <a:t>increased</a:t>
            </a:r>
            <a:r>
              <a:rPr lang="en-US" dirty="0"/>
              <a:t> (</a:t>
            </a:r>
            <a:r>
              <a:rPr lang="en-US" b="1" dirty="0"/>
              <a:t>catatonic excitement</a:t>
            </a:r>
            <a:r>
              <a:rPr lang="en-US" dirty="0"/>
              <a:t>)</a:t>
            </a:r>
            <a:r>
              <a:rPr lang="en-US" b="1" dirty="0">
                <a:highlight>
                  <a:srgbClr val="FCF1D5"/>
                </a:highlight>
              </a:rPr>
              <a:t>or decreased </a:t>
            </a:r>
            <a:r>
              <a:rPr lang="en-US" dirty="0"/>
              <a:t>(</a:t>
            </a:r>
            <a:r>
              <a:rPr lang="en-US" b="1" dirty="0"/>
              <a:t>catatonic stupor</a:t>
            </a:r>
            <a:r>
              <a:rPr lang="en-US" dirty="0"/>
              <a:t>). </a:t>
            </a:r>
            <a:endParaRPr lang="cs-CZ" dirty="0"/>
          </a:p>
          <a:p>
            <a:pPr algn="l" rtl="0" eaLnBrk="1" hangingPunct="1">
              <a:lnSpc>
                <a:spcPct val="90000"/>
              </a:lnSpc>
              <a:defRPr/>
            </a:pPr>
            <a:r>
              <a:rPr lang="en-US" dirty="0"/>
              <a:t>We recognize two forms:</a:t>
            </a:r>
          </a:p>
          <a:p>
            <a:pPr lvl="1" algn="l" rtl="0" eaLnBrk="1" hangingPunct="1">
              <a:lnSpc>
                <a:spcPct val="90000"/>
              </a:lnSpc>
              <a:defRPr/>
            </a:pPr>
            <a:r>
              <a:rPr lang="en-US" dirty="0">
                <a:solidFill>
                  <a:schemeClr val="hlink"/>
                </a:solidFill>
                <a:highlight>
                  <a:srgbClr val="FCF1D5"/>
                </a:highlight>
              </a:rPr>
              <a:t>Productive form</a:t>
            </a:r>
            <a:r>
              <a:rPr lang="en-US" dirty="0">
                <a:highlight>
                  <a:srgbClr val="FCF1D5"/>
                </a:highlight>
              </a:rPr>
              <a:t> </a:t>
            </a:r>
            <a:r>
              <a:rPr lang="en-US" dirty="0"/>
              <a:t>(catatonic excitement) extreme and often </a:t>
            </a:r>
            <a:r>
              <a:rPr lang="en-US" b="1" dirty="0"/>
              <a:t>aggressive activity</a:t>
            </a:r>
            <a:r>
              <a:rPr lang="en-US" dirty="0"/>
              <a:t>. </a:t>
            </a:r>
          </a:p>
          <a:p>
            <a:pPr lvl="2" algn="l" rtl="0">
              <a:lnSpc>
                <a:spcPct val="90000"/>
              </a:lnSpc>
              <a:defRPr/>
            </a:pPr>
            <a:r>
              <a:rPr lang="cs-CZ" dirty="0"/>
              <a:t>Treatment</a:t>
            </a:r>
            <a:r>
              <a:rPr lang="en-US" dirty="0"/>
              <a:t> by neuroleptics or by electroconvulsive therapy.</a:t>
            </a:r>
          </a:p>
          <a:p>
            <a:pPr lvl="1" algn="l" rtl="0">
              <a:lnSpc>
                <a:spcPct val="90000"/>
              </a:lnSpc>
              <a:defRPr/>
            </a:pPr>
            <a:r>
              <a:rPr lang="en-US" dirty="0">
                <a:solidFill>
                  <a:schemeClr val="hlink"/>
                </a:solidFill>
                <a:highlight>
                  <a:srgbClr val="FCF1D5"/>
                </a:highlight>
              </a:rPr>
              <a:t>Stupor form</a:t>
            </a:r>
            <a:r>
              <a:rPr lang="en-US" dirty="0">
                <a:highlight>
                  <a:srgbClr val="FCF1D5"/>
                </a:highlight>
              </a:rPr>
              <a:t> </a:t>
            </a:r>
            <a:r>
              <a:rPr lang="en-US" dirty="0"/>
              <a:t>(catatonic stupor) characterized by general inhibition of patient’s behavior or at least by </a:t>
            </a:r>
            <a:r>
              <a:rPr lang="en-US" b="1" dirty="0"/>
              <a:t>retardation and slowness</a:t>
            </a:r>
            <a:r>
              <a:rPr lang="en-US" dirty="0"/>
              <a:t>, followed often by </a:t>
            </a:r>
            <a:r>
              <a:rPr lang="en-US" b="1" dirty="0"/>
              <a:t>mutism</a:t>
            </a:r>
            <a:r>
              <a:rPr lang="en-US" dirty="0"/>
              <a:t>, negativism(motiveless) and waxy flexibility. </a:t>
            </a:r>
          </a:p>
        </p:txBody>
      </p:sp>
      <p:pic>
        <p:nvPicPr>
          <p:cNvPr id="2" name="Picture 1" descr="Catatonia - negativism, waxy flexibility, catalepsy. 1940s">
            <a:extLst>
              <a:ext uri="{FF2B5EF4-FFF2-40B4-BE49-F238E27FC236}">
                <a16:creationId xmlns:a16="http://schemas.microsoft.com/office/drawing/2014/main" id="{F461C3C6-4330-F4E7-BE19-6AF7642BBEA9}"/>
              </a:ext>
            </a:extLst>
          </p:cNvPr>
          <p:cNvPicPr>
            <a:picLocks noChangeAspect="1"/>
          </p:cNvPicPr>
          <p:nvPr/>
        </p:nvPicPr>
        <p:blipFill>
          <a:blip r:embed="rId2"/>
          <a:stretch>
            <a:fillRect/>
          </a:stretch>
        </p:blipFill>
        <p:spPr>
          <a:xfrm>
            <a:off x="121921" y="5059680"/>
            <a:ext cx="2316480" cy="1662430"/>
          </a:xfrm>
          <a:prstGeom prst="rect">
            <a:avLst/>
          </a:prstGeom>
          <a:ln>
            <a:noFill/>
          </a:ln>
          <a:effectLst>
            <a:softEdge rad="112500"/>
          </a:effectLst>
        </p:spPr>
      </p:pic>
      <p:pic>
        <p:nvPicPr>
          <p:cNvPr id="3" name="Picture 2" descr="Stream Catatonic Excitement music | Listen to songs, albums, playlists for  free on SoundCloud">
            <a:extLst>
              <a:ext uri="{FF2B5EF4-FFF2-40B4-BE49-F238E27FC236}">
                <a16:creationId xmlns:a16="http://schemas.microsoft.com/office/drawing/2014/main" id="{7FE72D79-940C-C07E-A95D-EFC97B2E6A28}"/>
              </a:ext>
            </a:extLst>
          </p:cNvPr>
          <p:cNvPicPr>
            <a:picLocks noChangeAspect="1"/>
          </p:cNvPicPr>
          <p:nvPr/>
        </p:nvPicPr>
        <p:blipFill>
          <a:blip r:embed="rId3"/>
          <a:stretch>
            <a:fillRect/>
          </a:stretch>
        </p:blipFill>
        <p:spPr>
          <a:xfrm>
            <a:off x="121921" y="3365006"/>
            <a:ext cx="2316480" cy="1558783"/>
          </a:xfrm>
          <a:prstGeom prst="rect">
            <a:avLst/>
          </a:prstGeom>
          <a:ln>
            <a:noFill/>
          </a:ln>
          <a:effectLst>
            <a:softEdge rad="112500"/>
          </a:effectLst>
        </p:spPr>
      </p:pic>
    </p:spTree>
    <p:extLst>
      <p:ext uri="{BB962C8B-B14F-4D97-AF65-F5344CB8AC3E}">
        <p14:creationId xmlns:p14="http://schemas.microsoft.com/office/powerpoint/2010/main" val="375361337"/>
      </p:ext>
    </p:extLst>
  </p:cSld>
  <p:clrMapOvr>
    <a:masterClrMapping/>
  </p:clrMapOvr>
</p:sld>
</file>

<file path=ppt/theme/theme1.xml><?xml version="1.0" encoding="utf-8"?>
<a:theme xmlns:a="http://schemas.openxmlformats.org/drawingml/2006/main" name="SketchLinesVTI">
  <a:themeElements>
    <a:clrScheme name="AnalogousFromLightSeedRightStep">
      <a:dk1>
        <a:srgbClr val="000000"/>
      </a:dk1>
      <a:lt1>
        <a:srgbClr val="FFFFFF"/>
      </a:lt1>
      <a:dk2>
        <a:srgbClr val="413324"/>
      </a:dk2>
      <a:lt2>
        <a:srgbClr val="E2E7E8"/>
      </a:lt2>
      <a:accent1>
        <a:srgbClr val="D39089"/>
      </a:accent1>
      <a:accent2>
        <a:srgbClr val="C79A6B"/>
      </a:accent2>
      <a:accent3>
        <a:srgbClr val="AAA66F"/>
      </a:accent3>
      <a:accent4>
        <a:srgbClr val="91AB5F"/>
      </a:accent4>
      <a:accent5>
        <a:srgbClr val="80AE72"/>
      </a:accent5>
      <a:accent6>
        <a:srgbClr val="63B371"/>
      </a:accent6>
      <a:hlink>
        <a:srgbClr val="588C92"/>
      </a:hlink>
      <a:folHlink>
        <a:srgbClr val="7F7F7F"/>
      </a:folHlink>
    </a:clrScheme>
    <a:fontScheme name="Custom 2">
      <a:majorFont>
        <a:latin typeface="Times New Roman"/>
        <a:ea typeface=""/>
        <a:cs typeface=""/>
      </a:majorFont>
      <a:minorFont>
        <a:latin typeface="Times New Roman"/>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1339</Words>
  <Application>Microsoft Office PowerPoint</Application>
  <PresentationFormat>Widescreen</PresentationFormat>
  <Paragraphs>176</Paragraphs>
  <Slides>41</Slides>
  <Notes>0</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Meiryo</vt:lpstr>
      <vt:lpstr>Arial</vt:lpstr>
      <vt:lpstr>Calibri</vt:lpstr>
      <vt:lpstr>Corbel</vt:lpstr>
      <vt:lpstr>Courier New</vt:lpstr>
      <vt:lpstr>Times New Roman</vt:lpstr>
      <vt:lpstr>Wingdings</vt:lpstr>
      <vt:lpstr>SketchLinesVTI</vt:lpstr>
      <vt:lpstr>Office Theme</vt:lpstr>
      <vt:lpstr>Schizophrenia Spectrum Disorders</vt:lpstr>
      <vt:lpstr>Outline</vt:lpstr>
      <vt:lpstr>Schizophrenia</vt:lpstr>
      <vt:lpstr>Psychosis Symptoms</vt:lpstr>
      <vt:lpstr>PowerPoint Presentation</vt:lpstr>
      <vt:lpstr>  Types of schizophrenia: </vt:lpstr>
      <vt:lpstr>Paranoid Schizophrenia </vt:lpstr>
      <vt:lpstr>Hebephrenic (disorganized) Schizophrenia</vt:lpstr>
      <vt:lpstr> Catatonic Schizophrenia</vt:lpstr>
      <vt:lpstr> Undifferentiated (atypical) Schizophrenia</vt:lpstr>
      <vt:lpstr> Residual Schizophrenia</vt:lpstr>
      <vt:lpstr>PowerPoint Presentation</vt:lpstr>
      <vt:lpstr>PowerPoint Presentation</vt:lpstr>
      <vt:lpstr>Typical stages of schizophrenia: </vt:lpstr>
      <vt:lpstr>PowerPoint Presentation</vt:lpstr>
      <vt:lpstr>PowerPoint Presentation</vt:lpstr>
      <vt:lpstr>PowerPoint Presentation</vt:lpstr>
      <vt:lpstr>PowerPoint Presentation</vt:lpstr>
      <vt:lpstr>PowerPoint Presentation</vt:lpstr>
      <vt:lpstr>PowerPoint Presentation</vt:lpstr>
      <vt:lpstr>DSM-5 CRITERIA FOR SCHIZOPHRENIA</vt:lpstr>
      <vt:lpstr>DSM-5 CRITERIA FOR SCHIZOPHRENIA</vt:lpstr>
      <vt:lpstr>DSM-5 CRITERIA FOR SCHIZOPHRENIA</vt:lpstr>
      <vt:lpstr>EPIDEMIOLOGY </vt:lpstr>
      <vt:lpstr>COMORBIDITY </vt:lpstr>
      <vt:lpstr>COMORBIDITY </vt:lpstr>
      <vt:lpstr>Prognosis</vt:lpstr>
      <vt:lpstr>Related Disorders </vt:lpstr>
      <vt:lpstr>Related Disorders </vt:lpstr>
      <vt:lpstr>Related Disorders </vt:lpstr>
      <vt:lpstr>Related Disorders </vt:lpstr>
      <vt:lpstr>PowerPoint Presentation</vt:lpstr>
      <vt:lpstr>PowerPoint Presentation</vt:lpstr>
      <vt:lpstr>PowerPoint Presentation</vt:lpstr>
      <vt:lpstr>PowerPoint Presentation</vt:lpstr>
      <vt:lpstr>PowerPoint Presentation</vt:lpstr>
      <vt:lpstr>Nursing Intervention </vt:lpstr>
      <vt:lpstr>Nursing Intervention </vt:lpstr>
      <vt:lpstr>Nursing Intervention </vt:lpstr>
      <vt:lpstr>References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Schizophrenia Spectrum Disorders</dc:title>
  <dc:creator>Hilal Farouq</dc:creator>
  <cp:lastModifiedBy>Hilal Farouq</cp:lastModifiedBy>
  <cp:revision>131</cp:revision>
  <dcterms:created xsi:type="dcterms:W3CDTF">2024-01-12T22:03:41Z</dcterms:created>
  <dcterms:modified xsi:type="dcterms:W3CDTF">2026-05-20T21:26:24Z</dcterms:modified>
</cp:coreProperties>
</file>