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5" r:id="rId4"/>
    <p:sldId id="339" r:id="rId5"/>
    <p:sldId id="384" r:id="rId6"/>
    <p:sldId id="385" r:id="rId7"/>
    <p:sldId id="386" r:id="rId8"/>
    <p:sldId id="387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7" r:id="rId25"/>
    <p:sldId id="406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C4D31-1E75-4F07-8A52-5D18F01073B4}">
          <p14:sldIdLst>
            <p14:sldId id="256"/>
            <p14:sldId id="295"/>
            <p14:sldId id="339"/>
            <p14:sldId id="384"/>
            <p14:sldId id="385"/>
            <p14:sldId id="386"/>
            <p14:sldId id="387"/>
            <p14:sldId id="389"/>
            <p14:sldId id="390"/>
            <p14:sldId id="391"/>
            <p14:sldId id="392"/>
            <p14:sldId id="393"/>
            <p14:sldId id="394"/>
            <p14:sldId id="395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7"/>
            <p14:sldId id="406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 Abdullah" initials="SA" lastIdx="1" clrIdx="0">
    <p:extLst>
      <p:ext uri="{19B8F6BF-5375-455C-9EA6-DF929625EA0E}">
        <p15:presenceInfo xmlns:p15="http://schemas.microsoft.com/office/powerpoint/2012/main" userId="40b99cb0caba5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E65FF-5DAE-40A5-A924-D6E8C1E56A27}" v="1" dt="2023-02-26T05:24:4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EEB35-E99B-44B1-A4F6-766AFD503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220F-70BE-4B17-A899-B34233D0C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220AC-CAE4-46D3-A71A-0CFFDF248DD5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3402-FDB0-42BB-87DA-7298C4D2CA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C935-89D9-4763-8546-C6B0834F9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794-A643-40E8-97E2-9C88E6D0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22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0C185-390F-439A-8420-EEDBF4974118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2D12-7C7B-4AC1-A397-0FE6BE5F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67B7-16C6-4E1D-AA03-64E80E6EF661}" type="datetime1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05A9-BA92-440D-95C9-4AE1F30944D2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1DCA-0F1A-4735-B486-900C1F509FF1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49471-C428-2E5D-E04D-53197496D0C1}"/>
              </a:ext>
            </a:extLst>
          </p:cNvPr>
          <p:cNvSpPr/>
          <p:nvPr userDrawn="1"/>
        </p:nvSpPr>
        <p:spPr>
          <a:xfrm>
            <a:off x="1" y="4343423"/>
            <a:ext cx="11060906" cy="868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endParaRPr lang="en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587375" y="4188920"/>
            <a:ext cx="14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3510C1-97DA-651B-B07A-057B868FC3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3206" y="584201"/>
            <a:ext cx="4457700" cy="5689599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8D94-EB76-4D80-A0A3-9912245ACCCA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1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EFEE-DB02-480F-8E98-366EEAF4AF87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969-F29E-40B4-87A5-3D2278F28DB3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C461-F60F-4610-9411-4BEC0A7F3DF6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D7CE-406E-487C-9F00-3E6D7D5967F1}" type="datetime1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9EDE-8FFA-41BD-838F-81BDC907895D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0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2FA4-9822-4109-898A-0D0B2132A103}" type="datetime1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7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7EBA-8600-4A81-A1B9-3B821E1C5B1E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F809-7492-4F32-A7A5-4AAC88575D3C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44-FAC0-4A93-951D-1D85773D338A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DA06-73EE-44AA-88DA-D8BDC9DC34CE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0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3BEE-1CF3-4B29-9EF6-F4B4D9F5D0F2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29E9-68B0-4CEE-A2E5-001B124CF8B6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D00-969B-4DA4-9D0E-4D056920AC94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A69C-5566-4BA9-A63A-E6E7A31A20C8}" type="datetime1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A519-4B5B-431C-8152-B24099904794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D9-59EA-4183-A794-C1EEF84F284B}" type="datetime1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C852-B4CA-4BCC-8B97-8FBB4DFD12E7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E836-56F6-4445-BD52-79632F9D9709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A711-159E-44C7-A1F2-ED2E0740F46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1EBDB-EDD5-4EC1-A523-D0F0764661EA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man.mirza@tiu.edu.iq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speakgreek.com/tag/krypto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F9D49-E002-4B13-E32D-1E52FFA4EA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NAME: Assistant Prof. Dr. Saman Mirza </a:t>
            </a:r>
            <a:r>
              <a:rPr lang="en-US" dirty="0" err="1"/>
              <a:t>Abdualalh</a:t>
            </a:r>
            <a:r>
              <a:rPr lang="en-US" dirty="0"/>
              <a:t>
</a:t>
            </a:r>
            <a:r>
              <a:rPr lang="en-US" i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saman.mirza@tiu.edu.iq</a:t>
            </a:r>
            <a:r>
              <a:rPr lang="en-US" i="1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BBBD-0F3C-53BD-A2D6-BE013B09C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rmAutofit/>
          </a:bodyPr>
          <a:lstStyle/>
          <a:p>
            <a:r>
              <a:rPr lang="en-US"/>
              <a:t>PRINCIPLE OF CRYPTOGRAPHY</a:t>
            </a:r>
          </a:p>
        </p:txBody>
      </p:sp>
      <p:pic>
        <p:nvPicPr>
          <p:cNvPr id="6" name="Picture Placeholder 5" descr="A digital image of a padlock&#10;&#10;AI-generated content may be incorrect.">
            <a:extLst>
              <a:ext uri="{FF2B5EF4-FFF2-40B4-BE49-F238E27FC236}">
                <a16:creationId xmlns:a16="http://schemas.microsoft.com/office/drawing/2014/main" id="{CC2784B6-1306-7BA5-7A92-EDD14FF0C1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466" r="11186"/>
          <a:stretch>
            <a:fillRect/>
          </a:stretch>
        </p:blipFill>
        <p:spPr>
          <a:xfrm>
            <a:off x="6603206" y="584201"/>
            <a:ext cx="4457700" cy="5689599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8103A-4A99-EAB0-B462-CD729F839CFB}"/>
              </a:ext>
            </a:extLst>
          </p:cNvPr>
          <p:cNvSpPr txBox="1"/>
          <p:nvPr/>
        </p:nvSpPr>
        <p:spPr>
          <a:xfrm>
            <a:off x="8753864" y="60737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uspeakgreek.com/tag/krypt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600"/>
              <a:t>Introduction </a:t>
            </a:r>
            <a:br>
              <a:rPr lang="en-US" sz="2600"/>
            </a:br>
            <a:r>
              <a:rPr lang="en-US" sz="2600" i="1"/>
              <a:t>General Ideas and </a:t>
            </a:r>
            <a:r>
              <a:rPr lang="en-US" sz="2600" i="1" u="sng"/>
              <a:t>Facts</a:t>
            </a: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2252870"/>
            <a:ext cx="4279382" cy="3885607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Facts: ONE</a:t>
            </a:r>
          </a:p>
          <a:p>
            <a:endParaRPr lang="en-US" sz="1600" dirty="0"/>
          </a:p>
          <a:p>
            <a:pPr lvl="1"/>
            <a:r>
              <a:rPr lang="en-US" sz="1600" dirty="0"/>
              <a:t>Encryption depends on receiver’s key.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Receiver needs to generate two keys.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Receiver needs to share public key to all.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Public key distributed through channel.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Channel should provide Authentication and Integrity.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Intruder should not be able to use receiver’s public key.</a:t>
            </a:r>
          </a:p>
          <a:p>
            <a:pPr lvl="1"/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955811"/>
            <a:ext cx="6656832" cy="28457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1C4D9E-5E81-4A00-86FE-08AE87D31BDD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5/9/2026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9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600"/>
              <a:t>Introduction </a:t>
            </a:r>
            <a:br>
              <a:rPr lang="en-US" sz="2600"/>
            </a:br>
            <a:r>
              <a:rPr lang="en-US" sz="2600" i="1"/>
              <a:t>General Ideas and </a:t>
            </a:r>
            <a:r>
              <a:rPr lang="en-US" sz="2600" i="1" u="sng"/>
              <a:t>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/>
              <a:t>Facts: TWO</a:t>
            </a:r>
          </a:p>
          <a:p>
            <a:endParaRPr lang="en-US" sz="1700"/>
          </a:p>
          <a:p>
            <a:pPr lvl="1"/>
            <a:r>
              <a:rPr lang="en-US" sz="1700"/>
              <a:t>Sender and receiver can’t use same private and public keys.</a:t>
            </a:r>
          </a:p>
          <a:p>
            <a:pPr lvl="1"/>
            <a:endParaRPr lang="en-US" sz="17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955811"/>
            <a:ext cx="6656832" cy="28457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FA7460F-9579-41BE-8016-A0465E4349AC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5/9/2026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1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600"/>
              <a:t>Introduction </a:t>
            </a:r>
            <a:br>
              <a:rPr lang="en-US" sz="2600"/>
            </a:br>
            <a:r>
              <a:rPr lang="en-US" sz="2600" i="1"/>
              <a:t>General Ideas and </a:t>
            </a:r>
            <a:r>
              <a:rPr lang="en-US" sz="2600" i="1" u="sng"/>
              <a:t>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Facts: THREE</a:t>
            </a:r>
          </a:p>
          <a:p>
            <a:endParaRPr lang="en-US" sz="1700" dirty="0"/>
          </a:p>
          <a:p>
            <a:pPr lvl="1"/>
            <a:r>
              <a:rPr lang="en-US" sz="1700" dirty="0"/>
              <a:t>Receiver only need one private key to receive correspondences from </a:t>
            </a:r>
            <a:r>
              <a:rPr lang="en-US" sz="1700" i="1" dirty="0"/>
              <a:t>(N)</a:t>
            </a:r>
            <a:r>
              <a:rPr lang="en-US" sz="1700" dirty="0"/>
              <a:t> senders. 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Sender need to know </a:t>
            </a:r>
            <a:r>
              <a:rPr lang="en-US" sz="1700" i="1" dirty="0"/>
              <a:t>(N)</a:t>
            </a:r>
            <a:r>
              <a:rPr lang="en-US" sz="1700" dirty="0"/>
              <a:t> public keys to send information to N receivers.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955811"/>
            <a:ext cx="6656832" cy="28457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7DA7E5-8323-4DE0-A934-F83C143C3FC7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5/9/2026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2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  <a:br>
              <a:rPr lang="en-US"/>
            </a:br>
            <a:r>
              <a:rPr lang="en-US" i="1"/>
              <a:t>Asymmetric-Key</a:t>
            </a:r>
            <a:r>
              <a:rPr lang="en-US"/>
              <a:t> 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624568"/>
            <a:ext cx="6324598" cy="5412920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Plaintext / Ciphertext</a:t>
            </a:r>
          </a:p>
          <a:p>
            <a:endParaRPr lang="en-US" sz="2200" dirty="0"/>
          </a:p>
          <a:p>
            <a:pPr lvl="1"/>
            <a:r>
              <a:rPr lang="en-US" sz="2200" dirty="0"/>
              <a:t>Before encryption, message converted to integer numbers.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Plaintext is an integer or set of integer numbers.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 </a:t>
            </a:r>
            <a:r>
              <a:rPr lang="en-US" sz="2200" dirty="0">
                <a:highlight>
                  <a:srgbClr val="FFFF00"/>
                </a:highlight>
              </a:rPr>
              <a:t>Asymmetric key uses for encrypting small size of information</a:t>
            </a:r>
            <a:r>
              <a:rPr lang="en-US" sz="2200" dirty="0"/>
              <a:t>, such as key of encryption systems.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It uses for secondary goal instead of message encryption. 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4B7BF49-F43D-49FA-87AB-F4BEB2D81088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i="1"/>
              <a:t>Asymmetric-Key</a:t>
            </a:r>
            <a:r>
              <a:rPr lang="en-US" dirty="0"/>
              <a:t> </a:t>
            </a:r>
            <a:endParaRPr lang="en-US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0686" y="621792"/>
                <a:ext cx="6593113" cy="5413248"/>
              </a:xfrm>
            </p:spPr>
            <p:txBody>
              <a:bodyPr anchor="ctr">
                <a:normAutofit/>
              </a:bodyPr>
              <a:lstStyle/>
              <a:p>
                <a:endParaRPr lang="en-US" sz="1900" dirty="0"/>
              </a:p>
              <a:p>
                <a:r>
                  <a:rPr lang="en-US" sz="1900" dirty="0"/>
                  <a:t>Encryption / Decryption</a:t>
                </a:r>
              </a:p>
              <a:p>
                <a:endParaRPr lang="en-US" sz="1900" dirty="0"/>
              </a:p>
              <a:p>
                <a:pPr lvl="1"/>
                <a:r>
                  <a:rPr lang="en-US" sz="1900" dirty="0"/>
                  <a:t>It is a mathematical function applied to numbers that representing plaintext / Ciphertext. </a:t>
                </a:r>
              </a:p>
              <a:p>
                <a:pPr lvl="1"/>
                <a:endParaRPr lang="en-US" sz="1900" dirty="0"/>
              </a:p>
              <a:p>
                <a:pPr lvl="1"/>
                <a:r>
                  <a:rPr lang="en-US" sz="1900" dirty="0"/>
                  <a:t>The Ciphertext can be though as </a:t>
                </a:r>
                <a14:m>
                  <m:oMath xmlns:m="http://schemas.openxmlformats.org/officeDocument/2006/math">
                    <m:r>
                      <a:rPr lang="en-US" sz="19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𝑷𝒖𝒃𝒍𝒊𝒄</m:t>
                        </m:r>
                      </m:sub>
                    </m:sSub>
                    <m:r>
                      <a:rPr lang="en-US" sz="19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.</a:t>
                </a:r>
              </a:p>
              <a:p>
                <a:pPr lvl="1"/>
                <a:endParaRPr lang="en-US" sz="1900" dirty="0"/>
              </a:p>
              <a:p>
                <a:pPr lvl="1"/>
                <a:r>
                  <a:rPr lang="en-US" sz="1900" dirty="0"/>
                  <a:t> The Plaintext can be though as </a:t>
                </a:r>
                <a14:m>
                  <m:oMath xmlns:m="http://schemas.openxmlformats.org/officeDocument/2006/math">
                    <m:r>
                      <a:rPr lang="sv-SE" sz="19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𝒑𝒓𝒊𝒗𝒂𝒕𝒆</m:t>
                        </m:r>
                      </m:sub>
                    </m:sSub>
                    <m:r>
                      <a:rPr lang="en-US" sz="19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.</a:t>
                </a:r>
              </a:p>
              <a:p>
                <a:pPr lvl="1"/>
                <a:endParaRPr lang="en-US" sz="1900" dirty="0"/>
              </a:p>
              <a:p>
                <a:pPr lvl="1"/>
                <a:endParaRPr lang="en-US" sz="1900" dirty="0"/>
              </a:p>
              <a:p>
                <a:pPr lvl="1"/>
                <a:r>
                  <a:rPr lang="en-US" sz="1900" dirty="0"/>
                  <a:t>The </a:t>
                </a:r>
                <a:r>
                  <a:rPr lang="en-US" sz="1900" dirty="0">
                    <a:highlight>
                      <a:srgbClr val="FFFF00"/>
                    </a:highlight>
                  </a:rPr>
                  <a:t>function </a:t>
                </a:r>
                <a:r>
                  <a:rPr lang="en-US" sz="1900" i="1" dirty="0">
                    <a:highlight>
                      <a:srgbClr val="FFFF00"/>
                    </a:highlight>
                  </a:rPr>
                  <a:t>f should be one-way function </a:t>
                </a:r>
                <a:r>
                  <a:rPr lang="en-US" sz="1900" i="1" dirty="0"/>
                  <a:t>so that intruder can’t penetrate the public key of original receiver.</a:t>
                </a:r>
                <a:r>
                  <a:rPr lang="en-US" sz="1900" dirty="0"/>
                  <a:t> </a:t>
                </a:r>
              </a:p>
              <a:p>
                <a:pPr marL="457200" lvl="1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0686" y="621792"/>
                <a:ext cx="6593113" cy="5413248"/>
              </a:xfrm>
              <a:blipFill>
                <a:blip r:embed="rId2"/>
                <a:stretch>
                  <a:fillRect l="-740" r="-1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1D5069-668E-4176-90E7-B9F17A68F42C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/>
              <a:t>Introduction </a:t>
            </a:r>
            <a:br>
              <a:rPr lang="en-US"/>
            </a:br>
            <a:r>
              <a:rPr lang="en-US" i="1"/>
              <a:t>Need of Both</a:t>
            </a:r>
            <a:r>
              <a:rPr lang="en-US"/>
              <a:t> 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624568"/>
            <a:ext cx="6324598" cy="5412920"/>
          </a:xfrm>
        </p:spPr>
        <p:txBody>
          <a:bodyPr anchor="ctr">
            <a:normAutofit/>
          </a:bodyPr>
          <a:lstStyle/>
          <a:p>
            <a:endParaRPr lang="en-US" sz="2400"/>
          </a:p>
          <a:p>
            <a:r>
              <a:rPr lang="en-US" sz="2400"/>
              <a:t>Asymmetric-key is very slow for decrypting large size of messages. </a:t>
            </a:r>
          </a:p>
          <a:p>
            <a:pPr lvl="1"/>
            <a:r>
              <a:rPr lang="en-US"/>
              <a:t>It means, Symmetric-key still needed for encrypting large size of message.</a:t>
            </a:r>
          </a:p>
          <a:p>
            <a:pPr lvl="1"/>
            <a:endParaRPr lang="en-US"/>
          </a:p>
          <a:p>
            <a:r>
              <a:rPr lang="en-US" sz="2400"/>
              <a:t>Symmetric-key can’t prove the authenticity and integrity of sent messages. </a:t>
            </a:r>
          </a:p>
          <a:p>
            <a:pPr lvl="1"/>
            <a:r>
              <a:rPr lang="en-US"/>
              <a:t>It means, asymmetric-key is needed for key encrypting and keeping the authentication, integrity, and sending secrete keys. </a:t>
            </a:r>
          </a:p>
          <a:p>
            <a:pPr lvl="1"/>
            <a:endParaRPr lang="en-US"/>
          </a:p>
          <a:p>
            <a:r>
              <a:rPr lang="en-US" sz="2400"/>
              <a:t>Both needed. Both complementary to each other.  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75E200-FB30-46E8-A514-3036A8D30003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 Way Function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(OWF)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627" y="1378273"/>
            <a:ext cx="6847062" cy="39712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1F704FE-D0F0-4545-BB59-A436DE895474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44" y="300505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/>
              <a:t>One Way Function</a:t>
            </a:r>
            <a:br>
              <a:rPr lang="en-US" sz="3800"/>
            </a:br>
            <a:r>
              <a:rPr lang="en-US" sz="3800"/>
              <a:t>(OWF)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3" y="2299585"/>
            <a:ext cx="5681220" cy="3937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197" b="5358"/>
          <a:stretch/>
        </p:blipFill>
        <p:spPr>
          <a:xfrm>
            <a:off x="6244617" y="3034861"/>
            <a:ext cx="5681219" cy="24672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07FE1C0-E399-4881-8D1E-4E291FA3B9BF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Way Function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(OWF)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1" y="5853864"/>
            <a:ext cx="34766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6E307A62-66A6-426C-A2E7-8BF6511281F8}" type="datetime1">
              <a:rPr lang="en-US" sz="1400" smtClean="0">
                <a:solidFill>
                  <a:srgbClr val="FFFFFF"/>
                </a:solidFill>
              </a:rPr>
              <a:t>5/9/2026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25" y="533400"/>
            <a:ext cx="6121400" cy="20431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1CBDAA-12BC-4EC0-8EF5-B738B10EAC75}"/>
              </a:ext>
            </a:extLst>
          </p:cNvPr>
          <p:cNvGrpSpPr/>
          <p:nvPr/>
        </p:nvGrpSpPr>
        <p:grpSpPr>
          <a:xfrm>
            <a:off x="5368925" y="2659063"/>
            <a:ext cx="6121400" cy="3671888"/>
            <a:chOff x="5368925" y="2659063"/>
            <a:chExt cx="6121400" cy="3671888"/>
          </a:xfrm>
        </p:grpSpPr>
        <p:pic>
          <p:nvPicPr>
            <p:cNvPr id="10" name="Picture 9" descr="A screenshot of a cell phone&#10;&#10;Description automatically generat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8925" y="2659063"/>
              <a:ext cx="6121400" cy="367188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647E28-C98E-4255-A00C-45FA055AD275}"/>
                </a:ext>
              </a:extLst>
            </p:cNvPr>
            <p:cNvSpPr/>
            <p:nvPr/>
          </p:nvSpPr>
          <p:spPr>
            <a:xfrm>
              <a:off x="6353175" y="2686050"/>
              <a:ext cx="390525" cy="447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04CF83-6A9C-4CFF-8290-8097787D6531}"/>
                </a:ext>
              </a:extLst>
            </p:cNvPr>
            <p:cNvSpPr/>
            <p:nvPr/>
          </p:nvSpPr>
          <p:spPr>
            <a:xfrm>
              <a:off x="6353175" y="4208462"/>
              <a:ext cx="390525" cy="447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273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6" y="136526"/>
            <a:ext cx="11482106" cy="11117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 Way Function (OWF)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AD01C8-D4D5-410A-8BAE-3C09B5A11F2B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799F73-C635-4F86-A953-2B9A6A598A1D}"/>
              </a:ext>
            </a:extLst>
          </p:cNvPr>
          <p:cNvGrpSpPr/>
          <p:nvPr/>
        </p:nvGrpSpPr>
        <p:grpSpPr>
          <a:xfrm>
            <a:off x="493487" y="1248230"/>
            <a:ext cx="8766627" cy="5108120"/>
            <a:chOff x="493487" y="1248230"/>
            <a:chExt cx="8766627" cy="51081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487" y="1248230"/>
              <a:ext cx="8766627" cy="510812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57AD05-7744-4B15-8D91-F2E9D7E320C7}"/>
                </a:ext>
              </a:extLst>
            </p:cNvPr>
            <p:cNvSpPr/>
            <p:nvPr/>
          </p:nvSpPr>
          <p:spPr>
            <a:xfrm>
              <a:off x="1819275" y="1533525"/>
              <a:ext cx="466725" cy="504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2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3C8A-FFB3-452B-98AC-163FE28D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9FF2-B634-4F6A-A759-B4BFE00D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42" y="1468273"/>
            <a:ext cx="5667704" cy="49009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73239"/>
                </a:solidFill>
                <a:latin typeface="urw-din"/>
              </a:rPr>
              <a:t>I</a:t>
            </a:r>
            <a:r>
              <a:rPr lang="en-US" b="0" i="0" dirty="0">
                <a:solidFill>
                  <a:srgbClr val="273239"/>
                </a:solidFill>
                <a:effectLst/>
                <a:latin typeface="urw-din"/>
              </a:rPr>
              <a:t>s technique of securing information and communications using codes so that only those person for whom the information is intended can understand and process it.</a:t>
            </a:r>
          </a:p>
          <a:p>
            <a:r>
              <a:rPr lang="en-US" dirty="0">
                <a:solidFill>
                  <a:srgbClr val="273239"/>
                </a:solidFill>
                <a:latin typeface="urw-din"/>
              </a:rPr>
              <a:t>Cryptography can be classified based on:</a:t>
            </a:r>
          </a:p>
          <a:p>
            <a:endParaRPr lang="en-US" dirty="0">
              <a:solidFill>
                <a:srgbClr val="273239"/>
              </a:solidFill>
              <a:latin typeface="urw-din"/>
            </a:endParaRPr>
          </a:p>
          <a:p>
            <a:pPr lvl="1"/>
            <a:r>
              <a:rPr lang="en-US" dirty="0">
                <a:solidFill>
                  <a:srgbClr val="273239"/>
                </a:solidFill>
                <a:latin typeface="urw-din"/>
              </a:rPr>
              <a:t>Reversible and irreversible. </a:t>
            </a:r>
          </a:p>
          <a:p>
            <a:pPr lvl="1"/>
            <a:r>
              <a:rPr lang="en-US" dirty="0">
                <a:solidFill>
                  <a:srgbClr val="273239"/>
                </a:solidFill>
                <a:latin typeface="urw-din"/>
              </a:rPr>
              <a:t>Transposition and Substitution.</a:t>
            </a:r>
          </a:p>
          <a:p>
            <a:pPr lvl="1"/>
            <a:r>
              <a:rPr lang="en-US" dirty="0">
                <a:solidFill>
                  <a:srgbClr val="273239"/>
                </a:solidFill>
                <a:latin typeface="urw-din"/>
              </a:rPr>
              <a:t>Single-key, two-key, and less key.</a:t>
            </a:r>
          </a:p>
          <a:p>
            <a:pPr lvl="1"/>
            <a:r>
              <a:rPr lang="en-US" dirty="0">
                <a:solidFill>
                  <a:srgbClr val="273239"/>
                </a:solidFill>
                <a:latin typeface="urw-din"/>
              </a:rPr>
              <a:t>Block ciphering and stream ciphering.</a:t>
            </a:r>
          </a:p>
          <a:p>
            <a:pPr lvl="1"/>
            <a:r>
              <a:rPr lang="en-US" dirty="0">
                <a:solidFill>
                  <a:srgbClr val="273239"/>
                </a:solidFill>
                <a:latin typeface="urw-din"/>
              </a:rPr>
              <a:t>Symmetric and Asymmetric. 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C0295-2A59-4541-96D6-FCBF263C8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98" y="1690688"/>
            <a:ext cx="5569236" cy="3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7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RSA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646"/>
          <a:stretch/>
        </p:blipFill>
        <p:spPr>
          <a:xfrm>
            <a:off x="4038600" y="1260843"/>
            <a:ext cx="7747000" cy="48496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B951359-ABD8-4369-9A6C-9EFC3105B813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1"/>
            <a:ext cx="8229600" cy="4640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  <a:br>
              <a:rPr lang="en-US" dirty="0"/>
            </a:br>
            <a:r>
              <a:rPr lang="en-US" sz="4000" i="1" dirty="0"/>
              <a:t>Introduction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AE58-38A5-41CE-BBC2-15EBEF64773C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0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RSA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1" y="5853864"/>
            <a:ext cx="34766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78341A1-2D5D-4AE5-BB61-308BC5EE4B6C}" type="datetime1">
              <a:rPr lang="en-US" sz="1400" smtClean="0">
                <a:solidFill>
                  <a:srgbClr val="FFFFFF"/>
                </a:solidFill>
              </a:rPr>
              <a:t>5/9/2026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8" y="1547813"/>
            <a:ext cx="6240463" cy="478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27EF6-B515-4091-9E89-67A86F37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8" y="533400"/>
            <a:ext cx="6240463" cy="9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4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F8D6B-6D3C-4B9A-B950-3E808A0E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 Example of RSA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3B963-9F81-4461-999F-60DB5FB7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951" y="5853864"/>
            <a:ext cx="34766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3E12D79-8328-4B1A-B7FF-9C6DE4CE7C75}" type="datetime1">
              <a:rPr lang="en-US" sz="1400" smtClean="0">
                <a:solidFill>
                  <a:srgbClr val="FFFFFF"/>
                </a:solidFill>
              </a:rPr>
              <a:t>5/9/2026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25595-1F81-4B71-8B15-4780FB06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7B0F2-760C-4375-9538-A708B6AA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414AE-E23C-49DE-A3BF-B0E9BFAE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539750"/>
            <a:ext cx="6470650" cy="969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F120F-0B04-4D9C-ACD3-C2AD6168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1592263"/>
            <a:ext cx="6470650" cy="1004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C1DBE6-B86C-4A85-A8C5-4BAC07CB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2679700"/>
            <a:ext cx="6470650" cy="1839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41230A-63B4-4DDA-AAE4-082BC0E6E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300" y="4603750"/>
            <a:ext cx="6470650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8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  <a:br>
              <a:rPr lang="en-US" dirty="0"/>
            </a:br>
            <a:r>
              <a:rPr lang="en-US" dirty="0"/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Creating public and private keys: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Choose two prime numbers  (p = 2, q = 7)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Find </a:t>
            </a:r>
            <a:r>
              <a:rPr lang="en-US" i="1" dirty="0">
                <a:solidFill>
                  <a:schemeClr val="tx2"/>
                </a:solidFill>
              </a:rPr>
              <a:t>N = p x q = 2 x 7 = 14.</a:t>
            </a:r>
          </a:p>
          <a:p>
            <a:pPr lvl="1"/>
            <a:endParaRPr lang="en-US" i="1" dirty="0">
              <a:solidFill>
                <a:schemeClr val="tx2"/>
              </a:solidFill>
            </a:endParaRP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Find </a:t>
            </a:r>
            <a:r>
              <a:rPr lang="el-GR" i="1" dirty="0">
                <a:solidFill>
                  <a:schemeClr val="tx2"/>
                </a:solidFill>
              </a:rPr>
              <a:t>Φ</a:t>
            </a:r>
            <a:r>
              <a:rPr lang="en-US" i="1" dirty="0">
                <a:solidFill>
                  <a:schemeClr val="tx2"/>
                </a:solidFill>
              </a:rPr>
              <a:t>(N) = (p-1)x(q-1) = (2-1)x(7-1) = 6.</a:t>
            </a:r>
          </a:p>
          <a:p>
            <a:pPr lvl="1"/>
            <a:endParaRPr lang="en-US" i="1" dirty="0">
              <a:solidFill>
                <a:schemeClr val="tx2"/>
              </a:solidFill>
            </a:endParaRP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Find e:    1&lt;e&lt;</a:t>
            </a:r>
            <a:r>
              <a:rPr lang="el-GR" i="1" dirty="0">
                <a:solidFill>
                  <a:schemeClr val="tx2"/>
                </a:solidFill>
              </a:rPr>
              <a:t> Φ</a:t>
            </a:r>
            <a:r>
              <a:rPr lang="en-US" i="1" dirty="0">
                <a:solidFill>
                  <a:schemeClr val="tx2"/>
                </a:solidFill>
              </a:rPr>
              <a:t>(N)  and not co-prime of (e,</a:t>
            </a:r>
            <a:r>
              <a:rPr lang="el-GR" i="1" dirty="0">
                <a:solidFill>
                  <a:schemeClr val="tx2"/>
                </a:solidFill>
              </a:rPr>
              <a:t> Φ</a:t>
            </a:r>
            <a:r>
              <a:rPr lang="en-US" i="1" dirty="0">
                <a:solidFill>
                  <a:schemeClr val="tx2"/>
                </a:solidFill>
              </a:rPr>
              <a:t>(N) ). </a:t>
            </a:r>
          </a:p>
          <a:p>
            <a:pPr lvl="2"/>
            <a:r>
              <a:rPr lang="en-US" i="1" dirty="0">
                <a:solidFill>
                  <a:schemeClr val="tx2"/>
                </a:solidFill>
              </a:rPr>
              <a:t>e=5.</a:t>
            </a:r>
          </a:p>
          <a:p>
            <a:pPr lvl="2"/>
            <a:r>
              <a:rPr lang="en-US" i="1" dirty="0">
                <a:solidFill>
                  <a:schemeClr val="tx2"/>
                </a:solidFill>
              </a:rPr>
              <a:t>Public key is (e, N) = (5,14)</a:t>
            </a:r>
          </a:p>
          <a:p>
            <a:pPr lvl="1"/>
            <a:endParaRPr lang="en-US" i="1" dirty="0">
              <a:solidFill>
                <a:schemeClr val="tx2"/>
              </a:solidFill>
            </a:endParaRP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Chose d: de x</a:t>
            </a:r>
            <a:r>
              <a:rPr lang="el-GR" i="1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(mod </a:t>
            </a:r>
            <a:r>
              <a:rPr lang="el-GR" i="1" dirty="0">
                <a:solidFill>
                  <a:schemeClr val="tx2"/>
                </a:solidFill>
              </a:rPr>
              <a:t>Φ</a:t>
            </a:r>
            <a:r>
              <a:rPr lang="en-US" i="1" dirty="0">
                <a:solidFill>
                  <a:schemeClr val="tx2"/>
                </a:solidFill>
              </a:rPr>
              <a:t>(N) )=1 ……</a:t>
            </a:r>
          </a:p>
          <a:p>
            <a:pPr lvl="1"/>
            <a:endParaRPr lang="en-US" i="1" dirty="0">
              <a:solidFill>
                <a:schemeClr val="tx2"/>
              </a:solidFill>
            </a:endParaRP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d=5, private key is (5, 14)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82A-CEF9-483B-8BE6-8EF15F0B618E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527176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both keys on Message M, where M = letter B.</a:t>
            </a:r>
          </a:p>
        </p:txBody>
      </p:sp>
    </p:spTree>
    <p:extLst>
      <p:ext uri="{BB962C8B-B14F-4D97-AF65-F5344CB8AC3E}">
        <p14:creationId xmlns:p14="http://schemas.microsoft.com/office/powerpoint/2010/main" val="229749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EC012-DFC2-45FB-868D-2837FAC6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42498-E241-4D5D-8674-B4E92F3856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569B-5047-4639-8E9D-550BCF56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Security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D7BC1-AAA6-4315-BEAD-77A572B5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B42A0-C75B-4EC4-AB4A-D0F038272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dirty="0"/>
              <a:t>Class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624568"/>
            <a:ext cx="6324598" cy="5412920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The main objective of this class is to:</a:t>
            </a:r>
          </a:p>
          <a:p>
            <a:endParaRPr lang="en-US" sz="2400" dirty="0"/>
          </a:p>
          <a:p>
            <a:pPr lvl="1"/>
            <a:r>
              <a:rPr lang="en-US" dirty="0"/>
              <a:t>To distinguish between two Cryptosystems: </a:t>
            </a:r>
          </a:p>
          <a:p>
            <a:pPr lvl="2"/>
            <a:r>
              <a:rPr lang="en-US" sz="2400" dirty="0"/>
              <a:t>Symmetric-Key and Asymmetric-Key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To introduce trapdoor one-way functions and their use in asymmetric-key cryptosystems.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To discuss the </a:t>
            </a:r>
            <a:r>
              <a:rPr lang="en-US" b="1" dirty="0"/>
              <a:t>RSA</a:t>
            </a:r>
            <a:r>
              <a:rPr lang="en-US" dirty="0"/>
              <a:t> cryptosystem.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BF86906-93BE-4D5A-9508-153D026021CF}" type="datetime1">
              <a:rPr lang="en-US" smtClean="0"/>
              <a:t>5/9/2026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Information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1252728"/>
            <a:ext cx="3493008" cy="4352544"/>
          </a:xfrm>
        </p:spPr>
        <p:txBody>
          <a:bodyPr>
            <a:normAutofit/>
          </a:bodyPr>
          <a:lstStyle/>
          <a:p>
            <a:pPr algn="r"/>
            <a:r>
              <a:rPr lang="en-US" sz="400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2A02D8-6CB5-49F1-8224-46C0F01DB6A8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817AC51-5572-44EE-A0DE-7A3748336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88603" y="3336426"/>
            <a:ext cx="200040" cy="17244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20056" y="811022"/>
            <a:ext cx="6364224" cy="524865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acronym of RSA stands for </a:t>
            </a:r>
            <a:r>
              <a:rPr lang="en-US" sz="2000" b="1" dirty="0" err="1"/>
              <a:t>Rivest</a:t>
            </a:r>
            <a:r>
              <a:rPr lang="en-US" sz="2000" dirty="0"/>
              <a:t>, </a:t>
            </a:r>
            <a:r>
              <a:rPr lang="en-US" sz="2000" b="1" dirty="0"/>
              <a:t>Shamir</a:t>
            </a:r>
            <a:r>
              <a:rPr lang="en-US" sz="2000" dirty="0"/>
              <a:t>, and </a:t>
            </a:r>
            <a:r>
              <a:rPr lang="en-US" sz="2000" b="1" dirty="0"/>
              <a:t>Adelman</a:t>
            </a:r>
            <a:r>
              <a:rPr lang="en-US" sz="2000" dirty="0"/>
              <a:t>, the inventors of the technique. </a:t>
            </a:r>
          </a:p>
          <a:p>
            <a:endParaRPr lang="en-US" sz="2000" dirty="0"/>
          </a:p>
          <a:p>
            <a:r>
              <a:rPr lang="en-US" sz="2000" dirty="0"/>
              <a:t>The RSA algorithm is based on the fact that there is no efficient way to factor very large numbers.</a:t>
            </a:r>
          </a:p>
          <a:p>
            <a:endParaRPr lang="en-US" sz="2000" dirty="0"/>
          </a:p>
          <a:p>
            <a:r>
              <a:rPr lang="en-US" sz="2000" dirty="0"/>
              <a:t>It is an asymmetric cryptographic algorithm. </a:t>
            </a:r>
          </a:p>
          <a:p>
            <a:endParaRPr lang="en-US" sz="2000" dirty="0"/>
          </a:p>
          <a:p>
            <a:r>
              <a:rPr lang="en-US" sz="2000" dirty="0"/>
              <a:t>Asymmetric </a:t>
            </a:r>
            <a:r>
              <a:rPr lang="en-US" sz="2000" b="1" dirty="0"/>
              <a:t>means</a:t>
            </a:r>
            <a:r>
              <a:rPr lang="en-US" sz="2000" dirty="0"/>
              <a:t> that there are two different keys. </a:t>
            </a:r>
          </a:p>
          <a:p>
            <a:endParaRPr lang="en-US" sz="2000" dirty="0"/>
          </a:p>
          <a:p>
            <a:r>
              <a:rPr lang="en-US" sz="2000" dirty="0"/>
              <a:t>This is also called public key </a:t>
            </a:r>
            <a:r>
              <a:rPr lang="en-US" sz="2000" b="1" dirty="0"/>
              <a:t>cryptography</a:t>
            </a:r>
            <a:r>
              <a:rPr lang="en-US" sz="2000" dirty="0"/>
              <a:t>, because one of them can be given to everyone. The other key must be kept private. (This is the concept)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9939528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70496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2798064" cy="2304288"/>
          </a:xfrm>
        </p:spPr>
        <p:txBody>
          <a:bodyPr anchor="b">
            <a:normAutofit/>
          </a:bodyPr>
          <a:lstStyle/>
          <a:p>
            <a:r>
              <a:rPr lang="en-US" sz="3700"/>
              <a:t>Introduction </a:t>
            </a:r>
            <a:br>
              <a:rPr lang="en-US" sz="3700"/>
            </a:br>
            <a:r>
              <a:rPr lang="en-US" sz="3700"/>
              <a:t>Symmetric VS Asymmetric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36392"/>
            <a:ext cx="2770632" cy="3081528"/>
          </a:xfrm>
        </p:spPr>
        <p:txBody>
          <a:bodyPr>
            <a:normAutofit/>
          </a:bodyPr>
          <a:lstStyle/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64" y="1280160"/>
            <a:ext cx="7717536" cy="48303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7063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B0FDB46-E85C-4AE9-8FEF-C25DA966F80A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6344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sz="2800" dirty="0"/>
              <a:t>Example on Symmetric-Key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6904-8CCC-4404-9D48-637D7FD01F21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659842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+mj-lt"/>
              </a:rPr>
              <a:t>Each</a:t>
            </a:r>
            <a:r>
              <a:rPr lang="en-US" dirty="0"/>
              <a:t>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one</a:t>
            </a:r>
            <a:r>
              <a:rPr lang="en-US" dirty="0"/>
              <a:t>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has a secret key and shared with all.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1" y="2100489"/>
            <a:ext cx="7852228" cy="41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sz="2800" dirty="0"/>
              <a:t>Example on Asymmetric-Key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 indent="-136525" fontAlgn="base">
              <a:spcBef>
                <a:spcPct val="0"/>
              </a:spcBef>
              <a:spcAft>
                <a:spcPct val="0"/>
              </a:spcAft>
              <a:buNone/>
              <a:tabLst>
                <a:tab pos="500063" algn="l"/>
              </a:tabLst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9F8B-913A-461A-B698-A34F16F52F94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1" y="1633625"/>
            <a:ext cx="864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+mj-lt"/>
              </a:rPr>
              <a:t>Asymmetric-key cryptography; Each one has a public key (PU) and a private key (PR); All PUs are shared.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2633252"/>
            <a:ext cx="5716293" cy="37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sz="4000" i="1" dirty="0"/>
              <a:t>Working With Two Keys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Asymmetric-key works with public and private keys.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Passcode mobile locking and unlocking, as an example.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E0A7-F284-4EA0-B313-04A26389A9CA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B4C06-251B-424F-B807-310A6C460E15}"/>
              </a:ext>
            </a:extLst>
          </p:cNvPr>
          <p:cNvGrpSpPr/>
          <p:nvPr/>
        </p:nvGrpSpPr>
        <p:grpSpPr>
          <a:xfrm>
            <a:off x="3346939" y="2786856"/>
            <a:ext cx="5943600" cy="3446176"/>
            <a:chOff x="3346939" y="2786856"/>
            <a:chExt cx="5943600" cy="3446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439" t="6382" r="2439" b="2128"/>
            <a:stretch/>
          </p:blipFill>
          <p:spPr>
            <a:xfrm>
              <a:off x="3346939" y="2786856"/>
              <a:ext cx="5943600" cy="3276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8964" y="5871082"/>
              <a:ext cx="4019550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73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600"/>
              <a:t>Introduction </a:t>
            </a:r>
            <a:br>
              <a:rPr lang="en-US" sz="2600"/>
            </a:br>
            <a:r>
              <a:rPr lang="en-US" sz="2600" i="1" u="sng"/>
              <a:t>General Ideas</a:t>
            </a:r>
            <a:r>
              <a:rPr lang="en-US" sz="2600" i="1"/>
              <a:t> and Facts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There are two distinction keys:</a:t>
            </a:r>
          </a:p>
          <a:p>
            <a:pPr lvl="1"/>
            <a:r>
              <a:rPr lang="en-US" sz="1700"/>
              <a:t>Private key</a:t>
            </a:r>
          </a:p>
          <a:p>
            <a:pPr lvl="1"/>
            <a:r>
              <a:rPr lang="en-US" sz="1700"/>
              <a:t>Public key.</a:t>
            </a:r>
          </a:p>
          <a:p>
            <a:endParaRPr lang="en-US" sz="1700"/>
          </a:p>
          <a:p>
            <a:r>
              <a:rPr lang="en-US" sz="1700"/>
              <a:t>Secrete key is not private.</a:t>
            </a:r>
          </a:p>
          <a:p>
            <a:endParaRPr lang="en-US" sz="1700"/>
          </a:p>
          <a:p>
            <a:r>
              <a:rPr lang="en-US" sz="1700"/>
              <a:t>Secret is bits but private is number.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48" y="2004056"/>
            <a:ext cx="7626859" cy="37107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490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1EF4BA-CD46-4B91-A028-D498D5FA8803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5/9/2026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98967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2640" y="6356350"/>
            <a:ext cx="21244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851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903</Words>
  <Application>Microsoft Office PowerPoint</Application>
  <PresentationFormat>Widescreen</PresentationFormat>
  <Paragraphs>207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2_Office Theme</vt:lpstr>
      <vt:lpstr>PRINCIPLE OF CRYPTOGRAPHY</vt:lpstr>
      <vt:lpstr>Cryptography</vt:lpstr>
      <vt:lpstr>Class Objective </vt:lpstr>
      <vt:lpstr>Introduction</vt:lpstr>
      <vt:lpstr>Introduction  Symmetric VS Asymmetric Keys</vt:lpstr>
      <vt:lpstr>Introduction  Example on Symmetric-Key</vt:lpstr>
      <vt:lpstr>Introduction  Example on Asymmetric-Key</vt:lpstr>
      <vt:lpstr>Introduction  Working With Two Keys</vt:lpstr>
      <vt:lpstr>Introduction  General Ideas and Facts</vt:lpstr>
      <vt:lpstr>Introduction  General Ideas and Facts</vt:lpstr>
      <vt:lpstr>Introduction  General Ideas and Facts</vt:lpstr>
      <vt:lpstr>Introduction  General Ideas and Facts</vt:lpstr>
      <vt:lpstr>Introduction Asymmetric-Key </vt:lpstr>
      <vt:lpstr>Introduction  Asymmetric-Key </vt:lpstr>
      <vt:lpstr>Introduction  Need of Both </vt:lpstr>
      <vt:lpstr>One Way Function (OWF)</vt:lpstr>
      <vt:lpstr>One Way Function (OWF)</vt:lpstr>
      <vt:lpstr>One Way Function (OWF)</vt:lpstr>
      <vt:lpstr>One Way Function (OWF)</vt:lpstr>
      <vt:lpstr>RSA Introduction </vt:lpstr>
      <vt:lpstr>RSA Introduction </vt:lpstr>
      <vt:lpstr>RSA Introduction </vt:lpstr>
      <vt:lpstr>Real Example of RSA</vt:lpstr>
      <vt:lpstr>RSA Simple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</dc:title>
  <dc:creator>Saman Abdullah</dc:creator>
  <cp:lastModifiedBy>Saman Abdullah</cp:lastModifiedBy>
  <cp:revision>7</cp:revision>
  <dcterms:created xsi:type="dcterms:W3CDTF">2019-11-24T07:16:50Z</dcterms:created>
  <dcterms:modified xsi:type="dcterms:W3CDTF">2026-05-09T19:35:06Z</dcterms:modified>
</cp:coreProperties>
</file>