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54" r:id="rId3"/>
    <p:sldId id="317" r:id="rId4"/>
    <p:sldId id="320" r:id="rId5"/>
    <p:sldId id="328" r:id="rId6"/>
    <p:sldId id="321" r:id="rId7"/>
    <p:sldId id="322" r:id="rId8"/>
    <p:sldId id="323" r:id="rId9"/>
    <p:sldId id="355" r:id="rId10"/>
    <p:sldId id="332" r:id="rId11"/>
    <p:sldId id="324" r:id="rId12"/>
    <p:sldId id="352" r:id="rId13"/>
    <p:sldId id="329" r:id="rId14"/>
    <p:sldId id="325" r:id="rId15"/>
    <p:sldId id="326" r:id="rId16"/>
    <p:sldId id="318" r:id="rId17"/>
    <p:sldId id="333" r:id="rId18"/>
    <p:sldId id="269" r:id="rId19"/>
    <p:sldId id="335" r:id="rId20"/>
    <p:sldId id="336" r:id="rId21"/>
    <p:sldId id="307" r:id="rId22"/>
    <p:sldId id="338" r:id="rId23"/>
    <p:sldId id="339" r:id="rId24"/>
    <p:sldId id="306" r:id="rId25"/>
    <p:sldId id="296" r:id="rId26"/>
    <p:sldId id="298" r:id="rId27"/>
    <p:sldId id="299" r:id="rId28"/>
    <p:sldId id="300" r:id="rId29"/>
    <p:sldId id="340" r:id="rId30"/>
    <p:sldId id="319" r:id="rId31"/>
    <p:sldId id="341" r:id="rId32"/>
    <p:sldId id="342" r:id="rId33"/>
    <p:sldId id="343" r:id="rId34"/>
    <p:sldId id="344" r:id="rId35"/>
    <p:sldId id="345" r:id="rId36"/>
    <p:sldId id="346" r:id="rId37"/>
    <p:sldId id="260" r:id="rId38"/>
    <p:sldId id="347" r:id="rId39"/>
    <p:sldId id="348" r:id="rId40"/>
    <p:sldId id="349" r:id="rId41"/>
    <p:sldId id="330" r:id="rId42"/>
    <p:sldId id="277" r:id="rId43"/>
    <p:sldId id="351" r:id="rId44"/>
    <p:sldId id="353" r:id="rId45"/>
    <p:sldId id="356" r:id="rId46"/>
    <p:sldId id="357" r:id="rId47"/>
    <p:sldId id="32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CDB220-002B-4BBC-8A90-8E5E74B7190F}">
          <p14:sldIdLst>
            <p14:sldId id="256"/>
            <p14:sldId id="354"/>
            <p14:sldId id="317"/>
            <p14:sldId id="320"/>
            <p14:sldId id="328"/>
            <p14:sldId id="321"/>
            <p14:sldId id="322"/>
            <p14:sldId id="323"/>
            <p14:sldId id="355"/>
            <p14:sldId id="332"/>
            <p14:sldId id="324"/>
            <p14:sldId id="352"/>
            <p14:sldId id="329"/>
            <p14:sldId id="325"/>
            <p14:sldId id="326"/>
            <p14:sldId id="318"/>
            <p14:sldId id="333"/>
            <p14:sldId id="269"/>
            <p14:sldId id="335"/>
            <p14:sldId id="336"/>
            <p14:sldId id="307"/>
            <p14:sldId id="338"/>
            <p14:sldId id="339"/>
            <p14:sldId id="306"/>
            <p14:sldId id="296"/>
            <p14:sldId id="298"/>
            <p14:sldId id="299"/>
            <p14:sldId id="300"/>
            <p14:sldId id="340"/>
            <p14:sldId id="319"/>
            <p14:sldId id="341"/>
            <p14:sldId id="342"/>
            <p14:sldId id="343"/>
            <p14:sldId id="344"/>
            <p14:sldId id="345"/>
            <p14:sldId id="346"/>
            <p14:sldId id="260"/>
            <p14:sldId id="347"/>
            <p14:sldId id="348"/>
            <p14:sldId id="349"/>
            <p14:sldId id="330"/>
            <p14:sldId id="277"/>
            <p14:sldId id="351"/>
            <p14:sldId id="353"/>
            <p14:sldId id="356"/>
            <p14:sldId id="357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3D1"/>
    <a:srgbClr val="990033"/>
    <a:srgbClr val="FF33CC"/>
    <a:srgbClr val="CC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88" autoAdjust="0"/>
  </p:normalViewPr>
  <p:slideViewPr>
    <p:cSldViewPr snapToGrid="0">
      <p:cViewPr varScale="1">
        <p:scale>
          <a:sx n="59" d="100"/>
          <a:sy n="5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EE07A-6820-44A6-8F0E-814FC4BE4C36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CECF4-F405-4CDD-B3C1-089ECD40E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08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Perpetrating: </a:t>
            </a:r>
            <a:r>
              <a:rPr lang="en-US" dirty="0" err="1"/>
              <a:t>tawan</a:t>
            </a:r>
            <a:r>
              <a:rPr lang="en-US" dirty="0"/>
              <a:t> </a:t>
            </a:r>
            <a:r>
              <a:rPr lang="en-US" dirty="0" err="1"/>
              <a:t>dakat</a:t>
            </a:r>
            <a:r>
              <a:rPr lang="en-US" dirty="0"/>
              <a:t>                brutal: </a:t>
            </a:r>
            <a:r>
              <a:rPr lang="en-US" dirty="0" err="1"/>
              <a:t>drnda</a:t>
            </a:r>
            <a:r>
              <a:rPr lang="en-US" dirty="0"/>
              <a:t>, be </a:t>
            </a:r>
            <a:r>
              <a:rPr lang="en-US" dirty="0" err="1"/>
              <a:t>bazae</a:t>
            </a:r>
            <a:r>
              <a:rPr lang="en-US" dirty="0"/>
              <a:t> </a:t>
            </a:r>
          </a:p>
          <a:p>
            <a:r>
              <a:rPr lang="en-US" dirty="0"/>
              <a:t>Atrocity: </a:t>
            </a:r>
            <a:r>
              <a:rPr lang="en-US" dirty="0" err="1"/>
              <a:t>drndae</a:t>
            </a:r>
            <a:r>
              <a:rPr lang="en-US" dirty="0"/>
              <a:t>, </a:t>
            </a:r>
            <a:r>
              <a:rPr lang="en-US" dirty="0" err="1"/>
              <a:t>dllraqe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CECF4-F405-4CDD-B3C1-089ECD40EE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39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Infancy: </a:t>
            </a:r>
            <a:r>
              <a:rPr lang="en-US" dirty="0" err="1"/>
              <a:t>Sawayate</a:t>
            </a:r>
            <a:r>
              <a:rPr lang="en-US" dirty="0"/>
              <a:t> </a:t>
            </a:r>
          </a:p>
          <a:p>
            <a:r>
              <a:rPr lang="en-US" dirty="0"/>
              <a:t>Abandonment: </a:t>
            </a:r>
            <a:r>
              <a:rPr lang="en-US" dirty="0" err="1"/>
              <a:t>choll</a:t>
            </a:r>
            <a:r>
              <a:rPr lang="en-US" dirty="0"/>
              <a:t> kran, </a:t>
            </a:r>
            <a:r>
              <a:rPr lang="en-US" dirty="0" err="1"/>
              <a:t>bajehelran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CECF4-F405-4CDD-B3C1-089ECD40EE6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7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Cumulative: ko, </a:t>
            </a:r>
            <a:r>
              <a:rPr lang="en-US" dirty="0" err="1"/>
              <a:t>komalkraw</a:t>
            </a:r>
            <a:r>
              <a:rPr lang="en-US" dirty="0"/>
              <a:t>, </a:t>
            </a:r>
            <a:r>
              <a:rPr lang="en-US" dirty="0" err="1"/>
              <a:t>kalakabw</a:t>
            </a:r>
            <a:r>
              <a:rPr lang="en-US" dirty="0"/>
              <a:t> </a:t>
            </a:r>
          </a:p>
          <a:p>
            <a:r>
              <a:rPr lang="en-US" dirty="0"/>
              <a:t>Wound: </a:t>
            </a:r>
            <a:r>
              <a:rPr lang="en-US" dirty="0" err="1"/>
              <a:t>bren</a:t>
            </a:r>
            <a:r>
              <a:rPr lang="en-US" dirty="0"/>
              <a:t>, </a:t>
            </a:r>
            <a:r>
              <a:rPr lang="en-US" dirty="0" err="1"/>
              <a:t>zam</a:t>
            </a:r>
            <a:endParaRPr lang="en-US" dirty="0"/>
          </a:p>
          <a:p>
            <a:r>
              <a:rPr lang="en-US" dirty="0"/>
              <a:t>Emanate: </a:t>
            </a:r>
            <a:r>
              <a:rPr lang="en-US" dirty="0" err="1"/>
              <a:t>haldaqulet</a:t>
            </a:r>
            <a:r>
              <a:rPr lang="en-US" dirty="0"/>
              <a:t> </a:t>
            </a:r>
          </a:p>
          <a:p>
            <a:r>
              <a:rPr lang="en-US" dirty="0"/>
              <a:t>Massive: </a:t>
            </a:r>
            <a:r>
              <a:rPr lang="en-US" dirty="0" err="1"/>
              <a:t>zl</a:t>
            </a:r>
            <a:r>
              <a:rPr lang="en-US" dirty="0"/>
              <a:t>, </a:t>
            </a:r>
            <a:r>
              <a:rPr lang="en-US" dirty="0" err="1"/>
              <a:t>gaura</a:t>
            </a:r>
            <a:r>
              <a:rPr lang="en-US" dirty="0"/>
              <a:t> </a:t>
            </a:r>
          </a:p>
          <a:p>
            <a:r>
              <a:rPr lang="en-US" dirty="0" err="1"/>
              <a:t>Brendarbwne</a:t>
            </a:r>
            <a:r>
              <a:rPr lang="en-US" dirty="0"/>
              <a:t> </a:t>
            </a:r>
            <a:r>
              <a:rPr lang="en-US" dirty="0" err="1"/>
              <a:t>kalakabw</a:t>
            </a:r>
            <a:r>
              <a:rPr lang="en-US" dirty="0"/>
              <a:t> ka la </a:t>
            </a:r>
            <a:r>
              <a:rPr lang="en-US" dirty="0" err="1"/>
              <a:t>zabrw</a:t>
            </a:r>
            <a:r>
              <a:rPr lang="en-US" dirty="0"/>
              <a:t> </a:t>
            </a:r>
            <a:r>
              <a:rPr lang="en-US" dirty="0" err="1"/>
              <a:t>zange</a:t>
            </a:r>
            <a:r>
              <a:rPr lang="en-US" dirty="0"/>
              <a:t> </a:t>
            </a:r>
            <a:r>
              <a:rPr lang="en-US" dirty="0" err="1"/>
              <a:t>groupe</a:t>
            </a:r>
            <a:r>
              <a:rPr lang="en-US" dirty="0"/>
              <a:t> </a:t>
            </a:r>
            <a:r>
              <a:rPr lang="en-US" dirty="0" err="1"/>
              <a:t>gaura</a:t>
            </a:r>
            <a:r>
              <a:rPr lang="en-US" dirty="0"/>
              <a:t> </a:t>
            </a:r>
            <a:r>
              <a:rPr lang="en-US" dirty="0" err="1"/>
              <a:t>drust</a:t>
            </a:r>
            <a:r>
              <a:rPr lang="en-US" dirty="0"/>
              <a:t> </a:t>
            </a:r>
            <a:r>
              <a:rPr lang="en-US" dirty="0" err="1"/>
              <a:t>dabe</a:t>
            </a:r>
            <a:r>
              <a:rPr lang="en-US" dirty="0"/>
              <a:t> </a:t>
            </a:r>
          </a:p>
          <a:p>
            <a:r>
              <a:rPr lang="en-US" dirty="0"/>
              <a:t>Subjugate: </a:t>
            </a:r>
            <a:r>
              <a:rPr lang="en-US" dirty="0" err="1"/>
              <a:t>mlkach</a:t>
            </a:r>
            <a:r>
              <a:rPr lang="en-US" dirty="0"/>
              <a:t> </a:t>
            </a:r>
            <a:r>
              <a:rPr lang="en-US" dirty="0" err="1"/>
              <a:t>dakat</a:t>
            </a:r>
            <a:r>
              <a:rPr lang="en-US" dirty="0"/>
              <a:t> </a:t>
            </a:r>
          </a:p>
          <a:p>
            <a:r>
              <a:rPr lang="en-US" dirty="0"/>
              <a:t>Colonialism: </a:t>
            </a:r>
            <a:r>
              <a:rPr lang="en-US" dirty="0" err="1"/>
              <a:t>syasate</a:t>
            </a:r>
            <a:r>
              <a:rPr lang="en-US" dirty="0"/>
              <a:t> </a:t>
            </a:r>
            <a:r>
              <a:rPr lang="en-US" dirty="0" err="1"/>
              <a:t>dagerkare</a:t>
            </a:r>
            <a:r>
              <a:rPr lang="en-US" dirty="0"/>
              <a:t> </a:t>
            </a:r>
          </a:p>
          <a:p>
            <a:r>
              <a:rPr lang="en-US" dirty="0"/>
              <a:t>Slavery: </a:t>
            </a:r>
            <a:r>
              <a:rPr lang="en-US" dirty="0" err="1"/>
              <a:t>koyla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CECF4-F405-4CDD-B3C1-089ECD40EE6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26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IMRS: integrated mental rehearsal system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CECF4-F405-4CDD-B3C1-089ECD40EE6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9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AF9B-594D-4034-A91C-E7CB50DE315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E785-6774-4380-B8CB-0B572CE86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4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AF9B-594D-4034-A91C-E7CB50DE315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E785-6774-4380-B8CB-0B572CE86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4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AF9B-594D-4034-A91C-E7CB50DE315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E785-6774-4380-B8CB-0B572CE86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AF9B-594D-4034-A91C-E7CB50DE315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E785-6774-4380-B8CB-0B572CE86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5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AF9B-594D-4034-A91C-E7CB50DE315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E785-6774-4380-B8CB-0B572CE86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2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AF9B-594D-4034-A91C-E7CB50DE315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E785-6774-4380-B8CB-0B572CE86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2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AF9B-594D-4034-A91C-E7CB50DE315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E785-6774-4380-B8CB-0B572CE86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1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AF9B-594D-4034-A91C-E7CB50DE315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E785-6774-4380-B8CB-0B572CE86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0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AF9B-594D-4034-A91C-E7CB50DE315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E785-6774-4380-B8CB-0B572CE86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4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AF9B-594D-4034-A91C-E7CB50DE315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E785-6774-4380-B8CB-0B572CE86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7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AF9B-594D-4034-A91C-E7CB50DE315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E785-6774-4380-B8CB-0B572CE86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AAF9B-594D-4034-A91C-E7CB50DE315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E785-6774-4380-B8CB-0B572CE86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306" y="1278385"/>
            <a:ext cx="5774076" cy="179328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HelveticaNeueLTStd-Hv"/>
              </a:rPr>
              <a:t>Trauma- and Stressor-Related Disorders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06" y="4172990"/>
            <a:ext cx="5859694" cy="132277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M.Sc. Hilal Farouq Hussein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04 2026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25ED3-2D71-CFC9-7BDF-546AAC898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7068"/>
            <a:ext cx="6004010" cy="65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04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98068F-30A8-C1F2-658C-45EB6E7EF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19" y="124287"/>
            <a:ext cx="11745157" cy="66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6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DFFBA-9415-94CE-42FE-354E1FDF6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3332"/>
            <a:ext cx="10515600" cy="612846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/>
              <a:t>E.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Marked alterations in arousal </a:t>
            </a:r>
            <a:r>
              <a:rPr lang="en-US" sz="2400" b="1" i="0" u="none" strike="noStrike" baseline="0" dirty="0"/>
              <a:t>and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reactivity</a:t>
            </a:r>
            <a:r>
              <a:rPr lang="en-US" sz="2400" b="1" i="0" u="none" strike="noStrike" baseline="0" dirty="0"/>
              <a:t> associated with the traumatic event(s),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beginning</a:t>
            </a:r>
            <a:r>
              <a:rPr lang="en-US" sz="2400" b="1" i="0" u="none" strike="noStrike" baseline="0" dirty="0"/>
              <a:t> or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worsening</a:t>
            </a:r>
            <a:r>
              <a:rPr lang="en-US" sz="2400" b="1" i="0" u="none" strike="noStrike" baseline="0" dirty="0"/>
              <a:t> after the traumatic event(s) occurred, as evidenced by two (or more) of the following:</a:t>
            </a:r>
          </a:p>
          <a:p>
            <a:pPr marL="0" indent="0" algn="l">
              <a:buNone/>
            </a:pPr>
            <a:endParaRPr lang="en-US" sz="2400" b="1" i="0" u="none" strike="noStrike" baseline="0" dirty="0"/>
          </a:p>
          <a:p>
            <a:pPr marL="457200" lvl="1" indent="0">
              <a:buNone/>
            </a:pPr>
            <a:r>
              <a:rPr lang="en-US" sz="2000" b="1" i="0" dirty="0">
                <a:solidFill>
                  <a:srgbClr val="3C3B3B"/>
                </a:solidFill>
                <a:effectLst/>
              </a:rPr>
              <a:t>1</a:t>
            </a:r>
            <a:r>
              <a:rPr lang="en-US" b="1" i="0" dirty="0">
                <a:solidFill>
                  <a:srgbClr val="3C3B3B"/>
                </a:solidFill>
                <a:effectLst/>
              </a:rPr>
              <a:t>. Irritability or aggression</a:t>
            </a:r>
          </a:p>
          <a:p>
            <a:pPr marL="457200" lvl="1" indent="0">
              <a:buNone/>
            </a:pPr>
            <a:endParaRPr lang="en-US" b="1" i="0" u="none" strike="noStrike" baseline="0" dirty="0"/>
          </a:p>
          <a:p>
            <a:pPr marL="457200" lvl="1" indent="0">
              <a:buNone/>
            </a:pPr>
            <a:r>
              <a:rPr lang="en-US" b="1" i="0" u="none" strike="noStrike" baseline="0" dirty="0"/>
              <a:t>2. Reckless or self-destructive behavior.</a:t>
            </a:r>
          </a:p>
          <a:p>
            <a:pPr marL="457200" lvl="1" indent="0">
              <a:buNone/>
            </a:pPr>
            <a:endParaRPr lang="en-US" b="1" i="0" u="none" strike="noStrike" baseline="0" dirty="0"/>
          </a:p>
          <a:p>
            <a:pPr marL="457200" lvl="1" indent="0">
              <a:buNone/>
            </a:pPr>
            <a:r>
              <a:rPr lang="en-US" b="1" i="0" u="none" strike="noStrike" baseline="0" dirty="0"/>
              <a:t>3. Hypervigilance (Hyperalert).</a:t>
            </a:r>
          </a:p>
          <a:p>
            <a:pPr marL="457200" lvl="1" indent="0">
              <a:buNone/>
            </a:pPr>
            <a:endParaRPr lang="en-US" b="1" i="0" u="none" strike="noStrike" baseline="0" dirty="0"/>
          </a:p>
          <a:p>
            <a:pPr marL="457200" lvl="1" indent="0">
              <a:buNone/>
            </a:pPr>
            <a:r>
              <a:rPr lang="en-US" b="1" i="0" u="none" strike="noStrike" baseline="0" dirty="0"/>
              <a:t>4. Exaggerated startle response.</a:t>
            </a:r>
            <a:r>
              <a:rPr lang="en-US" dirty="0"/>
              <a:t> an intense, jumpy</a:t>
            </a:r>
          </a:p>
          <a:p>
            <a:pPr marL="457200" lvl="1" indent="0">
              <a:buNone/>
            </a:pPr>
            <a:r>
              <a:rPr lang="en-US" dirty="0"/>
              <a:t> reaction to unexpected stimuli (sounds, touch, movement).</a:t>
            </a:r>
          </a:p>
          <a:p>
            <a:pPr marL="457200" lvl="1" indent="0">
              <a:buNone/>
            </a:pPr>
            <a:endParaRPr lang="en-US" b="1" i="0" u="none" strike="noStrike" baseline="0" dirty="0"/>
          </a:p>
          <a:p>
            <a:pPr marL="457200" lvl="1" indent="0">
              <a:buNone/>
            </a:pPr>
            <a:r>
              <a:rPr lang="en-US" b="1" i="0" u="none" strike="noStrike" baseline="0" dirty="0"/>
              <a:t>5. Problems with concentration.</a:t>
            </a:r>
          </a:p>
          <a:p>
            <a:pPr marL="457200" lvl="1" indent="0">
              <a:buNone/>
            </a:pPr>
            <a:endParaRPr lang="en-US" b="1" i="0" u="none" strike="noStrike" baseline="0" dirty="0"/>
          </a:p>
          <a:p>
            <a:pPr marL="457200" lvl="1" indent="0">
              <a:buNone/>
            </a:pPr>
            <a:r>
              <a:rPr lang="en-US" b="1" i="0" u="none" strike="noStrike" baseline="0" dirty="0"/>
              <a:t>6. Sleep disturbance (e.g., difficulty falling or staying asleep or restless sleep).</a:t>
            </a:r>
            <a:endParaRPr lang="en-US" b="1" dirty="0"/>
          </a:p>
        </p:txBody>
      </p:sp>
      <p:pic>
        <p:nvPicPr>
          <p:cNvPr id="4098" name="Picture 2" descr="Hypervigilance: Symptoms, causes, and ...">
            <a:extLst>
              <a:ext uri="{FF2B5EF4-FFF2-40B4-BE49-F238E27FC236}">
                <a16:creationId xmlns:a16="http://schemas.microsoft.com/office/drawing/2014/main" id="{941D1B3F-71B7-B4DF-B835-C261E91F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330" y="1619318"/>
            <a:ext cx="3710305" cy="180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xaggerated Startle Response|Causes ...">
            <a:extLst>
              <a:ext uri="{FF2B5EF4-FFF2-40B4-BE49-F238E27FC236}">
                <a16:creationId xmlns:a16="http://schemas.microsoft.com/office/drawing/2014/main" id="{9A823E17-F7BC-88AC-CA76-B97349D0D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57" y="3487566"/>
            <a:ext cx="17716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2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6F0C-75FF-C81D-73EB-B9CB6A51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C1CD0-2EF9-5328-0F40-B68965F5E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008FE-DC0D-A351-24D6-A6B5E8D6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3" y="66908"/>
            <a:ext cx="11727809" cy="64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7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627D-00F7-1D48-EB71-C839D913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Post-traumatic Stress — Lincoln Family Medicine Center">
            <a:extLst>
              <a:ext uri="{FF2B5EF4-FFF2-40B4-BE49-F238E27FC236}">
                <a16:creationId xmlns:a16="http://schemas.microsoft.com/office/drawing/2014/main" id="{43258EAE-A7B9-049D-23F1-2286CEAB0A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1" y="62144"/>
            <a:ext cx="11842812" cy="67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8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564F9-1D09-DC2E-7E34-5EFADA15B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626533"/>
            <a:ext cx="11243734" cy="5304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latin typeface="HelveticaLTStd-Roman"/>
              </a:rPr>
              <a:t>F.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Duration</a:t>
            </a:r>
            <a:r>
              <a:rPr lang="en-US" sz="2400" b="1" i="0" u="none" strike="noStrike" baseline="0" dirty="0">
                <a:latin typeface="HelveticaLTStd-Roman"/>
              </a:rPr>
              <a:t> of the disturbance (Criteria B, C, D, and E)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more than 1 month</a:t>
            </a:r>
            <a:r>
              <a:rPr lang="en-US" sz="2400" b="1" i="0" u="none" strike="noStrike" baseline="0" dirty="0">
                <a:latin typeface="HelveticaLTStd-Roman"/>
              </a:rPr>
              <a:t>.</a:t>
            </a:r>
          </a:p>
          <a:p>
            <a:pPr marL="0" indent="0">
              <a:buNone/>
            </a:pPr>
            <a:endParaRPr lang="en-US" sz="2400" b="1" i="0" u="none" strike="noStrike" baseline="0" dirty="0">
              <a:latin typeface="HelveticaLTStd-Roman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HelveticaLTStd-Roman"/>
              </a:rPr>
              <a:t>G. The disturbance causes clinically significant distress or impairment in social, occupational, or other important areas of functioning.</a:t>
            </a:r>
          </a:p>
          <a:p>
            <a:pPr marL="0" indent="0" algn="l">
              <a:buNone/>
            </a:pPr>
            <a:endParaRPr lang="en-US" sz="2400" b="1" i="0" u="none" strike="noStrike" baseline="0" dirty="0">
              <a:latin typeface="HelveticaLTStd-Roman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HelveticaLTStd-Roman"/>
              </a:rPr>
              <a:t>H. The disturbance is not attributable to the physiological effects of a substance (e.g., medication, alcohol) or another medical condition.</a:t>
            </a:r>
            <a:endParaRPr lang="en-US" sz="3600" b="1" i="0" dirty="0">
              <a:solidFill>
                <a:srgbClr val="3C3B3B"/>
              </a:solidFill>
              <a:effectLst/>
              <a:latin typeface="open-sans"/>
            </a:endParaRPr>
          </a:p>
          <a:p>
            <a:pPr marL="0" indent="0">
              <a:buNone/>
            </a:pPr>
            <a:endParaRPr lang="en-US" sz="3600" b="1" dirty="0">
              <a:solidFill>
                <a:srgbClr val="3C3B3B"/>
              </a:solidFill>
              <a:latin typeface="open-sans"/>
            </a:endParaRPr>
          </a:p>
        </p:txBody>
      </p:sp>
    </p:spTree>
    <p:extLst>
      <p:ext uri="{BB962C8B-B14F-4D97-AF65-F5344CB8AC3E}">
        <p14:creationId xmlns:p14="http://schemas.microsoft.com/office/powerpoint/2010/main" val="205868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7C2E-E3F4-68E0-C883-CF512654B4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BF3D1"/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latin typeface="HelveticaNeueLTStd-Hv"/>
              </a:rPr>
            </a:br>
            <a:r>
              <a:rPr lang="en-US" sz="4400" b="0" i="0" u="none" strike="noStrike" baseline="0" dirty="0">
                <a:latin typeface="HelveticaNeueLTStd-Hv"/>
              </a:rPr>
              <a:t>Prevalence of </a:t>
            </a:r>
            <a:r>
              <a:rPr lang="en-US" sz="4400" b="0" i="0" u="none" strike="noStrike" baseline="0" dirty="0">
                <a:latin typeface="PalatinoLTStd-Roman"/>
              </a:rPr>
              <a:t>PTSD</a:t>
            </a:r>
            <a:br>
              <a:rPr lang="en-US" sz="4400" b="0" i="0" u="none" strike="noStrike" baseline="0" dirty="0">
                <a:latin typeface="HelveticaNeueLTStd-Hv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9BA32-2281-609B-EDFD-1A996C668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068" y="1825625"/>
            <a:ext cx="10354732" cy="4351338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endParaRPr lang="en-US" b="1" i="0" u="none" strike="noStrike" baseline="0" dirty="0">
              <a:latin typeface="PalatinoLTStd-Roman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n-US" b="1" dirty="0">
              <a:latin typeface="PalatinoLTStd-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lifetime prevalence of PTSD according to DSM-5 criteria is estimated to be approximately </a:t>
            </a:r>
            <a:r>
              <a:rPr lang="en-US" dirty="0">
                <a:solidFill>
                  <a:srgbClr val="FF0000"/>
                </a:solidFill>
              </a:rPr>
              <a:t>5.7% to 8.7% </a:t>
            </a:r>
            <a:r>
              <a:rPr lang="en-US" dirty="0"/>
              <a:t>in the U.S. general population</a:t>
            </a:r>
            <a:endParaRPr lang="en-US" b="1" i="0" u="none" strike="noStrike" baseline="0" dirty="0">
              <a:latin typeface="PalatinoLTStd-Roman"/>
            </a:endParaRPr>
          </a:p>
          <a:p>
            <a:pPr marL="0" indent="0" algn="l">
              <a:buNone/>
            </a:pPr>
            <a:endParaRPr lang="en-US" b="1" i="0" u="none" strike="noStrike" baseline="0" dirty="0">
              <a:latin typeface="PalatinoLTStd-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78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877A-41BA-1C90-E574-E23839E2F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8" y="580627"/>
            <a:ext cx="10515600" cy="904382"/>
          </a:xfrm>
          <a:solidFill>
            <a:srgbClr val="FBF3D1"/>
          </a:solidFill>
        </p:spPr>
        <p:txBody>
          <a:bodyPr>
            <a:normAutofit fontScale="90000"/>
          </a:bodyPr>
          <a:lstStyle/>
          <a:p>
            <a:br>
              <a:rPr lang="en-US" sz="4000" b="1" i="0" u="none" strike="noStrike" baseline="0" dirty="0">
                <a:latin typeface="+mn-lt"/>
              </a:rPr>
            </a:br>
            <a:r>
              <a:rPr lang="en-US" sz="4000" b="1" i="0" u="none" strike="noStrike" baseline="0" dirty="0">
                <a:latin typeface="+mn-lt"/>
              </a:rPr>
              <a:t>Risk and Prognostic Factors</a:t>
            </a:r>
            <a:br>
              <a:rPr lang="en-US" sz="1800" b="0" i="0" u="none" strike="noStrike" baseline="0" dirty="0">
                <a:latin typeface="HelveticaNeueLTStd-Hv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A21D0-F097-17E1-DD78-876D2F8A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1779650"/>
            <a:ext cx="11398928" cy="4630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0" u="none" strike="noStrike" baseline="0" dirty="0">
                <a:latin typeface="PalatinoLTStd-Roman"/>
              </a:rPr>
              <a:t>Risk factors are generally divided into:</a:t>
            </a:r>
          </a:p>
          <a:p>
            <a:pPr marL="0" indent="0">
              <a:buNone/>
            </a:pPr>
            <a:endParaRPr lang="en-US" sz="3200" b="1" i="0" u="none" strike="noStrike" baseline="0" dirty="0">
              <a:latin typeface="PalatinoLTStd-Roman"/>
            </a:endParaRPr>
          </a:p>
          <a:p>
            <a:r>
              <a:rPr lang="en-US" sz="3200" b="1" dirty="0">
                <a:latin typeface="PalatinoLTStd-Roman"/>
              </a:rPr>
              <a:t>P</a:t>
            </a:r>
            <a:r>
              <a:rPr lang="en-US" sz="3200" b="1" i="0" u="none" strike="noStrike" baseline="0" dirty="0">
                <a:latin typeface="PalatinoLTStd-Roman"/>
              </a:rPr>
              <a:t>re-traumatic</a:t>
            </a:r>
            <a:r>
              <a:rPr lang="en-US" sz="3200" b="1" dirty="0">
                <a:latin typeface="PalatinoLTStd-Roman"/>
              </a:rPr>
              <a:t>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Pre-event factors</a:t>
            </a:r>
            <a:r>
              <a:rPr lang="en-US" sz="3200" b="1" dirty="0">
                <a:latin typeface="PalatinoLTStd-Roman"/>
              </a:rPr>
              <a:t>),</a:t>
            </a:r>
          </a:p>
          <a:p>
            <a:endParaRPr lang="en-US" sz="3200" b="1" i="0" u="none" strike="noStrike" baseline="0" dirty="0">
              <a:latin typeface="PalatinoLTStd-Roman"/>
            </a:endParaRPr>
          </a:p>
          <a:p>
            <a:r>
              <a:rPr lang="en-US" sz="3200" b="1" dirty="0">
                <a:latin typeface="PalatinoLTStd-Roman"/>
              </a:rPr>
              <a:t>P</a:t>
            </a:r>
            <a:r>
              <a:rPr lang="en-US" sz="3200" b="1" i="0" u="none" strike="noStrike" baseline="0" dirty="0">
                <a:latin typeface="PalatinoLTStd-Roman"/>
              </a:rPr>
              <a:t>eritraumatic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factors,</a:t>
            </a:r>
            <a:r>
              <a:rPr lang="en-US" sz="3200" b="1" i="0" u="none" strike="noStrike" baseline="0" dirty="0">
                <a:latin typeface="PalatinoLTStd-Roman"/>
              </a:rPr>
              <a:t>),  </a:t>
            </a:r>
          </a:p>
          <a:p>
            <a:pPr marL="0" indent="0">
              <a:buNone/>
            </a:pPr>
            <a:endParaRPr lang="en-US" sz="3200" b="1" i="0" u="none" strike="noStrike" baseline="0" dirty="0">
              <a:latin typeface="PalatinoLTStd-Roman"/>
            </a:endParaRPr>
          </a:p>
          <a:p>
            <a:r>
              <a:rPr lang="en-US" sz="3200" b="1" dirty="0">
                <a:latin typeface="PalatinoLTStd-Roman"/>
              </a:rPr>
              <a:t>P</a:t>
            </a:r>
            <a:r>
              <a:rPr lang="en-US" sz="3200" b="1" i="0" u="none" strike="noStrike" baseline="0" dirty="0">
                <a:latin typeface="PalatinoLTStd-Roman"/>
              </a:rPr>
              <a:t>osttraumatic factors(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Post-event factors</a:t>
            </a:r>
            <a:r>
              <a:rPr lang="en-US" sz="3200" b="1" i="0" u="none" strike="noStrike" baseline="0" dirty="0">
                <a:latin typeface="PalatinoLTStd-Roman"/>
              </a:rPr>
              <a:t>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13311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E583-4DA8-4860-48EA-8553722C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1" y="365126"/>
            <a:ext cx="10515600" cy="842890"/>
          </a:xfrm>
          <a:solidFill>
            <a:srgbClr val="FBF3D1"/>
          </a:solidFill>
        </p:spPr>
        <p:txBody>
          <a:bodyPr>
            <a:normAutofit/>
          </a:bodyPr>
          <a:lstStyle/>
          <a:p>
            <a:r>
              <a:rPr lang="en-US" sz="4000" b="1" dirty="0"/>
              <a:t>Pre-traumatic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9929-A916-74A1-0239-C9DA95E66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1409351"/>
            <a:ext cx="10783349" cy="4826335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</a:rPr>
              <a:t>Temperamental</a:t>
            </a:r>
            <a:r>
              <a:rPr lang="en-US" sz="2400" b="1" i="0" u="none" strike="noStrike" baseline="0" dirty="0"/>
              <a:t>:  These include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childhood emotional problems </a:t>
            </a:r>
            <a:r>
              <a:rPr lang="en-US" sz="2400" b="1" i="0" u="none" strike="noStrike" baseline="0" dirty="0"/>
              <a:t>by age 6 years and prior mental disorders (e.g.,</a:t>
            </a:r>
          </a:p>
          <a:p>
            <a:pPr marL="0" indent="0" algn="l">
              <a:buNone/>
            </a:pPr>
            <a:r>
              <a:rPr lang="en-US" sz="2400" b="1" i="0" u="none" strike="noStrike" baseline="0" dirty="0"/>
              <a:t>panic disorder, depressive disorder, PTSD, or obsessive-compulsive disorder [OCD]).</a:t>
            </a:r>
          </a:p>
          <a:p>
            <a:pPr marL="0" indent="0" algn="l">
              <a:buNone/>
            </a:pPr>
            <a:endParaRPr lang="en-US" sz="2400" b="1" i="0" u="none" strike="noStrike" baseline="0" dirty="0"/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</a:rPr>
              <a:t>Environmental</a:t>
            </a:r>
            <a:r>
              <a:rPr lang="en-US" sz="2400" b="1" i="0" u="none" strike="noStrike" baseline="0" dirty="0"/>
              <a:t>. These include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lower socioeconomic </a:t>
            </a:r>
            <a:r>
              <a:rPr lang="en-US" sz="2400" b="1" i="0" u="none" strike="noStrike" baseline="0" dirty="0"/>
              <a:t>status;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lower education</a:t>
            </a:r>
            <a:r>
              <a:rPr lang="en-US" sz="2400" b="1" i="0" u="none" strike="noStrike" baseline="0" dirty="0"/>
              <a:t>; exposure to</a:t>
            </a:r>
          </a:p>
          <a:p>
            <a:pPr marL="0" indent="0" algn="l">
              <a:buNone/>
            </a:pPr>
            <a:r>
              <a:rPr lang="en-US" sz="2400" b="1" i="0" u="none" strike="noStrike" baseline="0" dirty="0"/>
              <a:t>prior trauma (especially during childhood).</a:t>
            </a:r>
          </a:p>
          <a:p>
            <a:pPr marL="0" indent="0" algn="l">
              <a:buNone/>
            </a:pPr>
            <a:endParaRPr lang="en-US" sz="2400" b="1" dirty="0"/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</a:rPr>
              <a:t>Genetic and physiological</a:t>
            </a:r>
            <a:r>
              <a:rPr lang="en-US" sz="2400" b="1" i="0" u="none" strike="noStrike" baseline="0" dirty="0"/>
              <a:t>. These include female gender and younger age at the time of</a:t>
            </a:r>
          </a:p>
          <a:p>
            <a:pPr marL="0" indent="0" algn="l">
              <a:buNone/>
            </a:pPr>
            <a:r>
              <a:rPr lang="en-US" sz="2400" b="1" i="0" u="none" strike="noStrike" baseline="0" dirty="0"/>
              <a:t>trauma exposure (for adults). Certain genotypes </a:t>
            </a:r>
            <a:r>
              <a:rPr lang="en-US" sz="2400" b="1" i="0" u="sng" strike="noStrike" baseline="0" dirty="0"/>
              <a:t>may either be protective </a:t>
            </a:r>
            <a:r>
              <a:rPr lang="en-US" sz="2400" b="1" i="0" u="none" strike="noStrike" baseline="0" dirty="0"/>
              <a:t>or </a:t>
            </a:r>
            <a:r>
              <a:rPr lang="en-US" sz="2400" b="1" i="0" u="sng" strike="noStrike" baseline="0" dirty="0"/>
              <a:t>increase risk</a:t>
            </a:r>
          </a:p>
          <a:p>
            <a:pPr marL="0" indent="0" algn="l">
              <a:buNone/>
            </a:pPr>
            <a:r>
              <a:rPr lang="en-US" sz="2400" b="1" i="0" u="sng" strike="noStrike" baseline="0" dirty="0"/>
              <a:t>of PTSD</a:t>
            </a:r>
            <a:r>
              <a:rPr lang="en-US" sz="2400" b="1" i="0" u="none" strike="noStrike" baseline="0" dirty="0"/>
              <a:t> after exposure to traumatic events.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2289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BF3D1"/>
          </a:solidFill>
        </p:spPr>
        <p:txBody>
          <a:bodyPr>
            <a:normAutofit/>
          </a:bodyPr>
          <a:lstStyle/>
          <a:p>
            <a:r>
              <a:rPr lang="en-US" sz="3600" b="1" i="0" u="none" strike="noStrike" baseline="0" dirty="0">
                <a:latin typeface="HelveticaLTStd-Bold"/>
              </a:rPr>
              <a:t>Peritraumatic factors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Factors)…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Witnessing or perpetrating, shocking act (e.g., purposely killing women and children).</a:t>
            </a:r>
          </a:p>
          <a:p>
            <a:pPr marL="0" indent="0">
              <a:buNone/>
            </a:pP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Experiencing dissociation during the trauma and after.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77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1FA9-46EE-BFEB-6423-E4322CCE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  <a:solidFill>
            <a:srgbClr val="FBF3D1"/>
          </a:solidFill>
        </p:spPr>
        <p:txBody>
          <a:bodyPr>
            <a:normAutofit fontScale="90000"/>
          </a:bodyPr>
          <a:lstStyle/>
          <a:p>
            <a:br>
              <a:rPr lang="en-US" sz="4400" b="1" i="0" u="none" strike="noStrike" baseline="0" dirty="0">
                <a:latin typeface="HelveticaLTStd-Bold"/>
              </a:rPr>
            </a:br>
            <a:r>
              <a:rPr lang="en-US" sz="4400" b="1" i="0" u="none" strike="noStrike" baseline="0" dirty="0">
                <a:latin typeface="HelveticaLTStd-Bold"/>
              </a:rPr>
              <a:t>Posttraumatic factors</a:t>
            </a:r>
            <a:br>
              <a:rPr lang="en-US" sz="4400" b="1" i="0" u="none" strike="noStrike" baseline="0" dirty="0">
                <a:latin typeface="HelveticaLTStd-Bol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FDD77-0C41-C529-823F-5F127700C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464"/>
            <a:ext cx="10948332" cy="5049499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200" b="1" i="0" u="none" strike="noStrike" baseline="0" dirty="0">
                <a:solidFill>
                  <a:srgbClr val="FF0000"/>
                </a:solidFill>
              </a:rPr>
              <a:t>Temperamental</a:t>
            </a:r>
            <a:r>
              <a:rPr lang="en-US" sz="3200" b="1" i="0" u="none" strike="noStrike" baseline="0" dirty="0"/>
              <a:t>: </a:t>
            </a:r>
            <a:r>
              <a:rPr lang="en-US" b="1" i="0" u="none" strike="noStrike" baseline="0" dirty="0"/>
              <a:t>These include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negative appraisals</a:t>
            </a:r>
            <a:r>
              <a:rPr lang="en-US" b="1" i="0" u="none" strike="noStrike" baseline="0" dirty="0"/>
              <a:t>(interpretation), </a:t>
            </a:r>
            <a:r>
              <a:rPr lang="en-US" b="1" i="0" u="sng" strike="noStrike" baseline="0" dirty="0"/>
              <a:t>inappropriate coping strategies</a:t>
            </a:r>
            <a:r>
              <a:rPr lang="en-US" b="1" i="0" u="none" strike="noStrike" baseline="0" dirty="0"/>
              <a:t>, and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development of acute stress disorder</a:t>
            </a:r>
            <a:r>
              <a:rPr lang="en-US" b="1" i="0" u="none" strike="noStrike" baseline="0" dirty="0"/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3200" b="1" i="0" u="none" strike="noStrike" baseline="0" dirty="0">
                <a:solidFill>
                  <a:srgbClr val="FF0000"/>
                </a:solidFill>
              </a:rPr>
              <a:t>Environmental</a:t>
            </a:r>
            <a:r>
              <a:rPr lang="en-US" sz="3200" b="1" i="0" u="none" strike="noStrike" baseline="0" dirty="0"/>
              <a:t>: </a:t>
            </a:r>
            <a:r>
              <a:rPr lang="en-US" b="1" i="0" u="none" strike="noStrike" baseline="0" dirty="0"/>
              <a:t>These include subsequent exposure to repeated upsetting reminders, subsequent adverse life events, and financial or other trauma-related losses.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b="1" i="0" u="none" strike="noStrike" baseline="0" dirty="0"/>
              <a:t>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Social support </a:t>
            </a:r>
            <a:r>
              <a:rPr lang="en-US" b="1" i="0" u="none" strike="noStrike" baseline="0" dirty="0"/>
              <a:t>(including family stability, for children) is a protective factor that moderates outcome after trauma.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4416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F3BF-E665-153C-1C5E-BEBF31B9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FF1BA2-0193-E160-5819-B906DEC6C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6" y="-46356"/>
            <a:ext cx="12235816" cy="6904355"/>
          </a:xfrm>
          <a:prstGeom prst="rect">
            <a:avLst/>
          </a:prstGeom>
        </p:spPr>
      </p:pic>
      <p:sp>
        <p:nvSpPr>
          <p:cNvPr id="4" name="AutoShape 2" descr="post traumatic stress disorder symptoms">
            <a:extLst>
              <a:ext uri="{FF2B5EF4-FFF2-40B4-BE49-F238E27FC236}">
                <a16:creationId xmlns:a16="http://schemas.microsoft.com/office/drawing/2014/main" id="{1B3CDF56-727A-B118-23B2-4A4BC2420A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85975" y="1133475"/>
            <a:ext cx="802005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post traumatic stress disorder symptoms">
            <a:extLst>
              <a:ext uri="{FF2B5EF4-FFF2-40B4-BE49-F238E27FC236}">
                <a16:creationId xmlns:a16="http://schemas.microsoft.com/office/drawing/2014/main" id="{3BF39307-7D6A-7C3F-2213-A0E3F0BFB0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38375" y="1285875"/>
            <a:ext cx="802005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5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BFB7-8D85-6D77-56EC-87FD26BC07D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BF3D1"/>
          </a:solidFill>
        </p:spPr>
        <p:txBody>
          <a:bodyPr>
            <a:normAutofit/>
          </a:bodyPr>
          <a:lstStyle/>
          <a:p>
            <a:r>
              <a:rPr lang="en-US" sz="3200" b="1" i="0" u="none" strike="noStrike" baseline="0" dirty="0">
                <a:latin typeface="HelveticaNeueLTStd-Hv"/>
              </a:rPr>
              <a:t>Culture-Related Diagnostic Issues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48488-DD41-6DB9-6B85-092621649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1825625"/>
            <a:ext cx="11390051" cy="4351338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endParaRPr lang="en-US" b="1" i="0" u="none" strike="noStrike" baseline="0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b="1" i="0" u="none" strike="noStrike" baseline="0" dirty="0"/>
              <a:t>The risk of onset and severity of PTSD may differ across cultural groups as a result of variation in the type of traumatic exposure (e.g., genocide or  mass killing, Gazza, Halabja).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58423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15" y="365125"/>
            <a:ext cx="11221375" cy="1325563"/>
          </a:xfrm>
          <a:solidFill>
            <a:srgbClr val="FBF3D1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Types of Trauma According to Gender: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616" y="1690688"/>
            <a:ext cx="11221375" cy="324653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ilitary trauma 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 most common type of trauma preceding PTSD for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ape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common type of trauma preceding PTSD for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87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FF3C-CCD3-EB5D-5646-CE71E74ECD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BF3D1"/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latin typeface="HelveticaNeueLTStd-Hv"/>
              </a:rPr>
            </a:br>
            <a:r>
              <a:rPr lang="en-US" sz="4400" b="0" i="0" u="none" strike="noStrike" baseline="0" dirty="0">
                <a:latin typeface="HelveticaNeueLTStd-Hv"/>
              </a:rPr>
              <a:t>Suicide Risk</a:t>
            </a:r>
            <a:br>
              <a:rPr lang="en-US" sz="4400" b="0" i="0" u="none" strike="noStrike" baseline="0" dirty="0">
                <a:latin typeface="HelveticaNeueLTStd-Hv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8D254-CD3E-C5A3-E867-14414902F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b="1" i="0" u="none" strike="noStrike" baseline="0" dirty="0">
                <a:latin typeface="PalatinoLTStd-Roman"/>
              </a:rPr>
              <a:t>Traumatic events such as childhood abuse increase a person’s suicide risk.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b="1" i="0" u="sng" strike="noStrike" baseline="0" dirty="0">
                <a:latin typeface="PalatinoLTStd-Roman"/>
              </a:rPr>
              <a:t>PTSD is associated with suicidal ideation </a:t>
            </a:r>
            <a:r>
              <a:rPr lang="en-US" b="1" i="0" u="none" strike="noStrike" baseline="0" dirty="0">
                <a:latin typeface="PalatinoLTStd-Roman"/>
              </a:rPr>
              <a:t>and suicide attempts, and presence of the disorder may indicate which individuals with ideation eventually make a suicide plan or actually attempt suicide.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21965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8F793-DCA4-A72D-708B-746641D2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808"/>
            <a:ext cx="10515600" cy="1325563"/>
          </a:xfrm>
          <a:solidFill>
            <a:srgbClr val="FBF3D1"/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latin typeface="HelveticaNeueLTStd-Hv"/>
              </a:rPr>
            </a:br>
            <a:r>
              <a:rPr lang="en-US" sz="4400" b="0" i="0" u="none" strike="noStrike" baseline="0" dirty="0">
                <a:latin typeface="HelveticaNeueLTStd-Hv"/>
              </a:rPr>
              <a:t>Comorbidity</a:t>
            </a:r>
            <a:br>
              <a:rPr lang="en-US" sz="4400" b="0" i="0" u="none" strike="noStrike" baseline="0" dirty="0">
                <a:latin typeface="HelveticaNeueLTStd-Hv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EF82-D5E9-F9A1-C8BA-53593E332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371"/>
            <a:ext cx="10515600" cy="5002504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b="1" i="0" u="none" strike="noStrike" baseline="0" dirty="0"/>
              <a:t>Individuals with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PTSD are 80 % more likely </a:t>
            </a:r>
            <a:r>
              <a:rPr lang="en-US" b="1" i="0" u="none" strike="noStrike" baseline="0" dirty="0"/>
              <a:t>than those without PTSD to have symptoms that meet diagnostic criteria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for at least one other mental disorder</a:t>
            </a:r>
            <a:r>
              <a:rPr lang="en-US" b="1" i="0" u="none" strike="noStrike" baseline="0" dirty="0"/>
              <a:t> (e.g., depressive, bipolar, anxiety, or substance use disorders).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b="1" i="0" u="none" strike="noStrike" baseline="0" dirty="0"/>
              <a:t> Comorbid substance use disorder and conduct disorder are more common among males than among females.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b="1" i="0" u="none" strike="noStrike" baseline="0" dirty="0">
                <a:solidFill>
                  <a:srgbClr val="FF0000"/>
                </a:solidFill>
              </a:rPr>
              <a:t>Among U.S. military </a:t>
            </a:r>
            <a:r>
              <a:rPr lang="en-US" b="1" i="0" u="none" strike="noStrike" baseline="0" dirty="0"/>
              <a:t>personnel and combat veterans who have been deployed to recent wars in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Afghanistan and Iraq</a:t>
            </a:r>
            <a:r>
              <a:rPr lang="en-US" b="1" i="0" u="none" strike="noStrike" baseline="0" dirty="0"/>
              <a:t>, co-occurrence of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PTSD </a:t>
            </a:r>
            <a:r>
              <a:rPr lang="en-US" b="1" i="0" u="none" strike="noStrike" baseline="0" dirty="0"/>
              <a:t>and mild traumatic brain injury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is 48%.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61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BF3D1"/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Incident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Trauma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Trauma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Trauma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Intergenerational Trauma</a:t>
            </a:r>
          </a:p>
        </p:txBody>
      </p:sp>
    </p:spTree>
    <p:extLst>
      <p:ext uri="{BB962C8B-B14F-4D97-AF65-F5344CB8AC3E}">
        <p14:creationId xmlns:p14="http://schemas.microsoft.com/office/powerpoint/2010/main" val="1323458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2396"/>
            <a:ext cx="10515600" cy="4886141"/>
          </a:xfrm>
        </p:spPr>
        <p:txBody>
          <a:bodyPr>
            <a:no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Single Incident:</a:t>
            </a:r>
          </a:p>
          <a:p>
            <a:pPr marL="457200" lvl="1" indent="0">
              <a:buNone/>
            </a:pPr>
            <a:r>
              <a:rPr lang="en-US" sz="2800" b="1" dirty="0">
                <a:ea typeface="SimHei" panose="02010609060101010101" pitchFamily="49" charset="-122"/>
                <a:cs typeface="Times New Roman" panose="02020603050405020304" pitchFamily="18" charset="0"/>
              </a:rPr>
              <a:t>An unexpected and overwhelming event, such as an accident, natural disaster, a single episode of abuse, sudden loss or witnessing violence</a:t>
            </a:r>
            <a:r>
              <a:rPr lang="en-US" b="1" dirty="0">
                <a:ea typeface="SimHei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cs typeface="Times New Roman" panose="02020603050405020304" pitchFamily="18" charset="0"/>
            </a:endParaRPr>
          </a:p>
          <a:p>
            <a:r>
              <a:rPr lang="en-US" sz="3200" b="1" dirty="0">
                <a:cs typeface="Times New Roman" panose="02020603050405020304" pitchFamily="18" charset="0"/>
              </a:rPr>
              <a:t>Complex Trauma:</a:t>
            </a:r>
          </a:p>
          <a:p>
            <a:pPr marL="457200" lvl="1" indent="0">
              <a:buNone/>
            </a:pPr>
            <a:r>
              <a:rPr 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Exposure to </a:t>
            </a:r>
            <a:r>
              <a:rPr lang="en-US" sz="28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ongoing, repetitive traumatizing </a:t>
            </a:r>
            <a:r>
              <a:rPr 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events (e.g., abuse, war). It is often relational and often involves a sense of being trapped emotionally and/or physically. </a:t>
            </a:r>
          </a:p>
          <a:p>
            <a:pPr marL="457200" lvl="1" indent="0">
              <a:buNone/>
            </a:pPr>
            <a:r>
              <a:rPr 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Some LGBTQ+ people’s experience repetitive abuse due to their identity. </a:t>
            </a:r>
          </a:p>
          <a:p>
            <a:pPr marL="457200" lvl="1" indent="0">
              <a:buNone/>
            </a:pPr>
            <a:r>
              <a:rPr 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028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16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Trauma: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C9D81-0F00-0834-226C-D38E4793F937}"/>
              </a:ext>
            </a:extLst>
          </p:cNvPr>
          <p:cNvSpPr txBox="1"/>
          <p:nvPr/>
        </p:nvSpPr>
        <p:spPr>
          <a:xfrm>
            <a:off x="772358" y="1690688"/>
            <a:ext cx="10386874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ongoing/repetitive trauma during a developmentally critical period (e.g., infancy, childhood, adolescence). Examples include neglect, physical abuse, sexual abuse, emotional abuse, verbal abuse, and witnessing violence. </a:t>
            </a:r>
          </a:p>
        </p:txBody>
      </p:sp>
    </p:spTree>
    <p:extLst>
      <p:ext uri="{BB962C8B-B14F-4D97-AF65-F5344CB8AC3E}">
        <p14:creationId xmlns:p14="http://schemas.microsoft.com/office/powerpoint/2010/main" val="1137833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Trauma: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spc="-150" dirty="0">
                <a:cs typeface="Times New Roman" panose="02020603050405020304" pitchFamily="18" charset="0"/>
              </a:rPr>
              <a:t>Cumulative wounding emanating from massive group trauma inflicted by a dominant group against a subjugated population. Examples include </a:t>
            </a:r>
            <a:r>
              <a:rPr lang="en-US" sz="3600" b="1" spc="-150" dirty="0">
                <a:solidFill>
                  <a:srgbClr val="C00000"/>
                </a:solidFill>
                <a:cs typeface="Times New Roman" panose="02020603050405020304" pitchFamily="18" charset="0"/>
              </a:rPr>
              <a:t>genocide</a:t>
            </a:r>
            <a:r>
              <a:rPr lang="en-US" sz="3600" b="1" spc="-150" dirty="0">
                <a:cs typeface="Times New Roman" panose="02020603050405020304" pitchFamily="18" charset="0"/>
              </a:rPr>
              <a:t>, </a:t>
            </a:r>
            <a:r>
              <a:rPr lang="en-US" sz="3600" b="1" spc="-150" dirty="0">
                <a:solidFill>
                  <a:srgbClr val="C00000"/>
                </a:solidFill>
                <a:cs typeface="Times New Roman" panose="02020603050405020304" pitchFamily="18" charset="0"/>
              </a:rPr>
              <a:t>colonialism</a:t>
            </a:r>
            <a:r>
              <a:rPr lang="en-US" sz="3600" b="1" spc="-150" dirty="0">
                <a:cs typeface="Times New Roman" panose="02020603050405020304" pitchFamily="18" charset="0"/>
              </a:rPr>
              <a:t> (e.g., Halabja, Anfal, </a:t>
            </a:r>
            <a:r>
              <a:rPr lang="en-US" sz="3600" b="1" spc="-150" dirty="0" err="1">
                <a:cs typeface="Times New Roman" panose="02020603050405020304" pitchFamily="18" charset="0"/>
              </a:rPr>
              <a:t>Heroshema</a:t>
            </a:r>
            <a:r>
              <a:rPr lang="en-US" sz="3600" b="1" spc="-150" dirty="0">
                <a:cs typeface="Times New Roman" panose="02020603050405020304" pitchFamily="18" charset="0"/>
              </a:rPr>
              <a:t>, Gazza, ).</a:t>
            </a:r>
          </a:p>
        </p:txBody>
      </p:sp>
    </p:spTree>
    <p:extLst>
      <p:ext uri="{BB962C8B-B14F-4D97-AF65-F5344CB8AC3E}">
        <p14:creationId xmlns:p14="http://schemas.microsoft.com/office/powerpoint/2010/main" val="325749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90" y="83490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Intergenerational Trauma: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9E2EA-A9A7-15CA-AE41-8787B7F8794A}"/>
              </a:ext>
            </a:extLst>
          </p:cNvPr>
          <p:cNvSpPr txBox="1"/>
          <p:nvPr/>
        </p:nvSpPr>
        <p:spPr>
          <a:xfrm>
            <a:off x="822121" y="2726151"/>
            <a:ext cx="94124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aspect of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trauma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Coping and adaptation patterns developed in response to trauma and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passed on from one generation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next(e.g., Halabja, Anbar,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Mousel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wars ).</a:t>
            </a:r>
          </a:p>
        </p:txBody>
      </p:sp>
    </p:spTree>
    <p:extLst>
      <p:ext uri="{BB962C8B-B14F-4D97-AF65-F5344CB8AC3E}">
        <p14:creationId xmlns:p14="http://schemas.microsoft.com/office/powerpoint/2010/main" val="566781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AF7A-2C19-7719-6308-0B99FDE2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3" y="313866"/>
            <a:ext cx="11669087" cy="28487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stress disorder: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diagnosed when symptoms occur after a trauma. The symptoms of ASD are fairly similar to those of PTSD, but the duration is shorter; this diagnosis is only applicable when the symptoms last for 3 days to one month.</a:t>
            </a:r>
            <a:endParaRPr lang="en-US" sz="7200" b="1" dirty="0"/>
          </a:p>
        </p:txBody>
      </p:sp>
      <p:pic>
        <p:nvPicPr>
          <p:cNvPr id="4" name="Picture 4" descr="What Is Acute Stress Disorder?">
            <a:extLst>
              <a:ext uri="{FF2B5EF4-FFF2-40B4-BE49-F238E27FC236}">
                <a16:creationId xmlns:a16="http://schemas.microsoft.com/office/drawing/2014/main" id="{F6D34F5D-61DA-C592-D28A-08C01EA6B5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3" y="3287759"/>
            <a:ext cx="4154636" cy="33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71AB7C-A2C9-3106-0A55-E6844D0CF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749" y="3287759"/>
            <a:ext cx="3789739" cy="3381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52620C-C91E-EB35-4833-9AC0DBFCB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488" y="3287759"/>
            <a:ext cx="3724712" cy="32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5121-C64E-1B9B-653D-5F8ED86B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solidFill>
                  <a:srgbClr val="FF0000"/>
                </a:solidFill>
                <a:latin typeface="HelveticaLTStd-Light"/>
              </a:rPr>
              <a:t>Trauma- and stressor-related </a:t>
            </a:r>
            <a:r>
              <a:rPr lang="en-US" sz="4400" b="1" i="0" u="none" strike="noStrike" baseline="0" dirty="0">
                <a:solidFill>
                  <a:srgbClr val="FF0000"/>
                </a:solidFill>
                <a:latin typeface="PalatinoLTStd-Roman"/>
              </a:rPr>
              <a:t>disorders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81B1-449E-25C2-9B8A-C41E5455B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2"/>
            <a:ext cx="10515600" cy="533358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1" i="0" u="none" strike="noStrike" baseline="0" dirty="0">
                <a:latin typeface="+mj-lt"/>
              </a:rPr>
              <a:t>Trauma- and stressor-related disorders include disorders in which </a:t>
            </a:r>
            <a:r>
              <a:rPr lang="en-US" sz="3200" i="1" u="none" strike="noStrike" baseline="0" dirty="0">
                <a:latin typeface="+mj-lt"/>
              </a:rPr>
              <a:t>exposure to a traumatic </a:t>
            </a:r>
            <a:r>
              <a:rPr lang="en-US" sz="3200" b="1" i="0" u="none" strike="noStrike" baseline="0" dirty="0">
                <a:latin typeface="+mj-lt"/>
              </a:rPr>
              <a:t>or </a:t>
            </a:r>
            <a:r>
              <a:rPr lang="en-US" sz="3200" i="1" u="none" strike="noStrike" baseline="0" dirty="0">
                <a:latin typeface="+mj-lt"/>
              </a:rPr>
              <a:t>stressful event </a:t>
            </a:r>
            <a:r>
              <a:rPr lang="en-US" sz="3200" b="1" i="0" u="none" strike="noStrike" baseline="0" dirty="0">
                <a:latin typeface="+mj-lt"/>
              </a:rPr>
              <a:t>is listed explicitly as a diagnostic criterion. These include:</a:t>
            </a:r>
          </a:p>
          <a:p>
            <a:pPr lvl="1"/>
            <a:r>
              <a:rPr lang="en-US" sz="3200" b="1" i="0" u="none" strike="noStrike" baseline="0" dirty="0">
                <a:solidFill>
                  <a:srgbClr val="002060"/>
                </a:solidFill>
                <a:latin typeface="+mj-lt"/>
              </a:rPr>
              <a:t>Posttraumatic Stress Disorder</a:t>
            </a:r>
          </a:p>
          <a:p>
            <a:pPr lvl="1"/>
            <a:r>
              <a:rPr lang="en-US" sz="3200" b="1" i="0" u="none" strike="noStrike" baseline="0" dirty="0">
                <a:solidFill>
                  <a:srgbClr val="002060"/>
                </a:solidFill>
                <a:latin typeface="+mj-lt"/>
              </a:rPr>
              <a:t>Acute Stress Disorder</a:t>
            </a:r>
          </a:p>
          <a:p>
            <a:pPr lvl="1"/>
            <a:r>
              <a:rPr lang="en-US" sz="3200" b="1" i="0" u="none" strike="noStrike" baseline="0" dirty="0">
                <a:solidFill>
                  <a:srgbClr val="002060"/>
                </a:solidFill>
                <a:latin typeface="+mj-lt"/>
              </a:rPr>
              <a:t>Adjustment Disorders</a:t>
            </a:r>
          </a:p>
          <a:p>
            <a:pPr lvl="1"/>
            <a:r>
              <a:rPr lang="en-US" sz="3200" b="1" i="0" u="none" strike="noStrike" baseline="0" dirty="0">
                <a:solidFill>
                  <a:srgbClr val="002060"/>
                </a:solidFill>
                <a:latin typeface="+mj-lt"/>
              </a:rPr>
              <a:t>Reactive Attachment Disorder</a:t>
            </a:r>
          </a:p>
          <a:p>
            <a:pPr lvl="1"/>
            <a:r>
              <a:rPr lang="en-US" sz="3200" b="1" i="0" u="none" strike="noStrike" baseline="0" dirty="0">
                <a:solidFill>
                  <a:srgbClr val="002060"/>
                </a:solidFill>
                <a:latin typeface="+mj-lt"/>
              </a:rPr>
              <a:t>Disinhibited Social Engagement Disorder</a:t>
            </a:r>
          </a:p>
        </p:txBody>
      </p:sp>
    </p:spTree>
    <p:extLst>
      <p:ext uri="{BB962C8B-B14F-4D97-AF65-F5344CB8AC3E}">
        <p14:creationId xmlns:p14="http://schemas.microsoft.com/office/powerpoint/2010/main" val="3083059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ute Stress Disorder: Diagnosis, Symptoms, and More">
            <a:extLst>
              <a:ext uri="{FF2B5EF4-FFF2-40B4-BE49-F238E27FC236}">
                <a16:creationId xmlns:a16="http://schemas.microsoft.com/office/drawing/2014/main" id="{6B14620A-3008-4312-DB84-E36B445036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6" y="117446"/>
            <a:ext cx="11870421" cy="66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7852-A94D-C78A-EE0E-CF2B4A05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664"/>
          </a:xfrm>
        </p:spPr>
        <p:txBody>
          <a:bodyPr>
            <a:normAutofit fontScale="90000"/>
          </a:bodyPr>
          <a:lstStyle/>
          <a:p>
            <a:r>
              <a:rPr lang="en-US" sz="3600" i="0" u="none" strike="noStrike" baseline="0" dirty="0"/>
              <a:t>Diagnostic Criteria </a:t>
            </a:r>
            <a:r>
              <a:rPr lang="en-US" sz="3600" dirty="0"/>
              <a:t>for </a:t>
            </a:r>
            <a:r>
              <a:rPr lang="en-US" sz="3600" i="0" u="none" strike="noStrike" baseline="0" dirty="0"/>
              <a:t>Acute Stress Disorder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F7BB5-8221-5A99-FA01-E44D5A36F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922790"/>
            <a:ext cx="11618752" cy="5254173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endParaRPr lang="en-US" sz="2400" b="1" i="0" u="none" strike="noStrike" baseline="0" dirty="0">
              <a:latin typeface="HelveticaLTStd-Roman"/>
            </a:endParaRPr>
          </a:p>
          <a:p>
            <a:pPr marL="457200" indent="-457200" algn="l">
              <a:lnSpc>
                <a:spcPct val="150000"/>
              </a:lnSpc>
              <a:buAutoNum type="alphaUcPeriod"/>
            </a:pPr>
            <a:r>
              <a:rPr lang="en-US" sz="2400" b="1" i="0" u="none" strike="noStrike" baseline="0" dirty="0">
                <a:latin typeface="HelveticaLTStd-Roman"/>
              </a:rPr>
              <a:t>Exposure to actual or threatened death, serious injury, or sexual violation in one (or more) of the following ways:</a:t>
            </a:r>
          </a:p>
          <a:p>
            <a:pPr marL="457200" indent="-457200" algn="l">
              <a:lnSpc>
                <a:spcPct val="150000"/>
              </a:lnSpc>
              <a:buAutoNum type="alphaUcPeriod"/>
            </a:pPr>
            <a:endParaRPr lang="en-US" sz="2400" b="1" i="0" u="none" strike="noStrike" baseline="0" dirty="0">
              <a:latin typeface="HelveticaLTStd-Roman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400" b="1" i="0" u="none" strike="noStrike" baseline="0" dirty="0">
                <a:latin typeface="HelveticaLTStd-Roman"/>
              </a:rPr>
              <a:t>Directly experiencing the traumatic event(s).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endParaRPr lang="en-US" sz="2400" b="1" i="0" u="none" strike="noStrike" baseline="0" dirty="0">
              <a:latin typeface="HelveticaLTStd-Roman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i="0" u="none" strike="noStrike" baseline="0" dirty="0">
                <a:latin typeface="HelveticaLTStd-Roman"/>
              </a:rPr>
              <a:t>2. Witnessing, in person, the event(s) as it occurred to others.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400" b="1" i="0" u="none" strike="noStrike" baseline="0" dirty="0">
              <a:latin typeface="HelveticaLTStd-Roman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i="0" u="none" strike="noStrike" baseline="0" dirty="0">
                <a:latin typeface="HelveticaLTStd-Roman"/>
              </a:rPr>
              <a:t>3. Learning that the event(s) occurred to a close family member or close friend.</a:t>
            </a:r>
          </a:p>
        </p:txBody>
      </p:sp>
    </p:spTree>
    <p:extLst>
      <p:ext uri="{BB962C8B-B14F-4D97-AF65-F5344CB8AC3E}">
        <p14:creationId xmlns:p14="http://schemas.microsoft.com/office/powerpoint/2010/main" val="1172019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A309F-3834-8158-8493-B4DCC491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5" y="424663"/>
            <a:ext cx="11601973" cy="6303307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400" b="1" i="0" u="none" strike="noStrike" baseline="0" dirty="0">
                <a:latin typeface="Abadi" panose="020B0604020104020204" pitchFamily="34" charset="0"/>
              </a:rPr>
              <a:t>B. Presence of nine (or more) of the following symptoms from any of the five categories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intrusion,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negative mood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dissociation, avoidance, 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arousal,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beginning or worsening after the traumatic event(s) occurred: </a:t>
            </a:r>
          </a:p>
          <a:p>
            <a:pPr marL="0" indent="0" algn="l">
              <a:lnSpc>
                <a:spcPct val="160000"/>
              </a:lnSpc>
              <a:buNone/>
            </a:pPr>
            <a:r>
              <a:rPr lang="en-US" sz="33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Intrusion Symptoms</a:t>
            </a:r>
          </a:p>
          <a:p>
            <a:pPr marL="342900" indent="-342900" algn="l">
              <a:lnSpc>
                <a:spcPct val="160000"/>
              </a:lnSpc>
              <a:buAutoNum type="arabicPeriod"/>
            </a:pPr>
            <a:r>
              <a:rPr lang="en-US" sz="2400" b="1" i="0" u="none" strike="noStrike" baseline="0" dirty="0">
                <a:latin typeface="Abadi" panose="020B0604020104020204" pitchFamily="34" charset="0"/>
              </a:rPr>
              <a:t>Recurrent, involuntary, and intrusive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distressing memories 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of the traumatic event(s).</a:t>
            </a:r>
          </a:p>
          <a:p>
            <a:pPr marL="0" indent="0" algn="l">
              <a:lnSpc>
                <a:spcPct val="160000"/>
              </a:lnSpc>
              <a:buNone/>
            </a:pPr>
            <a:r>
              <a:rPr lang="en-US" sz="2400" b="1" i="0" u="none" strike="noStrike" baseline="0" dirty="0">
                <a:latin typeface="Abadi" panose="020B0604020104020204" pitchFamily="34" charset="0"/>
              </a:rPr>
              <a:t>2. Recurrent distressing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dreams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in which the content and/or affect of the dream are related to the event(s).</a:t>
            </a:r>
          </a:p>
          <a:p>
            <a:pPr marL="0" indent="0" algn="l">
              <a:lnSpc>
                <a:spcPct val="160000"/>
              </a:lnSpc>
              <a:buNone/>
            </a:pPr>
            <a:r>
              <a:rPr lang="en-US" sz="2400" b="1" i="0" u="none" strike="noStrike" baseline="0" dirty="0">
                <a:latin typeface="Abadi" panose="020B0604020104020204" pitchFamily="34" charset="0"/>
              </a:rPr>
              <a:t>3. Dissociative reactions (e.g.,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flashbacks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) in which the individual feels or acts as if the traumatic event(s) were recurring. (Such reactions may occur on a continuum, with the most extreme expression being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complete loss of awareness 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of present surroundings.) </a:t>
            </a:r>
          </a:p>
          <a:p>
            <a:pPr marL="0" indent="0" algn="l">
              <a:lnSpc>
                <a:spcPct val="160000"/>
              </a:lnSpc>
              <a:buNone/>
            </a:pPr>
            <a:r>
              <a:rPr lang="en-US" sz="2400" b="1" i="0" u="none" strike="noStrike" baseline="0" dirty="0">
                <a:latin typeface="Abadi" panose="020B0604020104020204" pitchFamily="34" charset="0"/>
              </a:rPr>
              <a:t>4. Intense or prolonged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psychological distress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Abadi" panose="020B0604020104020204" pitchFamily="34" charset="0"/>
              </a:rPr>
              <a:t>or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marked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physiological reactions 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in response to internal or external cues that symbolize or resemble an aspect of the traumatic event(s).</a:t>
            </a:r>
            <a:endParaRPr lang="en-US" sz="24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79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B96A2-1001-DF43-0898-88D5FC741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732" y="830510"/>
            <a:ext cx="10670796" cy="581357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1" i="0" u="none" strike="noStrike" baseline="0" dirty="0">
                <a:solidFill>
                  <a:srgbClr val="FF0000"/>
                </a:solidFill>
                <a:latin typeface="HelveticaLTStd-Bold"/>
              </a:rPr>
              <a:t>Negative Mood</a:t>
            </a:r>
            <a:endParaRPr lang="en-US" sz="3200" b="1" i="0" u="none" strike="noStrike" baseline="0" dirty="0"/>
          </a:p>
          <a:p>
            <a:pPr marL="0" indent="0" algn="l">
              <a:buNone/>
            </a:pPr>
            <a:r>
              <a:rPr lang="en-US" b="1" i="0" u="none" strike="noStrike" baseline="0" dirty="0"/>
              <a:t>5. Persistent inability to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experience positive emotions </a:t>
            </a:r>
            <a:r>
              <a:rPr lang="en-US" b="1" i="0" u="none" strike="noStrike" baseline="0" dirty="0"/>
              <a:t>(e.g., inability to experience happiness, satisfaction, or loving feelings).</a:t>
            </a:r>
          </a:p>
          <a:p>
            <a:pPr marL="0" indent="0" algn="l">
              <a:buNone/>
            </a:pPr>
            <a:endParaRPr lang="en-US" b="1" i="0" u="none" strike="noStrike" baseline="0" dirty="0"/>
          </a:p>
          <a:p>
            <a:pPr marL="0" indent="0" algn="l">
              <a:buNone/>
            </a:pPr>
            <a:r>
              <a:rPr lang="en-US" sz="3200" b="1" i="0" u="none" strike="noStrike" baseline="0" dirty="0">
                <a:solidFill>
                  <a:srgbClr val="FF0000"/>
                </a:solidFill>
              </a:rPr>
              <a:t>Dissociative Symptoms</a:t>
            </a:r>
          </a:p>
          <a:p>
            <a:pPr marL="0" indent="0" algn="l">
              <a:buNone/>
            </a:pPr>
            <a:r>
              <a:rPr lang="en-US" b="1" i="0" u="none" strike="noStrike" baseline="0" dirty="0"/>
              <a:t>6. An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altered sense of the reality </a:t>
            </a:r>
            <a:r>
              <a:rPr lang="en-US" b="1" i="0" u="none" strike="noStrike" baseline="0" dirty="0"/>
              <a:t>of one’s surroundings or oneself (e.g., seeing oneself from another’s perspective, being in a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daze</a:t>
            </a:r>
            <a:r>
              <a:rPr lang="en-US" b="1" i="0" u="none" strike="noStrike" baseline="0" dirty="0"/>
              <a:t>,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time slowing</a:t>
            </a:r>
            <a:r>
              <a:rPr lang="en-US" b="1" i="0" u="none" strike="noStrike" baseline="0" dirty="0"/>
              <a:t>).</a:t>
            </a:r>
          </a:p>
          <a:p>
            <a:pPr marL="0" indent="0" algn="l">
              <a:buNone/>
            </a:pPr>
            <a:r>
              <a:rPr lang="en-US" b="1" i="0" u="none" strike="noStrike" baseline="0" dirty="0"/>
              <a:t>7. Inability to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remember an important aspect </a:t>
            </a:r>
            <a:r>
              <a:rPr lang="en-US" b="1" i="0" u="none" strike="noStrike" baseline="0" dirty="0"/>
              <a:t>of the traumatic event(s) (typically due to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dissociative amnesia </a:t>
            </a:r>
            <a:r>
              <a:rPr lang="en-US" b="1" i="0" u="none" strike="noStrike" baseline="0" dirty="0"/>
              <a:t>and not to other factors such as head injury, alcohol, or drugs).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949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4758-8BC9-91B7-B82A-9A6E1F0E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91"/>
            <a:ext cx="10515600" cy="817723"/>
          </a:xfrm>
        </p:spPr>
        <p:txBody>
          <a:bodyPr>
            <a:normAutofit fontScale="90000"/>
          </a:bodyPr>
          <a:lstStyle/>
          <a:p>
            <a:br>
              <a:rPr lang="en-US" sz="4000" b="1" i="0" u="none" strike="noStrike" baseline="0" dirty="0">
                <a:solidFill>
                  <a:srgbClr val="FF0000"/>
                </a:solidFill>
                <a:latin typeface="+mn-lt"/>
              </a:rPr>
            </a:br>
            <a:r>
              <a:rPr lang="en-US" sz="4000" b="1" i="0" u="none" strike="noStrike" baseline="0" dirty="0">
                <a:solidFill>
                  <a:srgbClr val="FF0000"/>
                </a:solidFill>
                <a:latin typeface="+mn-lt"/>
              </a:rPr>
              <a:t>Avoidance Symptoms</a:t>
            </a:r>
            <a:br>
              <a:rPr lang="en-US" sz="4400" b="1" i="0" u="none" strike="noStrike" baseline="0" dirty="0">
                <a:latin typeface="HelveticaLTStd-Bol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04B46-C891-1740-2A1F-75D0D09B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6" y="1825625"/>
            <a:ext cx="10984684" cy="4351338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b="1" i="0" u="none" strike="noStrike" baseline="0" dirty="0">
                <a:latin typeface="HelveticaLTStd-Roman"/>
              </a:rPr>
              <a:t>8. Efforts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avoid distressing memories</a:t>
            </a:r>
            <a:r>
              <a:rPr lang="en-US" sz="2400" b="1" i="0" u="none" strike="noStrike" baseline="0" dirty="0">
                <a:latin typeface="HelveticaLTStd-Roman"/>
              </a:rPr>
              <a:t>, thoughts, or feelings about or closely associated with the traumatic event(s).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400" b="1" i="0" u="none" strike="noStrike" baseline="0" dirty="0">
              <a:latin typeface="HelveticaLTStd-Roman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i="0" u="none" strike="noStrike" baseline="0" dirty="0">
                <a:latin typeface="HelveticaLTStd-Roman"/>
              </a:rPr>
              <a:t>9. Efforts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avoid</a:t>
            </a:r>
            <a:r>
              <a:rPr lang="en-US" sz="2400" b="1" i="0" u="none" strike="noStrike" baseline="0" dirty="0">
                <a:latin typeface="HelveticaLTStd-Roman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external reminders </a:t>
            </a:r>
            <a:r>
              <a:rPr lang="en-US" sz="2400" b="1" i="0" u="none" strike="noStrike" baseline="0" dirty="0">
                <a:latin typeface="HelveticaLTStd-Roman"/>
              </a:rPr>
              <a:t>(people, places, conversations, activities, objects, situations) that arouse distressing memories, thoughts, or feelings about or closely associated with the traumatic event(s).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83256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3EADB-AC54-FD59-0421-9555F365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833"/>
          </a:xfrm>
        </p:spPr>
        <p:txBody>
          <a:bodyPr>
            <a:normAutofit fontScale="90000"/>
          </a:bodyPr>
          <a:lstStyle/>
          <a:p>
            <a:br>
              <a:rPr lang="en-US" sz="4400" b="1" i="0" u="none" strike="noStrike" baseline="0" dirty="0">
                <a:latin typeface="HelveticaLTStd-Bold"/>
              </a:rPr>
            </a:br>
            <a:br>
              <a:rPr lang="en-US" sz="4400" b="1" i="0" u="none" strike="noStrike" baseline="0" dirty="0">
                <a:latin typeface="HelveticaLTStd-Bold"/>
              </a:rPr>
            </a:br>
            <a:br>
              <a:rPr lang="en-US" sz="4400" b="1" i="0" u="none" strike="noStrike" baseline="0" dirty="0">
                <a:latin typeface="HelveticaLTStd-Bol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6AA6-A716-C87B-46CD-95B4CACA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0" y="520118"/>
            <a:ext cx="10897299" cy="5656846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000" b="1" i="0" u="none" strike="noStrike" baseline="0" dirty="0">
                <a:solidFill>
                  <a:srgbClr val="FF0000"/>
                </a:solidFill>
              </a:rPr>
              <a:t>Arousal Symptoms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i="0" u="none" strike="noStrike" baseline="0" dirty="0">
                <a:latin typeface="HelveticaLTStd-Roman"/>
              </a:rPr>
              <a:t>10. Sleep disturbance (e.g., difficulty falling or staying asleep, restless sleep).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i="0" u="none" strike="noStrike" baseline="0" dirty="0">
                <a:latin typeface="HelveticaLTStd-Roman"/>
              </a:rPr>
              <a:t>11. Irritable behavior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and angry outbursts </a:t>
            </a:r>
            <a:r>
              <a:rPr lang="en-US" sz="2400" b="1" i="0" u="none" strike="noStrike" baseline="0" dirty="0">
                <a:latin typeface="HelveticaLTStd-Roman"/>
              </a:rPr>
              <a:t>typically expressed as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verbal</a:t>
            </a:r>
            <a:r>
              <a:rPr lang="en-US" sz="2400" b="1" i="0" u="none" strike="noStrike" baseline="0" dirty="0">
                <a:latin typeface="HelveticaLTStd-Roman"/>
              </a:rPr>
              <a:t> 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physical aggression </a:t>
            </a:r>
            <a:r>
              <a:rPr lang="en-US" sz="2400" b="1" i="0" u="none" strike="noStrike" baseline="0" dirty="0">
                <a:latin typeface="HelveticaLTStd-Roman"/>
              </a:rPr>
              <a:t>toward people or objects.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i="0" u="none" strike="noStrike" baseline="0" dirty="0">
                <a:latin typeface="HelveticaLTStd-Roman"/>
              </a:rPr>
              <a:t>12.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Hypervigilance(</a:t>
            </a:r>
            <a:r>
              <a:rPr lang="en-US" sz="2400" b="1" i="0" u="none" strike="noStrike" baseline="0" dirty="0">
                <a:latin typeface="HelveticaLTStd-Roman"/>
              </a:rPr>
              <a:t>Hyperalert).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i="0" u="none" strike="noStrike" baseline="0" dirty="0">
                <a:latin typeface="HelveticaLTStd-Roman"/>
              </a:rPr>
              <a:t>13. Problems with concentration.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i="0" u="none" strike="noStrike" baseline="0" dirty="0">
                <a:latin typeface="HelveticaLTStd-Roman"/>
              </a:rPr>
              <a:t>14. Exaggerated startle response.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4665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86D8-9099-DDE1-5ECE-8248DF60C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66" y="788565"/>
            <a:ext cx="10515600" cy="5159228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b="1" i="0" u="none" strike="noStrike" baseline="0" dirty="0">
                <a:latin typeface="HelveticaLTStd-Roman"/>
              </a:rPr>
              <a:t>C.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Duration</a:t>
            </a:r>
            <a:r>
              <a:rPr lang="en-US" sz="2400" b="1" i="0" u="none" strike="noStrike" baseline="0" dirty="0">
                <a:latin typeface="HelveticaLTStd-Roman"/>
              </a:rPr>
              <a:t> of the disturbance (symptoms in Criterion B)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3 days to 1 month after</a:t>
            </a:r>
            <a:r>
              <a:rPr lang="en-US" sz="2400" b="1" i="0" u="none" strike="noStrike" baseline="0" dirty="0">
                <a:latin typeface="HelveticaLTStd-Roman"/>
              </a:rPr>
              <a:t> trauma exposure.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400" b="1" i="0" u="none" strike="noStrike" baseline="0" dirty="0">
              <a:latin typeface="HelveticaLTStd-Roman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i="0" u="none" strike="noStrike" baseline="0" dirty="0">
                <a:latin typeface="HelveticaLTStd-Roman"/>
              </a:rPr>
              <a:t>D. The disturbance causes clinically significant distress or impairment in social, occupational, or other important areas of functioning.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400" b="1" i="0" u="none" strike="noStrike" baseline="0" dirty="0">
              <a:latin typeface="HelveticaLTStd-Roman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i="0" u="none" strike="noStrike" baseline="0" dirty="0">
                <a:latin typeface="HelveticaLTStd-Roman"/>
              </a:rPr>
              <a:t>E. The disturbance is not attributable to the physiological effects of a substance (e.g., medication or alcohol) or another medical condition (e.g., mild traumatic brain injury) and is not better explained by brief psychotic disorder.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47703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561" y="503339"/>
            <a:ext cx="11459360" cy="5673624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i="0" u="none" strike="noStrike" baseline="0" dirty="0">
                <a:latin typeface="HelveticaNeueLTStd-Hv"/>
              </a:rPr>
              <a:t>Risk and Prognostic Factors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HelveticaNeueLTStd-Md"/>
              </a:rPr>
              <a:t>Temperamental: </a:t>
            </a:r>
            <a:r>
              <a:rPr lang="en-US" sz="2400" b="1" i="0" u="none" strike="noStrike" baseline="0" dirty="0">
                <a:latin typeface="PalatinoLTStd-Roman"/>
              </a:rPr>
              <a:t>Risk factors include prior mental disorder, high levels of negative affectivity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PalatinoLTStd-Roman"/>
              </a:rPr>
              <a:t>(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PalatinoLTStd-Roman"/>
              </a:rPr>
              <a:t>neuroticism</a:t>
            </a:r>
            <a:r>
              <a:rPr lang="en-US" sz="2400" b="1" i="0" u="none" strike="noStrike" baseline="0" dirty="0">
                <a:latin typeface="PalatinoLTStd-Roman"/>
              </a:rPr>
              <a:t>), greater perceived severity of the traumatic event, and an avoidant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PalatinoLTStd-Roman"/>
              </a:rPr>
              <a:t>coping style.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PalatinoLTStd-Roman"/>
              </a:rPr>
              <a:t>Catastrophic</a:t>
            </a:r>
            <a:r>
              <a:rPr lang="en-US" sz="2400" b="1" i="0" u="none" strike="noStrike" baseline="0" dirty="0">
                <a:latin typeface="PalatinoLTStd-Roman"/>
              </a:rPr>
              <a:t> appraisals of the traumatic experience, often characterized by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PalatinoLTStd-Roman"/>
              </a:rPr>
              <a:t>exaggerated appraisals of future harm, guilt, or hopelessness, are strongly predictive of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PalatinoLTStd-Roman"/>
              </a:rPr>
              <a:t>acute stress disorder.</a:t>
            </a:r>
          </a:p>
          <a:p>
            <a:pPr marL="0" indent="0" algn="l">
              <a:buNone/>
            </a:pPr>
            <a:endParaRPr lang="en-US" sz="2400" b="1" i="0" u="none" strike="noStrike" baseline="0" dirty="0">
              <a:latin typeface="PalatinoLTStd-Roman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HelveticaNeueLTStd-Md"/>
              </a:rPr>
              <a:t>Environmental: </a:t>
            </a:r>
            <a:r>
              <a:rPr lang="en-US" sz="2400" b="1" i="0" u="none" strike="noStrike" baseline="0" dirty="0">
                <a:latin typeface="PalatinoLTStd-Roman"/>
              </a:rPr>
              <a:t>First and foremost, an individual must be exposed to a traumatic event to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PalatinoLTStd-Roman"/>
              </a:rPr>
              <a:t>be at risk for acute stress disorder. Risk factors for the disorder include a history of prior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PalatinoLTStd-Roman"/>
              </a:rPr>
              <a:t>trauma.</a:t>
            </a:r>
          </a:p>
          <a:p>
            <a:pPr marL="0" indent="0" algn="l">
              <a:buNone/>
            </a:pP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0" u="none" strike="noStrike" baseline="0" dirty="0">
                <a:latin typeface="HelveticaNeueLTStd-Md"/>
              </a:rPr>
              <a:t>Genetic and physiological: </a:t>
            </a:r>
            <a:r>
              <a:rPr lang="en-US" sz="2400" b="1" i="0" u="none" strike="noStrike" baseline="0" dirty="0">
                <a:latin typeface="PalatinoLTStd-Roman"/>
              </a:rPr>
              <a:t>Females are at greater risk for developing acute stress disorder.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42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6C3D-D4CC-2BA3-5E5C-46BC3B1C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365125"/>
            <a:ext cx="10795000" cy="649943"/>
          </a:xfrm>
        </p:spPr>
        <p:txBody>
          <a:bodyPr>
            <a:normAutofit/>
          </a:bodyPr>
          <a:lstStyle/>
          <a:p>
            <a:r>
              <a:rPr lang="en-US" sz="3600" b="1" i="0" u="none" strike="noStrike" baseline="0" dirty="0">
                <a:solidFill>
                  <a:srgbClr val="FF0000"/>
                </a:solidFill>
                <a:latin typeface="+mn-lt"/>
              </a:rPr>
              <a:t>Diagnostic Criteria for Adjustment Disorders 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0CE21-029A-8E07-64A9-D07855BA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1107347"/>
            <a:ext cx="11250203" cy="512833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latin typeface="HelveticaLTStd-Roman"/>
              </a:rPr>
              <a:t>A. The development of emotional or behavioral symptoms in response to an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identifiable stressor</a:t>
            </a:r>
            <a:r>
              <a:rPr lang="en-US" sz="2400" b="1" i="0" u="none" strike="noStrike" baseline="0" dirty="0">
                <a:latin typeface="HelveticaLTStd-Roman"/>
              </a:rPr>
              <a:t>(s)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occurring within 3 months of the onset </a:t>
            </a:r>
            <a:r>
              <a:rPr lang="en-US" sz="2400" b="1" i="0" u="none" strike="noStrike" baseline="0" dirty="0">
                <a:latin typeface="HelveticaLTStd-Roman"/>
              </a:rPr>
              <a:t>of the stressor(s).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HelveticaLTStd-Roman"/>
              </a:rPr>
              <a:t>B. These symptoms or behaviors are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clinically significant</a:t>
            </a:r>
            <a:r>
              <a:rPr lang="en-US" sz="2400" b="1" i="0" u="none" strike="noStrike" baseline="0" dirty="0">
                <a:latin typeface="HelveticaLTStd-Roman"/>
              </a:rPr>
              <a:t>, as evidenced by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one or both </a:t>
            </a:r>
            <a:r>
              <a:rPr lang="en-US" sz="2400" b="1" i="0" u="none" strike="noStrike" baseline="0" dirty="0">
                <a:latin typeface="HelveticaLTStd-Roman"/>
              </a:rPr>
              <a:t>of the following:</a:t>
            </a:r>
          </a:p>
          <a:p>
            <a:pPr marL="0" indent="0" algn="l">
              <a:buNone/>
            </a:pPr>
            <a:endParaRPr lang="en-US" sz="2400" b="1" i="0" u="none" strike="noStrike" baseline="0" dirty="0">
              <a:latin typeface="HelveticaLTStd-Roman"/>
            </a:endParaRPr>
          </a:p>
          <a:p>
            <a:pPr marL="457200" indent="-457200" algn="l">
              <a:buAutoNum type="arabicPeriod"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Marked distress that is out of proportion </a:t>
            </a:r>
            <a:r>
              <a:rPr lang="en-US" sz="2400" b="1" i="0" u="none" strike="noStrike" baseline="0" dirty="0">
                <a:latin typeface="HelveticaLTStd-Roman"/>
              </a:rPr>
              <a:t>to the severity or intensity of the stressor, taking into account the external context and the cultural factors that might influence symptom severity and presentation.</a:t>
            </a:r>
          </a:p>
          <a:p>
            <a:pPr marL="0" indent="0" algn="l">
              <a:buNone/>
            </a:pPr>
            <a:endParaRPr lang="en-US" sz="2400" b="1" i="0" u="none" strike="noStrike" baseline="0" dirty="0">
              <a:latin typeface="HelveticaLTStd-Roman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HelveticaLTStd-Roman"/>
              </a:rPr>
              <a:t>2.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HelveticaLTStd-Roman"/>
              </a:rPr>
              <a:t>Significant impairment </a:t>
            </a:r>
            <a:r>
              <a:rPr lang="en-US" sz="2400" b="1" i="0" u="none" strike="noStrike" baseline="0" dirty="0">
                <a:latin typeface="HelveticaLTStd-Roman"/>
              </a:rPr>
              <a:t>in social, occupational, or other important areas of functioning.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93441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983FC-B243-3D3B-58DF-FD1CB923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1006679"/>
            <a:ext cx="10870915" cy="49495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1" i="0" u="none" strike="noStrike" baseline="0" dirty="0"/>
              <a:t>C. The stress-related disturbance does not meet the criteria for another mental disorder and is not merely an exacerbation of a preexisting mental disorder.</a:t>
            </a:r>
          </a:p>
          <a:p>
            <a:pPr marL="0" indent="0" algn="l">
              <a:buNone/>
            </a:pPr>
            <a:endParaRPr lang="en-US" sz="3200" b="1" i="0" u="none" strike="noStrike" baseline="0" dirty="0"/>
          </a:p>
          <a:p>
            <a:pPr marL="0" indent="0" algn="l">
              <a:buNone/>
            </a:pPr>
            <a:r>
              <a:rPr lang="en-US" sz="3200" b="1" i="0" u="none" strike="noStrike" baseline="0" dirty="0"/>
              <a:t>D. The symptoms do not represent normal bereavement.</a:t>
            </a:r>
          </a:p>
          <a:p>
            <a:pPr marL="0" indent="0" algn="l">
              <a:buNone/>
            </a:pPr>
            <a:endParaRPr lang="en-US" sz="3200" b="1" i="0" u="none" strike="noStrike" baseline="0" dirty="0"/>
          </a:p>
          <a:p>
            <a:pPr marL="0" indent="0" algn="l">
              <a:buNone/>
            </a:pPr>
            <a:r>
              <a:rPr lang="en-US" sz="3200" b="1" i="0" u="none" strike="noStrike" baseline="0" dirty="0"/>
              <a:t>E. Once the stressor or its consequences have </a:t>
            </a:r>
            <a:r>
              <a:rPr lang="en-US" sz="3200" b="1" i="0" u="none" strike="noStrike" baseline="0" dirty="0">
                <a:solidFill>
                  <a:srgbClr val="FF0000"/>
                </a:solidFill>
              </a:rPr>
              <a:t>terminated</a:t>
            </a:r>
            <a:r>
              <a:rPr lang="en-US" sz="3200" b="1" i="0" u="none" strike="noStrike" baseline="0" dirty="0"/>
              <a:t>, the symptoms do not persist </a:t>
            </a:r>
            <a:r>
              <a:rPr lang="en-US" sz="3200" b="1" i="0" u="none" strike="noStrike" baseline="0" dirty="0">
                <a:solidFill>
                  <a:srgbClr val="FF0000"/>
                </a:solidFill>
              </a:rPr>
              <a:t>for more than an additional 6 months.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3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967F-87E7-568B-F5E5-EE5D2DE1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365126"/>
            <a:ext cx="10925961" cy="736562"/>
          </a:xfrm>
        </p:spPr>
        <p:txBody>
          <a:bodyPr>
            <a:normAutofit fontScale="90000"/>
          </a:bodyPr>
          <a:lstStyle/>
          <a:p>
            <a:br>
              <a:rPr lang="en-US" sz="3600" b="1" i="0" u="none" strike="noStrike" baseline="0" dirty="0">
                <a:solidFill>
                  <a:srgbClr val="FF0000"/>
                </a:solidFill>
                <a:latin typeface="+mn-lt"/>
              </a:rPr>
            </a:br>
            <a:r>
              <a:rPr lang="en-US" sz="3600" b="1" i="0" u="none" strike="noStrike" baseline="0" dirty="0">
                <a:solidFill>
                  <a:srgbClr val="FF0000"/>
                </a:solidFill>
                <a:latin typeface="+mn-lt"/>
              </a:rPr>
              <a:t>Diagnostic Criteria of Posttraumatic Stress Disorder (PTSD</a:t>
            </a:r>
            <a:r>
              <a:rPr lang="en-US" sz="4400" b="1" i="0" u="none" strike="noStrike" baseline="0" dirty="0">
                <a:solidFill>
                  <a:srgbClr val="002060"/>
                </a:solidFill>
                <a:latin typeface="+mj-lt"/>
              </a:rPr>
              <a:t>)</a:t>
            </a:r>
            <a:br>
              <a:rPr lang="en-US" sz="4400" b="1" i="0" u="none" strike="noStrike" baseline="0" dirty="0">
                <a:solidFill>
                  <a:srgbClr val="002060"/>
                </a:solidFill>
                <a:latin typeface="+mj-lt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12048-398E-F19F-3A32-BCF24D4A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77" y="966309"/>
            <a:ext cx="11655846" cy="552656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000" b="1" i="0" u="none" strike="noStrike" baseline="0" dirty="0">
                <a:latin typeface="HelveticaLTStd-Roman"/>
              </a:rPr>
              <a:t>A.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HelveticaLTStd-Roman"/>
              </a:rPr>
              <a:t>Exposure</a:t>
            </a:r>
            <a:r>
              <a:rPr lang="en-US" sz="2000" b="1" i="0" u="none" strike="noStrike" baseline="0" dirty="0">
                <a:latin typeface="HelveticaLTStd-Roman"/>
              </a:rPr>
              <a:t> to actual or threatened death, serious injury, or sexual violence in one (or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latin typeface="HelveticaLTStd-Roman"/>
              </a:rPr>
              <a:t>more) of the following ways:</a:t>
            </a:r>
          </a:p>
          <a:p>
            <a:pPr marL="0" indent="0" algn="l">
              <a:buNone/>
            </a:pPr>
            <a:endParaRPr lang="en-US" sz="2000" b="1" i="0" u="none" strike="noStrike" baseline="0" dirty="0">
              <a:latin typeface="HelveticaLTStd-Roman"/>
            </a:endParaRPr>
          </a:p>
          <a:p>
            <a:pPr marL="914400" lvl="1" indent="-457200">
              <a:buAutoNum type="arabicPeriod"/>
            </a:pPr>
            <a:r>
              <a:rPr lang="en-US" sz="2000" b="1" i="0" u="none" strike="noStrike" baseline="0" dirty="0">
                <a:latin typeface="HelveticaLTStd-Roman"/>
              </a:rPr>
              <a:t>Directly experiencing the traumatic event(s).</a:t>
            </a:r>
          </a:p>
          <a:p>
            <a:pPr marL="914400" lvl="1" indent="-457200">
              <a:buAutoNum type="arabicPeriod"/>
            </a:pPr>
            <a:endParaRPr lang="en-US" sz="2000" b="1" i="0" u="none" strike="noStrike" baseline="0" dirty="0">
              <a:latin typeface="HelveticaLTStd-Roman"/>
            </a:endParaRPr>
          </a:p>
          <a:p>
            <a:pPr marL="457200" lvl="1" indent="0">
              <a:buNone/>
            </a:pPr>
            <a:r>
              <a:rPr lang="en-US" sz="2000" b="1" i="0" u="none" strike="noStrike" baseline="0" dirty="0">
                <a:latin typeface="HelveticaLTStd-Roman"/>
              </a:rPr>
              <a:t>2. Witnessing, in person, the event(s) as it occurred to others.</a:t>
            </a:r>
          </a:p>
          <a:p>
            <a:pPr marL="457200" lvl="1" indent="0">
              <a:buNone/>
            </a:pPr>
            <a:endParaRPr lang="en-US" sz="2000" b="1" i="0" u="none" strike="noStrike" baseline="0" dirty="0">
              <a:latin typeface="HelveticaLTStd-Roman"/>
            </a:endParaRPr>
          </a:p>
          <a:p>
            <a:pPr marL="457200" lvl="1" indent="0">
              <a:buNone/>
            </a:pPr>
            <a:r>
              <a:rPr lang="en-US" sz="2000" b="1" i="0" u="none" strike="noStrike" baseline="0" dirty="0">
                <a:latin typeface="HelveticaLTStd-Roman"/>
              </a:rPr>
              <a:t>3. Event(s) that happened to a close family member or </a:t>
            </a:r>
            <a:r>
              <a:rPr lang="en-US" sz="2000" b="1" dirty="0">
                <a:latin typeface="HelveticaLTStd-Roman"/>
              </a:rPr>
              <a:t>close </a:t>
            </a:r>
            <a:r>
              <a:rPr lang="en-US" sz="2000" b="1" i="0" u="none" strike="noStrike" baseline="0" dirty="0">
                <a:latin typeface="HelveticaLTStd-Roman"/>
              </a:rPr>
              <a:t>friend. It must have been violent or accidental</a:t>
            </a:r>
          </a:p>
          <a:p>
            <a:pPr marL="0" indent="0" algn="l">
              <a:buNone/>
            </a:pPr>
            <a:endParaRPr lang="en-US" sz="2000" b="1" i="0" u="none" strike="noStrike" baseline="0" dirty="0">
              <a:latin typeface="HelveticaLTStd-Roman"/>
            </a:endParaRPr>
          </a:p>
          <a:p>
            <a:pPr marL="457200" lvl="1" indent="0">
              <a:buNone/>
            </a:pPr>
            <a:r>
              <a:rPr lang="en-US" sz="2000" b="1" i="0" u="none" strike="noStrike" baseline="0" dirty="0">
                <a:latin typeface="HelveticaLTStd-Roman"/>
              </a:rPr>
              <a:t>4. Experiencing repeated or extreme exposure to aversive details of the traumatic event(s) (e.g., first responders collecting human remains; police officers repeatedly exposed to details of child abuse). </a:t>
            </a:r>
          </a:p>
          <a:p>
            <a:pPr marL="0" indent="0" algn="l">
              <a:buNone/>
            </a:pPr>
            <a:endParaRPr lang="en-US" sz="2000" b="1" i="0" u="none" strike="noStrike" baseline="0" dirty="0">
              <a:latin typeface="HelveticaLTStd-Roman"/>
            </a:endParaRPr>
          </a:p>
          <a:p>
            <a:pPr marL="0" indent="0" algn="l">
              <a:buNone/>
            </a:pPr>
            <a:r>
              <a:rPr lang="en-US" sz="2000" b="1" i="0" u="none" strike="noStrike" baseline="0" dirty="0">
                <a:latin typeface="HelveticaLTStd-Bold"/>
              </a:rPr>
              <a:t>Note: </a:t>
            </a:r>
            <a:r>
              <a:rPr lang="en-US" sz="2000" b="1" i="0" u="none" strike="noStrike" baseline="0" dirty="0">
                <a:latin typeface="HelveticaLTStd-Roman"/>
              </a:rPr>
              <a:t>Criterion A4 does not apply to exposure through electronic media, television,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latin typeface="HelveticaLTStd-Roman"/>
              </a:rPr>
              <a:t>movies, or pictures, unless this exposure is work related.</a:t>
            </a:r>
          </a:p>
        </p:txBody>
      </p:sp>
    </p:spTree>
    <p:extLst>
      <p:ext uri="{BB962C8B-B14F-4D97-AF65-F5344CB8AC3E}">
        <p14:creationId xmlns:p14="http://schemas.microsoft.com/office/powerpoint/2010/main" val="2238321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FD7D-745F-8769-BBC8-F8A598AD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0" u="none" strike="noStrike" baseline="0" dirty="0">
                <a:latin typeface="HelveticaNeueLTStd-Hv"/>
              </a:rPr>
              <a:t>Prevalence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930A5-D3B1-307C-A080-A53A36B8B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3" y="1825625"/>
            <a:ext cx="11025027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1" i="0" u="none" strike="noStrike" baseline="0" dirty="0">
                <a:latin typeface="PalatinoLTStd-Roman"/>
              </a:rPr>
              <a:t>The percentage of individuals in outpatient mental health treatment with a principal diagnosis of an adjustment disorder ranges from approximately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PalatinoLTStd-Roman"/>
              </a:rPr>
              <a:t>5% to 20%.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82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11BC-E977-AE85-10AF-B0818C63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E3ACB-9FAB-563C-8614-26EB5692E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A9599-3EDB-5F7F-BF7D-35546030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1" y="159798"/>
            <a:ext cx="11567604" cy="64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19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Therapy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(CBT, Exposure, NET, EMDR…)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Support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(especially for Chronic PTSD)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Antidepressant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Antipsychotic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medication such as Risperidone tab.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Antianxiety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as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Benzodiazepams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short period.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4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9075-6536-294C-9874-9CEE7678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5" y="365125"/>
            <a:ext cx="11543251" cy="415051"/>
          </a:xfrm>
        </p:spPr>
        <p:txBody>
          <a:bodyPr>
            <a:noAutofit/>
          </a:bodyPr>
          <a:lstStyle/>
          <a:p>
            <a:r>
              <a:rPr lang="en-US" sz="3200" b="1" i="0" u="none" strike="noStrike" baseline="0" dirty="0">
                <a:latin typeface="Abadi" panose="020B0604020104020204" pitchFamily="34" charset="0"/>
              </a:rPr>
              <a:t>Nursing Interventions for </a:t>
            </a:r>
            <a:r>
              <a:rPr lang="en-US" sz="3200" b="1" dirty="0">
                <a:latin typeface="Abadi" panose="020B0604020104020204" pitchFamily="34" charset="0"/>
              </a:rPr>
              <a:t>Trauma- and Stressor-Related Disorders</a:t>
            </a:r>
            <a:br>
              <a:rPr lang="en-US" sz="3200" b="1" dirty="0">
                <a:latin typeface="Abadi" panose="020B0604020104020204" pitchFamily="34" charset="0"/>
              </a:rPr>
            </a:br>
            <a:endParaRPr lang="en-US" sz="3200" b="1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60F5A-4015-3BD2-A11A-82ED0A494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49" y="780176"/>
            <a:ext cx="11009851" cy="5396787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ü"/>
            </a:pPr>
            <a:endParaRPr lang="en-US" sz="2400" b="1" i="0" u="none" strike="noStrike" baseline="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b="1" i="0" u="none" strike="noStrike" baseline="0" dirty="0"/>
              <a:t>Educate yourself and other staff members about the client’s experience and about posttraumatic behavior</a:t>
            </a:r>
            <a:r>
              <a:rPr lang="en-US" sz="2400" b="1" dirty="0"/>
              <a:t> </a:t>
            </a:r>
            <a:r>
              <a:rPr lang="en-US" sz="2400" b="1" i="0" u="none" strike="noStrike" baseline="0" dirty="0"/>
              <a:t>(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Psychoeducation</a:t>
            </a:r>
            <a:r>
              <a:rPr lang="en-US" sz="2400" b="1" i="0" u="none" strike="noStrike" baseline="0" dirty="0"/>
              <a:t>).</a:t>
            </a:r>
          </a:p>
          <a:p>
            <a:pPr marL="0" indent="0" algn="l">
              <a:buNone/>
            </a:pPr>
            <a:endParaRPr lang="en-US" sz="2400" b="1" i="0" u="none" strike="noStrike" baseline="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b="1" i="0" u="none" strike="noStrike" baseline="0" dirty="0"/>
              <a:t>Teach the client and the family or significant others about posttraumatic behavior and treatment (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Psychoeducation</a:t>
            </a:r>
            <a:r>
              <a:rPr lang="en-US" sz="2400" b="1" i="0" u="none" strike="noStrike" baseline="0" dirty="0"/>
              <a:t>).</a:t>
            </a:r>
          </a:p>
          <a:p>
            <a:pPr marL="0" indent="0" algn="l">
              <a:buNone/>
            </a:pPr>
            <a:endParaRPr lang="en-US" sz="2400" b="1" i="0" u="none" strike="noStrike" baseline="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b="1" i="0" u="none" strike="noStrike" baseline="0" dirty="0">
                <a:solidFill>
                  <a:srgbClr val="FF0000"/>
                </a:solidFill>
              </a:rPr>
              <a:t>Encourage the client to express </a:t>
            </a:r>
            <a:r>
              <a:rPr lang="en-US" sz="2400" b="1" i="0" u="none" strike="noStrike" baseline="0" dirty="0"/>
              <a:t>his or her feelings through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talking</a:t>
            </a:r>
            <a:r>
              <a:rPr lang="en-US" sz="2400" b="1" i="0" u="none" strike="noStrike" baseline="0" dirty="0"/>
              <a:t>,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writing</a:t>
            </a:r>
            <a:r>
              <a:rPr lang="en-US" sz="2400" b="1" i="0" u="none" strike="noStrike" baseline="0" dirty="0"/>
              <a:t>,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crying</a:t>
            </a:r>
            <a:r>
              <a:rPr lang="en-US" sz="2400" b="1" i="0" u="none" strike="noStrike" baseline="0" dirty="0"/>
              <a:t>, or other ways in which the client is comfortable.</a:t>
            </a:r>
          </a:p>
          <a:p>
            <a:pPr marL="0" indent="0" algn="l">
              <a:buNone/>
            </a:pPr>
            <a:endParaRPr lang="en-US" sz="2400" b="1" i="0" u="none" strike="noStrike" baseline="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b="1" i="0" u="none" strike="noStrike" baseline="0" dirty="0">
                <a:solidFill>
                  <a:srgbClr val="FF0000"/>
                </a:solidFill>
              </a:rPr>
              <a:t>Encourage the client to talk </a:t>
            </a:r>
            <a:r>
              <a:rPr lang="en-US" sz="2400" b="1" i="0" u="none" strike="noStrike" baseline="0" dirty="0"/>
              <a:t>about his or her experience(s); be </a:t>
            </a:r>
            <a:r>
              <a:rPr lang="en-US" sz="2400" b="1" i="0" u="sng" strike="noStrike" baseline="0" dirty="0"/>
              <a:t>accepting</a:t>
            </a:r>
            <a:r>
              <a:rPr lang="en-US" sz="2400" b="1" i="0" u="none" strike="noStrike" baseline="0" dirty="0"/>
              <a:t> and </a:t>
            </a:r>
            <a:r>
              <a:rPr lang="en-US" sz="2400" b="1" i="0" u="sng" strike="noStrike" baseline="0" dirty="0"/>
              <a:t>nonjudgmental</a:t>
            </a:r>
            <a:r>
              <a:rPr lang="en-US" sz="2400" b="1" i="0" u="none" strike="noStrike" baseline="0" dirty="0"/>
              <a:t> of the client’s accounts and perceptions.</a:t>
            </a:r>
          </a:p>
          <a:p>
            <a:pPr marL="0" indent="0" algn="l">
              <a:buNone/>
            </a:pPr>
            <a:endParaRPr lang="en-US" sz="2400" b="1" i="0" u="none" strike="noStrike" baseline="0" dirty="0"/>
          </a:p>
          <a:p>
            <a:pPr algn="l">
              <a:buFont typeface="Wingdings" panose="05000000000000000000" pitchFamily="2" charset="2"/>
              <a:buChar char="ü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0433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EAC5C-C5E3-FF53-EC07-59419C9D5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892"/>
            <a:ext cx="10515600" cy="594207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sz="2400" b="1" i="0" u="none" strike="noStrike" baseline="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i="0" u="none" strike="noStrike" baseline="0" dirty="0"/>
              <a:t>Respect client’s wishes regarding interaction with individuals of opposite sex at this time (especially important if the trauma was rape).</a:t>
            </a:r>
          </a:p>
          <a:p>
            <a:pPr marL="0" indent="0">
              <a:buNone/>
            </a:pPr>
            <a:endParaRPr lang="en-US" sz="2400" b="1" i="0" u="none" strike="noStrike" baseline="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i="0" u="none" strike="noStrike" baseline="0" dirty="0"/>
              <a:t>Stay with client during flashbacks, and doing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grounding techniques</a:t>
            </a:r>
            <a:r>
              <a:rPr lang="en-US" sz="2400" b="1" i="0" u="none" strike="noStrike" baseline="0" dirty="0"/>
              <a:t>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b="1" i="0" u="none" strike="noStrike" baseline="0" dirty="0"/>
              <a:t>Help the client learn and practice stress management and relaxation techniques. </a:t>
            </a:r>
          </a:p>
          <a:p>
            <a:pPr marL="0" indent="0" algn="l">
              <a:buNone/>
            </a:pPr>
            <a:endParaRPr lang="en-US" sz="2400" b="1" i="0" u="none" strike="noStrike" baseline="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b="1" i="0" u="none" strike="noStrike" baseline="0" dirty="0"/>
              <a:t>If the client has a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religious or spiritual orientation</a:t>
            </a:r>
            <a:r>
              <a:rPr lang="en-US" sz="2400" b="1" i="0" u="none" strike="noStrike" baseline="0" dirty="0"/>
              <a:t>, referral to a member of the </a:t>
            </a:r>
            <a:r>
              <a:rPr lang="en-US" sz="2400" b="1" dirty="0"/>
              <a:t>Islamic religion man</a:t>
            </a:r>
            <a:r>
              <a:rPr lang="en-US" sz="2400" b="1" i="0" u="none" strike="noStrike" baseline="0" dirty="0"/>
              <a:t> may be appropriate.</a:t>
            </a:r>
          </a:p>
          <a:p>
            <a:pPr marL="0" indent="0" algn="l">
              <a:buNone/>
            </a:pPr>
            <a:endParaRPr lang="en-US" sz="2400" b="1" i="0" u="none" strike="noStrike" baseline="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b="1" i="0" u="none" strike="noStrike" baseline="0" dirty="0"/>
              <a:t>Encourage the client to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identify and contact supportive resources </a:t>
            </a:r>
            <a:r>
              <a:rPr lang="en-US" sz="2400" b="1" i="0" u="none" strike="noStrike" baseline="0" dirty="0"/>
              <a:t>in the community or on the Internet.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b="1" i="0" u="none" strike="noStrike" baseline="0" dirty="0"/>
              <a:t>Apply 10 right</a:t>
            </a:r>
            <a:r>
              <a:rPr lang="en-US" sz="2400" b="1" dirty="0"/>
              <a:t>s about psychotropic medication.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b="1" i="0" u="none" strike="noStrike" baseline="0" dirty="0">
                <a:solidFill>
                  <a:srgbClr val="FF0000"/>
                </a:solidFill>
              </a:rPr>
              <a:t>Refer</a:t>
            </a:r>
            <a:r>
              <a:rPr lang="en-US" sz="2400" b="1" i="0" u="none" strike="noStrike" baseline="0" dirty="0"/>
              <a:t> the pt. to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psychotherapeutic sessions</a:t>
            </a:r>
            <a:r>
              <a:rPr lang="en-US" sz="2400" b="1" i="0" u="none" strike="noStrike" baseline="0" dirty="0"/>
              <a:t>. </a:t>
            </a:r>
          </a:p>
          <a:p>
            <a:pPr marL="0" indent="0" algn="l">
              <a:buNone/>
            </a:pPr>
            <a:endParaRPr lang="en-US" sz="2400" b="1" i="0" u="none" strike="noStrike" baseline="0" dirty="0"/>
          </a:p>
          <a:p>
            <a:pPr marL="0" indent="0" algn="l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5244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7F6A-C33E-474A-4276-06E3AE1F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627D-788B-C2E7-F1C4-127F38037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How to Ground Yourself When Dissociating | Self Care Tips">
            <a:extLst>
              <a:ext uri="{FF2B5EF4-FFF2-40B4-BE49-F238E27FC236}">
                <a16:creationId xmlns:a16="http://schemas.microsoft.com/office/drawing/2014/main" id="{83D79444-ABAF-83D3-35C3-332920D76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620" y="0"/>
            <a:ext cx="4630420" cy="69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42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BCE9FF-47CA-EB60-3C04-A0B252703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459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2B60-4522-C251-0410-4D077AFF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References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6C4C8-114A-4903-4EE6-3BA5CF4CF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American Psychiatry Association(2013). Diagnostic Statistical Manual of Mental Illness- 5 Text Revision. P. 265-289.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b="1" dirty="0"/>
              <a:t>Sheila L. Videbeck (2017). PSYCHIATRIC –MENTAL HEALTH NURSING. 7 EDITION. P. 474- 505.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489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tsd post traumatic stress disorder Royalty Free Vector">
            <a:extLst>
              <a:ext uri="{FF2B5EF4-FFF2-40B4-BE49-F238E27FC236}">
                <a16:creationId xmlns:a16="http://schemas.microsoft.com/office/drawing/2014/main" id="{80A744B9-A2EB-DBAA-C3F6-422B84A61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1" y="97655"/>
            <a:ext cx="9072979" cy="65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0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355C-8D87-78A9-25BB-2E947FE0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93" y="319489"/>
            <a:ext cx="11413475" cy="5857474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3200" b="1" i="0" u="none" strike="noStrike" baseline="0" dirty="0"/>
              <a:t>B. Presence of one (or more) of the following </a:t>
            </a:r>
            <a:r>
              <a:rPr lang="en-US" sz="3200" b="1" i="0" u="none" strike="noStrike" baseline="0" dirty="0">
                <a:solidFill>
                  <a:srgbClr val="FF0000"/>
                </a:solidFill>
              </a:rPr>
              <a:t>intrusion symptoms</a:t>
            </a:r>
            <a:r>
              <a:rPr lang="en-US" sz="3200" b="1" i="0" u="none" strike="noStrike" baseline="0" dirty="0"/>
              <a:t>:</a:t>
            </a:r>
          </a:p>
          <a:p>
            <a:pPr marL="0" indent="0" algn="l">
              <a:buNone/>
            </a:pPr>
            <a:endParaRPr lang="en-US" sz="3200" b="1" i="0" u="none" strike="noStrike" baseline="0" dirty="0"/>
          </a:p>
          <a:p>
            <a:pPr marL="971550" lvl="1" indent="-514350">
              <a:buAutoNum type="arabicPeriod"/>
            </a:pPr>
            <a:r>
              <a:rPr lang="en-US" sz="2800" b="1" i="0" u="none" strike="noStrike" baseline="0" dirty="0">
                <a:solidFill>
                  <a:srgbClr val="FF0000"/>
                </a:solidFill>
              </a:rPr>
              <a:t>Recurrent</a:t>
            </a:r>
            <a:r>
              <a:rPr lang="en-US" sz="2800" b="1" i="0" u="none" strike="noStrike" baseline="0" dirty="0"/>
              <a:t>, </a:t>
            </a:r>
            <a:r>
              <a:rPr lang="en-US" sz="2800" b="1" i="0" u="none" strike="noStrike" baseline="0" dirty="0">
                <a:solidFill>
                  <a:srgbClr val="FF0000"/>
                </a:solidFill>
              </a:rPr>
              <a:t>involuntary</a:t>
            </a:r>
            <a:r>
              <a:rPr lang="en-US" sz="2800" b="1" i="0" u="none" strike="noStrike" baseline="0" dirty="0"/>
              <a:t>, and </a:t>
            </a:r>
            <a:r>
              <a:rPr lang="en-US" sz="2800" b="1" i="0" u="none" strike="noStrike" baseline="0" dirty="0">
                <a:solidFill>
                  <a:srgbClr val="FF0000"/>
                </a:solidFill>
              </a:rPr>
              <a:t>intrusive</a:t>
            </a:r>
            <a:r>
              <a:rPr lang="en-US" sz="2800" b="1" i="0" u="none" strike="noStrike" baseline="0" dirty="0"/>
              <a:t> distressing </a:t>
            </a:r>
            <a:r>
              <a:rPr lang="en-US" sz="2800" b="1" i="0" u="none" strike="noStrike" baseline="0" dirty="0">
                <a:solidFill>
                  <a:srgbClr val="FF0000"/>
                </a:solidFill>
              </a:rPr>
              <a:t>memories</a:t>
            </a:r>
            <a:r>
              <a:rPr lang="en-US" sz="2800" b="1" i="0" u="none" strike="noStrike" baseline="0" dirty="0"/>
              <a:t> of the traumatic event(s). (Re-experience to terrible events).</a:t>
            </a:r>
          </a:p>
          <a:p>
            <a:pPr marL="971550" lvl="1" indent="-514350">
              <a:buAutoNum type="arabicPeriod"/>
            </a:pPr>
            <a:endParaRPr lang="en-US" sz="2800" b="1" i="0" u="none" strike="noStrike" baseline="0" dirty="0"/>
          </a:p>
          <a:p>
            <a:pPr marL="457200" lvl="1" indent="0">
              <a:buNone/>
            </a:pPr>
            <a:r>
              <a:rPr lang="en-US" sz="2800" b="1" i="0" u="none" strike="noStrike" baseline="0" dirty="0"/>
              <a:t>2. Recurrent </a:t>
            </a:r>
            <a:r>
              <a:rPr lang="en-US" sz="2800" b="1" i="0" u="none" strike="noStrike" baseline="0" dirty="0">
                <a:solidFill>
                  <a:srgbClr val="FF0000"/>
                </a:solidFill>
              </a:rPr>
              <a:t>distressing dreams </a:t>
            </a:r>
            <a:r>
              <a:rPr lang="en-US" sz="2800" b="1" i="0" u="none" strike="noStrike" baseline="0" dirty="0"/>
              <a:t>are</a:t>
            </a:r>
            <a:r>
              <a:rPr lang="en-US" sz="2800" b="1" dirty="0"/>
              <a:t> </a:t>
            </a:r>
            <a:r>
              <a:rPr lang="en-US" sz="2800" b="1" i="0" u="none" strike="noStrike" baseline="0" dirty="0"/>
              <a:t>related to the traumatic event(s). (</a:t>
            </a:r>
            <a:r>
              <a:rPr lang="en-US" sz="2800" b="1" i="0" u="none" strike="noStrike" baseline="0" dirty="0">
                <a:solidFill>
                  <a:srgbClr val="FF0000"/>
                </a:solidFill>
              </a:rPr>
              <a:t>Nightmares</a:t>
            </a:r>
            <a:r>
              <a:rPr lang="en-US" sz="2800" b="1" i="0" u="none" strike="noStrike" baseline="0" dirty="0"/>
              <a:t>).</a:t>
            </a:r>
          </a:p>
          <a:p>
            <a:pPr marL="457200" lvl="1" indent="0">
              <a:buNone/>
            </a:pPr>
            <a:endParaRPr lang="en-US" sz="2800" b="1" i="0" u="none" strike="noStrike" baseline="0" dirty="0"/>
          </a:p>
          <a:p>
            <a:pPr marL="457200" lvl="1" indent="0">
              <a:buNone/>
            </a:pPr>
            <a:r>
              <a:rPr lang="en-US" sz="2800" b="1" i="0" u="none" strike="noStrike" baseline="0" dirty="0"/>
              <a:t>3. Dissociative reactions (e.g., </a:t>
            </a:r>
            <a:r>
              <a:rPr lang="en-US" sz="2800" b="1" i="0" u="none" strike="noStrike" baseline="0" dirty="0">
                <a:solidFill>
                  <a:srgbClr val="FF0000"/>
                </a:solidFill>
              </a:rPr>
              <a:t>flashbacks</a:t>
            </a:r>
            <a:r>
              <a:rPr lang="en-US" sz="2800" b="1" i="0" u="none" strike="noStrike" baseline="0" dirty="0"/>
              <a:t>) in which the individual feels or acts </a:t>
            </a:r>
            <a:r>
              <a:rPr lang="en-US" sz="2800" b="1" i="0" u="none" strike="noStrike" baseline="0" dirty="0">
                <a:solidFill>
                  <a:srgbClr val="FF0000"/>
                </a:solidFill>
              </a:rPr>
              <a:t>as if the traumatic event(s) were recurring</a:t>
            </a:r>
            <a:r>
              <a:rPr lang="en-US" sz="2800" b="1" i="0" u="none" strike="noStrike" baseline="0" dirty="0"/>
              <a:t>. </a:t>
            </a:r>
          </a:p>
          <a:p>
            <a:pPr marL="457200" lvl="1" indent="0">
              <a:buNone/>
            </a:pPr>
            <a:endParaRPr lang="en-US" sz="2800" b="1" i="0" u="none" strike="noStrike" baseline="0" dirty="0"/>
          </a:p>
          <a:p>
            <a:pPr marL="457200" lvl="1" indent="0">
              <a:buNone/>
            </a:pPr>
            <a:r>
              <a:rPr lang="en-US" sz="2800" b="1" i="0" u="none" strike="noStrike" baseline="0" dirty="0"/>
              <a:t>4.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Emotional distress </a:t>
            </a:r>
            <a:r>
              <a:rPr lang="en-US" sz="2800" b="1" i="0" dirty="0">
                <a:solidFill>
                  <a:srgbClr val="3C3B3B"/>
                </a:solidFill>
                <a:effectLst/>
              </a:rPr>
              <a:t>after exposure to traumatic reminders</a:t>
            </a:r>
          </a:p>
          <a:p>
            <a:pPr marL="457200" lvl="1" indent="0">
              <a:buNone/>
            </a:pPr>
            <a:endParaRPr lang="en-US" sz="2800" b="1" i="0" dirty="0">
              <a:solidFill>
                <a:srgbClr val="3C3B3B"/>
              </a:solidFill>
              <a:effectLst/>
            </a:endParaRPr>
          </a:p>
          <a:p>
            <a:pPr marL="457200" lvl="1" indent="0">
              <a:buNone/>
            </a:pPr>
            <a:r>
              <a:rPr lang="en-US" sz="2800" b="1" i="0" u="none" strike="noStrike" baseline="0" dirty="0"/>
              <a:t>5.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Physical reactivity </a:t>
            </a:r>
            <a:r>
              <a:rPr lang="en-US" sz="2800" b="1" i="0" dirty="0">
                <a:solidFill>
                  <a:srgbClr val="3C3B3B"/>
                </a:solidFill>
                <a:effectLst/>
              </a:rPr>
              <a:t>after exposure to traumatic reminders</a:t>
            </a:r>
          </a:p>
        </p:txBody>
      </p:sp>
    </p:spTree>
    <p:extLst>
      <p:ext uri="{BB962C8B-B14F-4D97-AF65-F5344CB8AC3E}">
        <p14:creationId xmlns:p14="http://schemas.microsoft.com/office/powerpoint/2010/main" val="304308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A5B00-D987-2B5C-009B-051587083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21" y="374573"/>
            <a:ext cx="11688896" cy="5802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3C3B3B"/>
                </a:solidFill>
                <a:latin typeface="open-sans"/>
              </a:rPr>
              <a:t>C</a:t>
            </a:r>
            <a:r>
              <a:rPr lang="en-US" sz="3200" b="1" i="0" dirty="0">
                <a:solidFill>
                  <a:srgbClr val="3C3B3B"/>
                </a:solidFill>
                <a:effectLst/>
                <a:latin typeface="open-sans"/>
              </a:rPr>
              <a:t>.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open-sans"/>
              </a:rPr>
              <a:t>Avoidance</a:t>
            </a:r>
            <a:r>
              <a:rPr lang="en-US" sz="3200" b="1" i="0" dirty="0">
                <a:solidFill>
                  <a:srgbClr val="3C3B3B"/>
                </a:solidFill>
                <a:effectLst/>
                <a:latin typeface="open-sans"/>
              </a:rPr>
              <a:t> of trauma-related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open-sans"/>
              </a:rPr>
              <a:t>stimuli</a:t>
            </a:r>
            <a:r>
              <a:rPr lang="en-US" sz="3200" b="1" i="0" dirty="0">
                <a:solidFill>
                  <a:srgbClr val="3C3B3B"/>
                </a:solidFill>
                <a:effectLst/>
                <a:latin typeface="open-sans"/>
              </a:rPr>
              <a:t> after the trauma, </a:t>
            </a:r>
            <a:r>
              <a:rPr lang="en-US" sz="3200" b="1" i="0" u="none" strike="noStrike" baseline="0" dirty="0">
                <a:latin typeface="HelveticaLTStd-Roman"/>
              </a:rPr>
              <a:t>as evidenced by one or both of the following:</a:t>
            </a:r>
          </a:p>
          <a:p>
            <a:pPr marL="0" indent="0" algn="l">
              <a:buNone/>
            </a:pPr>
            <a:endParaRPr lang="en-US" sz="3200" b="1" i="0" dirty="0">
              <a:solidFill>
                <a:srgbClr val="3C3B3B"/>
              </a:solidFill>
              <a:effectLst/>
              <a:latin typeface="open-sans"/>
            </a:endParaRPr>
          </a:p>
          <a:p>
            <a:pPr marL="457200" lvl="1" indent="0">
              <a:buNone/>
            </a:pPr>
            <a:r>
              <a:rPr lang="en-US" sz="2800" b="1" i="0" dirty="0">
                <a:solidFill>
                  <a:srgbClr val="3C3B3B"/>
                </a:solidFill>
                <a:effectLst/>
                <a:latin typeface="open-sans"/>
              </a:rPr>
              <a:t>1. Trauma-related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-sans"/>
              </a:rPr>
              <a:t>thoughts or feelings</a:t>
            </a:r>
            <a:r>
              <a:rPr lang="en-US" sz="2800" b="1" i="0" dirty="0">
                <a:solidFill>
                  <a:srgbClr val="3C3B3B"/>
                </a:solidFill>
                <a:effectLst/>
                <a:latin typeface="open-sans"/>
              </a:rPr>
              <a:t>(</a:t>
            </a:r>
            <a:r>
              <a:rPr lang="en-US" sz="2800" b="1" i="0" u="none" strike="noStrike" baseline="0" dirty="0">
                <a:latin typeface="HelveticaLTStd-Roman"/>
              </a:rPr>
              <a:t>closely associated with the traumatic event(s).</a:t>
            </a:r>
          </a:p>
          <a:p>
            <a:pPr marL="457200" lvl="1" indent="0">
              <a:buNone/>
            </a:pPr>
            <a:endParaRPr lang="en-US" sz="2800" b="1" i="0" dirty="0">
              <a:solidFill>
                <a:srgbClr val="3C3B3B"/>
              </a:solidFill>
              <a:effectLst/>
              <a:latin typeface="open-sans"/>
            </a:endParaRPr>
          </a:p>
          <a:p>
            <a:pPr marL="457200" lvl="1" indent="0">
              <a:buNone/>
            </a:pPr>
            <a:r>
              <a:rPr lang="en-US" sz="2800" b="1" i="0" dirty="0">
                <a:solidFill>
                  <a:srgbClr val="3C3B3B"/>
                </a:solidFill>
                <a:effectLst/>
                <a:latin typeface="open-sans"/>
              </a:rPr>
              <a:t>2. Trauma-related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-sans"/>
              </a:rPr>
              <a:t>external reminders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HelveticaLTStd-Roman"/>
              </a:rPr>
              <a:t> </a:t>
            </a:r>
            <a:r>
              <a:rPr lang="en-US" sz="2800" b="1" i="0" u="none" strike="noStrike" baseline="0" dirty="0">
                <a:latin typeface="HelveticaLTStd-Roman"/>
              </a:rPr>
              <a:t>(people, places, objects, situations).</a:t>
            </a:r>
            <a:endParaRPr lang="en-US" sz="2800" b="0" i="0" dirty="0">
              <a:solidFill>
                <a:srgbClr val="3C3B3B"/>
              </a:solidFill>
              <a:effectLst/>
              <a:latin typeface="open-sans"/>
            </a:endParaRPr>
          </a:p>
          <a:p>
            <a:pPr marL="0" indent="0" algn="l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6559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E64BE-3225-3A56-17DE-D49725D50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24" y="228180"/>
            <a:ext cx="11402458" cy="6449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0" u="none" strike="noStrike" baseline="0" dirty="0"/>
              <a:t>D.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Negative thoughts </a:t>
            </a:r>
            <a:r>
              <a:rPr lang="en-US" sz="2400" b="1" i="0" dirty="0">
                <a:solidFill>
                  <a:srgbClr val="3C3B3B"/>
                </a:solidFill>
                <a:effectLst/>
              </a:rPr>
              <a:t>or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feelings</a:t>
            </a:r>
            <a:r>
              <a:rPr lang="en-US" sz="2400" b="1" i="0" dirty="0">
                <a:solidFill>
                  <a:srgbClr val="3C3B3B"/>
                </a:solidFill>
                <a:effectLst/>
              </a:rPr>
              <a:t> that began or worsened after the trauma, </a:t>
            </a:r>
            <a:r>
              <a:rPr lang="en-US" sz="2400" b="1" i="0" u="none" strike="noStrike" baseline="0" dirty="0"/>
              <a:t>as evidenced by two (or more) of the following:</a:t>
            </a:r>
          </a:p>
          <a:p>
            <a:pPr marL="0" indent="0">
              <a:buNone/>
            </a:pPr>
            <a:endParaRPr lang="en-US" sz="2400" b="1" i="0" u="none" strike="noStrike" baseline="0" dirty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b="1" i="0" dirty="0">
                <a:solidFill>
                  <a:srgbClr val="FF0000"/>
                </a:solidFill>
                <a:effectLst/>
              </a:rPr>
              <a:t>Inability to recall </a:t>
            </a:r>
            <a:r>
              <a:rPr lang="en-US" b="1" i="0" dirty="0">
                <a:solidFill>
                  <a:srgbClr val="3C3B3B"/>
                </a:solidFill>
                <a:effectLst/>
              </a:rPr>
              <a:t>key features of the trauma (</a:t>
            </a:r>
            <a:r>
              <a:rPr lang="en-US" b="1" i="0" u="none" strike="noStrike" baseline="0" dirty="0"/>
              <a:t>due to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dissociative amnesia</a:t>
            </a:r>
            <a:r>
              <a:rPr lang="en-US" b="1" i="0" dirty="0">
                <a:solidFill>
                  <a:srgbClr val="3C3B3B"/>
                </a:solidFill>
                <a:effectLst/>
              </a:rPr>
              <a:t>).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i="0" u="none" strike="noStrike" baseline="0" dirty="0"/>
              <a:t>2.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Persistent</a:t>
            </a:r>
            <a:r>
              <a:rPr lang="en-US" b="1" i="0" u="none" strike="noStrike" baseline="0" dirty="0"/>
              <a:t> and exaggerated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negative beliefs </a:t>
            </a:r>
            <a:r>
              <a:rPr lang="en-US" b="1" i="0" u="none" strike="noStrike" baseline="0" dirty="0"/>
              <a:t>or expectations about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oneself</a:t>
            </a:r>
            <a:r>
              <a:rPr lang="en-US" b="1" i="0" u="none" strike="noStrike" baseline="0" dirty="0"/>
              <a:t>, others,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i="0" u="none" strike="noStrike" baseline="0" dirty="0"/>
              <a:t>or the world (e.g.,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“I am bad,” </a:t>
            </a:r>
            <a:r>
              <a:rPr lang="en-US" b="1" i="0" u="none" strike="noStrike" baseline="0" dirty="0"/>
              <a:t>“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No one can be trusted</a:t>
            </a:r>
            <a:r>
              <a:rPr lang="en-US" b="1" i="0" u="none" strike="noStrike" baseline="0" dirty="0"/>
              <a:t>,” “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The world is completely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i="0" u="none" strike="noStrike" baseline="0" dirty="0">
                <a:solidFill>
                  <a:srgbClr val="FF0000"/>
                </a:solidFill>
              </a:rPr>
              <a:t>Dangerous)</a:t>
            </a:r>
            <a:r>
              <a:rPr lang="en-US" b="1" i="0" u="none" strike="noStrike" baseline="0" dirty="0"/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i="0" u="none" strike="noStrike" baseline="0" dirty="0"/>
              <a:t>3. Persistent, </a:t>
            </a:r>
            <a:r>
              <a:rPr lang="en-US" b="1" i="0" u="none" strike="noStrike" baseline="0" dirty="0">
                <a:solidFill>
                  <a:srgbClr val="FF0000"/>
                </a:solidFill>
              </a:rPr>
              <a:t>distorted cognitions </a:t>
            </a:r>
            <a:r>
              <a:rPr lang="en-US" b="1" i="0" u="none" strike="noStrike" baseline="0" dirty="0"/>
              <a:t>about the </a:t>
            </a:r>
            <a:r>
              <a:rPr lang="en-US" b="1" i="0" u="sng" strike="noStrike" baseline="0" dirty="0">
                <a:solidFill>
                  <a:srgbClr val="FF0000"/>
                </a:solidFill>
              </a:rPr>
              <a:t>cause or consequences </a:t>
            </a:r>
            <a:r>
              <a:rPr lang="en-US" b="1" i="0" u="none" strike="noStrike" baseline="0" dirty="0"/>
              <a:t>of the traumatic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i="0" u="none" strike="noStrike" baseline="0" dirty="0"/>
              <a:t>event(s) that lead the individual to blame himself/herself or others.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b="1" i="0" u="none" strike="noStrike" baseline="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i="0" u="none" strike="noStrike" baseline="0" dirty="0"/>
              <a:t>4. Persistent negative emotional state (e.g., fear, horror, anger, guilt, or shame).</a:t>
            </a:r>
          </a:p>
          <a:p>
            <a:pPr marL="457200" lvl="1" indent="0">
              <a:buNone/>
            </a:pPr>
            <a:endParaRPr lang="en-US" b="1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93108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2B87-B361-69EE-96A7-FDCCAB07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D. </a:t>
            </a:r>
            <a:r>
              <a:rPr lang="en-US" sz="2800" b="1" dirty="0">
                <a:solidFill>
                  <a:srgbClr val="FF0000"/>
                </a:solidFill>
              </a:rPr>
              <a:t>Negative thoughts </a:t>
            </a:r>
            <a:r>
              <a:rPr lang="en-US" sz="2800" b="1" dirty="0">
                <a:solidFill>
                  <a:srgbClr val="3C3B3B"/>
                </a:solidFill>
              </a:rPr>
              <a:t>or </a:t>
            </a:r>
            <a:r>
              <a:rPr lang="en-US" sz="2800" b="1" dirty="0">
                <a:solidFill>
                  <a:srgbClr val="FF0000"/>
                </a:solidFill>
              </a:rPr>
              <a:t>feelings</a:t>
            </a:r>
            <a:r>
              <a:rPr lang="en-US" sz="2800" b="1" dirty="0">
                <a:solidFill>
                  <a:srgbClr val="3C3B3B"/>
                </a:solidFill>
              </a:rPr>
              <a:t> that began or worsened after the trauma, </a:t>
            </a:r>
            <a:r>
              <a:rPr lang="en-US" sz="2800" b="1" dirty="0"/>
              <a:t>as evidenced by two (or more) of the following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248F-3BAF-C106-F705-BF7294190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b="1" dirty="0"/>
              <a:t>5. </a:t>
            </a:r>
            <a:r>
              <a:rPr lang="en-US" b="1" dirty="0">
                <a:solidFill>
                  <a:srgbClr val="FF0000"/>
                </a:solidFill>
              </a:rPr>
              <a:t>Markedly</a:t>
            </a:r>
            <a:r>
              <a:rPr lang="en-US" b="1" dirty="0"/>
              <a:t> diminished </a:t>
            </a:r>
            <a:r>
              <a:rPr lang="en-US" b="1" dirty="0">
                <a:solidFill>
                  <a:srgbClr val="FF0000"/>
                </a:solidFill>
              </a:rPr>
              <a:t>interest</a:t>
            </a:r>
            <a:r>
              <a:rPr lang="en-US" b="1" dirty="0"/>
              <a:t> or participation in significant </a:t>
            </a:r>
            <a:r>
              <a:rPr lang="en-US" b="1" dirty="0">
                <a:solidFill>
                  <a:srgbClr val="FF0000"/>
                </a:solidFill>
              </a:rPr>
              <a:t>activities</a:t>
            </a:r>
            <a:r>
              <a:rPr lang="en-US" b="1" dirty="0"/>
              <a:t>.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6. Feelings of </a:t>
            </a:r>
            <a:r>
              <a:rPr lang="en-US" b="1" dirty="0">
                <a:solidFill>
                  <a:srgbClr val="FF0000"/>
                </a:solidFill>
              </a:rPr>
              <a:t>detachment</a:t>
            </a:r>
            <a:r>
              <a:rPr lang="en-US" b="1" dirty="0"/>
              <a:t> or </a:t>
            </a:r>
            <a:r>
              <a:rPr lang="en-US" b="1" dirty="0">
                <a:solidFill>
                  <a:srgbClr val="FF0000"/>
                </a:solidFill>
              </a:rPr>
              <a:t>estrangement</a:t>
            </a:r>
            <a:r>
              <a:rPr lang="en-US" b="1" dirty="0"/>
              <a:t> from others.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7. Persistent </a:t>
            </a:r>
            <a:r>
              <a:rPr lang="en-US" b="1" dirty="0">
                <a:solidFill>
                  <a:srgbClr val="FF0000"/>
                </a:solidFill>
              </a:rPr>
              <a:t>inability to experience positive </a:t>
            </a:r>
            <a:r>
              <a:rPr lang="en-US" b="1" dirty="0"/>
              <a:t>emotions (e.g., </a:t>
            </a:r>
            <a:r>
              <a:rPr lang="en-US" b="1" u="sng" dirty="0"/>
              <a:t>inability to experience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happiness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satisfaction</a:t>
            </a:r>
            <a:r>
              <a:rPr lang="en-US" b="1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loving feelings</a:t>
            </a:r>
            <a:r>
              <a:rPr lang="en-US" b="1" dirty="0"/>
              <a:t>).</a:t>
            </a:r>
          </a:p>
          <a:p>
            <a:endParaRPr lang="en-US" dirty="0"/>
          </a:p>
        </p:txBody>
      </p:sp>
      <p:pic>
        <p:nvPicPr>
          <p:cNvPr id="3074" name="Picture 2" descr="Family Estrangement: Causes and Solutions">
            <a:extLst>
              <a:ext uri="{FF2B5EF4-FFF2-40B4-BE49-F238E27FC236}">
                <a16:creationId xmlns:a16="http://schemas.microsoft.com/office/drawing/2014/main" id="{680384A0-782D-9DD9-AC8C-F4481745A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216400"/>
            <a:ext cx="4813618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33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6117</TotalTime>
  <Words>2704</Words>
  <Application>Microsoft Office PowerPoint</Application>
  <PresentationFormat>Widescreen</PresentationFormat>
  <Paragraphs>247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3" baseType="lpstr">
      <vt:lpstr>SimHei</vt:lpstr>
      <vt:lpstr>Abadi</vt:lpstr>
      <vt:lpstr>Arial</vt:lpstr>
      <vt:lpstr>Calibri</vt:lpstr>
      <vt:lpstr>Calibri Light</vt:lpstr>
      <vt:lpstr>HelveticaLTStd-Bold</vt:lpstr>
      <vt:lpstr>HelveticaLTStd-Light</vt:lpstr>
      <vt:lpstr>HelveticaLTStd-Roman</vt:lpstr>
      <vt:lpstr>HelveticaNeueLTStd-Hv</vt:lpstr>
      <vt:lpstr>HelveticaNeueLTStd-Md</vt:lpstr>
      <vt:lpstr>open-sans</vt:lpstr>
      <vt:lpstr>PalatinoLTStd-Roman</vt:lpstr>
      <vt:lpstr>Tahoma</vt:lpstr>
      <vt:lpstr>Times New Roman</vt:lpstr>
      <vt:lpstr>Wingdings</vt:lpstr>
      <vt:lpstr>Office Theme</vt:lpstr>
      <vt:lpstr> Trauma- and Stressor-Related Disorders </vt:lpstr>
      <vt:lpstr>PowerPoint Presentation</vt:lpstr>
      <vt:lpstr>Trauma- and stressor-related disorders</vt:lpstr>
      <vt:lpstr> Diagnostic Criteria of Posttraumatic Stress Disorder (PTSD) </vt:lpstr>
      <vt:lpstr>PowerPoint Presentation</vt:lpstr>
      <vt:lpstr>PowerPoint Presentation</vt:lpstr>
      <vt:lpstr>PowerPoint Presentation</vt:lpstr>
      <vt:lpstr>PowerPoint Presentation</vt:lpstr>
      <vt:lpstr>D. Negative thoughts or feelings that began or worsened after the trauma, as evidenced by two (or more) of the following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Prevalence of PTSD </vt:lpstr>
      <vt:lpstr> Risk and Prognostic Factors </vt:lpstr>
      <vt:lpstr>Pre-traumatic factors </vt:lpstr>
      <vt:lpstr>Peritraumatic factors (Event Factors)…</vt:lpstr>
      <vt:lpstr> Posttraumatic factors </vt:lpstr>
      <vt:lpstr>Culture-Related Diagnostic Issues</vt:lpstr>
      <vt:lpstr>Common Types of Trauma According to Gender:</vt:lpstr>
      <vt:lpstr> Suicide Risk </vt:lpstr>
      <vt:lpstr> Comorbidity </vt:lpstr>
      <vt:lpstr>Trauma Types</vt:lpstr>
      <vt:lpstr>PowerPoint Presentation</vt:lpstr>
      <vt:lpstr>Developmental Trauma:</vt:lpstr>
      <vt:lpstr>Historical Trauma:</vt:lpstr>
      <vt:lpstr>Intergenerational Trauma:</vt:lpstr>
      <vt:lpstr>Acute stress disorder: is diagnosed when symptoms occur after a trauma. The symptoms of ASD are fairly similar to those of PTSD, but the duration is shorter; this diagnosis is only applicable when the symptoms last for 3 days to one month.</vt:lpstr>
      <vt:lpstr>PowerPoint Presentation</vt:lpstr>
      <vt:lpstr>Diagnostic Criteria for Acute Stress Disorder</vt:lpstr>
      <vt:lpstr>PowerPoint Presentation</vt:lpstr>
      <vt:lpstr>PowerPoint Presentation</vt:lpstr>
      <vt:lpstr> Avoidance Symptoms </vt:lpstr>
      <vt:lpstr>   </vt:lpstr>
      <vt:lpstr>PowerPoint Presentation</vt:lpstr>
      <vt:lpstr>PowerPoint Presentation</vt:lpstr>
      <vt:lpstr>Diagnostic Criteria for Adjustment Disorders </vt:lpstr>
      <vt:lpstr>PowerPoint Presentation</vt:lpstr>
      <vt:lpstr>Prevalence</vt:lpstr>
      <vt:lpstr>PowerPoint Presentation</vt:lpstr>
      <vt:lpstr>Treatment</vt:lpstr>
      <vt:lpstr>Nursing Interventions for Trauma- and Stressor-Related Disorders </vt:lpstr>
      <vt:lpstr>PowerPoint Presentation</vt:lpstr>
      <vt:lpstr>PowerPoint Presentation</vt:lpstr>
      <vt:lpstr>PowerPoint Presentation</vt:lpstr>
      <vt:lpstr>References 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Trauma, PTSD, Traumascape</dc:title>
  <dc:creator>Shaima Mohammed</dc:creator>
  <cp:lastModifiedBy>Hilal Farouq</cp:lastModifiedBy>
  <cp:revision>226</cp:revision>
  <dcterms:created xsi:type="dcterms:W3CDTF">2023-06-17T14:21:11Z</dcterms:created>
  <dcterms:modified xsi:type="dcterms:W3CDTF">2026-05-05T06:46:01Z</dcterms:modified>
</cp:coreProperties>
</file>