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09" r:id="rId3"/>
  </p:sldMasterIdLst>
  <p:notesMasterIdLst>
    <p:notesMasterId r:id="rId23"/>
  </p:notesMasterIdLst>
  <p:sldIdLst>
    <p:sldId id="327" r:id="rId4"/>
    <p:sldId id="576" r:id="rId5"/>
    <p:sldId id="578" r:id="rId6"/>
    <p:sldId id="577" r:id="rId7"/>
    <p:sldId id="535" r:id="rId8"/>
    <p:sldId id="536" r:id="rId9"/>
    <p:sldId id="537" r:id="rId10"/>
    <p:sldId id="538" r:id="rId11"/>
    <p:sldId id="579" r:id="rId12"/>
    <p:sldId id="540" r:id="rId13"/>
    <p:sldId id="543" r:id="rId14"/>
    <p:sldId id="539" r:id="rId15"/>
    <p:sldId id="541" r:id="rId16"/>
    <p:sldId id="544" r:id="rId17"/>
    <p:sldId id="542" r:id="rId18"/>
    <p:sldId id="546" r:id="rId19"/>
    <p:sldId id="547" r:id="rId20"/>
    <p:sldId id="258" r:id="rId21"/>
    <p:sldId id="5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B6BF61E6-1FC6-4835-81B4-8F4A61ECD021}">
          <p14:sldIdLst>
            <p14:sldId id="576"/>
            <p14:sldId id="578"/>
            <p14:sldId id="577"/>
            <p14:sldId id="535"/>
            <p14:sldId id="536"/>
            <p14:sldId id="537"/>
            <p14:sldId id="538"/>
            <p14:sldId id="579"/>
            <p14:sldId id="540"/>
            <p14:sldId id="543"/>
            <p14:sldId id="539"/>
            <p14:sldId id="541"/>
            <p14:sldId id="544"/>
            <p14:sldId id="542"/>
            <p14:sldId id="546"/>
            <p14:sldId id="547"/>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F7C29-0857-27E2-C7A3-9F54941E1E20}" v="6" dt="2026-05-07T04:43:44.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 Id="rId5" Type="http://schemas.openxmlformats.org/officeDocument/2006/relationships/image" Target="../media/image18.sv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6D58E-A5BD-408F-AD97-500217D445B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562C3B-7B7A-4A1E-9C03-D2F4EFF49D87}">
      <dgm:prSet/>
      <dgm:spPr/>
      <dgm:t>
        <a:bodyPr/>
        <a:lstStyle/>
        <a:p>
          <a:pPr>
            <a:defRPr cap="all"/>
          </a:pPr>
          <a:r>
            <a:rPr lang="en-US" b="0" i="0" baseline="0"/>
            <a:t>Adrenal gland </a:t>
          </a:r>
          <a:endParaRPr lang="en-US"/>
        </a:p>
      </dgm:t>
    </dgm:pt>
    <dgm:pt modelId="{172F1AA7-D6A6-4E93-82BF-C6538ED6AC73}" type="parTrans" cxnId="{C9C79906-9BB0-4E7C-BD42-1EEE975DC9EB}">
      <dgm:prSet/>
      <dgm:spPr/>
      <dgm:t>
        <a:bodyPr/>
        <a:lstStyle/>
        <a:p>
          <a:endParaRPr lang="en-US"/>
        </a:p>
      </dgm:t>
    </dgm:pt>
    <dgm:pt modelId="{CA1D6984-447D-46CE-A597-34362656E340}" type="sibTrans" cxnId="{C9C79906-9BB0-4E7C-BD42-1EEE975DC9EB}">
      <dgm:prSet/>
      <dgm:spPr/>
      <dgm:t>
        <a:bodyPr/>
        <a:lstStyle/>
        <a:p>
          <a:endParaRPr lang="en-US"/>
        </a:p>
      </dgm:t>
    </dgm:pt>
    <dgm:pt modelId="{DD345BBC-D9B3-4B32-A62C-C5FA33C1FAB4}">
      <dgm:prSet/>
      <dgm:spPr/>
      <dgm:t>
        <a:bodyPr/>
        <a:lstStyle/>
        <a:p>
          <a:pPr>
            <a:defRPr cap="all"/>
          </a:pPr>
          <a:r>
            <a:rPr lang="en-US" b="0" i="0" baseline="0"/>
            <a:t>Hormones of adrenal medulla and their functions</a:t>
          </a:r>
          <a:endParaRPr lang="en-US"/>
        </a:p>
      </dgm:t>
    </dgm:pt>
    <dgm:pt modelId="{57CBBC49-F97D-4E7D-9D68-37B91B190E25}" type="parTrans" cxnId="{78F0D611-CB2D-4871-86FC-4FE25EDCCEF0}">
      <dgm:prSet/>
      <dgm:spPr/>
      <dgm:t>
        <a:bodyPr/>
        <a:lstStyle/>
        <a:p>
          <a:endParaRPr lang="en-US"/>
        </a:p>
      </dgm:t>
    </dgm:pt>
    <dgm:pt modelId="{AC8095D1-CA1A-4D71-8EB4-0371939DE8A2}" type="sibTrans" cxnId="{78F0D611-CB2D-4871-86FC-4FE25EDCCEF0}">
      <dgm:prSet/>
      <dgm:spPr/>
      <dgm:t>
        <a:bodyPr/>
        <a:lstStyle/>
        <a:p>
          <a:endParaRPr lang="en-US"/>
        </a:p>
      </dgm:t>
    </dgm:pt>
    <dgm:pt modelId="{82385F54-7955-4E18-87C3-B36EDCE206FD}">
      <dgm:prSet/>
      <dgm:spPr/>
      <dgm:t>
        <a:bodyPr/>
        <a:lstStyle/>
        <a:p>
          <a:pPr>
            <a:defRPr cap="all"/>
          </a:pPr>
          <a:r>
            <a:rPr lang="en-US" b="0" i="0" baseline="0"/>
            <a:t>Hormones of adrenal cortex and their functions</a:t>
          </a:r>
          <a:endParaRPr lang="en-US"/>
        </a:p>
      </dgm:t>
    </dgm:pt>
    <dgm:pt modelId="{31F25E47-0969-4056-BC0B-2339BFF6FF0F}" type="parTrans" cxnId="{81F78167-50D3-460A-BC63-64AC32806D3F}">
      <dgm:prSet/>
      <dgm:spPr/>
      <dgm:t>
        <a:bodyPr/>
        <a:lstStyle/>
        <a:p>
          <a:endParaRPr lang="en-US"/>
        </a:p>
      </dgm:t>
    </dgm:pt>
    <dgm:pt modelId="{8052CC9F-1CD3-4351-BC24-3926E994B5DF}" type="sibTrans" cxnId="{81F78167-50D3-460A-BC63-64AC32806D3F}">
      <dgm:prSet/>
      <dgm:spPr/>
      <dgm:t>
        <a:bodyPr/>
        <a:lstStyle/>
        <a:p>
          <a:endParaRPr lang="en-US"/>
        </a:p>
      </dgm:t>
    </dgm:pt>
    <dgm:pt modelId="{E68A1D32-3673-4A66-B9A9-4682AF827266}" type="pres">
      <dgm:prSet presAssocID="{AFA6D58E-A5BD-408F-AD97-500217D445B9}" presName="root" presStyleCnt="0">
        <dgm:presLayoutVars>
          <dgm:dir/>
          <dgm:resizeHandles val="exact"/>
        </dgm:presLayoutVars>
      </dgm:prSet>
      <dgm:spPr/>
    </dgm:pt>
    <dgm:pt modelId="{196B659D-DA46-4AB8-ADEA-A7B9A1949C8F}" type="pres">
      <dgm:prSet presAssocID="{95562C3B-7B7A-4A1E-9C03-D2F4EFF49D87}" presName="compNode" presStyleCnt="0"/>
      <dgm:spPr/>
    </dgm:pt>
    <dgm:pt modelId="{8DFCFC55-340D-4613-8C47-7CA06F69804B}" type="pres">
      <dgm:prSet presAssocID="{95562C3B-7B7A-4A1E-9C03-D2F4EFF49D87}" presName="iconBgRect" presStyleLbl="bgShp" presStyleIdx="0" presStyleCnt="3"/>
      <dgm:spPr>
        <a:prstGeom prst="round2DiagRect">
          <a:avLst>
            <a:gd name="adj1" fmla="val 29727"/>
            <a:gd name="adj2" fmla="val 0"/>
          </a:avLst>
        </a:prstGeom>
      </dgm:spPr>
    </dgm:pt>
    <dgm:pt modelId="{B95E3146-903D-4114-AC4E-053180590CF7}" type="pres">
      <dgm:prSet presAssocID="{95562C3B-7B7A-4A1E-9C03-D2F4EFF49D87}"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NA"/>
        </a:ext>
      </dgm:extLst>
    </dgm:pt>
    <dgm:pt modelId="{15E0CF48-C940-49AD-A072-C81FD27A35CF}" type="pres">
      <dgm:prSet presAssocID="{95562C3B-7B7A-4A1E-9C03-D2F4EFF49D87}" presName="spaceRect" presStyleCnt="0"/>
      <dgm:spPr/>
    </dgm:pt>
    <dgm:pt modelId="{3279ED18-59C0-4CB6-AE42-AF23EE0A978D}" type="pres">
      <dgm:prSet presAssocID="{95562C3B-7B7A-4A1E-9C03-D2F4EFF49D87}" presName="textRect" presStyleLbl="revTx" presStyleIdx="0" presStyleCnt="3">
        <dgm:presLayoutVars>
          <dgm:chMax val="1"/>
          <dgm:chPref val="1"/>
        </dgm:presLayoutVars>
      </dgm:prSet>
      <dgm:spPr/>
    </dgm:pt>
    <dgm:pt modelId="{46564743-F28F-4C9C-A9C4-9221A70CFCDD}" type="pres">
      <dgm:prSet presAssocID="{CA1D6984-447D-46CE-A597-34362656E340}" presName="sibTrans" presStyleCnt="0"/>
      <dgm:spPr/>
    </dgm:pt>
    <dgm:pt modelId="{9ADDEF34-9220-460A-930C-91BB279F18C1}" type="pres">
      <dgm:prSet presAssocID="{DD345BBC-D9B3-4B32-A62C-C5FA33C1FAB4}" presName="compNode" presStyleCnt="0"/>
      <dgm:spPr/>
    </dgm:pt>
    <dgm:pt modelId="{38935679-345F-4731-917E-963633DF8726}" type="pres">
      <dgm:prSet presAssocID="{DD345BBC-D9B3-4B32-A62C-C5FA33C1FAB4}" presName="iconBgRect" presStyleLbl="bgShp" presStyleIdx="1" presStyleCnt="3"/>
      <dgm:spPr>
        <a:prstGeom prst="round2DiagRect">
          <a:avLst>
            <a:gd name="adj1" fmla="val 29727"/>
            <a:gd name="adj2" fmla="val 0"/>
          </a:avLst>
        </a:prstGeom>
      </dgm:spPr>
    </dgm:pt>
    <dgm:pt modelId="{3B3C7F56-85EE-4ED1-BE1B-0060C3C2B4F6}" type="pres">
      <dgm:prSet presAssocID="{DD345BBC-D9B3-4B32-A62C-C5FA33C1FAB4}"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6AD12143-AD0E-45F8-A970-8B056537443C}" type="pres">
      <dgm:prSet presAssocID="{DD345BBC-D9B3-4B32-A62C-C5FA33C1FAB4}" presName="spaceRect" presStyleCnt="0"/>
      <dgm:spPr/>
    </dgm:pt>
    <dgm:pt modelId="{E4F072DC-4873-4A96-B54B-E00AFCEDAD1A}" type="pres">
      <dgm:prSet presAssocID="{DD345BBC-D9B3-4B32-A62C-C5FA33C1FAB4}" presName="textRect" presStyleLbl="revTx" presStyleIdx="1" presStyleCnt="3">
        <dgm:presLayoutVars>
          <dgm:chMax val="1"/>
          <dgm:chPref val="1"/>
        </dgm:presLayoutVars>
      </dgm:prSet>
      <dgm:spPr/>
    </dgm:pt>
    <dgm:pt modelId="{D66DA613-E744-4D14-9E22-DCD32E97925A}" type="pres">
      <dgm:prSet presAssocID="{AC8095D1-CA1A-4D71-8EB4-0371939DE8A2}" presName="sibTrans" presStyleCnt="0"/>
      <dgm:spPr/>
    </dgm:pt>
    <dgm:pt modelId="{F2ABEE64-A9D3-4165-87D9-956AA2938E9B}" type="pres">
      <dgm:prSet presAssocID="{82385F54-7955-4E18-87C3-B36EDCE206FD}" presName="compNode" presStyleCnt="0"/>
      <dgm:spPr/>
    </dgm:pt>
    <dgm:pt modelId="{E6ABFA8B-15F6-468E-9E69-3AD2C19515E7}" type="pres">
      <dgm:prSet presAssocID="{82385F54-7955-4E18-87C3-B36EDCE206FD}" presName="iconBgRect" presStyleLbl="bgShp" presStyleIdx="2" presStyleCnt="3"/>
      <dgm:spPr>
        <a:prstGeom prst="round2DiagRect">
          <a:avLst>
            <a:gd name="adj1" fmla="val 29727"/>
            <a:gd name="adj2" fmla="val 0"/>
          </a:avLst>
        </a:prstGeom>
      </dgm:spPr>
    </dgm:pt>
    <dgm:pt modelId="{CC023198-59A5-4628-B736-7135858B9E97}" type="pres">
      <dgm:prSet presAssocID="{82385F54-7955-4E18-87C3-B36EDCE206F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ain in head"/>
        </a:ext>
      </dgm:extLst>
    </dgm:pt>
    <dgm:pt modelId="{46708FC7-C402-427D-AA5C-8905BA22714D}" type="pres">
      <dgm:prSet presAssocID="{82385F54-7955-4E18-87C3-B36EDCE206FD}" presName="spaceRect" presStyleCnt="0"/>
      <dgm:spPr/>
    </dgm:pt>
    <dgm:pt modelId="{570D3E77-4A25-445F-A730-ADD6F035B772}" type="pres">
      <dgm:prSet presAssocID="{82385F54-7955-4E18-87C3-B36EDCE206FD}" presName="textRect" presStyleLbl="revTx" presStyleIdx="2" presStyleCnt="3">
        <dgm:presLayoutVars>
          <dgm:chMax val="1"/>
          <dgm:chPref val="1"/>
        </dgm:presLayoutVars>
      </dgm:prSet>
      <dgm:spPr/>
    </dgm:pt>
  </dgm:ptLst>
  <dgm:cxnLst>
    <dgm:cxn modelId="{C9C79906-9BB0-4E7C-BD42-1EEE975DC9EB}" srcId="{AFA6D58E-A5BD-408F-AD97-500217D445B9}" destId="{95562C3B-7B7A-4A1E-9C03-D2F4EFF49D87}" srcOrd="0" destOrd="0" parTransId="{172F1AA7-D6A6-4E93-82BF-C6538ED6AC73}" sibTransId="{CA1D6984-447D-46CE-A597-34362656E340}"/>
    <dgm:cxn modelId="{78F0D611-CB2D-4871-86FC-4FE25EDCCEF0}" srcId="{AFA6D58E-A5BD-408F-AD97-500217D445B9}" destId="{DD345BBC-D9B3-4B32-A62C-C5FA33C1FAB4}" srcOrd="1" destOrd="0" parTransId="{57CBBC49-F97D-4E7D-9D68-37B91B190E25}" sibTransId="{AC8095D1-CA1A-4D71-8EB4-0371939DE8A2}"/>
    <dgm:cxn modelId="{81F78167-50D3-460A-BC63-64AC32806D3F}" srcId="{AFA6D58E-A5BD-408F-AD97-500217D445B9}" destId="{82385F54-7955-4E18-87C3-B36EDCE206FD}" srcOrd="2" destOrd="0" parTransId="{31F25E47-0969-4056-BC0B-2339BFF6FF0F}" sibTransId="{8052CC9F-1CD3-4351-BC24-3926E994B5DF}"/>
    <dgm:cxn modelId="{7E185EB8-D493-4AC2-9CFE-FBED33B72FC3}" type="presOf" srcId="{95562C3B-7B7A-4A1E-9C03-D2F4EFF49D87}" destId="{3279ED18-59C0-4CB6-AE42-AF23EE0A978D}" srcOrd="0" destOrd="0" presId="urn:microsoft.com/office/officeart/2018/5/layout/IconLeafLabelList"/>
    <dgm:cxn modelId="{31B5C7B9-6DA5-4BA1-8980-FB0EC6D9E787}" type="presOf" srcId="{82385F54-7955-4E18-87C3-B36EDCE206FD}" destId="{570D3E77-4A25-445F-A730-ADD6F035B772}" srcOrd="0" destOrd="0" presId="urn:microsoft.com/office/officeart/2018/5/layout/IconLeafLabelList"/>
    <dgm:cxn modelId="{BF09B2C1-866F-45CE-9D79-836A1BF8E03E}" type="presOf" srcId="{AFA6D58E-A5BD-408F-AD97-500217D445B9}" destId="{E68A1D32-3673-4A66-B9A9-4682AF827266}" srcOrd="0" destOrd="0" presId="urn:microsoft.com/office/officeart/2018/5/layout/IconLeafLabelList"/>
    <dgm:cxn modelId="{0DCA8BFB-A0CC-42A5-B262-44CF12521B79}" type="presOf" srcId="{DD345BBC-D9B3-4B32-A62C-C5FA33C1FAB4}" destId="{E4F072DC-4873-4A96-B54B-E00AFCEDAD1A}" srcOrd="0" destOrd="0" presId="urn:microsoft.com/office/officeart/2018/5/layout/IconLeafLabelList"/>
    <dgm:cxn modelId="{DF6BFD8E-F6CA-4AD6-90CC-60C6AF84970E}" type="presParOf" srcId="{E68A1D32-3673-4A66-B9A9-4682AF827266}" destId="{196B659D-DA46-4AB8-ADEA-A7B9A1949C8F}" srcOrd="0" destOrd="0" presId="urn:microsoft.com/office/officeart/2018/5/layout/IconLeafLabelList"/>
    <dgm:cxn modelId="{71BCEF9F-2131-40F2-8E41-296D1D534071}" type="presParOf" srcId="{196B659D-DA46-4AB8-ADEA-A7B9A1949C8F}" destId="{8DFCFC55-340D-4613-8C47-7CA06F69804B}" srcOrd="0" destOrd="0" presId="urn:microsoft.com/office/officeart/2018/5/layout/IconLeafLabelList"/>
    <dgm:cxn modelId="{385F8D10-A17E-463D-B3B6-7133A0F90CE3}" type="presParOf" srcId="{196B659D-DA46-4AB8-ADEA-A7B9A1949C8F}" destId="{B95E3146-903D-4114-AC4E-053180590CF7}" srcOrd="1" destOrd="0" presId="urn:microsoft.com/office/officeart/2018/5/layout/IconLeafLabelList"/>
    <dgm:cxn modelId="{BDF4E44B-4CA0-4230-8D2E-BABB582189B8}" type="presParOf" srcId="{196B659D-DA46-4AB8-ADEA-A7B9A1949C8F}" destId="{15E0CF48-C940-49AD-A072-C81FD27A35CF}" srcOrd="2" destOrd="0" presId="urn:microsoft.com/office/officeart/2018/5/layout/IconLeafLabelList"/>
    <dgm:cxn modelId="{4812C8FA-54CB-48A8-B753-E14CF75878CB}" type="presParOf" srcId="{196B659D-DA46-4AB8-ADEA-A7B9A1949C8F}" destId="{3279ED18-59C0-4CB6-AE42-AF23EE0A978D}" srcOrd="3" destOrd="0" presId="urn:microsoft.com/office/officeart/2018/5/layout/IconLeafLabelList"/>
    <dgm:cxn modelId="{AA538137-DD8F-4986-B883-BA1DE726BD1A}" type="presParOf" srcId="{E68A1D32-3673-4A66-B9A9-4682AF827266}" destId="{46564743-F28F-4C9C-A9C4-9221A70CFCDD}" srcOrd="1" destOrd="0" presId="urn:microsoft.com/office/officeart/2018/5/layout/IconLeafLabelList"/>
    <dgm:cxn modelId="{6BB76AC7-FB65-4177-B08D-934943752B6C}" type="presParOf" srcId="{E68A1D32-3673-4A66-B9A9-4682AF827266}" destId="{9ADDEF34-9220-460A-930C-91BB279F18C1}" srcOrd="2" destOrd="0" presId="urn:microsoft.com/office/officeart/2018/5/layout/IconLeafLabelList"/>
    <dgm:cxn modelId="{F0224DEB-0406-4039-BCD4-98C7DACC9C56}" type="presParOf" srcId="{9ADDEF34-9220-460A-930C-91BB279F18C1}" destId="{38935679-345F-4731-917E-963633DF8726}" srcOrd="0" destOrd="0" presId="urn:microsoft.com/office/officeart/2018/5/layout/IconLeafLabelList"/>
    <dgm:cxn modelId="{1BC2E69D-7866-4EEC-B101-954408595AB3}" type="presParOf" srcId="{9ADDEF34-9220-460A-930C-91BB279F18C1}" destId="{3B3C7F56-85EE-4ED1-BE1B-0060C3C2B4F6}" srcOrd="1" destOrd="0" presId="urn:microsoft.com/office/officeart/2018/5/layout/IconLeafLabelList"/>
    <dgm:cxn modelId="{D8968518-70DB-4130-9F41-C8CB929AD250}" type="presParOf" srcId="{9ADDEF34-9220-460A-930C-91BB279F18C1}" destId="{6AD12143-AD0E-45F8-A970-8B056537443C}" srcOrd="2" destOrd="0" presId="urn:microsoft.com/office/officeart/2018/5/layout/IconLeafLabelList"/>
    <dgm:cxn modelId="{22559E35-6121-4F71-9F50-98F93FA29B48}" type="presParOf" srcId="{9ADDEF34-9220-460A-930C-91BB279F18C1}" destId="{E4F072DC-4873-4A96-B54B-E00AFCEDAD1A}" srcOrd="3" destOrd="0" presId="urn:microsoft.com/office/officeart/2018/5/layout/IconLeafLabelList"/>
    <dgm:cxn modelId="{0C68DCA2-521E-45BA-B21D-ECD9ED72AA2F}" type="presParOf" srcId="{E68A1D32-3673-4A66-B9A9-4682AF827266}" destId="{D66DA613-E744-4D14-9E22-DCD32E97925A}" srcOrd="3" destOrd="0" presId="urn:microsoft.com/office/officeart/2018/5/layout/IconLeafLabelList"/>
    <dgm:cxn modelId="{2E1EC78F-2A62-440D-8407-2CEE14B16A9B}" type="presParOf" srcId="{E68A1D32-3673-4A66-B9A9-4682AF827266}" destId="{F2ABEE64-A9D3-4165-87D9-956AA2938E9B}" srcOrd="4" destOrd="0" presId="urn:microsoft.com/office/officeart/2018/5/layout/IconLeafLabelList"/>
    <dgm:cxn modelId="{ECFA42CE-EA86-49A4-A95D-15FB6555D27F}" type="presParOf" srcId="{F2ABEE64-A9D3-4165-87D9-956AA2938E9B}" destId="{E6ABFA8B-15F6-468E-9E69-3AD2C19515E7}" srcOrd="0" destOrd="0" presId="urn:microsoft.com/office/officeart/2018/5/layout/IconLeafLabelList"/>
    <dgm:cxn modelId="{AD2664AE-9592-4303-8BCD-33683DAADC45}" type="presParOf" srcId="{F2ABEE64-A9D3-4165-87D9-956AA2938E9B}" destId="{CC023198-59A5-4628-B736-7135858B9E97}" srcOrd="1" destOrd="0" presId="urn:microsoft.com/office/officeart/2018/5/layout/IconLeafLabelList"/>
    <dgm:cxn modelId="{0FCBDDB9-CF22-4BCA-8C80-50FBEF83B472}" type="presParOf" srcId="{F2ABEE64-A9D3-4165-87D9-956AA2938E9B}" destId="{46708FC7-C402-427D-AA5C-8905BA22714D}" srcOrd="2" destOrd="0" presId="urn:microsoft.com/office/officeart/2018/5/layout/IconLeafLabelList"/>
    <dgm:cxn modelId="{BEFAEC1A-2738-4B0F-96CF-20A393AED2B3}" type="presParOf" srcId="{F2ABEE64-A9D3-4165-87D9-956AA2938E9B}" destId="{570D3E77-4A25-445F-A730-ADD6F035B772}"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1BEBA-4017-4851-84BC-9EAA6FF70B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291BB79-7E2B-49AF-8BB5-B8BA4B173105}">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Glucocorticoids such as cortisol (hydrocortisone) secreted mainly by zona fasciculata. </a:t>
          </a:r>
          <a:endParaRPr lang="en-US">
            <a:latin typeface="Times New Roman" panose="02020603050405020304" pitchFamily="18" charset="0"/>
            <a:cs typeface="Times New Roman" panose="02020603050405020304" pitchFamily="18" charset="0"/>
          </a:endParaRPr>
        </a:p>
      </dgm:t>
    </dgm:pt>
    <dgm:pt modelId="{7969B91E-F06A-4569-B9AF-6A48316ABD34}" type="parTrans" cxnId="{6625FDC9-6778-452D-8FB5-318E56B08440}">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6C036435-D523-4593-8A76-4557FFC78144}" type="sibTrans" cxnId="{6625FDC9-6778-452D-8FB5-318E56B08440}">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E5B39061-83E9-4FE4-8FD9-FD9958A299E1}">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The direct stimulus for cortisol secretion is ACTH from the anterior pituitary gland, which in turn is stimulated by CRH from the hypothalamus. CRH is produced in the physiological stress situations.</a:t>
          </a:r>
          <a:endParaRPr lang="en-US" dirty="0">
            <a:latin typeface="Times New Roman" panose="02020603050405020304" pitchFamily="18" charset="0"/>
            <a:cs typeface="Times New Roman" panose="02020603050405020304" pitchFamily="18" charset="0"/>
          </a:endParaRPr>
        </a:p>
      </dgm:t>
    </dgm:pt>
    <dgm:pt modelId="{4760AD1C-6863-4CB4-A6DB-B0EC67410E6E}" type="parTrans" cxnId="{5974394B-71A6-4BF4-B3B1-848A4D7BC24C}">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53858B04-7B59-4572-A7DF-0892ABE8ACC2}" type="sibTrans" cxnId="{5974394B-71A6-4BF4-B3B1-848A4D7BC24C}">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A5EAA849-C7B3-4000-B52F-FF1E48CDF473}">
      <dgm:prSet/>
      <dgm:spPr/>
      <dgm:t>
        <a:bodyPr/>
        <a:lstStyle/>
        <a:p>
          <a:pPr algn="just">
            <a:lnSpc>
              <a:spcPct val="150000"/>
            </a:lnSpc>
          </a:pPr>
          <a:r>
            <a:rPr lang="en-US" b="0" i="0" baseline="0">
              <a:latin typeface="Times New Roman" panose="02020603050405020304" pitchFamily="18" charset="0"/>
              <a:cs typeface="Times New Roman" panose="02020603050405020304" pitchFamily="18" charset="0"/>
            </a:rPr>
            <a:t>Cortisol is secreted in any type of physiological stress situation: disease, physical injury, hemorrhage, fear or anger, exercise, and hunger. </a:t>
          </a:r>
          <a:endParaRPr lang="en-US">
            <a:latin typeface="Times New Roman" panose="02020603050405020304" pitchFamily="18" charset="0"/>
            <a:cs typeface="Times New Roman" panose="02020603050405020304" pitchFamily="18" charset="0"/>
          </a:endParaRPr>
        </a:p>
      </dgm:t>
    </dgm:pt>
    <dgm:pt modelId="{EC93DA4E-BEC3-4328-AF2F-9712FA09577A}" type="parTrans" cxnId="{6F47A321-261D-44BC-9FE7-52D0D4E478A2}">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70511C68-1016-468E-8B95-1DE4547350DC}" type="sibTrans" cxnId="{6F47A321-261D-44BC-9FE7-52D0D4E478A2}">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D208E368-5944-4115-AAC3-5398B105F49B}">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Cortisol also has an anti-inflammatory effect.</a:t>
          </a:r>
          <a:endParaRPr lang="en-US" dirty="0">
            <a:latin typeface="Times New Roman" panose="02020603050405020304" pitchFamily="18" charset="0"/>
            <a:cs typeface="Times New Roman" panose="02020603050405020304" pitchFamily="18" charset="0"/>
          </a:endParaRPr>
        </a:p>
      </dgm:t>
    </dgm:pt>
    <dgm:pt modelId="{A304BB48-A1B5-4D8E-93A5-08F99C4D73C9}" type="parTrans" cxnId="{17A4FDEB-3E2E-4947-9245-B6A8ED9B0399}">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85F90929-09D6-43CC-A0DA-73A959A820BC}" type="sibTrans" cxnId="{17A4FDEB-3E2E-4947-9245-B6A8ED9B0399}">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7DF868D2-E1CE-4067-B9BC-86D5E1517D1A}">
      <dgm:prSet/>
      <dgm:spPr/>
      <dgm:t>
        <a:bodyPr/>
        <a:lstStyle/>
        <a:p>
          <a:pPr algn="just">
            <a:lnSpc>
              <a:spcPct val="150000"/>
            </a:lnSpc>
          </a:pPr>
          <a:r>
            <a:rPr lang="en-US" b="0" i="0" baseline="0" dirty="0">
              <a:latin typeface="Times New Roman" panose="02020603050405020304" pitchFamily="18" charset="0"/>
              <a:cs typeface="Times New Roman" panose="02020603050405020304" pitchFamily="18" charset="0"/>
            </a:rPr>
            <a:t>Too much cortisol, however, decreases the immune response, leaving the body susceptible to infection </a:t>
          </a:r>
          <a:endParaRPr lang="en-US" dirty="0">
            <a:latin typeface="Times New Roman" panose="02020603050405020304" pitchFamily="18" charset="0"/>
            <a:cs typeface="Times New Roman" panose="02020603050405020304" pitchFamily="18" charset="0"/>
          </a:endParaRPr>
        </a:p>
      </dgm:t>
    </dgm:pt>
    <dgm:pt modelId="{FC964214-B22C-4CB6-ADAE-383EF0D794D6}" type="parTrans" cxnId="{E212682F-7D7D-42A8-8E1F-80EF2479EAA1}">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BF7732AA-3A06-4A1E-8B1D-8D66EE76E2EE}" type="sibTrans" cxnId="{E212682F-7D7D-42A8-8E1F-80EF2479EAA1}">
      <dgm:prSet/>
      <dgm:spPr/>
      <dgm:t>
        <a:bodyPr/>
        <a:lstStyle/>
        <a:p>
          <a:pPr algn="just">
            <a:lnSpc>
              <a:spcPct val="150000"/>
            </a:lnSpc>
          </a:pPr>
          <a:endParaRPr lang="en-US">
            <a:latin typeface="Times New Roman" panose="02020603050405020304" pitchFamily="18" charset="0"/>
            <a:cs typeface="Times New Roman" panose="02020603050405020304" pitchFamily="18" charset="0"/>
          </a:endParaRPr>
        </a:p>
      </dgm:t>
    </dgm:pt>
    <dgm:pt modelId="{A98985C8-CA3B-41B4-8746-7CDC16D4CACA}" type="pres">
      <dgm:prSet presAssocID="{7471BEBA-4017-4851-84BC-9EAA6FF70BB3}" presName="root" presStyleCnt="0">
        <dgm:presLayoutVars>
          <dgm:dir/>
          <dgm:resizeHandles val="exact"/>
        </dgm:presLayoutVars>
      </dgm:prSet>
      <dgm:spPr/>
    </dgm:pt>
    <dgm:pt modelId="{78A74E89-2098-4CCF-B177-DE31360F3CD4}" type="pres">
      <dgm:prSet presAssocID="{C291BB79-7E2B-49AF-8BB5-B8BA4B173105}" presName="compNode" presStyleCnt="0"/>
      <dgm:spPr/>
    </dgm:pt>
    <dgm:pt modelId="{6B961AD9-4FEF-452C-BE8F-C9B8371B1FB8}" type="pres">
      <dgm:prSet presAssocID="{C291BB79-7E2B-49AF-8BB5-B8BA4B173105}" presName="bgRect" presStyleLbl="bgShp" presStyleIdx="0" presStyleCnt="5"/>
      <dgm:spPr/>
    </dgm:pt>
    <dgm:pt modelId="{6FE302BF-9994-46B9-AF6D-96CBE4232ED5}" type="pres">
      <dgm:prSet presAssocID="{C291BB79-7E2B-49AF-8BB5-B8BA4B173105}"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Kidney"/>
        </a:ext>
      </dgm:extLst>
    </dgm:pt>
    <dgm:pt modelId="{D79FA1D7-43B2-40A5-9D45-A5A82B68D169}" type="pres">
      <dgm:prSet presAssocID="{C291BB79-7E2B-49AF-8BB5-B8BA4B173105}" presName="spaceRect" presStyleCnt="0"/>
      <dgm:spPr/>
    </dgm:pt>
    <dgm:pt modelId="{BE4A7CE0-0C09-4EDA-A3AB-49C7AE660A2C}" type="pres">
      <dgm:prSet presAssocID="{C291BB79-7E2B-49AF-8BB5-B8BA4B173105}" presName="parTx" presStyleLbl="revTx" presStyleIdx="0" presStyleCnt="5">
        <dgm:presLayoutVars>
          <dgm:chMax val="0"/>
          <dgm:chPref val="0"/>
        </dgm:presLayoutVars>
      </dgm:prSet>
      <dgm:spPr/>
    </dgm:pt>
    <dgm:pt modelId="{60F57B70-9B5F-4F54-8560-AE4677F15EF0}" type="pres">
      <dgm:prSet presAssocID="{6C036435-D523-4593-8A76-4557FFC78144}" presName="sibTrans" presStyleCnt="0"/>
      <dgm:spPr/>
    </dgm:pt>
    <dgm:pt modelId="{44BC5901-CC6C-4F7C-BDD6-A57391770C0D}" type="pres">
      <dgm:prSet presAssocID="{E5B39061-83E9-4FE4-8FD9-FD9958A299E1}" presName="compNode" presStyleCnt="0"/>
      <dgm:spPr/>
    </dgm:pt>
    <dgm:pt modelId="{5A7B82AC-6E13-43F0-A9CF-BFB73173F4AA}" type="pres">
      <dgm:prSet presAssocID="{E5B39061-83E9-4FE4-8FD9-FD9958A299E1}" presName="bgRect" presStyleLbl="bgShp" presStyleIdx="1" presStyleCnt="5"/>
      <dgm:spPr/>
    </dgm:pt>
    <dgm:pt modelId="{98636830-2C47-473B-A414-13CA295D592F}" type="pres">
      <dgm:prSet presAssocID="{E5B39061-83E9-4FE4-8FD9-FD9958A299E1}"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D2054759-B5B2-4C47-B82C-62EDDFAC0A71}" type="pres">
      <dgm:prSet presAssocID="{E5B39061-83E9-4FE4-8FD9-FD9958A299E1}" presName="spaceRect" presStyleCnt="0"/>
      <dgm:spPr/>
    </dgm:pt>
    <dgm:pt modelId="{7DCE9BF9-CD49-4E4E-AA4C-82AC8E296D24}" type="pres">
      <dgm:prSet presAssocID="{E5B39061-83E9-4FE4-8FD9-FD9958A299E1}" presName="parTx" presStyleLbl="revTx" presStyleIdx="1" presStyleCnt="5">
        <dgm:presLayoutVars>
          <dgm:chMax val="0"/>
          <dgm:chPref val="0"/>
        </dgm:presLayoutVars>
      </dgm:prSet>
      <dgm:spPr/>
    </dgm:pt>
    <dgm:pt modelId="{0097C6D2-6C92-4D02-8755-3D747EA3C79E}" type="pres">
      <dgm:prSet presAssocID="{53858B04-7B59-4572-A7DF-0892ABE8ACC2}" presName="sibTrans" presStyleCnt="0"/>
      <dgm:spPr/>
    </dgm:pt>
    <dgm:pt modelId="{9A796494-F26B-4C30-A3A2-EBA391EB35C2}" type="pres">
      <dgm:prSet presAssocID="{A5EAA849-C7B3-4000-B52F-FF1E48CDF473}" presName="compNode" presStyleCnt="0"/>
      <dgm:spPr/>
    </dgm:pt>
    <dgm:pt modelId="{AD288B84-EAF4-4BE1-8BB5-57876B4A1558}" type="pres">
      <dgm:prSet presAssocID="{A5EAA849-C7B3-4000-B52F-FF1E48CDF473}" presName="bgRect" presStyleLbl="bgShp" presStyleIdx="2" presStyleCnt="5"/>
      <dgm:spPr/>
    </dgm:pt>
    <dgm:pt modelId="{6A2D77B0-A0BE-484B-B059-F8476EBD908F}" type="pres">
      <dgm:prSet presAssocID="{A5EAA849-C7B3-4000-B52F-FF1E48CDF47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ow Temperature"/>
        </a:ext>
      </dgm:extLst>
    </dgm:pt>
    <dgm:pt modelId="{F8B872A0-4779-4C0F-AD52-1D490D487EB3}" type="pres">
      <dgm:prSet presAssocID="{A5EAA849-C7B3-4000-B52F-FF1E48CDF473}" presName="spaceRect" presStyleCnt="0"/>
      <dgm:spPr/>
    </dgm:pt>
    <dgm:pt modelId="{0BB85FCE-D42F-43EE-B04D-B7BD47912D12}" type="pres">
      <dgm:prSet presAssocID="{A5EAA849-C7B3-4000-B52F-FF1E48CDF473}" presName="parTx" presStyleLbl="revTx" presStyleIdx="2" presStyleCnt="5">
        <dgm:presLayoutVars>
          <dgm:chMax val="0"/>
          <dgm:chPref val="0"/>
        </dgm:presLayoutVars>
      </dgm:prSet>
      <dgm:spPr/>
    </dgm:pt>
    <dgm:pt modelId="{4AB032D9-0ED7-4847-A17C-39C7765CF95A}" type="pres">
      <dgm:prSet presAssocID="{70511C68-1016-468E-8B95-1DE4547350DC}" presName="sibTrans" presStyleCnt="0"/>
      <dgm:spPr/>
    </dgm:pt>
    <dgm:pt modelId="{317A12F4-ED98-4908-88E3-89F1AA8770C6}" type="pres">
      <dgm:prSet presAssocID="{D208E368-5944-4115-AAC3-5398B105F49B}" presName="compNode" presStyleCnt="0"/>
      <dgm:spPr/>
    </dgm:pt>
    <dgm:pt modelId="{60880223-32D0-4F54-B0CE-5FAEE36A31F6}" type="pres">
      <dgm:prSet presAssocID="{D208E368-5944-4115-AAC3-5398B105F49B}" presName="bgRect" presStyleLbl="bgShp" presStyleIdx="3" presStyleCnt="5"/>
      <dgm:spPr/>
    </dgm:pt>
    <dgm:pt modelId="{4EBF9EE2-0051-41BD-8B90-96DD425D34C2}" type="pres">
      <dgm:prSet presAssocID="{D208E368-5944-4115-AAC3-5398B105F49B}"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mach"/>
        </a:ext>
      </dgm:extLst>
    </dgm:pt>
    <dgm:pt modelId="{C1FC2A06-12B9-4F2F-B62D-2C916E366412}" type="pres">
      <dgm:prSet presAssocID="{D208E368-5944-4115-AAC3-5398B105F49B}" presName="spaceRect" presStyleCnt="0"/>
      <dgm:spPr/>
    </dgm:pt>
    <dgm:pt modelId="{A83A4C47-749F-4140-BB78-8571ADF8213A}" type="pres">
      <dgm:prSet presAssocID="{D208E368-5944-4115-AAC3-5398B105F49B}" presName="parTx" presStyleLbl="revTx" presStyleIdx="3" presStyleCnt="5">
        <dgm:presLayoutVars>
          <dgm:chMax val="0"/>
          <dgm:chPref val="0"/>
        </dgm:presLayoutVars>
      </dgm:prSet>
      <dgm:spPr/>
    </dgm:pt>
    <dgm:pt modelId="{C34B9672-0818-4A62-ABF0-EAC7C5C2FE16}" type="pres">
      <dgm:prSet presAssocID="{85F90929-09D6-43CC-A0DA-73A959A820BC}" presName="sibTrans" presStyleCnt="0"/>
      <dgm:spPr/>
    </dgm:pt>
    <dgm:pt modelId="{0E40B974-D65D-4A86-9821-656FCBADF84D}" type="pres">
      <dgm:prSet presAssocID="{7DF868D2-E1CE-4067-B9BC-86D5E1517D1A}" presName="compNode" presStyleCnt="0"/>
      <dgm:spPr/>
    </dgm:pt>
    <dgm:pt modelId="{0CCE2D9A-7889-4B72-B04B-D63081CDA553}" type="pres">
      <dgm:prSet presAssocID="{7DF868D2-E1CE-4067-B9BC-86D5E1517D1A}" presName="bgRect" presStyleLbl="bgShp" presStyleIdx="4" presStyleCnt="5"/>
      <dgm:spPr/>
    </dgm:pt>
    <dgm:pt modelId="{F78D52C4-B32A-4D98-B779-B6403CB272E5}" type="pres">
      <dgm:prSet presAssocID="{7DF868D2-E1CE-4067-B9BC-86D5E1517D1A}"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Finger Print"/>
        </a:ext>
      </dgm:extLst>
    </dgm:pt>
    <dgm:pt modelId="{30677EBC-3D0E-412A-B1E8-588EFE502F66}" type="pres">
      <dgm:prSet presAssocID="{7DF868D2-E1CE-4067-B9BC-86D5E1517D1A}" presName="spaceRect" presStyleCnt="0"/>
      <dgm:spPr/>
    </dgm:pt>
    <dgm:pt modelId="{6184EE20-19A0-488B-9A6F-663337432CD7}" type="pres">
      <dgm:prSet presAssocID="{7DF868D2-E1CE-4067-B9BC-86D5E1517D1A}" presName="parTx" presStyleLbl="revTx" presStyleIdx="4" presStyleCnt="5">
        <dgm:presLayoutVars>
          <dgm:chMax val="0"/>
          <dgm:chPref val="0"/>
        </dgm:presLayoutVars>
      </dgm:prSet>
      <dgm:spPr/>
    </dgm:pt>
  </dgm:ptLst>
  <dgm:cxnLst>
    <dgm:cxn modelId="{00F2570C-7725-47D3-8446-C600457C75BE}" type="presOf" srcId="{7471BEBA-4017-4851-84BC-9EAA6FF70BB3}" destId="{A98985C8-CA3B-41B4-8746-7CDC16D4CACA}" srcOrd="0" destOrd="0" presId="urn:microsoft.com/office/officeart/2018/2/layout/IconVerticalSolidList"/>
    <dgm:cxn modelId="{7E8B0116-FCF1-472B-A601-D92474C55DE5}" type="presOf" srcId="{A5EAA849-C7B3-4000-B52F-FF1E48CDF473}" destId="{0BB85FCE-D42F-43EE-B04D-B7BD47912D12}" srcOrd="0" destOrd="0" presId="urn:microsoft.com/office/officeart/2018/2/layout/IconVerticalSolidList"/>
    <dgm:cxn modelId="{6F47A321-261D-44BC-9FE7-52D0D4E478A2}" srcId="{7471BEBA-4017-4851-84BC-9EAA6FF70BB3}" destId="{A5EAA849-C7B3-4000-B52F-FF1E48CDF473}" srcOrd="2" destOrd="0" parTransId="{EC93DA4E-BEC3-4328-AF2F-9712FA09577A}" sibTransId="{70511C68-1016-468E-8B95-1DE4547350DC}"/>
    <dgm:cxn modelId="{E212682F-7D7D-42A8-8E1F-80EF2479EAA1}" srcId="{7471BEBA-4017-4851-84BC-9EAA6FF70BB3}" destId="{7DF868D2-E1CE-4067-B9BC-86D5E1517D1A}" srcOrd="4" destOrd="0" parTransId="{FC964214-B22C-4CB6-ADAE-383EF0D794D6}" sibTransId="{BF7732AA-3A06-4A1E-8B1D-8D66EE76E2EE}"/>
    <dgm:cxn modelId="{5974394B-71A6-4BF4-B3B1-848A4D7BC24C}" srcId="{7471BEBA-4017-4851-84BC-9EAA6FF70BB3}" destId="{E5B39061-83E9-4FE4-8FD9-FD9958A299E1}" srcOrd="1" destOrd="0" parTransId="{4760AD1C-6863-4CB4-A6DB-B0EC67410E6E}" sibTransId="{53858B04-7B59-4572-A7DF-0892ABE8ACC2}"/>
    <dgm:cxn modelId="{933DE652-FDF4-49EA-99D9-66C669B622C3}" type="presOf" srcId="{D208E368-5944-4115-AAC3-5398B105F49B}" destId="{A83A4C47-749F-4140-BB78-8571ADF8213A}" srcOrd="0" destOrd="0" presId="urn:microsoft.com/office/officeart/2018/2/layout/IconVerticalSolidList"/>
    <dgm:cxn modelId="{60D90E8A-1CB5-4AAF-BAB9-B6056FE2B5A3}" type="presOf" srcId="{7DF868D2-E1CE-4067-B9BC-86D5E1517D1A}" destId="{6184EE20-19A0-488B-9A6F-663337432CD7}" srcOrd="0" destOrd="0" presId="urn:microsoft.com/office/officeart/2018/2/layout/IconVerticalSolidList"/>
    <dgm:cxn modelId="{FC2E01A3-FEB9-49D5-9563-1371A48036C5}" type="presOf" srcId="{E5B39061-83E9-4FE4-8FD9-FD9958A299E1}" destId="{7DCE9BF9-CD49-4E4E-AA4C-82AC8E296D24}" srcOrd="0" destOrd="0" presId="urn:microsoft.com/office/officeart/2018/2/layout/IconVerticalSolidList"/>
    <dgm:cxn modelId="{6625FDC9-6778-452D-8FB5-318E56B08440}" srcId="{7471BEBA-4017-4851-84BC-9EAA6FF70BB3}" destId="{C291BB79-7E2B-49AF-8BB5-B8BA4B173105}" srcOrd="0" destOrd="0" parTransId="{7969B91E-F06A-4569-B9AF-6A48316ABD34}" sibTransId="{6C036435-D523-4593-8A76-4557FFC78144}"/>
    <dgm:cxn modelId="{E54BB6DA-33FC-4C78-86C2-AD357CAC2B50}" type="presOf" srcId="{C291BB79-7E2B-49AF-8BB5-B8BA4B173105}" destId="{BE4A7CE0-0C09-4EDA-A3AB-49C7AE660A2C}" srcOrd="0" destOrd="0" presId="urn:microsoft.com/office/officeart/2018/2/layout/IconVerticalSolidList"/>
    <dgm:cxn modelId="{17A4FDEB-3E2E-4947-9245-B6A8ED9B0399}" srcId="{7471BEBA-4017-4851-84BC-9EAA6FF70BB3}" destId="{D208E368-5944-4115-AAC3-5398B105F49B}" srcOrd="3" destOrd="0" parTransId="{A304BB48-A1B5-4D8E-93A5-08F99C4D73C9}" sibTransId="{85F90929-09D6-43CC-A0DA-73A959A820BC}"/>
    <dgm:cxn modelId="{AA733349-2B7A-4DAE-B23B-E082CCC7BDFB}" type="presParOf" srcId="{A98985C8-CA3B-41B4-8746-7CDC16D4CACA}" destId="{78A74E89-2098-4CCF-B177-DE31360F3CD4}" srcOrd="0" destOrd="0" presId="urn:microsoft.com/office/officeart/2018/2/layout/IconVerticalSolidList"/>
    <dgm:cxn modelId="{B3D28DEE-6B00-4E73-9794-8F68BA35E800}" type="presParOf" srcId="{78A74E89-2098-4CCF-B177-DE31360F3CD4}" destId="{6B961AD9-4FEF-452C-BE8F-C9B8371B1FB8}" srcOrd="0" destOrd="0" presId="urn:microsoft.com/office/officeart/2018/2/layout/IconVerticalSolidList"/>
    <dgm:cxn modelId="{9AB81DE3-2DBD-4EEB-90AA-77482527C5C8}" type="presParOf" srcId="{78A74E89-2098-4CCF-B177-DE31360F3CD4}" destId="{6FE302BF-9994-46B9-AF6D-96CBE4232ED5}" srcOrd="1" destOrd="0" presId="urn:microsoft.com/office/officeart/2018/2/layout/IconVerticalSolidList"/>
    <dgm:cxn modelId="{E83050CF-20CE-40B2-9814-6265DAA168B6}" type="presParOf" srcId="{78A74E89-2098-4CCF-B177-DE31360F3CD4}" destId="{D79FA1D7-43B2-40A5-9D45-A5A82B68D169}" srcOrd="2" destOrd="0" presId="urn:microsoft.com/office/officeart/2018/2/layout/IconVerticalSolidList"/>
    <dgm:cxn modelId="{7FEBD94B-B18D-4D1A-96BC-8BE90A044395}" type="presParOf" srcId="{78A74E89-2098-4CCF-B177-DE31360F3CD4}" destId="{BE4A7CE0-0C09-4EDA-A3AB-49C7AE660A2C}" srcOrd="3" destOrd="0" presId="urn:microsoft.com/office/officeart/2018/2/layout/IconVerticalSolidList"/>
    <dgm:cxn modelId="{24007097-E3F2-45C0-A377-6DC78A6FB009}" type="presParOf" srcId="{A98985C8-CA3B-41B4-8746-7CDC16D4CACA}" destId="{60F57B70-9B5F-4F54-8560-AE4677F15EF0}" srcOrd="1" destOrd="0" presId="urn:microsoft.com/office/officeart/2018/2/layout/IconVerticalSolidList"/>
    <dgm:cxn modelId="{262BE48E-BCE7-4EA7-B6A5-FE22857F936B}" type="presParOf" srcId="{A98985C8-CA3B-41B4-8746-7CDC16D4CACA}" destId="{44BC5901-CC6C-4F7C-BDD6-A57391770C0D}" srcOrd="2" destOrd="0" presId="urn:microsoft.com/office/officeart/2018/2/layout/IconVerticalSolidList"/>
    <dgm:cxn modelId="{F64D454E-9AA2-486E-83FF-DC150BB69195}" type="presParOf" srcId="{44BC5901-CC6C-4F7C-BDD6-A57391770C0D}" destId="{5A7B82AC-6E13-43F0-A9CF-BFB73173F4AA}" srcOrd="0" destOrd="0" presId="urn:microsoft.com/office/officeart/2018/2/layout/IconVerticalSolidList"/>
    <dgm:cxn modelId="{034F727A-C7FE-49A2-8F2B-15DCE015C194}" type="presParOf" srcId="{44BC5901-CC6C-4F7C-BDD6-A57391770C0D}" destId="{98636830-2C47-473B-A414-13CA295D592F}" srcOrd="1" destOrd="0" presId="urn:microsoft.com/office/officeart/2018/2/layout/IconVerticalSolidList"/>
    <dgm:cxn modelId="{8663E262-96A9-47B7-9F37-915CBAAEF27E}" type="presParOf" srcId="{44BC5901-CC6C-4F7C-BDD6-A57391770C0D}" destId="{D2054759-B5B2-4C47-B82C-62EDDFAC0A71}" srcOrd="2" destOrd="0" presId="urn:microsoft.com/office/officeart/2018/2/layout/IconVerticalSolidList"/>
    <dgm:cxn modelId="{01D46DA5-3A9C-433F-933E-6708BF7C9986}" type="presParOf" srcId="{44BC5901-CC6C-4F7C-BDD6-A57391770C0D}" destId="{7DCE9BF9-CD49-4E4E-AA4C-82AC8E296D24}" srcOrd="3" destOrd="0" presId="urn:microsoft.com/office/officeart/2018/2/layout/IconVerticalSolidList"/>
    <dgm:cxn modelId="{B43952EC-9E20-4DBD-B745-9F125EBFD786}" type="presParOf" srcId="{A98985C8-CA3B-41B4-8746-7CDC16D4CACA}" destId="{0097C6D2-6C92-4D02-8755-3D747EA3C79E}" srcOrd="3" destOrd="0" presId="urn:microsoft.com/office/officeart/2018/2/layout/IconVerticalSolidList"/>
    <dgm:cxn modelId="{8BABA6BB-FC43-4288-8A37-D31C4F0F8D39}" type="presParOf" srcId="{A98985C8-CA3B-41B4-8746-7CDC16D4CACA}" destId="{9A796494-F26B-4C30-A3A2-EBA391EB35C2}" srcOrd="4" destOrd="0" presId="urn:microsoft.com/office/officeart/2018/2/layout/IconVerticalSolidList"/>
    <dgm:cxn modelId="{626BF9EF-A78B-48C4-9078-5B4B60EA2742}" type="presParOf" srcId="{9A796494-F26B-4C30-A3A2-EBA391EB35C2}" destId="{AD288B84-EAF4-4BE1-8BB5-57876B4A1558}" srcOrd="0" destOrd="0" presId="urn:microsoft.com/office/officeart/2018/2/layout/IconVerticalSolidList"/>
    <dgm:cxn modelId="{8B732F09-9BC0-4073-970E-1C74DFFDF0C9}" type="presParOf" srcId="{9A796494-F26B-4C30-A3A2-EBA391EB35C2}" destId="{6A2D77B0-A0BE-484B-B059-F8476EBD908F}" srcOrd="1" destOrd="0" presId="urn:microsoft.com/office/officeart/2018/2/layout/IconVerticalSolidList"/>
    <dgm:cxn modelId="{F7DC2CA3-9874-4995-AEBC-A74CC89B2F9D}" type="presParOf" srcId="{9A796494-F26B-4C30-A3A2-EBA391EB35C2}" destId="{F8B872A0-4779-4C0F-AD52-1D490D487EB3}" srcOrd="2" destOrd="0" presId="urn:microsoft.com/office/officeart/2018/2/layout/IconVerticalSolidList"/>
    <dgm:cxn modelId="{2C716225-F9D8-44AC-9B00-FBC62FDEE75D}" type="presParOf" srcId="{9A796494-F26B-4C30-A3A2-EBA391EB35C2}" destId="{0BB85FCE-D42F-43EE-B04D-B7BD47912D12}" srcOrd="3" destOrd="0" presId="urn:microsoft.com/office/officeart/2018/2/layout/IconVerticalSolidList"/>
    <dgm:cxn modelId="{B0370639-7E4C-4942-A193-0D0394577400}" type="presParOf" srcId="{A98985C8-CA3B-41B4-8746-7CDC16D4CACA}" destId="{4AB032D9-0ED7-4847-A17C-39C7765CF95A}" srcOrd="5" destOrd="0" presId="urn:microsoft.com/office/officeart/2018/2/layout/IconVerticalSolidList"/>
    <dgm:cxn modelId="{71E13BDA-7598-4C84-8B82-58334D054536}" type="presParOf" srcId="{A98985C8-CA3B-41B4-8746-7CDC16D4CACA}" destId="{317A12F4-ED98-4908-88E3-89F1AA8770C6}" srcOrd="6" destOrd="0" presId="urn:microsoft.com/office/officeart/2018/2/layout/IconVerticalSolidList"/>
    <dgm:cxn modelId="{58BB5CAA-7102-468D-8FAE-8B0978C2EDC8}" type="presParOf" srcId="{317A12F4-ED98-4908-88E3-89F1AA8770C6}" destId="{60880223-32D0-4F54-B0CE-5FAEE36A31F6}" srcOrd="0" destOrd="0" presId="urn:microsoft.com/office/officeart/2018/2/layout/IconVerticalSolidList"/>
    <dgm:cxn modelId="{43DC3057-AF29-497C-A87B-2292AF6352E4}" type="presParOf" srcId="{317A12F4-ED98-4908-88E3-89F1AA8770C6}" destId="{4EBF9EE2-0051-41BD-8B90-96DD425D34C2}" srcOrd="1" destOrd="0" presId="urn:microsoft.com/office/officeart/2018/2/layout/IconVerticalSolidList"/>
    <dgm:cxn modelId="{0C4FFB10-6B6D-44DD-B426-5C706430DB43}" type="presParOf" srcId="{317A12F4-ED98-4908-88E3-89F1AA8770C6}" destId="{C1FC2A06-12B9-4F2F-B62D-2C916E366412}" srcOrd="2" destOrd="0" presId="urn:microsoft.com/office/officeart/2018/2/layout/IconVerticalSolidList"/>
    <dgm:cxn modelId="{5C5891A2-2255-465C-BFAC-928EFFFC5CE2}" type="presParOf" srcId="{317A12F4-ED98-4908-88E3-89F1AA8770C6}" destId="{A83A4C47-749F-4140-BB78-8571ADF8213A}" srcOrd="3" destOrd="0" presId="urn:microsoft.com/office/officeart/2018/2/layout/IconVerticalSolidList"/>
    <dgm:cxn modelId="{1EAEEB87-B18A-40E5-8A5F-02351119A350}" type="presParOf" srcId="{A98985C8-CA3B-41B4-8746-7CDC16D4CACA}" destId="{C34B9672-0818-4A62-ABF0-EAC7C5C2FE16}" srcOrd="7" destOrd="0" presId="urn:microsoft.com/office/officeart/2018/2/layout/IconVerticalSolidList"/>
    <dgm:cxn modelId="{B59F540F-1AED-4081-B272-2D1DAF314B67}" type="presParOf" srcId="{A98985C8-CA3B-41B4-8746-7CDC16D4CACA}" destId="{0E40B974-D65D-4A86-9821-656FCBADF84D}" srcOrd="8" destOrd="0" presId="urn:microsoft.com/office/officeart/2018/2/layout/IconVerticalSolidList"/>
    <dgm:cxn modelId="{77B6D23E-5175-4F23-8DC8-932994CF9669}" type="presParOf" srcId="{0E40B974-D65D-4A86-9821-656FCBADF84D}" destId="{0CCE2D9A-7889-4B72-B04B-D63081CDA553}" srcOrd="0" destOrd="0" presId="urn:microsoft.com/office/officeart/2018/2/layout/IconVerticalSolidList"/>
    <dgm:cxn modelId="{CD08C79E-2FD7-464B-B614-12B87120F9D5}" type="presParOf" srcId="{0E40B974-D65D-4A86-9821-656FCBADF84D}" destId="{F78D52C4-B32A-4D98-B779-B6403CB272E5}" srcOrd="1" destOrd="0" presId="urn:microsoft.com/office/officeart/2018/2/layout/IconVerticalSolidList"/>
    <dgm:cxn modelId="{A711678E-E78E-4C78-BBDD-ABBE369AC6A9}" type="presParOf" srcId="{0E40B974-D65D-4A86-9821-656FCBADF84D}" destId="{30677EBC-3D0E-412A-B1E8-588EFE502F66}" srcOrd="2" destOrd="0" presId="urn:microsoft.com/office/officeart/2018/2/layout/IconVerticalSolidList"/>
    <dgm:cxn modelId="{9A327D38-6E82-40B9-A67B-BFFE947F2949}" type="presParOf" srcId="{0E40B974-D65D-4A86-9821-656FCBADF84D}" destId="{6184EE20-19A0-488B-9A6F-663337432CD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CFC55-340D-4613-8C47-7CA06F69804B}">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E3146-903D-4114-AC4E-053180590CF7}">
      <dsp:nvSpPr>
        <dsp:cNvPr id="0" name=""/>
        <dsp:cNvSpPr/>
      </dsp:nvSpPr>
      <dsp:spPr>
        <a:xfrm>
          <a:off x="1081237" y="980356"/>
          <a:ext cx="1082812" cy="1082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79ED18-59C0-4CB6-AE42-AF23EE0A978D}">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Adrenal gland </a:t>
          </a:r>
          <a:endParaRPr lang="en-US" sz="1700" kern="1200"/>
        </a:p>
      </dsp:txBody>
      <dsp:txXfrm>
        <a:off x="75768" y="3053169"/>
        <a:ext cx="3093750" cy="720000"/>
      </dsp:txXfrm>
    </dsp:sp>
    <dsp:sp modelId="{38935679-345F-4731-917E-963633DF8726}">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C7F56-85EE-4ED1-BE1B-0060C3C2B4F6}">
      <dsp:nvSpPr>
        <dsp:cNvPr id="0" name=""/>
        <dsp:cNvSpPr/>
      </dsp:nvSpPr>
      <dsp:spPr>
        <a:xfrm>
          <a:off x="4716393" y="980356"/>
          <a:ext cx="1082812" cy="1082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F072DC-4873-4A96-B54B-E00AFCEDAD1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medulla and their functions</a:t>
          </a:r>
          <a:endParaRPr lang="en-US" sz="1700" kern="1200"/>
        </a:p>
      </dsp:txBody>
      <dsp:txXfrm>
        <a:off x="3710925" y="3053169"/>
        <a:ext cx="3093750" cy="720000"/>
      </dsp:txXfrm>
    </dsp:sp>
    <dsp:sp modelId="{E6ABFA8B-15F6-468E-9E69-3AD2C19515E7}">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23198-59A5-4628-B736-7135858B9E97}">
      <dsp:nvSpPr>
        <dsp:cNvPr id="0" name=""/>
        <dsp:cNvSpPr/>
      </dsp:nvSpPr>
      <dsp:spPr>
        <a:xfrm>
          <a:off x="8351550" y="980356"/>
          <a:ext cx="1082812" cy="108281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D3E77-4A25-445F-A730-ADD6F035B77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0" i="0" kern="1200" baseline="0"/>
            <a:t>Hormones of adrenal cortex and their functions</a:t>
          </a:r>
          <a:endParaRPr lang="en-US" sz="1700" kern="1200"/>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61AD9-4FEF-452C-BE8F-C9B8371B1FB8}">
      <dsp:nvSpPr>
        <dsp:cNvPr id="0" name=""/>
        <dsp:cNvSpPr/>
      </dsp:nvSpPr>
      <dsp:spPr>
        <a:xfrm>
          <a:off x="0" y="4687"/>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302BF-9994-46B9-AF6D-96CBE4232ED5}">
      <dsp:nvSpPr>
        <dsp:cNvPr id="0" name=""/>
        <dsp:cNvSpPr/>
      </dsp:nvSpPr>
      <dsp:spPr>
        <a:xfrm>
          <a:off x="289026" y="219666"/>
          <a:ext cx="526017" cy="5255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A7CE0-0C09-4EDA-A3AB-49C7AE660A2C}">
      <dsp:nvSpPr>
        <dsp:cNvPr id="0" name=""/>
        <dsp:cNvSpPr/>
      </dsp:nvSpPr>
      <dsp:spPr>
        <a:xfrm>
          <a:off x="1104070" y="4687"/>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Glucocorticoids such as cortisol (hydrocortisone) secreted mainly by zona fasciculata. </a:t>
          </a:r>
          <a:endParaRPr lang="en-US" sz="1400" kern="1200">
            <a:latin typeface="Times New Roman" panose="02020603050405020304" pitchFamily="18" charset="0"/>
            <a:cs typeface="Times New Roman" panose="02020603050405020304" pitchFamily="18" charset="0"/>
          </a:endParaRPr>
        </a:p>
      </dsp:txBody>
      <dsp:txXfrm>
        <a:off x="1104070" y="4687"/>
        <a:ext cx="4198467" cy="956394"/>
      </dsp:txXfrm>
    </dsp:sp>
    <dsp:sp modelId="{5A7B82AC-6E13-43F0-A9CF-BFB73173F4AA}">
      <dsp:nvSpPr>
        <dsp:cNvPr id="0" name=""/>
        <dsp:cNvSpPr/>
      </dsp:nvSpPr>
      <dsp:spPr>
        <a:xfrm>
          <a:off x="0" y="1167870"/>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36830-2C47-473B-A414-13CA295D592F}">
      <dsp:nvSpPr>
        <dsp:cNvPr id="0" name=""/>
        <dsp:cNvSpPr/>
      </dsp:nvSpPr>
      <dsp:spPr>
        <a:xfrm>
          <a:off x="289026" y="1382849"/>
          <a:ext cx="526017" cy="5255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CE9BF9-CD49-4E4E-AA4C-82AC8E296D24}">
      <dsp:nvSpPr>
        <dsp:cNvPr id="0" name=""/>
        <dsp:cNvSpPr/>
      </dsp:nvSpPr>
      <dsp:spPr>
        <a:xfrm>
          <a:off x="1104070" y="1167870"/>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The direct stimulus for cortisol secretion is ACTH from the anterior pituitary gland, which in turn is stimulated by CRH from the hypothalamus. CRH is produced in the physiological stress situations.</a:t>
          </a:r>
          <a:endParaRPr lang="en-US" sz="1400" kern="1200" dirty="0">
            <a:latin typeface="Times New Roman" panose="02020603050405020304" pitchFamily="18" charset="0"/>
            <a:cs typeface="Times New Roman" panose="02020603050405020304" pitchFamily="18" charset="0"/>
          </a:endParaRPr>
        </a:p>
      </dsp:txBody>
      <dsp:txXfrm>
        <a:off x="1104070" y="1167870"/>
        <a:ext cx="4198467" cy="956394"/>
      </dsp:txXfrm>
    </dsp:sp>
    <dsp:sp modelId="{AD288B84-EAF4-4BE1-8BB5-57876B4A1558}">
      <dsp:nvSpPr>
        <dsp:cNvPr id="0" name=""/>
        <dsp:cNvSpPr/>
      </dsp:nvSpPr>
      <dsp:spPr>
        <a:xfrm>
          <a:off x="0" y="2331053"/>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D77B0-A0BE-484B-B059-F8476EBD908F}">
      <dsp:nvSpPr>
        <dsp:cNvPr id="0" name=""/>
        <dsp:cNvSpPr/>
      </dsp:nvSpPr>
      <dsp:spPr>
        <a:xfrm>
          <a:off x="289026" y="2546031"/>
          <a:ext cx="526017" cy="5255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B85FCE-D42F-43EE-B04D-B7BD47912D12}">
      <dsp:nvSpPr>
        <dsp:cNvPr id="0" name=""/>
        <dsp:cNvSpPr/>
      </dsp:nvSpPr>
      <dsp:spPr>
        <a:xfrm>
          <a:off x="1104070" y="2331053"/>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a:latin typeface="Times New Roman" panose="02020603050405020304" pitchFamily="18" charset="0"/>
              <a:cs typeface="Times New Roman" panose="02020603050405020304" pitchFamily="18" charset="0"/>
            </a:rPr>
            <a:t>Cortisol is secreted in any type of physiological stress situation: disease, physical injury, hemorrhage, fear or anger, exercise, and hunger. </a:t>
          </a:r>
          <a:endParaRPr lang="en-US" sz="1400" kern="1200">
            <a:latin typeface="Times New Roman" panose="02020603050405020304" pitchFamily="18" charset="0"/>
            <a:cs typeface="Times New Roman" panose="02020603050405020304" pitchFamily="18" charset="0"/>
          </a:endParaRPr>
        </a:p>
      </dsp:txBody>
      <dsp:txXfrm>
        <a:off x="1104070" y="2331053"/>
        <a:ext cx="4198467" cy="956394"/>
      </dsp:txXfrm>
    </dsp:sp>
    <dsp:sp modelId="{60880223-32D0-4F54-B0CE-5FAEE36A31F6}">
      <dsp:nvSpPr>
        <dsp:cNvPr id="0" name=""/>
        <dsp:cNvSpPr/>
      </dsp:nvSpPr>
      <dsp:spPr>
        <a:xfrm>
          <a:off x="0" y="3494235"/>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F9EE2-0051-41BD-8B90-96DD425D34C2}">
      <dsp:nvSpPr>
        <dsp:cNvPr id="0" name=""/>
        <dsp:cNvSpPr/>
      </dsp:nvSpPr>
      <dsp:spPr>
        <a:xfrm>
          <a:off x="289026" y="3709214"/>
          <a:ext cx="526017" cy="5255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3A4C47-749F-4140-BB78-8571ADF8213A}">
      <dsp:nvSpPr>
        <dsp:cNvPr id="0" name=""/>
        <dsp:cNvSpPr/>
      </dsp:nvSpPr>
      <dsp:spPr>
        <a:xfrm>
          <a:off x="1104070" y="3494235"/>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Cortisol also has an anti-inflammatory effect.</a:t>
          </a:r>
          <a:endParaRPr lang="en-US" sz="1400" kern="1200" dirty="0">
            <a:latin typeface="Times New Roman" panose="02020603050405020304" pitchFamily="18" charset="0"/>
            <a:cs typeface="Times New Roman" panose="02020603050405020304" pitchFamily="18" charset="0"/>
          </a:endParaRPr>
        </a:p>
      </dsp:txBody>
      <dsp:txXfrm>
        <a:off x="1104070" y="3494235"/>
        <a:ext cx="4198467" cy="956394"/>
      </dsp:txXfrm>
    </dsp:sp>
    <dsp:sp modelId="{0CCE2D9A-7889-4B72-B04B-D63081CDA553}">
      <dsp:nvSpPr>
        <dsp:cNvPr id="0" name=""/>
        <dsp:cNvSpPr/>
      </dsp:nvSpPr>
      <dsp:spPr>
        <a:xfrm>
          <a:off x="0" y="4657418"/>
          <a:ext cx="5849557" cy="955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D52C4-B32A-4D98-B779-B6403CB272E5}">
      <dsp:nvSpPr>
        <dsp:cNvPr id="0" name=""/>
        <dsp:cNvSpPr/>
      </dsp:nvSpPr>
      <dsp:spPr>
        <a:xfrm>
          <a:off x="289026" y="4872397"/>
          <a:ext cx="526017" cy="52550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84EE20-19A0-488B-9A6F-663337432CD7}">
      <dsp:nvSpPr>
        <dsp:cNvPr id="0" name=""/>
        <dsp:cNvSpPr/>
      </dsp:nvSpPr>
      <dsp:spPr>
        <a:xfrm>
          <a:off x="1104070" y="4657418"/>
          <a:ext cx="4198467" cy="95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18" tIns="101218" rIns="101218" bIns="101218" numCol="1" spcCol="1270" anchor="ctr" anchorCtr="0">
          <a:noAutofit/>
        </a:bodyPr>
        <a:lstStyle/>
        <a:p>
          <a:pPr marL="0" lvl="0" indent="0" algn="just" defTabSz="622300">
            <a:lnSpc>
              <a:spcPct val="150000"/>
            </a:lnSpc>
            <a:spcBef>
              <a:spcPct val="0"/>
            </a:spcBef>
            <a:spcAft>
              <a:spcPct val="35000"/>
            </a:spcAft>
            <a:buNone/>
          </a:pPr>
          <a:r>
            <a:rPr lang="en-US" sz="1400" b="0" i="0" kern="1200" baseline="0" dirty="0">
              <a:latin typeface="Times New Roman" panose="02020603050405020304" pitchFamily="18" charset="0"/>
              <a:cs typeface="Times New Roman" panose="02020603050405020304" pitchFamily="18" charset="0"/>
            </a:rPr>
            <a:t>Too much cortisol, however, decreases the immune response, leaving the body susceptible to infection </a:t>
          </a:r>
          <a:endParaRPr lang="en-US" sz="1400" kern="1200" dirty="0">
            <a:latin typeface="Times New Roman" panose="02020603050405020304" pitchFamily="18" charset="0"/>
            <a:cs typeface="Times New Roman" panose="02020603050405020304" pitchFamily="18" charset="0"/>
          </a:endParaRPr>
        </a:p>
      </dsp:txBody>
      <dsp:txXfrm>
        <a:off x="1104070" y="4657418"/>
        <a:ext cx="4198467" cy="9563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67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515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74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81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4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56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7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27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089808-D149-4D65-ACFF-78707E3E8E4E}" type="slidenum">
              <a:rPr lang="en-US" smtClean="0"/>
              <a:t>9</a:t>
            </a:fld>
            <a:endParaRPr lang="en-US"/>
          </a:p>
        </p:txBody>
      </p:sp>
    </p:spTree>
    <p:extLst>
      <p:ext uri="{BB962C8B-B14F-4D97-AF65-F5344CB8AC3E}">
        <p14:creationId xmlns:p14="http://schemas.microsoft.com/office/powerpoint/2010/main" val="57190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168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ABDA01-8494-4328-8DC5-7F470528E1D4}"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290B0-BD35-4132-A1EB-7743ED3D9A1B}"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ECEB-328A-43BD-BCD4-8C90A861449E}"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27912B20-E318-479D-879A-2C2329B9198E}" type="datetime1">
              <a:rPr lang="en-GB" smtClean="0"/>
              <a:t>06/05/2026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0FF8C-E3F4-44AC-8392-03B377CADD3A}"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0405948-D782-4EDD-B831-68F9B0A9CA65}" type="datetime1">
              <a:rPr lang="en-GB" smtClean="0"/>
              <a:t>06/05/2026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72D4B8-EB57-42F4-94EA-67EA50F84681}" type="datetime1">
              <a:rPr lang="en-GB" smtClean="0"/>
              <a:t>06/05/2026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FC0793-5143-4CFE-9741-2D53597FB8E3}" type="datetime1">
              <a:rPr lang="en-GB" smtClean="0"/>
              <a:t>06/05/2026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4FF65A-0537-4AB6-B2B5-385E45BA8D41}" type="datetime1">
              <a:rPr lang="en-GB" smtClean="0"/>
              <a:t>06/05/2026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DC1DA-E4FD-4C3A-8413-35D5F39B29F6}" type="datetime1">
              <a:rPr lang="en-GB" smtClean="0"/>
              <a:t>06/05/2026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4F8E8D3E-3865-44AE-997A-6B7D3C8CA34D}" type="datetime1">
              <a:rPr lang="en-GB" smtClean="0"/>
              <a:t>06/05/2026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D5E5BB-1D96-4287-9E03-C43C544FBCE3}"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72FBBDB8-E646-4A91-9A01-77960202C9B3}" type="datetime1">
              <a:rPr lang="en-GB" smtClean="0"/>
              <a:t>06/05/2026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12250-BCCC-459D-BCB4-F25A82197060}"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EFDA9-6170-44D4-9F70-5038C38481FF}"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370C99C-8CF5-4118-AFA3-E91E860F77E6}" type="datetime1">
              <a:rPr lang="en-GB" smtClean="0">
                <a:solidFill>
                  <a:prstClr val="black">
                    <a:tint val="75000"/>
                  </a:prstClr>
                </a:solidFill>
              </a:rPr>
              <a:t>06/05/2026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0DA8F284-8639-4CDE-BD0E-7E1D27657F79}" type="datetime1">
              <a:rPr lang="en-GB" smtClean="0"/>
              <a:t>06/05/2026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716623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6A5B56FE-4C1F-4A7B-99B2-0C426A61B323}" type="datetime1">
              <a:rPr lang="en-GB" smtClean="0"/>
              <a:t>06/05/2026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62963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9B557AF-C138-451B-A932-97E89875B6FD}" type="datetime1">
              <a:rPr lang="en-GB" smtClean="0"/>
              <a:t>06/05/2026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37944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E379E7C-A413-4A75-B682-9960E8EAD64A}" type="datetime1">
              <a:rPr lang="en-GB" smtClean="0"/>
              <a:t>06/05/2026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84872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61D62CED-9FC3-4DA2-B14E-87C2876DE28B}" type="datetime1">
              <a:rPr lang="en-GB" smtClean="0"/>
              <a:t>06/05/2026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2481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372C53CD-859D-400B-B947-22B268D27BDB}" type="datetime1">
              <a:rPr lang="en-GB" smtClean="0"/>
              <a:t>06/05/2026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8419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51F2BF-F002-4EC2-B326-0FED5094BCCC}" type="datetime1">
              <a:rPr lang="en-GB" smtClean="0"/>
              <a:t>06/05/2026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ED6EE32-D6DC-45F4-98C0-2EA4C2B46238}" type="datetime1">
              <a:rPr lang="en-GB" smtClean="0"/>
              <a:t>06/05/2026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41651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D2362EF3-34A0-4035-A3D8-A17C8A8BA320}" type="datetime1">
              <a:rPr lang="en-GB" smtClean="0"/>
              <a:t>06/05/2026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1881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8E8AA52B-CBED-46F1-9E1F-8B0E17E478B9}" type="datetime1">
              <a:rPr lang="en-GB" smtClean="0"/>
              <a:t>06/05/2026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04484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5560EBB7-F914-482B-A088-EAD863D6589C}" type="datetime1">
              <a:rPr lang="en-GB" smtClean="0"/>
              <a:t>06/05/2026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8155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033BAC-F9A2-40E2-B896-6FCB1DC0A224}" type="datetime1">
              <a:rPr lang="en-GB" smtClean="0"/>
              <a:t>06/05/2026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6826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5C02C-98E8-4033-8112-EB223EFDE045}" type="datetime1">
              <a:rPr lang="en-GB" smtClean="0"/>
              <a:t>06/05/2026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5F1EB-F2BA-4B80-9172-FE72EB655FF6}" type="datetime1">
              <a:rPr lang="en-GB" smtClean="0"/>
              <a:t>06/05/2026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AEB614-481D-41E3-94C3-62CBAFF2391D}" type="datetime1">
              <a:rPr lang="en-GB" smtClean="0"/>
              <a:t>06/05/2026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BEB25-6DFA-4B57-A625-022D23A0B722}" type="datetime1">
              <a:rPr lang="en-GB" smtClean="0"/>
              <a:t>06/05/2026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5CD42A-A3B8-457D-9C63-08618CFADB27}" type="datetime1">
              <a:rPr lang="en-GB" smtClean="0"/>
              <a:t>06/05/2026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138E53-10DE-4E17-97CA-5504CECEDD37}" type="datetime1">
              <a:rPr lang="en-GB" smtClean="0"/>
              <a:t>06/05/2026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D4D79-550B-4177-99C7-62E19C7E96BA}" type="datetime1">
              <a:rPr lang="en-GB" smtClean="0"/>
              <a:t>06/05/2026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D954DE16-C833-4E13-B4DC-01A80F330D2C}" type="datetime1">
              <a:rPr lang="en-GB" smtClean="0"/>
              <a:t>06/05/2026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15861-5D1B-4342-A0C3-022FEB62B1E9}" type="datetime1">
              <a:rPr lang="en-GB" smtClean="0"/>
              <a:t>06/05/2026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64579081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adrenal gland</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err="1"/>
              <a:t>Zhikal</a:t>
            </a:r>
            <a:r>
              <a:rPr lang="en-US" sz="1400" b="1" dirty="0"/>
              <a:t>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8</a:t>
            </a:r>
          </a:p>
          <a:p>
            <a:pPr>
              <a:lnSpc>
                <a:spcPct val="100000"/>
              </a:lnSpc>
              <a:spcAft>
                <a:spcPts val="600"/>
              </a:spcAft>
            </a:pPr>
            <a:r>
              <a:rPr lang="en-US" sz="1400"/>
              <a:t>Date: 7  /5/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dirty="0"/>
          </a:p>
        </p:txBody>
      </p:sp>
      <p:sp>
        <p:nvSpPr>
          <p:cNvPr id="4" name="Date Placeholder 3">
            <a:extLst>
              <a:ext uri="{FF2B5EF4-FFF2-40B4-BE49-F238E27FC236}">
                <a16:creationId xmlns:a16="http://schemas.microsoft.com/office/drawing/2014/main" id="{1042DB20-A958-2564-2063-0EEE41B5F309}"/>
              </a:ext>
            </a:extLst>
          </p:cNvPr>
          <p:cNvSpPr>
            <a:spLocks noGrp="1"/>
          </p:cNvSpPr>
          <p:nvPr>
            <p:ph type="dt" sz="half" idx="10"/>
          </p:nvPr>
        </p:nvSpPr>
        <p:spPr/>
        <p:txBody>
          <a:bodyPr/>
          <a:lstStyle/>
          <a:p>
            <a:fld id="{D00F5A28-D110-48F1-9E54-6BF52CCC40C4}" type="datetime1">
              <a:rPr lang="en-GB" smtClean="0"/>
              <a:t>06/05/2026</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a:xfrm>
            <a:off x="1635303" y="5177408"/>
            <a:ext cx="5730295" cy="228600"/>
          </a:xfrm>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EEE63D-921B-421B-A7C7-7053E9C5B9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Also, as Na+ ions are reabsorbed, negative ions such as chloride (Cl−) and bicarbonate (HCO3–) follow the Na+ ions back to the blood, and water follows by osmosis.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This indirect effect of aldosterone, the reabsorption of water by the kidneys, is very important to maintain normal blood volume and blood pressure.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B0099D5-FEB4-9C39-4BDA-EB30783E7823}"/>
              </a:ext>
            </a:extLst>
          </p:cNvPr>
          <p:cNvPicPr>
            <a:picLocks noChangeAspect="1"/>
          </p:cNvPicPr>
          <p:nvPr/>
        </p:nvPicPr>
        <p:blipFill rotWithShape="1">
          <a:blip r:embed="rId4">
            <a:extLst>
              <a:ext uri="{28A0092B-C50C-407E-A947-70E740481C1C}">
                <a14:useLocalDpi xmlns:a14="http://schemas.microsoft.com/office/drawing/2010/main" val="0"/>
              </a:ext>
            </a:extLst>
          </a:blip>
          <a:srcRect t="4764"/>
          <a:stretch/>
        </p:blipFill>
        <p:spPr bwMode="auto">
          <a:xfrm>
            <a:off x="5078155" y="3078480"/>
            <a:ext cx="7032565" cy="3779520"/>
          </a:xfrm>
          <a:prstGeom prst="rect">
            <a:avLst/>
          </a:prstGeom>
          <a:noFill/>
          <a:ln>
            <a:noFill/>
          </a:ln>
        </p:spPr>
      </p:pic>
    </p:spTree>
    <p:extLst>
      <p:ext uri="{BB962C8B-B14F-4D97-AF65-F5344CB8AC3E}">
        <p14:creationId xmlns:p14="http://schemas.microsoft.com/office/powerpoint/2010/main" val="59178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B88F40-0182-43FB-A0B7-96476CDE86E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Mineralocorticoids-Aldosterone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071811"/>
            <a:ext cx="1113702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28D876B-2A53-D099-5F66-87F22368344B}"/>
              </a:ext>
            </a:extLst>
          </p:cNvPr>
          <p:cNvPicPr>
            <a:picLocks noChangeAspect="1"/>
          </p:cNvPicPr>
          <p:nvPr/>
        </p:nvPicPr>
        <p:blipFill rotWithShape="1">
          <a:blip r:embed="rId4">
            <a:extLst>
              <a:ext uri="{28A0092B-C50C-407E-A947-70E740481C1C}">
                <a14:useLocalDpi xmlns:a14="http://schemas.microsoft.com/office/drawing/2010/main" val="0"/>
              </a:ext>
            </a:extLst>
          </a:blip>
          <a:srcRect b="60950"/>
          <a:stretch/>
        </p:blipFill>
        <p:spPr bwMode="auto">
          <a:xfrm>
            <a:off x="1142548" y="2040092"/>
            <a:ext cx="9703703" cy="1637565"/>
          </a:xfrm>
          <a:prstGeom prst="rect">
            <a:avLst/>
          </a:prstGeom>
          <a:noFill/>
          <a:ln>
            <a:noFill/>
          </a:ln>
        </p:spPr>
      </p:pic>
      <p:sp>
        <p:nvSpPr>
          <p:cNvPr id="3" name="Footer Placeholder 2">
            <a:extLst>
              <a:ext uri="{FF2B5EF4-FFF2-40B4-BE49-F238E27FC236}">
                <a16:creationId xmlns:a16="http://schemas.microsoft.com/office/drawing/2014/main" id="{25BF0F81-70B7-C934-AF58-0E4A12CE07B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09064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61802" y="858982"/>
            <a:ext cx="3160341" cy="515293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Glucocorticoids-Cortisol</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 </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useBgFill="1">
        <p:nvSpPr>
          <p:cNvPr id="16" name="Rectangle 1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761802" y="6356350"/>
            <a:ext cx="2819598"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ED16E48A-A2D8-4FB4-AC8D-221F7BA5AA19}" type="datetime1">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5/6/2026</a:t>
            </a:fld>
            <a:endParaRPr kumimoji="0" lang="en-US" altLang="sv-SE" b="0" i="0" u="none" strike="noStrike" cap="none" spc="0" normalizeH="0" baseline="0" noProof="0">
              <a:ln>
                <a:noFill/>
              </a:ln>
              <a:solidFill>
                <a:schemeClr val="tx1"/>
              </a:solidFill>
              <a:effectLst/>
              <a:uLnTx/>
              <a:uFillTx/>
            </a:endParaRPr>
          </a:p>
        </p:txBody>
      </p:sp>
      <p:sp>
        <p:nvSpPr>
          <p:cNvPr id="3" name="Footer Placeholder 2">
            <a:extLst>
              <a:ext uri="{FF2B5EF4-FFF2-40B4-BE49-F238E27FC236}">
                <a16:creationId xmlns:a16="http://schemas.microsoft.com/office/drawing/2014/main" id="{456520AF-D92E-3E8D-3F17-E92F8F9AEA5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solidFill>
                <a:latin typeface="+mn-lt"/>
                <a:ea typeface="+mn-ea"/>
                <a:cs typeface="+mn-cs"/>
              </a:rPr>
              <a:t>Zhikal Omar Khudhur</a:t>
            </a:r>
          </a:p>
        </p:txBody>
      </p:sp>
      <p:sp>
        <p:nvSpPr>
          <p:cNvPr id="6" name="灯片编号占位符 5"/>
          <p:cNvSpPr>
            <a:spLocks noGrp="1"/>
          </p:cNvSpPr>
          <p:nvPr>
            <p:ph type="sldNum" sz="quarter" idx="12"/>
          </p:nvPr>
        </p:nvSpPr>
        <p:spPr>
          <a:xfrm>
            <a:off x="8686800" y="6356350"/>
            <a:ext cx="32004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solidFill>
                <a:effectLst/>
                <a:uLnTx/>
                <a:uFillTx/>
              </a:rPr>
              <a:pPr marR="0" lvl="0" indent="0" fontAlgn="auto">
                <a:spcBef>
                  <a:spcPts val="0"/>
                </a:spcBef>
                <a:spcAft>
                  <a:spcPts val="600"/>
                </a:spcAft>
                <a:buClrTx/>
                <a:buSzTx/>
                <a:buFontTx/>
                <a:buNone/>
                <a:tabLst/>
                <a:defRPr/>
              </a:pPr>
              <a:t>12</a:t>
            </a:fld>
            <a:endParaRPr kumimoji="0" lang="en-US" altLang="sv-SE" b="0" i="0" u="none" strike="noStrike" cap="none" spc="0" normalizeH="0" baseline="0" noProof="0">
              <a:ln>
                <a:noFill/>
              </a:ln>
              <a:solidFill>
                <a:schemeClr val="tx1"/>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21BE3993-B834-B6C1-1C37-E1DEB7340A8D}"/>
              </a:ext>
            </a:extLst>
          </p:cNvPr>
          <p:cNvGraphicFramePr/>
          <p:nvPr>
            <p:extLst>
              <p:ext uri="{D42A27DB-BD31-4B8C-83A1-F6EECF244321}">
                <p14:modId xmlns:p14="http://schemas.microsoft.com/office/powerpoint/2010/main" val="2834347044"/>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3725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19A2EC-23F7-44DC-BD79-D88940E9D6B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Cortisol increases the use of fats and excess amino acids for energy and decreases the use of glucose. This is called the glucose sparing effect, and it is important because it conserves glucose for use by the brain.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69077EC-2931-43C3-911D-5D7E78C87D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7677" y="2415532"/>
            <a:ext cx="5086660" cy="3986588"/>
          </a:xfrm>
          <a:prstGeom prst="rect">
            <a:avLst/>
          </a:prstGeom>
          <a:noFill/>
          <a:ln>
            <a:noFill/>
          </a:ln>
        </p:spPr>
      </p:pic>
      <p:sp>
        <p:nvSpPr>
          <p:cNvPr id="5" name="Footer Placeholder 4">
            <a:extLst>
              <a:ext uri="{FF2B5EF4-FFF2-40B4-BE49-F238E27FC236}">
                <a16:creationId xmlns:a16="http://schemas.microsoft.com/office/drawing/2014/main" id="{78D771E3-68B5-7A6B-3C07-A08F07CE8A0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68760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12958E-8AA1-4DE8-B5AC-3F13549615F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Glucocorticoids-Cortisol</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BCBC91E-007C-0391-8D87-15C23D5D5F6A}"/>
              </a:ext>
            </a:extLst>
          </p:cNvPr>
          <p:cNvGrpSpPr/>
          <p:nvPr/>
        </p:nvGrpSpPr>
        <p:grpSpPr>
          <a:xfrm>
            <a:off x="838200" y="1925664"/>
            <a:ext cx="10515600" cy="3340611"/>
            <a:chOff x="1244147" y="2666491"/>
            <a:chExt cx="9703704" cy="2708149"/>
          </a:xfrm>
        </p:grpSpPr>
        <p:pic>
          <p:nvPicPr>
            <p:cNvPr id="9" name="Picture 8">
              <a:extLst>
                <a:ext uri="{FF2B5EF4-FFF2-40B4-BE49-F238E27FC236}">
                  <a16:creationId xmlns:a16="http://schemas.microsoft.com/office/drawing/2014/main" id="{0E60B65F-6809-C028-B69E-71BC0489D50B}"/>
                </a:ext>
              </a:extLst>
            </p:cNvPr>
            <p:cNvPicPr>
              <a:picLocks noChangeAspect="1"/>
            </p:cNvPicPr>
            <p:nvPr/>
          </p:nvPicPr>
          <p:blipFill rotWithShape="1">
            <a:blip r:embed="rId4">
              <a:extLst>
                <a:ext uri="{28A0092B-C50C-407E-A947-70E740481C1C}">
                  <a14:useLocalDpi xmlns:a14="http://schemas.microsoft.com/office/drawing/2010/main" val="0"/>
                </a:ext>
              </a:extLst>
            </a:blip>
            <a:srcRect t="40948" b="8616"/>
            <a:stretch/>
          </p:blipFill>
          <p:spPr bwMode="auto">
            <a:xfrm>
              <a:off x="1244148" y="3259634"/>
              <a:ext cx="9703703" cy="2115006"/>
            </a:xfrm>
            <a:prstGeom prst="rect">
              <a:avLst/>
            </a:prstGeom>
            <a:noFill/>
            <a:ln>
              <a:noFill/>
            </a:ln>
          </p:spPr>
        </p:pic>
        <p:pic>
          <p:nvPicPr>
            <p:cNvPr id="10" name="Picture 9">
              <a:extLst>
                <a:ext uri="{FF2B5EF4-FFF2-40B4-BE49-F238E27FC236}">
                  <a16:creationId xmlns:a16="http://schemas.microsoft.com/office/drawing/2014/main" id="{F75FAB45-5346-DDED-A640-BD30E6408AD8}"/>
                </a:ext>
              </a:extLst>
            </p:cNvPr>
            <p:cNvPicPr>
              <a:picLocks noChangeAspect="1"/>
            </p:cNvPicPr>
            <p:nvPr/>
          </p:nvPicPr>
          <p:blipFill rotWithShape="1">
            <a:blip r:embed="rId4">
              <a:extLst>
                <a:ext uri="{28A0092B-C50C-407E-A947-70E740481C1C}">
                  <a14:useLocalDpi xmlns:a14="http://schemas.microsoft.com/office/drawing/2010/main" val="0"/>
                </a:ext>
              </a:extLst>
            </a:blip>
            <a:srcRect t="1" b="85922"/>
            <a:stretch/>
          </p:blipFill>
          <p:spPr bwMode="auto">
            <a:xfrm>
              <a:off x="1244147" y="2666491"/>
              <a:ext cx="9703703" cy="590316"/>
            </a:xfrm>
            <a:prstGeom prst="rect">
              <a:avLst/>
            </a:prstGeom>
            <a:noFill/>
            <a:ln>
              <a:noFill/>
            </a:ln>
          </p:spPr>
        </p:pic>
      </p:grpSp>
      <p:sp>
        <p:nvSpPr>
          <p:cNvPr id="3" name="Footer Placeholder 2">
            <a:extLst>
              <a:ext uri="{FF2B5EF4-FFF2-40B4-BE49-F238E27FC236}">
                <a16:creationId xmlns:a16="http://schemas.microsoft.com/office/drawing/2014/main" id="{FE23F888-C34E-6E79-A8B5-6006E56319C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6341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40358" y="1372602"/>
            <a:ext cx="10515600" cy="132556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Sex steroids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3800" b="1" i="0" u="none" strike="noStrike" kern="1200" cap="none" spc="0" normalizeH="0" baseline="0" noProof="0" dirty="0">
                <a:ln>
                  <a:noFill/>
                </a:ln>
                <a:solidFill>
                  <a:schemeClr val="tx1"/>
                </a:solidFill>
                <a:effectLst/>
                <a:uLnTx/>
                <a:uFillTx/>
                <a:latin typeface="+mj-lt"/>
                <a:ea typeface="+mj-ea"/>
                <a:cs typeface="+mj-cs"/>
              </a:rPr>
              <a:t> </a:t>
            </a: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8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8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Sex steroids secreted mainly by zona reticularis, including androgens and estrogens.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sex hormones, “female” estrogen and “male” androgen, are produced in very small amounts, and their importance is not known with certainty.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They may contribute to rapid body growth during early puberty. After menopause, however, the ovaries no longer function, and the adrenals are the only remaining estrogen source.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Both androgens and estrogens promote adolescent skeletal growth and help to sustain adult bone mass.</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principal adrenal androgen is dehydroepiandrosterone (DHEA).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DHEA has weak hormonal effects in itself, but more importantly, other tissues convert it to the more potent androgen, testosterone.</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endPar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9C0D96E-50ED-48B0-951D-81D74F5E08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5/6/2026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4F9B47C9-5060-D360-1188-3AB92C21B84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66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615" y="2403382"/>
            <a:ext cx="11416769" cy="3273774"/>
          </a:xfrm>
        </p:spPr>
      </p:pic>
      <p:sp>
        <p:nvSpPr>
          <p:cNvPr id="3" name="Date Placeholder 2">
            <a:extLst>
              <a:ext uri="{FF2B5EF4-FFF2-40B4-BE49-F238E27FC236}">
                <a16:creationId xmlns:a16="http://schemas.microsoft.com/office/drawing/2014/main" id="{28FFD9E3-4105-F348-6413-AC60301F7F9D}"/>
              </a:ext>
            </a:extLst>
          </p:cNvPr>
          <p:cNvSpPr>
            <a:spLocks noGrp="1"/>
          </p:cNvSpPr>
          <p:nvPr>
            <p:ph type="dt" sz="half" idx="10"/>
          </p:nvPr>
        </p:nvSpPr>
        <p:spPr/>
        <p:txBody>
          <a:bodyPr/>
          <a:lstStyle/>
          <a:p>
            <a:fld id="{70197777-FBD2-40AE-AA1D-27F4D11BAC50}" type="datetime1">
              <a:rPr lang="en-GB" smtClean="0"/>
              <a:t>06/05/2026</a:t>
            </a:fld>
            <a:endParaRPr lang="en-US"/>
          </a:p>
        </p:txBody>
      </p:sp>
      <p:sp>
        <p:nvSpPr>
          <p:cNvPr id="6" name="Footer Placeholder 5">
            <a:extLst>
              <a:ext uri="{FF2B5EF4-FFF2-40B4-BE49-F238E27FC236}">
                <a16:creationId xmlns:a16="http://schemas.microsoft.com/office/drawing/2014/main" id="{CB614A4C-FFF7-E5DE-9B43-49885AC5C196}"/>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F13EDF7F-880B-A44E-3689-7EDDC99103AB}"/>
              </a:ext>
            </a:extLst>
          </p:cNvPr>
          <p:cNvSpPr>
            <a:spLocks noGrp="1"/>
          </p:cNvSpPr>
          <p:nvPr>
            <p:ph type="sldNum" sz="quarter" idx="12"/>
          </p:nvPr>
        </p:nvSpPr>
        <p:spPr/>
        <p:txBody>
          <a:bodyPr/>
          <a:lstStyle/>
          <a:p>
            <a:fld id="{07273F1E-9C55-4B66-BD2B-F760842A30D8}" type="slidenum">
              <a:rPr lang="en-US" smtClean="0"/>
              <a:t>16</a:t>
            </a:fld>
            <a:endParaRPr lang="en-US"/>
          </a:p>
        </p:txBody>
      </p:sp>
    </p:spTree>
    <p:extLst>
      <p:ext uri="{BB962C8B-B14F-4D97-AF65-F5344CB8AC3E}">
        <p14:creationId xmlns:p14="http://schemas.microsoft.com/office/powerpoint/2010/main" val="825854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cdn.britannica.com/21/185321-050-9EA74796/Renin-angiotensin-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59" y="0"/>
            <a:ext cx="9904706" cy="66052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2B3F526-5BE9-DA80-68AC-0487F94E150D}"/>
              </a:ext>
            </a:extLst>
          </p:cNvPr>
          <p:cNvSpPr>
            <a:spLocks noGrp="1"/>
          </p:cNvSpPr>
          <p:nvPr>
            <p:ph type="dt" sz="half" idx="10"/>
          </p:nvPr>
        </p:nvSpPr>
        <p:spPr/>
        <p:txBody>
          <a:bodyPr/>
          <a:lstStyle/>
          <a:p>
            <a:fld id="{6D4D1A0C-D580-4ECC-A8B9-8548BD18B510}" type="datetime1">
              <a:rPr lang="en-GB" smtClean="0"/>
              <a:t>06/05/2026</a:t>
            </a:fld>
            <a:endParaRPr lang="en-US"/>
          </a:p>
        </p:txBody>
      </p:sp>
      <p:sp>
        <p:nvSpPr>
          <p:cNvPr id="5" name="Footer Placeholder 4">
            <a:extLst>
              <a:ext uri="{FF2B5EF4-FFF2-40B4-BE49-F238E27FC236}">
                <a16:creationId xmlns:a16="http://schemas.microsoft.com/office/drawing/2014/main" id="{8B56E63F-2991-7A4F-17D2-8CFF8E23A55C}"/>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04C5588B-D855-42D5-862D-46826607A785}"/>
              </a:ext>
            </a:extLst>
          </p:cNvPr>
          <p:cNvSpPr>
            <a:spLocks noGrp="1"/>
          </p:cNvSpPr>
          <p:nvPr>
            <p:ph type="sldNum" sz="quarter" idx="12"/>
          </p:nvPr>
        </p:nvSpPr>
        <p:spPr/>
        <p:txBody>
          <a:bodyPr/>
          <a:lstStyle/>
          <a:p>
            <a:fld id="{07273F1E-9C55-4B66-BD2B-F760842A30D8}" type="slidenum">
              <a:rPr lang="en-US" smtClean="0"/>
              <a:t>17</a:t>
            </a:fld>
            <a:endParaRPr lang="en-US"/>
          </a:p>
        </p:txBody>
      </p:sp>
    </p:spTree>
    <p:extLst>
      <p:ext uri="{BB962C8B-B14F-4D97-AF65-F5344CB8AC3E}">
        <p14:creationId xmlns:p14="http://schemas.microsoft.com/office/powerpoint/2010/main" val="412739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18</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7F537E33-49D2-4EA9-947D-E424D9D50FB1}" type="datetime1">
              <a:rPr lang="en-GB" smtClean="0"/>
              <a:t>06/05/2026</a:t>
            </a:fld>
            <a:endParaRPr lang="en-US"/>
          </a:p>
        </p:txBody>
      </p:sp>
    </p:spTree>
    <p:extLst>
      <p:ext uri="{BB962C8B-B14F-4D97-AF65-F5344CB8AC3E}">
        <p14:creationId xmlns:p14="http://schemas.microsoft.com/office/powerpoint/2010/main" val="280433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19</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9D19F06F-97C9-4E98-B8C3-17862D3BB7CF}" type="datetime1">
              <a:rPr lang="en-GB" smtClean="0"/>
              <a:t>06/05/2026</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31164" y="1452932"/>
            <a:ext cx="9842237" cy="132556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55000" lnSpcReduction="2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600" b="1" i="0" u="none" strike="noStrike" kern="1200" cap="none" spc="0" normalizeH="0" baseline="0" noProof="0" dirty="0">
                <a:ln>
                  <a:noFill/>
                </a:ln>
                <a:solidFill>
                  <a:schemeClr val="tx1"/>
                </a:solidFill>
                <a:effectLst/>
                <a:uLnTx/>
                <a:uFillTx/>
                <a:latin typeface="+mj-lt"/>
                <a:ea typeface="+mj-ea"/>
                <a:cs typeface="+mj-cs"/>
              </a:rPr>
              <a:t>Objectives</a:t>
            </a: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r>
              <a:rPr kumimoji="0" lang="en-US" altLang="zh-CN" sz="5600" b="0" i="0" u="none" strike="noStrike" kern="1200" cap="none" spc="0" normalizeH="0" baseline="0" noProof="0" dirty="0">
                <a:ln>
                  <a:noFill/>
                </a:ln>
                <a:solidFill>
                  <a:schemeClr val="tx1"/>
                </a:solidFill>
                <a:effectLst/>
                <a:uLnTx/>
                <a:uFillTx/>
                <a:latin typeface="+mj-lt"/>
                <a:ea typeface="+mj-ea"/>
                <a:cs typeface="+mj-cs"/>
              </a:rPr>
              <a:t>o</a:t>
            </a: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6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0"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E9B6128-2B3B-4D42-9AF6-F43CC276B741}" type="datetime1">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5/6/2026</a:t>
            </a:fld>
            <a:endParaRPr kumimoji="0" lang="en-US" altLang="sv-SE" b="0" i="0" u="none" strike="noStrike" cap="none" spc="0" normalizeH="0" baseline="0" noProof="0">
              <a:ln>
                <a:noFill/>
              </a:ln>
              <a:solidFill>
                <a:schemeClr val="tx1">
                  <a:alpha val="60000"/>
                </a:schemeClr>
              </a:solidFill>
              <a:effectLst/>
              <a:uLnTx/>
              <a:uFillTx/>
            </a:endParaRPr>
          </a:p>
        </p:txBody>
      </p:sp>
      <p:sp>
        <p:nvSpPr>
          <p:cNvPr id="5" name="页脚占位符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alpha val="60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a:ln>
                  <a:noFill/>
                </a:ln>
                <a:solidFill>
                  <a:schemeClr val="tx1">
                    <a:alpha val="60000"/>
                  </a:schemeClr>
                </a:solidFill>
                <a:effectLst/>
                <a:uLnTx/>
                <a:uFillTx/>
              </a:rPr>
              <a:pPr marR="0" lvl="0" indent="0" fontAlgn="auto">
                <a:spcBef>
                  <a:spcPts val="0"/>
                </a:spcBef>
                <a:spcAft>
                  <a:spcPts val="600"/>
                </a:spcAft>
                <a:buClrTx/>
                <a:buSzTx/>
                <a:buFontTx/>
                <a:buNone/>
                <a:tabLst/>
                <a:defRPr/>
              </a:pPr>
              <a:t>2</a:t>
            </a:fld>
            <a:endParaRPr kumimoji="0" lang="en-US" altLang="sv-SE" b="0" i="0" u="none" strike="noStrike" cap="none" spc="0" normalizeH="0" baseline="0" noProof="0">
              <a:ln>
                <a:noFill/>
              </a:ln>
              <a:solidFill>
                <a:schemeClr val="tx1">
                  <a:alpha val="60000"/>
                </a:schemeClr>
              </a:solidFill>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9FF19A2B-D5D5-12D2-8061-EB9C11E5A058}"/>
              </a:ext>
            </a:extLst>
          </p:cNvPr>
          <p:cNvGraphicFramePr/>
          <p:nvPr>
            <p:extLst>
              <p:ext uri="{D42A27DB-BD31-4B8C-83A1-F6EECF244321}">
                <p14:modId xmlns:p14="http://schemas.microsoft.com/office/powerpoint/2010/main" val="16485229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920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552F-5BCA-90CB-87F5-EB0138A2677E}"/>
              </a:ext>
            </a:extLst>
          </p:cNvPr>
          <p:cNvSpPr>
            <a:spLocks noGrp="1"/>
          </p:cNvSpPr>
          <p:nvPr>
            <p:ph type="title"/>
          </p:nvPr>
        </p:nvSpPr>
        <p:spPr/>
        <p:txBody>
          <a:bodyPr/>
          <a:lstStyle/>
          <a:p>
            <a:r>
              <a:rPr lang="en-US" dirty="0"/>
              <a:t>Learning outcome</a:t>
            </a:r>
          </a:p>
        </p:txBody>
      </p:sp>
      <p:sp>
        <p:nvSpPr>
          <p:cNvPr id="3" name="Content Placeholder 2">
            <a:extLst>
              <a:ext uri="{FF2B5EF4-FFF2-40B4-BE49-F238E27FC236}">
                <a16:creationId xmlns:a16="http://schemas.microsoft.com/office/drawing/2014/main" id="{90C8C82E-2F3D-7969-35B0-001596BA1B2C}"/>
              </a:ext>
            </a:extLst>
          </p:cNvPr>
          <p:cNvSpPr>
            <a:spLocks noGrp="1"/>
          </p:cNvSpPr>
          <p:nvPr>
            <p:ph idx="1"/>
          </p:nvPr>
        </p:nvSpPr>
        <p:spPr/>
        <p:txBody>
          <a:bodyPr/>
          <a:lstStyle/>
          <a:p>
            <a:r>
              <a:rPr lang="en-US" dirty="0"/>
              <a:t>At the end of this lecture students will be able to:</a:t>
            </a:r>
          </a:p>
          <a:p>
            <a:pPr marL="0" indent="0">
              <a:buNone/>
            </a:pPr>
            <a:endParaRPr lang="en-US" dirty="0"/>
          </a:p>
        </p:txBody>
      </p:sp>
      <p:sp>
        <p:nvSpPr>
          <p:cNvPr id="4" name="Date Placeholder 3">
            <a:extLst>
              <a:ext uri="{FF2B5EF4-FFF2-40B4-BE49-F238E27FC236}">
                <a16:creationId xmlns:a16="http://schemas.microsoft.com/office/drawing/2014/main" id="{B8AE4D15-A890-7D87-E726-A21EFD82F0E7}"/>
              </a:ext>
            </a:extLst>
          </p:cNvPr>
          <p:cNvSpPr>
            <a:spLocks noGrp="1"/>
          </p:cNvSpPr>
          <p:nvPr>
            <p:ph type="dt" sz="half" idx="10"/>
          </p:nvPr>
        </p:nvSpPr>
        <p:spPr/>
        <p:txBody>
          <a:bodyPr/>
          <a:lstStyle/>
          <a:p>
            <a:fld id="{6A5B56FE-4C1F-4A7B-99B2-0C426A61B323}" type="datetime1">
              <a:rPr lang="en-GB" smtClean="0"/>
              <a:t>06/05/2026</a:t>
            </a:fld>
            <a:endParaRPr lang="en-US"/>
          </a:p>
        </p:txBody>
      </p:sp>
      <p:sp>
        <p:nvSpPr>
          <p:cNvPr id="5" name="Footer Placeholder 4">
            <a:extLst>
              <a:ext uri="{FF2B5EF4-FFF2-40B4-BE49-F238E27FC236}">
                <a16:creationId xmlns:a16="http://schemas.microsoft.com/office/drawing/2014/main" id="{DCEC4D6E-79F6-5BB6-C02A-56DD7A66C26E}"/>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73E5243-E79B-04E7-D98D-C7564F71A16B}"/>
              </a:ext>
            </a:extLst>
          </p:cNvPr>
          <p:cNvSpPr>
            <a:spLocks noGrp="1"/>
          </p:cNvSpPr>
          <p:nvPr>
            <p:ph type="sldNum" sz="quarter" idx="12"/>
          </p:nvPr>
        </p:nvSpPr>
        <p:spPr/>
        <p:txBody>
          <a:bodyPr/>
          <a:lstStyle/>
          <a:p>
            <a:fld id="{07273F1E-9C55-4B66-BD2B-F760842A30D8}" type="slidenum">
              <a:rPr lang="en-US" smtClean="0"/>
              <a:t>3</a:t>
            </a:fld>
            <a:endParaRPr lang="en-US"/>
          </a:p>
        </p:txBody>
      </p:sp>
      <p:sp>
        <p:nvSpPr>
          <p:cNvPr id="10" name="Content Placeholder 2">
            <a:extLst>
              <a:ext uri="{FF2B5EF4-FFF2-40B4-BE49-F238E27FC236}">
                <a16:creationId xmlns:a16="http://schemas.microsoft.com/office/drawing/2014/main" id="{0B4496BD-8F44-A4A3-0786-9744EEFEAF02}"/>
              </a:ext>
            </a:extLst>
          </p:cNvPr>
          <p:cNvSpPr txBox="1">
            <a:spLocks/>
          </p:cNvSpPr>
          <p:nvPr/>
        </p:nvSpPr>
        <p:spPr>
          <a:xfrm>
            <a:off x="838200" y="1825625"/>
            <a:ext cx="105156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60000"/>
              </a:lnSpc>
              <a:spcBef>
                <a:spcPct val="0"/>
              </a:spcBef>
              <a:spcAft>
                <a:spcPct val="0"/>
              </a:spcAft>
              <a:buClrTx/>
              <a:buSzTx/>
              <a:buFontTx/>
              <a:buChar char="•"/>
              <a:tabLst/>
            </a:pPr>
            <a:endParaRPr kumimoji="0" lang="en-US" altLang="en-US"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Describe the anatomical structure and zones of the adrenal gland</a:t>
            </a:r>
            <a:r>
              <a:rPr kumimoji="0" lang="en-US" altLang="en-US" sz="2800" b="0" i="0" u="none" strike="noStrike" cap="none" normalizeH="0" baseline="0" dirty="0">
                <a:ln>
                  <a:noFill/>
                </a:ln>
                <a:solidFill>
                  <a:schemeClr val="tx1"/>
                </a:solidFill>
                <a:effectLst/>
                <a:latin typeface="Arial" panose="020B0604020202020204" pitchFamily="34" charset="0"/>
              </a:rPr>
              <a:t> and identify the hormones secreted by each zone.</a:t>
            </a: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Explain the physiological roles of adrenal hormones</a:t>
            </a:r>
            <a:r>
              <a:rPr kumimoji="0" lang="en-US" altLang="en-US" sz="2800" b="0" i="0" u="none" strike="noStrike" cap="none" normalizeH="0" baseline="0" dirty="0">
                <a:ln>
                  <a:noFill/>
                </a:ln>
                <a:solidFill>
                  <a:schemeClr val="tx1"/>
                </a:solidFill>
                <a:effectLst/>
                <a:latin typeface="Arial" panose="020B0604020202020204" pitchFamily="34" charset="0"/>
              </a:rPr>
              <a:t>, including cortisol, aldosterone, and catecholamines, in maintaining homeostasis.</a:t>
            </a:r>
          </a:p>
          <a:p>
            <a:pPr marL="0" marR="0" lvl="0" indent="0" algn="l" defTabSz="914400" rtl="0" eaLnBrk="0" fontAlgn="base" latinLnBrk="0" hangingPunct="0">
              <a:lnSpc>
                <a:spcPct val="16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Differentiate between disorders of adrenal hyperfunction and hypofunction</a:t>
            </a:r>
            <a:r>
              <a:rPr kumimoji="0" lang="en-US" altLang="en-US" sz="2800" b="0" i="0" u="none" strike="noStrike" cap="none" normalizeH="0" baseline="0" dirty="0">
                <a:ln>
                  <a:noFill/>
                </a:ln>
                <a:solidFill>
                  <a:schemeClr val="tx1"/>
                </a:solidFill>
                <a:effectLst/>
                <a:latin typeface="Arial" panose="020B0604020202020204" pitchFamily="34" charset="0"/>
              </a:rPr>
              <a:t>, such as Cushing’s syndrome, Addison’s disease, and pheochromocytoma.</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33607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838200" y="3680180"/>
            <a:ext cx="3429000" cy="1719072"/>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Adrenal gland </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630935" y="2807208"/>
            <a:ext cx="3823369" cy="3410712"/>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85000"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two adrenal glands are located on top of kidneys, which gives them other name suprarenal glands.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Each adrenal gland consists of two parts: an inner adrenal medulla and an outer adrenal cortex. </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hormones produced by each part have very different functions. </a:t>
            </a:r>
          </a:p>
        </p:txBody>
      </p:sp>
      <p:pic>
        <p:nvPicPr>
          <p:cNvPr id="3" name="Picture 2" descr="Adrenal Glands | Johns Hopkins Medicine">
            <a:extLst>
              <a:ext uri="{FF2B5EF4-FFF2-40B4-BE49-F238E27FC236}">
                <a16:creationId xmlns:a16="http://schemas.microsoft.com/office/drawing/2014/main" id="{5A4584DE-5B26-97F2-36C6-6884C33611CE}"/>
              </a:ext>
            </a:extLst>
          </p:cNvPr>
          <p:cNvPicPr>
            <a:picLocks noChangeAspect="1"/>
          </p:cNvPicPr>
          <p:nvPr/>
        </p:nvPicPr>
        <p:blipFill rotWithShape="1">
          <a:blip r:embed="rId3">
            <a:extLst>
              <a:ext uri="{28A0092B-C50C-407E-A947-70E740481C1C}">
                <a14:useLocalDpi xmlns:a14="http://schemas.microsoft.com/office/drawing/2010/main" val="0"/>
              </a:ext>
            </a:extLst>
          </a:blip>
          <a:srcRect t="14234"/>
          <a:stretch/>
        </p:blipFill>
        <p:spPr bwMode="auto">
          <a:xfrm>
            <a:off x="4654296" y="1097588"/>
            <a:ext cx="6903720" cy="4662823"/>
          </a:xfrm>
          <a:prstGeom prst="rect">
            <a:avLst/>
          </a:prstGeom>
          <a:noFill/>
          <a:extLst>
            <a:ext uri="{53640926-AAD7-44D8-BBD7-CCE9431645EC}">
              <a14:shadowObscured xmlns:a14="http://schemas.microsoft.com/office/drawing/2010/main"/>
            </a:ext>
          </a:extLst>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9D8EE47-9D46-4A6E-B333-CA4E7C1245EA}"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5/6/2026</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81787094-0104-8373-758A-A6CC2FC0B8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633957-E5A2-44EC-BC41-BB221D1F35C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medulla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cells of the adrenal medulla secrete epinephrine (adrenalin) and norepinephrine (noradrenalin), which collectively are called catecholamines.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and norepinephrine are both secreted in stress situations.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Norepinephrine is secreted in small amounts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Epinephrine secreted in larger amounts.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B235DD2-6FBA-79A6-46C6-BB7BFFD59E12}"/>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4499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A60345-2456-48AA-8786-5C4E384D8D2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24560" y="209613"/>
            <a:ext cx="7870613"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Functions of Epinephrine and norepinephrine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37B91F-A0F4-ED2C-79F1-2314D43D29A2}"/>
              </a:ext>
            </a:extLst>
          </p:cNvPr>
          <p:cNvPicPr>
            <a:picLocks noChangeAspect="1"/>
          </p:cNvPicPr>
          <p:nvPr/>
        </p:nvPicPr>
        <p:blipFill rotWithShape="1">
          <a:blip r:embed="rId4">
            <a:extLst>
              <a:ext uri="{28A0092B-C50C-407E-A947-70E740481C1C}">
                <a14:useLocalDpi xmlns:a14="http://schemas.microsoft.com/office/drawing/2010/main" val="0"/>
              </a:ext>
            </a:extLst>
          </a:blip>
          <a:srcRect r="26636"/>
          <a:stretch/>
        </p:blipFill>
        <p:spPr bwMode="auto">
          <a:xfrm>
            <a:off x="924560" y="1974061"/>
            <a:ext cx="10262122" cy="4280689"/>
          </a:xfrm>
          <a:prstGeom prst="rect">
            <a:avLst/>
          </a:prstGeom>
          <a:noFill/>
          <a:ln>
            <a:noFill/>
          </a:ln>
          <a:extLst>
            <a:ext uri="{53640926-AAD7-44D8-BBD7-CCE9431645EC}">
              <a14:shadowObscured xmlns:a14="http://schemas.microsoft.com/office/drawing/2010/main"/>
            </a:ext>
          </a:extLst>
        </p:spPr>
      </p:pic>
      <p:sp>
        <p:nvSpPr>
          <p:cNvPr id="9" name="标题 1">
            <a:extLst>
              <a:ext uri="{FF2B5EF4-FFF2-40B4-BE49-F238E27FC236}">
                <a16:creationId xmlns:a16="http://schemas.microsoft.com/office/drawing/2014/main" id="{05A2995A-E662-5895-9F65-FC37F48C75E2}"/>
              </a:ext>
            </a:extLst>
          </p:cNvPr>
          <p:cNvSpPr txBox="1">
            <a:spLocks/>
          </p:cNvSpPr>
          <p:nvPr/>
        </p:nvSpPr>
        <p:spPr bwMode="auto">
          <a:xfrm>
            <a:off x="264160" y="1396931"/>
            <a:ext cx="1138936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adrenal medulla and their function</a:t>
            </a:r>
          </a:p>
        </p:txBody>
      </p:sp>
      <p:sp>
        <p:nvSpPr>
          <p:cNvPr id="5" name="Footer Placeholder 4">
            <a:extLst>
              <a:ext uri="{FF2B5EF4-FFF2-40B4-BE49-F238E27FC236}">
                <a16:creationId xmlns:a16="http://schemas.microsoft.com/office/drawing/2014/main" id="{C4C77374-D883-F5F0-C833-3A1C05AE9DF6}"/>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19648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7585BC-2B12-4878-85BC-063B9EB5601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06/05/2026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Adrenal cortex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cortex synthesizes more steroid hormones known collectively as the corticosteroids, or corticoids.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adrenal cortex has three layers of glandular tissue,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outer zona glomerulosa</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 thick middle zona fasciculata </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 inner zona reticularis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C46E1370-3326-1B09-5619-9C28130A4DF7}"/>
              </a:ext>
            </a:extLst>
          </p:cNvPr>
          <p:cNvPicPr>
            <a:picLocks noChangeAspect="1"/>
          </p:cNvPicPr>
          <p:nvPr/>
        </p:nvPicPr>
        <p:blipFill>
          <a:blip r:embed="rId4"/>
          <a:stretch>
            <a:fillRect/>
          </a:stretch>
        </p:blipFill>
        <p:spPr>
          <a:xfrm>
            <a:off x="4038600" y="2961649"/>
            <a:ext cx="8131280" cy="3196960"/>
          </a:xfrm>
          <a:prstGeom prst="rect">
            <a:avLst/>
          </a:prstGeom>
        </p:spPr>
      </p:pic>
      <p:sp>
        <p:nvSpPr>
          <p:cNvPr id="5" name="Footer Placeholder 4">
            <a:extLst>
              <a:ext uri="{FF2B5EF4-FFF2-40B4-BE49-F238E27FC236}">
                <a16:creationId xmlns:a16="http://schemas.microsoft.com/office/drawing/2014/main" id="{8627E9F1-107E-1908-274D-A7773A4F93CB}"/>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384094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00959" y="1677373"/>
            <a:ext cx="10515600" cy="1325563"/>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Mineralocorticoids-Aldosterone</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838200" y="1929384"/>
            <a:ext cx="10515600" cy="425196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Mineralocorticoids secreted by zona glomerulosa, which act on the kidneys to control electrolyte balance such as aldosterone.</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target organs of aldosterone are the kidneys.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Aldosterone increases the reabsorption of sodium and the excretion of potassium by the kidney tubules. </a:t>
            </a:r>
          </a:p>
          <a:p>
            <a:pPr marL="342900" marR="0" lvl="0" indent="-228600" fontAlgn="base">
              <a:lnSpc>
                <a:spcPct val="15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As sodium ions are reabsorbed, hydrogen ions (H+) may be excreted in exchange. This is one mechanism to prevent the accumulation of excess H+ ions, which would cause acidosis of body fluids. </a:t>
            </a: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AB49BDF-9B66-4F2E-8170-B5EA2FD81D1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5/6/2026</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247C6624-3FC7-E9CD-9E6E-5B6D905108F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CF4808D-278B-72D5-F193-055591A86452}"/>
              </a:ext>
            </a:extLst>
          </p:cNvPr>
          <p:cNvSpPr>
            <a:spLocks noGrp="1"/>
          </p:cNvSpPr>
          <p:nvPr>
            <p:ph type="title"/>
          </p:nvPr>
        </p:nvSpPr>
        <p:spPr>
          <a:xfrm>
            <a:off x="876693" y="741391"/>
            <a:ext cx="3455821" cy="1616203"/>
          </a:xfrm>
        </p:spPr>
        <p:txBody>
          <a:bodyPr anchor="b">
            <a:normAutofit/>
          </a:bodyPr>
          <a:lstStyle/>
          <a:p>
            <a:endParaRPr lang="en-US" sz="3200"/>
          </a:p>
        </p:txBody>
      </p:sp>
      <p:sp>
        <p:nvSpPr>
          <p:cNvPr id="12" name="Content Placeholder 11">
            <a:extLst>
              <a:ext uri="{FF2B5EF4-FFF2-40B4-BE49-F238E27FC236}">
                <a16:creationId xmlns:a16="http://schemas.microsoft.com/office/drawing/2014/main" id="{09212450-3720-30A9-6C3E-3DEF4EBDB88A}"/>
              </a:ext>
            </a:extLst>
          </p:cNvPr>
          <p:cNvSpPr>
            <a:spLocks noGrp="1"/>
          </p:cNvSpPr>
          <p:nvPr>
            <p:ph idx="1"/>
          </p:nvPr>
        </p:nvSpPr>
        <p:spPr>
          <a:xfrm>
            <a:off x="876693" y="2533476"/>
            <a:ext cx="3455821" cy="3447832"/>
          </a:xfrm>
        </p:spPr>
        <p:txBody>
          <a:bodyPr anchor="t">
            <a:normAutofit/>
          </a:bodyPr>
          <a:lstStyle/>
          <a:p>
            <a:endParaRPr lang="en-US" sz="2000"/>
          </a:p>
        </p:txBody>
      </p:sp>
      <p:pic>
        <p:nvPicPr>
          <p:cNvPr id="8" name="Content Placeholder 7">
            <a:extLst>
              <a:ext uri="{FF2B5EF4-FFF2-40B4-BE49-F238E27FC236}">
                <a16:creationId xmlns:a16="http://schemas.microsoft.com/office/drawing/2014/main" id="{31E047E9-9328-8402-84FA-EB3C4ED5979E}"/>
              </a:ext>
            </a:extLst>
          </p:cNvPr>
          <p:cNvPicPr>
            <a:picLocks noChangeAspect="1"/>
          </p:cNvPicPr>
          <p:nvPr/>
        </p:nvPicPr>
        <p:blipFill>
          <a:blip r:embed="rId3"/>
          <a:stretch>
            <a:fillRect/>
          </a:stretch>
        </p:blipFill>
        <p:spPr>
          <a:xfrm>
            <a:off x="838200" y="63545"/>
            <a:ext cx="9901615" cy="6337033"/>
          </a:xfrm>
          <a:prstGeom prst="rect">
            <a:avLst/>
          </a:prstGeom>
        </p:spPr>
      </p:pic>
      <p:sp>
        <p:nvSpPr>
          <p:cNvPr id="4" name="Date Placeholder 3">
            <a:extLst>
              <a:ext uri="{FF2B5EF4-FFF2-40B4-BE49-F238E27FC236}">
                <a16:creationId xmlns:a16="http://schemas.microsoft.com/office/drawing/2014/main" id="{F7C39DEC-A5F3-F83B-4A47-0348FF4B7854}"/>
              </a:ext>
            </a:extLst>
          </p:cNvPr>
          <p:cNvSpPr>
            <a:spLocks noGrp="1"/>
          </p:cNvSpPr>
          <p:nvPr>
            <p:ph type="dt" sz="half" idx="10"/>
          </p:nvPr>
        </p:nvSpPr>
        <p:spPr>
          <a:xfrm>
            <a:off x="838200" y="6356350"/>
            <a:ext cx="2743200" cy="365125"/>
          </a:xfrm>
        </p:spPr>
        <p:txBody>
          <a:bodyPr>
            <a:normAutofit/>
          </a:bodyPr>
          <a:lstStyle/>
          <a:p>
            <a:pPr>
              <a:spcAft>
                <a:spcPts val="600"/>
              </a:spcAft>
            </a:pPr>
            <a:fld id="{6A5B56FE-4C1F-4A7B-99B2-0C426A61B323}" type="datetime1">
              <a:rPr lang="en-GB" smtClean="0"/>
              <a:pPr>
                <a:spcAft>
                  <a:spcPts val="600"/>
                </a:spcAft>
              </a:pPr>
              <a:t>06/05/2026</a:t>
            </a:fld>
            <a:endParaRPr lang="en-US"/>
          </a:p>
        </p:txBody>
      </p:sp>
      <p:sp>
        <p:nvSpPr>
          <p:cNvPr id="5" name="Footer Placeholder 4">
            <a:extLst>
              <a:ext uri="{FF2B5EF4-FFF2-40B4-BE49-F238E27FC236}">
                <a16:creationId xmlns:a16="http://schemas.microsoft.com/office/drawing/2014/main" id="{D27AA092-9678-E6AB-FE3A-55062ED4A823}"/>
              </a:ext>
            </a:extLst>
          </p:cNvPr>
          <p:cNvSpPr>
            <a:spLocks noGrp="1"/>
          </p:cNvSpPr>
          <p:nvPr>
            <p:ph type="ftr" sz="quarter" idx="11"/>
          </p:nvPr>
        </p:nvSpPr>
        <p:spPr>
          <a:xfrm>
            <a:off x="5514569" y="6356350"/>
            <a:ext cx="3096030" cy="365125"/>
          </a:xfrm>
        </p:spPr>
        <p:txBody>
          <a:bodyPr>
            <a:normAutofit/>
          </a:bodyPr>
          <a:lstStyle/>
          <a:p>
            <a:pPr algn="l">
              <a:spcAft>
                <a:spcPts val="600"/>
              </a:spcAft>
            </a:pPr>
            <a:r>
              <a:rPr lang="en-US">
                <a:solidFill>
                  <a:schemeClr val="tx1">
                    <a:lumMod val="50000"/>
                    <a:lumOff val="50000"/>
                  </a:schemeClr>
                </a:solidFill>
              </a:rPr>
              <a:t>Zhikal Omar Khudhur</a:t>
            </a:r>
          </a:p>
        </p:txBody>
      </p:sp>
      <p:sp>
        <p:nvSpPr>
          <p:cNvPr id="6" name="Slide Number Placeholder 5">
            <a:extLst>
              <a:ext uri="{FF2B5EF4-FFF2-40B4-BE49-F238E27FC236}">
                <a16:creationId xmlns:a16="http://schemas.microsoft.com/office/drawing/2014/main" id="{5732C81F-C5EA-E82F-A40C-6753785918F5}"/>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668125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1041</Words>
  <Application>Microsoft Office PowerPoint</Application>
  <PresentationFormat>Widescreen</PresentationFormat>
  <Paragraphs>162</Paragraphs>
  <Slides>19</Slides>
  <Notes>14</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SavonVTI</vt:lpstr>
      <vt:lpstr>2_Office</vt:lpstr>
      <vt:lpstr>adrenal gland </vt:lpstr>
      <vt:lpstr>PowerPoint Presentation</vt:lpstr>
      <vt:lpstr>Learning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61</cp:revision>
  <dcterms:created xsi:type="dcterms:W3CDTF">2022-10-25T13:41:35Z</dcterms:created>
  <dcterms:modified xsi:type="dcterms:W3CDTF">2026-05-07T04:43:59Z</dcterms:modified>
</cp:coreProperties>
</file>