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56" r:id="rId4"/>
    <p:sldId id="267" r:id="rId5"/>
    <p:sldId id="332" r:id="rId6"/>
    <p:sldId id="331" r:id="rId7"/>
    <p:sldId id="300" r:id="rId8"/>
    <p:sldId id="301" r:id="rId9"/>
    <p:sldId id="302" r:id="rId10"/>
    <p:sldId id="303" r:id="rId11"/>
    <p:sldId id="304" r:id="rId12"/>
    <p:sldId id="305" r:id="rId13"/>
    <p:sldId id="306" r:id="rId14"/>
    <p:sldId id="326" r:id="rId15"/>
    <p:sldId id="307" r:id="rId16"/>
    <p:sldId id="327" r:id="rId17"/>
    <p:sldId id="333" r:id="rId18"/>
    <p:sldId id="308" r:id="rId19"/>
    <p:sldId id="309" r:id="rId20"/>
    <p:sldId id="328" r:id="rId21"/>
    <p:sldId id="310" r:id="rId22"/>
    <p:sldId id="311" r:id="rId23"/>
    <p:sldId id="329" r:id="rId24"/>
    <p:sldId id="312" r:id="rId25"/>
    <p:sldId id="313" r:id="rId26"/>
    <p:sldId id="330" r:id="rId27"/>
    <p:sldId id="314" r:id="rId28"/>
    <p:sldId id="315"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51CF8B-CCD3-4D03-AD09-85DAB667184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39930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80059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26794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7089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51CF8B-CCD3-4D03-AD09-85DAB667184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74299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51CF8B-CCD3-4D03-AD09-85DAB667184B}"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08337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51CF8B-CCD3-4D03-AD09-85DAB667184B}"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15224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51CF8B-CCD3-4D03-AD09-85DAB667184B}"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13692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1CF8B-CCD3-4D03-AD09-85DAB667184B}"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273043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51CF8B-CCD3-4D03-AD09-85DAB667184B}"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296728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51CF8B-CCD3-4D03-AD09-85DAB667184B}"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154895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1CF8B-CCD3-4D03-AD09-85DAB667184B}" type="datetimeFigureOut">
              <a:rPr lang="en-US" smtClean="0"/>
              <a:t>4/8/2026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3CFF0-DD34-47D5-B632-BB853B208E16}" type="slidenum">
              <a:rPr lang="en-US" smtClean="0"/>
              <a:t>‹#›</a:t>
            </a:fld>
            <a:endParaRPr lang="en-US"/>
          </a:p>
        </p:txBody>
      </p:sp>
    </p:spTree>
    <p:extLst>
      <p:ext uri="{BB962C8B-B14F-4D97-AF65-F5344CB8AC3E}">
        <p14:creationId xmlns:p14="http://schemas.microsoft.com/office/powerpoint/2010/main" val="383066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5276-8E5C-4EFB-FB02-115AB405BA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FCE4FE-1EAC-ED0F-061E-14104A54D5FE}"/>
              </a:ext>
            </a:extLst>
          </p:cNvPr>
          <p:cNvSpPr>
            <a:spLocks noGrp="1"/>
          </p:cNvSpPr>
          <p:nvPr>
            <p:ph type="subTitle" idx="1"/>
          </p:nvPr>
        </p:nvSpPr>
        <p:spPr>
          <a:xfrm>
            <a:off x="0" y="71919"/>
            <a:ext cx="12192000" cy="6863137"/>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a:lnSpc>
                <a:spcPct val="100000"/>
              </a:lnSpc>
              <a:spcAft>
                <a:spcPts val="600"/>
              </a:spcAft>
            </a:pPr>
            <a:r>
              <a:rPr lang="en-US" b="1" dirty="0"/>
              <a:t> </a:t>
            </a:r>
            <a:r>
              <a:rPr lang="en-US" sz="2800" b="1" dirty="0"/>
              <a:t>Nursing Leadership and Management</a:t>
            </a:r>
            <a:r>
              <a:rPr lang="en-US" sz="3200" dirty="0"/>
              <a:t> </a:t>
            </a:r>
            <a:br>
              <a:rPr lang="en-US" sz="3200" dirty="0"/>
            </a:br>
            <a:endParaRPr lang="en-US" sz="3200" b="1" dirty="0"/>
          </a:p>
          <a:p>
            <a:pPr>
              <a:lnSpc>
                <a:spcPct val="100000"/>
              </a:lnSpc>
              <a:spcAft>
                <a:spcPts val="600"/>
              </a:spcAft>
            </a:pPr>
            <a:r>
              <a:rPr lang="en-US" b="1" dirty="0"/>
              <a:t>Dr. Salih A Abdulla</a:t>
            </a:r>
            <a:br>
              <a:rPr lang="en-US" b="1" dirty="0"/>
            </a:br>
            <a:r>
              <a:rPr lang="en-US" dirty="0"/>
              <a:t> Introduction to Nursing Service Management </a:t>
            </a:r>
            <a:br>
              <a:rPr lang="en-US" dirty="0"/>
            </a:br>
            <a:r>
              <a:rPr lang="en-US" dirty="0"/>
              <a:t>Spring Semester</a:t>
            </a:r>
            <a:br>
              <a:rPr lang="en-US" dirty="0"/>
            </a:br>
            <a:r>
              <a:rPr lang="en-US"/>
              <a:t>Week 2</a:t>
            </a:r>
            <a:br>
              <a:rPr lang="en-US" dirty="0"/>
            </a:br>
            <a:r>
              <a:rPr lang="en-US" dirty="0"/>
              <a:t>2025-2026</a:t>
            </a:r>
            <a:r>
              <a:rPr lang="en-US" sz="3200" dirty="0"/>
              <a:t> </a:t>
            </a:r>
            <a:endParaRPr lang="en-US" dirty="0"/>
          </a:p>
        </p:txBody>
      </p:sp>
      <p:pic>
        <p:nvPicPr>
          <p:cNvPr id="2" name="Picture 1" descr="A logo of a university&#10;&#10;Description automatically generated">
            <a:extLst>
              <a:ext uri="{FF2B5EF4-FFF2-40B4-BE49-F238E27FC236}">
                <a16:creationId xmlns:a16="http://schemas.microsoft.com/office/drawing/2014/main" id="{9D403F19-1B79-0AC6-51BF-2A363F1AE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61" y="170393"/>
            <a:ext cx="2869809" cy="2305521"/>
          </a:xfrm>
          <a:prstGeom prst="rect">
            <a:avLst/>
          </a:prstGeom>
        </p:spPr>
      </p:pic>
    </p:spTree>
    <p:extLst>
      <p:ext uri="{BB962C8B-B14F-4D97-AF65-F5344CB8AC3E}">
        <p14:creationId xmlns:p14="http://schemas.microsoft.com/office/powerpoint/2010/main" val="405612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CD244-6CB3-527F-471E-34BA44BF2C6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4207B84-2F4B-97B8-67F1-E3CDA7B8EA82}"/>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It</a:t>
            </a:r>
            <a:r>
              <a:rPr lang="en-US" sz="3200" dirty="0">
                <a:latin typeface="Times New Roman" panose="02020603050405020304" pitchFamily="18" charset="0"/>
                <a:cs typeface="Times New Roman" panose="02020603050405020304" pitchFamily="18" charset="0"/>
              </a:rPr>
              <a:t> is the process of planning, organizing, leading and controlling the work of organization members and of using all available organizational resources to reach stated organizational goals.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It</a:t>
            </a:r>
            <a:r>
              <a:rPr lang="en-US" sz="3200" dirty="0">
                <a:latin typeface="Times New Roman" panose="02020603050405020304" pitchFamily="18" charset="0"/>
                <a:cs typeface="Times New Roman" panose="02020603050405020304" pitchFamily="18" charset="0"/>
              </a:rPr>
              <a:t> is the process of directing, coordinating and influencing the operation of an organization to obtain desired result and enhance total performance.</a:t>
            </a:r>
            <a:r>
              <a:rPr lang="en-US" sz="3200" dirty="0"/>
              <a:t> </a:t>
            </a:r>
            <a:endParaRPr lang="en-US" sz="36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91C89F06-4615-D1EA-4071-5F04A7781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873303"/>
          </a:xfrm>
          <a:prstGeom prst="rect">
            <a:avLst/>
          </a:prstGeom>
        </p:spPr>
      </p:pic>
      <p:pic>
        <p:nvPicPr>
          <p:cNvPr id="5" name="Picture 4">
            <a:extLst>
              <a:ext uri="{FF2B5EF4-FFF2-40B4-BE49-F238E27FC236}">
                <a16:creationId xmlns:a16="http://schemas.microsoft.com/office/drawing/2014/main" id="{EA706A97-4669-FEEC-52C9-DF2DD5C00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090" y="4458984"/>
            <a:ext cx="5667910" cy="2399016"/>
          </a:xfrm>
          <a:prstGeom prst="rect">
            <a:avLst/>
          </a:prstGeom>
        </p:spPr>
      </p:pic>
    </p:spTree>
    <p:extLst>
      <p:ext uri="{BB962C8B-B14F-4D97-AF65-F5344CB8AC3E}">
        <p14:creationId xmlns:p14="http://schemas.microsoft.com/office/powerpoint/2010/main" val="299811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013F1-4DF6-2119-DF2A-3F5F9560131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FF5FD4C-3F4D-BCB3-F7EC-CDD0DE84B715}"/>
              </a:ext>
            </a:extLst>
          </p:cNvPr>
          <p:cNvSpPr>
            <a:spLocks noGrp="1"/>
          </p:cNvSpPr>
          <p:nvPr>
            <p:ph type="subTitle" idx="1"/>
          </p:nvPr>
        </p:nvSpPr>
        <p:spPr>
          <a:xfrm>
            <a:off x="0" y="0"/>
            <a:ext cx="12192000" cy="6858000"/>
          </a:xfrm>
        </p:spPr>
        <p:txBody>
          <a:bodyPr>
            <a:normAutofit fontScale="92500"/>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70000"/>
              </a:lnSpc>
              <a:spcBef>
                <a:spcPts val="0"/>
              </a:spcBef>
            </a:pPr>
            <a:r>
              <a:rPr lang="en-US" sz="3500" b="1" dirty="0">
                <a:latin typeface="Times New Roman" panose="02020603050405020304" pitchFamily="18" charset="0"/>
                <a:cs typeface="Times New Roman" panose="02020603050405020304" pitchFamily="18" charset="0"/>
              </a:rPr>
              <a:t>Nursing service administration</a:t>
            </a:r>
            <a:r>
              <a:rPr lang="en-US" sz="3500" dirty="0">
                <a:latin typeface="Times New Roman" panose="02020603050405020304" pitchFamily="18" charset="0"/>
                <a:cs typeface="Times New Roman" panose="02020603050405020304" pitchFamily="18" charset="0"/>
              </a:rPr>
              <a:t>  </a:t>
            </a:r>
          </a:p>
          <a:p>
            <a:pPr algn="just">
              <a:lnSpc>
                <a:spcPct val="170000"/>
              </a:lnSpc>
              <a:spcBef>
                <a:spcPts val="0"/>
              </a:spcBef>
            </a:pPr>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Nursing service administration </a:t>
            </a:r>
            <a:r>
              <a:rPr lang="en-US" sz="3500" dirty="0">
                <a:latin typeface="Times New Roman" panose="02020603050405020304" pitchFamily="18" charset="0"/>
                <a:cs typeface="Times New Roman" panose="02020603050405020304" pitchFamily="18" charset="0"/>
              </a:rPr>
              <a:t>is a coordinated activity, which provides all of the facilities necessary for the rendering of nursing service to clients.  </a:t>
            </a:r>
          </a:p>
          <a:p>
            <a:pPr algn="just">
              <a:lnSpc>
                <a:spcPct val="170000"/>
              </a:lnSpc>
              <a:spcBef>
                <a:spcPts val="0"/>
              </a:spcBef>
            </a:pPr>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Nursing service administration </a:t>
            </a:r>
            <a:r>
              <a:rPr lang="en-US" sz="3500" dirty="0">
                <a:latin typeface="Times New Roman" panose="02020603050405020304" pitchFamily="18" charset="0"/>
                <a:cs typeface="Times New Roman" panose="02020603050405020304" pitchFamily="18" charset="0"/>
              </a:rPr>
              <a:t>is the system of activities directed toward the nursing care of clients, and includes the establishment of over-all goals and policies within the aims of the health agency.</a:t>
            </a:r>
            <a:endParaRPr lang="en-US" sz="3600"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F5F9329B-1CC0-0E13-5967-CE3FBE9A6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64428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9DA9F-8B97-3B0B-3A61-F3B7EFA59F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5013DC-E706-8DA5-E8F8-F572391A40E0}"/>
              </a:ext>
            </a:extLst>
          </p:cNvPr>
          <p:cNvSpPr>
            <a:spLocks noGrp="1"/>
          </p:cNvSpPr>
          <p:nvPr>
            <p:ph type="subTitle" idx="1"/>
          </p:nvPr>
        </p:nvSpPr>
        <p:spPr>
          <a:xfrm>
            <a:off x="0" y="0"/>
            <a:ext cx="12192000" cy="6858000"/>
          </a:xfrm>
        </p:spPr>
        <p:txBody>
          <a:bodyPr>
            <a:normAutofit lnSpcReduction="10000"/>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60000"/>
              </a:lnSpc>
              <a:spcBef>
                <a:spcPts val="0"/>
              </a:spcBef>
            </a:pPr>
            <a:endParaRPr lang="en-US" sz="3200" dirty="0">
              <a:latin typeface="Times New Roman" panose="02020603050405020304" pitchFamily="18" charset="0"/>
              <a:cs typeface="Times New Roman" panose="02020603050405020304" pitchFamily="18" charset="0"/>
            </a:endParaRPr>
          </a:p>
          <a:p>
            <a:pPr algn="just">
              <a:lnSpc>
                <a:spcPct val="160000"/>
              </a:lnSpc>
              <a:spcBef>
                <a:spcPts val="0"/>
              </a:spcBef>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Nursing service administration </a:t>
            </a:r>
            <a:r>
              <a:rPr lang="en-US" sz="3200" dirty="0">
                <a:latin typeface="Times New Roman" panose="02020603050405020304" pitchFamily="18" charset="0"/>
                <a:cs typeface="Times New Roman" panose="02020603050405020304" pitchFamily="18" charset="0"/>
              </a:rPr>
              <a:t>is the marshaling of resources to accomplish a purpose.  </a:t>
            </a:r>
          </a:p>
          <a:p>
            <a:pPr algn="just">
              <a:lnSpc>
                <a:spcPct val="160000"/>
              </a:lnSpc>
              <a:spcBef>
                <a:spcPts val="0"/>
              </a:spcBef>
            </a:pPr>
            <a:r>
              <a:rPr lang="en-US" sz="3200" dirty="0">
                <a:latin typeface="Times New Roman" panose="02020603050405020304" pitchFamily="18" charset="0"/>
                <a:cs typeface="Times New Roman" panose="02020603050405020304" pitchFamily="18" charset="0"/>
              </a:rPr>
              <a:t>	It is both an art and a science. It is a science in the sense that one may systematically study and analyze the behavior of people as a collective endeavor.</a:t>
            </a:r>
          </a:p>
          <a:p>
            <a:pPr algn="just">
              <a:lnSpc>
                <a:spcPct val="160000"/>
              </a:lnSpc>
              <a:spcBef>
                <a:spcPts val="0"/>
              </a:spcBef>
            </a:pPr>
            <a:r>
              <a:rPr lang="en-US" sz="3200" dirty="0">
                <a:latin typeface="Times New Roman" panose="02020603050405020304" pitchFamily="18" charset="0"/>
                <a:cs typeface="Times New Roman" panose="02020603050405020304" pitchFamily="18" charset="0"/>
              </a:rPr>
              <a:t>	It is an art because it requires qualities of dynamic character to make them effective in application.</a:t>
            </a:r>
            <a:endParaRPr lang="en-US" sz="3600"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02D9E2B4-C4A8-4BA5-C9AB-765A5F5F8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7194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D9B66-BBFF-82EE-42DB-6484AE02E72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F3A3B6E-444F-9208-B078-E2FCA6CE6D22}"/>
              </a:ext>
            </a:extLst>
          </p:cNvPr>
          <p:cNvSpPr>
            <a:spLocks noGrp="1"/>
          </p:cNvSpPr>
          <p:nvPr>
            <p:ph type="subTitle" idx="1"/>
          </p:nvPr>
        </p:nvSpPr>
        <p:spPr>
          <a:xfrm>
            <a:off x="0" y="0"/>
            <a:ext cx="12192000" cy="6858000"/>
          </a:xfrm>
        </p:spPr>
        <p:txBody>
          <a:bodyPr>
            <a:normAutofit fontScale="70000" lnSpcReduction="20000"/>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70000"/>
              </a:lnSpc>
              <a:spcBef>
                <a:spcPts val="0"/>
              </a:spcBef>
            </a:pPr>
            <a:r>
              <a:rPr lang="en-US" sz="3200" dirty="0">
                <a:latin typeface="Times New Roman" panose="02020603050405020304" pitchFamily="18" charset="0"/>
                <a:cs typeface="Times New Roman" panose="02020603050405020304" pitchFamily="18" charset="0"/>
              </a:rPr>
              <a:t>	</a:t>
            </a:r>
            <a:r>
              <a:rPr lang="en-US" sz="4600" b="1" dirty="0">
                <a:latin typeface="Times New Roman" panose="02020603050405020304" pitchFamily="18" charset="0"/>
                <a:cs typeface="Times New Roman" panose="02020603050405020304" pitchFamily="18" charset="0"/>
              </a:rPr>
              <a:t>Nursing service administration </a:t>
            </a:r>
            <a:r>
              <a:rPr lang="en-US" sz="4600" dirty="0">
                <a:latin typeface="Times New Roman" panose="02020603050405020304" pitchFamily="18" charset="0"/>
                <a:cs typeface="Times New Roman" panose="02020603050405020304" pitchFamily="18" charset="0"/>
              </a:rPr>
              <a:t>is the process of planning, organizing, leading and controlling that encompasses human, material, financial and informational resources in an organizational environment to achieve the predetermined objectives.</a:t>
            </a:r>
          </a:p>
          <a:p>
            <a:pPr algn="just">
              <a:lnSpc>
                <a:spcPct val="170000"/>
              </a:lnSpc>
              <a:spcBef>
                <a:spcPts val="0"/>
              </a:spcBef>
            </a:pPr>
            <a:r>
              <a:rPr lang="en-US" sz="4600" dirty="0">
                <a:latin typeface="Times New Roman" panose="02020603050405020304" pitchFamily="18" charset="0"/>
                <a:cs typeface="Times New Roman" panose="02020603050405020304" pitchFamily="18" charset="0"/>
              </a:rPr>
              <a:t>	The primary objective of the role of nursing service is the provision for continuous individual, group and community service, including whatever is necessary.</a:t>
            </a:r>
          </a:p>
        </p:txBody>
      </p:sp>
      <p:pic>
        <p:nvPicPr>
          <p:cNvPr id="2" name="Picture 1" descr="A logo of a university&#10;&#10;Description automatically generated">
            <a:extLst>
              <a:ext uri="{FF2B5EF4-FFF2-40B4-BE49-F238E27FC236}">
                <a16:creationId xmlns:a16="http://schemas.microsoft.com/office/drawing/2014/main" id="{13E87BDA-3C3A-F1A6-142F-C60AE55E9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492969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BFAAC-2BDB-A22B-8C3C-38EAB99B4DF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13FE59A-F5F5-D03A-5499-52A10F7423DB}"/>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70000"/>
              </a:lnSpc>
              <a:spcBef>
                <a:spcPts val="0"/>
              </a:spcBef>
            </a:pPr>
            <a:r>
              <a:rPr lang="en-US" sz="3200" dirty="0">
                <a:latin typeface="Times New Roman" panose="02020603050405020304" pitchFamily="18" charset="0"/>
                <a:cs typeface="Times New Roman" panose="02020603050405020304" pitchFamily="18" charset="0"/>
              </a:rPr>
              <a:t>	</a:t>
            </a:r>
            <a:r>
              <a:rPr lang="en-US" sz="46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subsidiary objectives of this role are the professional activities of administration, including human relations, communications, teaching, research, and personal development, designed to further the primary objective-the optimum nursing care of patients.</a:t>
            </a:r>
          </a:p>
        </p:txBody>
      </p:sp>
      <p:pic>
        <p:nvPicPr>
          <p:cNvPr id="2" name="Picture 1" descr="A logo of a university&#10;&#10;Description automatically generated">
            <a:extLst>
              <a:ext uri="{FF2B5EF4-FFF2-40B4-BE49-F238E27FC236}">
                <a16:creationId xmlns:a16="http://schemas.microsoft.com/office/drawing/2014/main" id="{1D9147E6-EF02-6ACE-D641-EE0B5B38E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57350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E497D-267E-C5D2-E46E-61643AB5442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655A05C-05DC-8510-D535-941A00B7F5E9}"/>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70000"/>
              </a:lnSpc>
              <a:spcBef>
                <a:spcPts val="0"/>
              </a:spcBef>
            </a:pPr>
            <a:r>
              <a:rPr lang="en-US" sz="3200" b="1" dirty="0">
                <a:latin typeface="Times New Roman" panose="02020603050405020304" pitchFamily="18" charset="0"/>
                <a:cs typeface="Times New Roman" panose="02020603050405020304" pitchFamily="18" charset="0"/>
              </a:rPr>
              <a:t>Types of managers, managerial skill and roles</a:t>
            </a:r>
          </a:p>
          <a:p>
            <a:pPr algn="just">
              <a:lnSpc>
                <a:spcPct val="170000"/>
              </a:lnSpc>
              <a:spcBef>
                <a:spcPts val="0"/>
              </a:spcBef>
            </a:pP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Nursing service managers are people who appointed to positions of authority</a:t>
            </a:r>
            <a:r>
              <a:rPr lang="en-US" sz="3200" dirty="0">
                <a:latin typeface="Times New Roman" panose="02020603050405020304" pitchFamily="18" charset="0"/>
                <a:cs typeface="Times New Roman" panose="02020603050405020304" pitchFamily="18" charset="0"/>
              </a:rPr>
              <a:t>, which enable others to perform their work effectively, who have responsibility for resource utilization and who are accountable for work.</a:t>
            </a:r>
          </a:p>
        </p:txBody>
      </p:sp>
      <p:pic>
        <p:nvPicPr>
          <p:cNvPr id="2" name="Picture 1" descr="A logo of a university&#10;&#10;Description automatically generated">
            <a:extLst>
              <a:ext uri="{FF2B5EF4-FFF2-40B4-BE49-F238E27FC236}">
                <a16:creationId xmlns:a16="http://schemas.microsoft.com/office/drawing/2014/main" id="{22AA581D-14DA-E46D-3ED6-A8D474033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452261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FAC6-BB22-630B-CCC7-684BB150FB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C2B63F5-618C-D76E-3DA3-A138E3D987A5}"/>
              </a:ext>
            </a:extLst>
          </p:cNvPr>
          <p:cNvSpPr>
            <a:spLocks noGrp="1"/>
          </p:cNvSpPr>
          <p:nvPr>
            <p:ph type="subTitle" idx="1"/>
          </p:nvPr>
        </p:nvSpPr>
        <p:spPr>
          <a:xfrm>
            <a:off x="0" y="0"/>
            <a:ext cx="12192000" cy="6858000"/>
          </a:xfrm>
        </p:spPr>
        <p:txBody>
          <a:bodyPr>
            <a:normAutofit fontScale="77500" lnSpcReduction="20000"/>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70000"/>
              </a:lnSpc>
              <a:spcBef>
                <a:spcPts val="0"/>
              </a:spcBef>
            </a:pPr>
            <a:r>
              <a:rPr lang="en-US" sz="4100" b="1" dirty="0">
                <a:latin typeface="Times New Roman" panose="02020603050405020304" pitchFamily="18" charset="0"/>
                <a:cs typeface="Times New Roman" panose="02020603050405020304" pitchFamily="18" charset="0"/>
              </a:rPr>
              <a:t>Types of managers </a:t>
            </a:r>
          </a:p>
          <a:p>
            <a:pPr algn="just">
              <a:lnSpc>
                <a:spcPct val="170000"/>
              </a:lnSpc>
              <a:spcBef>
                <a:spcPts val="0"/>
              </a:spcBef>
            </a:pPr>
            <a:r>
              <a:rPr lang="en-US" sz="4100" dirty="0">
                <a:latin typeface="Times New Roman" panose="02020603050405020304" pitchFamily="18" charset="0"/>
                <a:cs typeface="Times New Roman" panose="02020603050405020304" pitchFamily="18" charset="0"/>
              </a:rPr>
              <a:t>	Traditionally classifications of managers are by level in the organizational hierarchy; common classification is: </a:t>
            </a:r>
          </a:p>
          <a:p>
            <a:pPr marL="571500" indent="-571500" algn="just">
              <a:lnSpc>
                <a:spcPct val="170000"/>
              </a:lnSpc>
              <a:spcBef>
                <a:spcPts val="0"/>
              </a:spcBef>
              <a:buFont typeface="Wingdings" panose="05000000000000000000" pitchFamily="2" charset="2"/>
              <a:buChar char="ü"/>
            </a:pPr>
            <a:r>
              <a:rPr lang="en-US" sz="4100" dirty="0">
                <a:highlight>
                  <a:srgbClr val="FFFF00"/>
                </a:highlight>
                <a:latin typeface="Times New Roman" panose="02020603050405020304" pitchFamily="18" charset="0"/>
                <a:cs typeface="Times New Roman" panose="02020603050405020304" pitchFamily="18" charset="0"/>
              </a:rPr>
              <a:t>Top level–such as board of directors, Presidents and vice presidents </a:t>
            </a:r>
          </a:p>
          <a:p>
            <a:pPr marL="571500" indent="-571500" algn="just">
              <a:lnSpc>
                <a:spcPct val="170000"/>
              </a:lnSpc>
              <a:spcBef>
                <a:spcPts val="0"/>
              </a:spcBef>
              <a:buFont typeface="Wingdings" panose="05000000000000000000" pitchFamily="2" charset="2"/>
              <a:buChar char="ü"/>
            </a:pPr>
            <a:r>
              <a:rPr lang="en-US" sz="4100" dirty="0">
                <a:highlight>
                  <a:srgbClr val="FFFF00"/>
                </a:highlight>
                <a:latin typeface="Times New Roman" panose="02020603050405020304" pitchFamily="18" charset="0"/>
                <a:cs typeface="Times New Roman" panose="02020603050405020304" pitchFamily="18" charset="0"/>
              </a:rPr>
              <a:t>Middle level–such as directors of nursing, supervisory staffs and department heads </a:t>
            </a:r>
          </a:p>
          <a:p>
            <a:pPr marL="571500" indent="-571500" algn="just">
              <a:lnSpc>
                <a:spcPct val="170000"/>
              </a:lnSpc>
              <a:spcBef>
                <a:spcPts val="0"/>
              </a:spcBef>
              <a:buFont typeface="Wingdings" panose="05000000000000000000" pitchFamily="2" charset="2"/>
              <a:buChar char="ü"/>
            </a:pPr>
            <a:r>
              <a:rPr lang="en-US" sz="4100" dirty="0">
                <a:highlight>
                  <a:srgbClr val="FFFF00"/>
                </a:highlight>
                <a:latin typeface="Times New Roman" panose="02020603050405020304" pitchFamily="18" charset="0"/>
                <a:cs typeface="Times New Roman" panose="02020603050405020304" pitchFamily="18" charset="0"/>
              </a:rPr>
              <a:t>First line/front line/ or supervisory management– such as head nurses and staffs. </a:t>
            </a:r>
          </a:p>
        </p:txBody>
      </p:sp>
      <p:pic>
        <p:nvPicPr>
          <p:cNvPr id="2" name="Picture 1" descr="A logo of a university&#10;&#10;Description automatically generated">
            <a:extLst>
              <a:ext uri="{FF2B5EF4-FFF2-40B4-BE49-F238E27FC236}">
                <a16:creationId xmlns:a16="http://schemas.microsoft.com/office/drawing/2014/main" id="{92E3A407-92D5-F66D-0974-5689B5A98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52650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80012-32DC-C111-0EB4-376555E97BE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1D840D2-2F88-9E87-7C3C-4C3D9D486228}"/>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p:txBody>
      </p:sp>
      <p:pic>
        <p:nvPicPr>
          <p:cNvPr id="2" name="Picture 1" descr="A logo of a university&#10;&#10;Description automatically generated">
            <a:extLst>
              <a:ext uri="{FF2B5EF4-FFF2-40B4-BE49-F238E27FC236}">
                <a16:creationId xmlns:a16="http://schemas.microsoft.com/office/drawing/2014/main" id="{AAB6080A-8C2D-83E4-6C5F-BEEA6403F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pic>
        <p:nvPicPr>
          <p:cNvPr id="5" name="Picture 4">
            <a:extLst>
              <a:ext uri="{FF2B5EF4-FFF2-40B4-BE49-F238E27FC236}">
                <a16:creationId xmlns:a16="http://schemas.microsoft.com/office/drawing/2014/main" id="{73F25F84-78CD-318A-913D-E99BA7E67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7" y="71919"/>
            <a:ext cx="12099534" cy="6786081"/>
          </a:xfrm>
          <a:prstGeom prst="rect">
            <a:avLst/>
          </a:prstGeom>
        </p:spPr>
      </p:pic>
    </p:spTree>
    <p:extLst>
      <p:ext uri="{BB962C8B-B14F-4D97-AF65-F5344CB8AC3E}">
        <p14:creationId xmlns:p14="http://schemas.microsoft.com/office/powerpoint/2010/main" val="1393952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7C3BD-A14A-8790-5629-45FB3381E19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CD520DB-EAFA-E63A-681A-8777489F2935}"/>
              </a:ext>
            </a:extLst>
          </p:cNvPr>
          <p:cNvSpPr>
            <a:spLocks noGrp="1"/>
          </p:cNvSpPr>
          <p:nvPr>
            <p:ph type="subTitle" idx="1"/>
          </p:nvPr>
        </p:nvSpPr>
        <p:spPr>
          <a:xfrm>
            <a:off x="0" y="0"/>
            <a:ext cx="12192000" cy="6858000"/>
          </a:xfrm>
        </p:spPr>
        <p:txBody>
          <a:bodyPr>
            <a:normAutofit fontScale="92500" lnSpcReduction="10000"/>
          </a:bodyPr>
          <a:lstStyle/>
          <a:p>
            <a:pPr algn="just">
              <a:lnSpc>
                <a:spcPct val="150000"/>
              </a:lnSpc>
              <a:spcBef>
                <a:spcPts val="0"/>
              </a:spcBef>
            </a:pPr>
            <a:endParaRPr lang="en-US" sz="28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2800"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2800" dirty="0">
                <a:latin typeface="Times New Roman" panose="02020603050405020304" pitchFamily="18" charset="0"/>
                <a:cs typeface="Times New Roman" panose="02020603050405020304" pitchFamily="18" charset="0"/>
              </a:rPr>
              <a:t>	The primary differences between levels of managers are the </a:t>
            </a:r>
            <a:r>
              <a:rPr lang="en-US" sz="2800" u="sng" dirty="0">
                <a:latin typeface="Times New Roman" panose="02020603050405020304" pitchFamily="18" charset="0"/>
                <a:cs typeface="Times New Roman" panose="02020603050405020304" pitchFamily="18" charset="0"/>
              </a:rPr>
              <a:t>degree</a:t>
            </a:r>
            <a:r>
              <a:rPr lang="en-US" sz="2800" dirty="0">
                <a:latin typeface="Times New Roman" panose="02020603050405020304" pitchFamily="18" charset="0"/>
                <a:cs typeface="Times New Roman" panose="02020603050405020304" pitchFamily="18" charset="0"/>
              </a:rPr>
              <a:t> of authority and the </a:t>
            </a:r>
            <a:r>
              <a:rPr lang="en-US" sz="2800" u="sng" dirty="0">
                <a:latin typeface="Times New Roman" panose="02020603050405020304" pitchFamily="18" charset="0"/>
                <a:cs typeface="Times New Roman" panose="02020603050405020304" pitchFamily="18" charset="0"/>
              </a:rPr>
              <a:t>scope</a:t>
            </a:r>
            <a:r>
              <a:rPr lang="en-US" sz="2800" dirty="0">
                <a:latin typeface="Times New Roman" panose="02020603050405020304" pitchFamily="18" charset="0"/>
                <a:cs typeface="Times New Roman" panose="02020603050405020304" pitchFamily="18" charset="0"/>
              </a:rPr>
              <a:t> of responsibility and organizational</a:t>
            </a:r>
            <a:r>
              <a:rPr lang="en-US" sz="2800" u="sng" dirty="0">
                <a:latin typeface="Times New Roman" panose="02020603050405020304" pitchFamily="18" charset="0"/>
                <a:cs typeface="Times New Roman" panose="02020603050405020304" pitchFamily="18" charset="0"/>
              </a:rPr>
              <a:t> activity </a:t>
            </a:r>
            <a:r>
              <a:rPr lang="en-US" sz="2800" dirty="0">
                <a:latin typeface="Times New Roman" panose="02020603050405020304" pitchFamily="18" charset="0"/>
                <a:cs typeface="Times New Roman" panose="02020603050405020304" pitchFamily="18" charset="0"/>
              </a:rPr>
              <a:t>at each level. 	</a:t>
            </a:r>
          </a:p>
          <a:p>
            <a:pPr algn="just">
              <a:lnSpc>
                <a:spcPct val="150000"/>
              </a:lnSpc>
              <a:spcBef>
                <a:spcPts val="0"/>
              </a:spcBef>
            </a:pPr>
            <a:r>
              <a:rPr lang="en-US" sz="2800" b="1" dirty="0">
                <a:latin typeface="Times New Roman" panose="02020603050405020304" pitchFamily="18" charset="0"/>
                <a:cs typeface="Times New Roman" panose="02020603050405020304" pitchFamily="18" charset="0"/>
              </a:rPr>
              <a:t>For example, </a:t>
            </a:r>
          </a:p>
          <a:p>
            <a:pPr algn="just">
              <a:lnSpc>
                <a:spcPct val="150000"/>
              </a:lnSpc>
              <a:spcBef>
                <a:spcPts val="0"/>
              </a:spcBef>
            </a:pPr>
            <a:r>
              <a:rPr lang="en-US" sz="2800" dirty="0">
                <a:latin typeface="Times New Roman" panose="02020603050405020304" pitchFamily="18" charset="0"/>
                <a:cs typeface="Times New Roman" panose="02020603050405020304" pitchFamily="18" charset="0"/>
              </a:rPr>
              <a:t>	Top-level managers such as nursing administrators have authority over and responsibility for the entire organization. </a:t>
            </a:r>
          </a:p>
          <a:p>
            <a:pPr algn="just">
              <a:lnSpc>
                <a:spcPct val="150000"/>
              </a:lnSpc>
              <a:spcBef>
                <a:spcPts val="0"/>
              </a:spcBef>
            </a:pPr>
            <a:r>
              <a:rPr lang="en-US" sz="2800" dirty="0">
                <a:latin typeface="Times New Roman" panose="02020603050405020304" pitchFamily="18" charset="0"/>
                <a:cs typeface="Times New Roman" panose="02020603050405020304" pitchFamily="18" charset="0"/>
              </a:rPr>
              <a:t>	Middle level managers such as department heads and heads of services have authority over and responsibility for a specific segment, in contrast to the organization as a whole and act as a liaison between top-level managers and first level managers. </a:t>
            </a:r>
          </a:p>
          <a:p>
            <a:pPr algn="just">
              <a:lnSpc>
                <a:spcPct val="150000"/>
              </a:lnSpc>
              <a:spcBef>
                <a:spcPts val="0"/>
              </a:spcBef>
            </a:pPr>
            <a:r>
              <a:rPr lang="en-US" sz="2800" dirty="0">
                <a:latin typeface="Times New Roman" panose="02020603050405020304" pitchFamily="18" charset="0"/>
                <a:cs typeface="Times New Roman" panose="02020603050405020304" pitchFamily="18" charset="0"/>
              </a:rPr>
              <a:t>	First line managers, who generally report to middle level managers have authority over and are responsible for overseeing specific work for a particular group of works.</a:t>
            </a:r>
            <a:endParaRPr lang="en-US" sz="3600"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6C5C2177-EC48-4D6C-D1A4-35DA3C544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61514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7325F-B374-11F1-AA2E-215E3F69F12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C7FF78F-66E5-E8D6-6597-455AEC701709}"/>
              </a:ext>
            </a:extLst>
          </p:cNvPr>
          <p:cNvSpPr>
            <a:spLocks noGrp="1"/>
          </p:cNvSpPr>
          <p:nvPr>
            <p:ph type="subTitle" idx="1"/>
          </p:nvPr>
        </p:nvSpPr>
        <p:spPr>
          <a:xfrm>
            <a:off x="0" y="0"/>
            <a:ext cx="12192000" cy="6858000"/>
          </a:xfrm>
        </p:spPr>
        <p:txBody>
          <a:bodyPr>
            <a:noAutofit/>
          </a:bodyPr>
          <a:lstStyle/>
          <a:p>
            <a:pPr algn="just">
              <a:lnSpc>
                <a:spcPct val="150000"/>
              </a:lnSpc>
              <a:spcBef>
                <a:spcPts val="0"/>
              </a:spcBef>
            </a:pPr>
            <a:r>
              <a:rPr lang="en-US" sz="3000" b="1"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Managerial Skills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Managers can also be differentiated by the extent to which they use certain skills: conceptual, human relations and technical skills. All managers use human relation skills because they accomplish work through people.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Human relations skills include motivation, leadership and communication skills. </a:t>
            </a:r>
          </a:p>
        </p:txBody>
      </p:sp>
      <p:pic>
        <p:nvPicPr>
          <p:cNvPr id="2" name="Picture 1" descr="A logo of a university&#10;&#10;Description automatically generated">
            <a:extLst>
              <a:ext uri="{FF2B5EF4-FFF2-40B4-BE49-F238E27FC236}">
                <a16:creationId xmlns:a16="http://schemas.microsoft.com/office/drawing/2014/main" id="{0081BF0B-E828-5E5C-524B-A5B8F6C92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pic>
        <p:nvPicPr>
          <p:cNvPr id="5" name="Picture 4">
            <a:extLst>
              <a:ext uri="{FF2B5EF4-FFF2-40B4-BE49-F238E27FC236}">
                <a16:creationId xmlns:a16="http://schemas.microsoft.com/office/drawing/2014/main" id="{079B3710-A89B-BFA2-1F0C-FB0D917A0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714" y="4995374"/>
            <a:ext cx="4130211" cy="1862626"/>
          </a:xfrm>
          <a:prstGeom prst="rect">
            <a:avLst/>
          </a:prstGeom>
        </p:spPr>
      </p:pic>
    </p:spTree>
    <p:extLst>
      <p:ext uri="{BB962C8B-B14F-4D97-AF65-F5344CB8AC3E}">
        <p14:creationId xmlns:p14="http://schemas.microsoft.com/office/powerpoint/2010/main" val="307193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8AB94-A7A7-7315-32A5-7A12CA2E150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2670B8F-5B3C-590B-A652-518312841D82}"/>
              </a:ext>
            </a:extLst>
          </p:cNvPr>
          <p:cNvSpPr>
            <a:spLocks noGrp="1"/>
          </p:cNvSpPr>
          <p:nvPr>
            <p:ph type="subTitle" idx="1"/>
          </p:nvPr>
        </p:nvSpPr>
        <p:spPr>
          <a:xfrm>
            <a:off x="0" y="0"/>
            <a:ext cx="12192000" cy="6858000"/>
          </a:xfrm>
        </p:spPr>
        <p:txBody>
          <a:bodyPr>
            <a:normAutofit/>
          </a:bodyPr>
          <a:lstStyle/>
          <a:p>
            <a:pPr algn="l">
              <a:lnSpc>
                <a:spcPct val="150000"/>
              </a:lnSpc>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l">
              <a:lnSpc>
                <a:spcPct val="150000"/>
              </a:lnSpc>
              <a:spcBef>
                <a:spcPts val="0"/>
              </a:spcBef>
            </a:pPr>
            <a:r>
              <a:rPr lang="en-US" sz="3200" b="1" dirty="0">
                <a:latin typeface="Times New Roman" panose="02020603050405020304" pitchFamily="18" charset="0"/>
                <a:cs typeface="Times New Roman" panose="02020603050405020304" pitchFamily="18" charset="0"/>
              </a:rPr>
              <a:t>OUTLINE</a:t>
            </a:r>
          </a:p>
          <a:p>
            <a:pPr indent="-342900" algn="l">
              <a:lnSpc>
                <a:spcPct val="15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Introduction to Nursing Service Management </a:t>
            </a:r>
          </a:p>
          <a:p>
            <a:pPr indent="-342900" algn="l">
              <a:lnSpc>
                <a:spcPct val="15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Definition of management and nursing service administration</a:t>
            </a:r>
          </a:p>
          <a:p>
            <a:pPr indent="-342900" algn="l">
              <a:lnSpc>
                <a:spcPct val="15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Types of managers</a:t>
            </a:r>
          </a:p>
          <a:p>
            <a:pPr indent="-342900" algn="l">
              <a:lnSpc>
                <a:spcPct val="15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Managerial Skills</a:t>
            </a:r>
          </a:p>
          <a:p>
            <a:pPr indent="-342900" algn="l">
              <a:lnSpc>
                <a:spcPct val="15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Managerial roles</a:t>
            </a:r>
          </a:p>
          <a:p>
            <a:pPr indent="-342900" algn="l">
              <a:lnSpc>
                <a:spcPct val="15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Health Service Organizational Model</a:t>
            </a:r>
          </a:p>
          <a:p>
            <a:pPr algn="l">
              <a:lnSpc>
                <a:spcPct val="150000"/>
              </a:lnSpc>
            </a:pPr>
            <a:endParaRPr lang="en-US" b="1" dirty="0">
              <a:latin typeface="Times New Roman" panose="02020603050405020304" pitchFamily="18" charset="0"/>
              <a:cs typeface="Times New Roman" panose="02020603050405020304" pitchFamily="18" charset="0"/>
            </a:endParaRPr>
          </a:p>
          <a:p>
            <a:pPr algn="l">
              <a:lnSpc>
                <a:spcPct val="150000"/>
              </a:lnSpc>
            </a:pPr>
            <a:endParaRPr lang="en-US" dirty="0">
              <a:latin typeface="Times New Roman" panose="02020603050405020304" pitchFamily="18" charset="0"/>
              <a:cs typeface="Times New Roman" panose="02020603050405020304" pitchFamily="18" charset="0"/>
            </a:endParaRPr>
          </a:p>
          <a:p>
            <a:pPr algn="l">
              <a:lnSpc>
                <a:spcPct val="150000"/>
              </a:lnSpc>
            </a:pPr>
            <a:endParaRPr lang="en-US"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44350BE3-03CE-BC03-049F-6541256DB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44565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FBC5-C6DB-2CC2-BB20-A423630D6FD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EEE916-978D-DEB1-ACAD-5936623A8A28}"/>
              </a:ext>
            </a:extLst>
          </p:cNvPr>
          <p:cNvSpPr>
            <a:spLocks noGrp="1"/>
          </p:cNvSpPr>
          <p:nvPr>
            <p:ph type="subTitle" idx="1"/>
          </p:nvPr>
        </p:nvSpPr>
        <p:spPr>
          <a:xfrm>
            <a:off x="0" y="0"/>
            <a:ext cx="12192000" cy="6858000"/>
          </a:xfrm>
        </p:spPr>
        <p:txBody>
          <a:bodyPr>
            <a:noAutofit/>
          </a:bodyPr>
          <a:lstStyle/>
          <a:p>
            <a:pPr algn="just">
              <a:lnSpc>
                <a:spcPct val="150000"/>
              </a:lnSpc>
              <a:spcBef>
                <a:spcPts val="0"/>
              </a:spcBef>
            </a:pPr>
            <a:r>
              <a:rPr lang="en-US" sz="3000" b="1"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000"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0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Senior managers </a:t>
            </a:r>
            <a:r>
              <a:rPr lang="en-US" sz="3200" dirty="0">
                <a:latin typeface="Times New Roman" panose="02020603050405020304" pitchFamily="18" charset="0"/>
                <a:cs typeface="Times New Roman" panose="02020603050405020304" pitchFamily="18" charset="0"/>
              </a:rPr>
              <a:t>use more conceptual skills in their jobs than do middle level or first line managers.</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i="1" u="sng" dirty="0">
                <a:latin typeface="Times New Roman" panose="02020603050405020304" pitchFamily="18" charset="0"/>
                <a:cs typeface="Times New Roman" panose="02020603050405020304" pitchFamily="18" charset="0"/>
              </a:rPr>
              <a:t>These include </a:t>
            </a:r>
            <a:r>
              <a:rPr lang="en-US" sz="3200" dirty="0">
                <a:latin typeface="Times New Roman" panose="02020603050405020304" pitchFamily="18" charset="0"/>
                <a:cs typeface="Times New Roman" panose="02020603050405020304" pitchFamily="18" charset="0"/>
              </a:rPr>
              <a:t>recognizing and evaluating multiple complex issues and understanding their relationships, engaging in planning and problem solving that profoundly affect the health service organization, and thinking globally about the organization and its environment. </a:t>
            </a:r>
          </a:p>
        </p:txBody>
      </p:sp>
      <p:pic>
        <p:nvPicPr>
          <p:cNvPr id="2" name="Picture 1" descr="A logo of a university&#10;&#10;Description automatically generated">
            <a:extLst>
              <a:ext uri="{FF2B5EF4-FFF2-40B4-BE49-F238E27FC236}">
                <a16:creationId xmlns:a16="http://schemas.microsoft.com/office/drawing/2014/main" id="{B7EA45B8-71B7-0489-0622-6D7EF735D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73374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0AAE7-F04E-7D4F-B756-8F70EAF5251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BD04E94-125D-5F79-10D4-3F6193708C9B}"/>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Managerial roles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All health service managers engage in planning, organizing, staffing, directing, controlling, and decision making to some degree.</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Mintzberg’s classification of roles identifies: </a:t>
            </a:r>
          </a:p>
          <a:p>
            <a:pPr marL="457200" indent="-4572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Interpersonal</a:t>
            </a:r>
          </a:p>
          <a:p>
            <a:pPr marL="457200" indent="-4572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Informational </a:t>
            </a:r>
          </a:p>
          <a:p>
            <a:pPr marL="457200" indent="-4572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Decisional roles</a:t>
            </a:r>
          </a:p>
        </p:txBody>
      </p:sp>
      <p:pic>
        <p:nvPicPr>
          <p:cNvPr id="2" name="Picture 1" descr="A logo of a university&#10;&#10;Description automatically generated">
            <a:extLst>
              <a:ext uri="{FF2B5EF4-FFF2-40B4-BE49-F238E27FC236}">
                <a16:creationId xmlns:a16="http://schemas.microsoft.com/office/drawing/2014/main" id="{E4900534-F133-5482-B50C-E01EEA514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229658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18737-7375-D1A5-6124-922191E79FF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5D5923F-AB9B-BC4E-A915-C1BA5CC3DD1B}"/>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Interpersonal role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The three interpersonal roles are; </a:t>
            </a:r>
          </a:p>
          <a:p>
            <a:pPr marL="457200" indent="-4572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Figurehead: all managers, but especially senior managers, are  figureheads because they engage in ceremonial and symbolic activities such as greeting visitors and making speeches at organizational events.</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for example: </a:t>
            </a:r>
            <a:r>
              <a:rPr lang="en-US" sz="3200" dirty="0"/>
              <a:t>Nurse manager welcoming new staff or students</a:t>
            </a: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EC6772D7-6C1F-EDDA-CAA4-8C71F4827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81772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CE68B-B032-8D3B-757B-7C5C2B88398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1BCB2F0-8465-4DAD-EAAC-E7B240932BA6}"/>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indent="-3429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Liaison: involves formal and informal internal and external contacts. </a:t>
            </a:r>
          </a:p>
          <a:p>
            <a:pPr indent="-3429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Influencer: includes activities inherent in the directing function, the purpose of which is to motivate and lead. </a:t>
            </a:r>
          </a:p>
        </p:txBody>
      </p:sp>
      <p:pic>
        <p:nvPicPr>
          <p:cNvPr id="2" name="Picture 1" descr="A logo of a university&#10;&#10;Description automatically generated">
            <a:extLst>
              <a:ext uri="{FF2B5EF4-FFF2-40B4-BE49-F238E27FC236}">
                <a16:creationId xmlns:a16="http://schemas.microsoft.com/office/drawing/2014/main" id="{F29A2A48-079B-7D96-4FF6-E210ED31F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760288"/>
          </a:xfrm>
          <a:prstGeom prst="rect">
            <a:avLst/>
          </a:prstGeom>
        </p:spPr>
      </p:pic>
      <p:pic>
        <p:nvPicPr>
          <p:cNvPr id="5" name="Picture 4">
            <a:extLst>
              <a:ext uri="{FF2B5EF4-FFF2-40B4-BE49-F238E27FC236}">
                <a16:creationId xmlns:a16="http://schemas.microsoft.com/office/drawing/2014/main" id="{00D5B356-673A-B40B-764A-81B5D4BF7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3344"/>
            <a:ext cx="12192001" cy="3734656"/>
          </a:xfrm>
          <a:prstGeom prst="rect">
            <a:avLst/>
          </a:prstGeom>
        </p:spPr>
      </p:pic>
    </p:spTree>
    <p:extLst>
      <p:ext uri="{BB962C8B-B14F-4D97-AF65-F5344CB8AC3E}">
        <p14:creationId xmlns:p14="http://schemas.microsoft.com/office/powerpoint/2010/main" val="239971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46F2B-B226-8389-920E-1141F1DC0DB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5D4B2A8-E17D-92A5-310B-AAEFA793A3A5}"/>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Informational role</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The three informational roles of a manager are:</a:t>
            </a:r>
          </a:p>
          <a:p>
            <a:pPr indent="-3429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Monitor (Actively seeks and receives information from inside and outside the organization)</a:t>
            </a:r>
          </a:p>
          <a:p>
            <a:pPr indent="-3429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Disseminator (Shares relevant information with subordinates and teams).</a:t>
            </a:r>
          </a:p>
          <a:p>
            <a:pPr indent="-3429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Spokesperson (Communicates information to outsiders about the organization).</a:t>
            </a: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2D12CACE-6B00-C4C5-F282-BF698B29E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123052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00CE9-498F-4D9D-CB69-41A6B46AA07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880E65D-8DE3-126F-B6CA-8F4D20EB4FDC}"/>
              </a:ext>
            </a:extLst>
          </p:cNvPr>
          <p:cNvSpPr>
            <a:spLocks noGrp="1"/>
          </p:cNvSpPr>
          <p:nvPr>
            <p:ph type="subTitle" idx="1"/>
          </p:nvPr>
        </p:nvSpPr>
        <p:spPr>
          <a:xfrm>
            <a:off x="0" y="0"/>
            <a:ext cx="12192000" cy="6858000"/>
          </a:xfrm>
        </p:spPr>
        <p:txBody>
          <a:bodyPr>
            <a:noAutofit/>
          </a:bodyPr>
          <a:lstStyle/>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Decisional Roles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The four decisional roles of a manager are:</a:t>
            </a:r>
          </a:p>
          <a:p>
            <a:pPr indent="-3429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Entrepreneur </a:t>
            </a:r>
          </a:p>
          <a:p>
            <a:pPr indent="-342900" algn="just">
              <a:lnSpc>
                <a:spcPct val="15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Initiates change and innovation.</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Examples: starting a new project, improving hospital procedures</a:t>
            </a:r>
          </a:p>
          <a:p>
            <a:pPr indent="-3429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Disturbance handler</a:t>
            </a:r>
          </a:p>
          <a:p>
            <a:pPr indent="-342900" algn="just">
              <a:lnSpc>
                <a:spcPct val="15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Manages conflicts and crises.</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Examples: resolving staff disputes, handling emergencies, managing complaints</a:t>
            </a:r>
          </a:p>
        </p:txBody>
      </p:sp>
      <p:pic>
        <p:nvPicPr>
          <p:cNvPr id="2" name="Picture 1" descr="A logo of a university&#10;&#10;Description automatically generated">
            <a:extLst>
              <a:ext uri="{FF2B5EF4-FFF2-40B4-BE49-F238E27FC236}">
                <a16:creationId xmlns:a16="http://schemas.microsoft.com/office/drawing/2014/main" id="{98269EEF-91CD-24B7-AC7A-B70FA52A3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428042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A8393-97EE-F876-1163-A990ED15236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52D6368-7B99-CD4A-9CA0-5819D0BC673C}"/>
              </a:ext>
            </a:extLst>
          </p:cNvPr>
          <p:cNvSpPr>
            <a:spLocks noGrp="1"/>
          </p:cNvSpPr>
          <p:nvPr>
            <p:ph type="subTitle" idx="1"/>
          </p:nvPr>
        </p:nvSpPr>
        <p:spPr>
          <a:xfrm>
            <a:off x="0" y="0"/>
            <a:ext cx="12192000" cy="6858000"/>
          </a:xfrm>
        </p:spPr>
        <p:txBody>
          <a:bodyPr>
            <a:noAutofit/>
          </a:bodyPr>
          <a:lstStyle/>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a:t>
            </a:r>
          </a:p>
          <a:p>
            <a:pPr indent="-3429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Resource allocator</a:t>
            </a:r>
          </a:p>
          <a:p>
            <a:pPr indent="-342900" algn="just">
              <a:lnSpc>
                <a:spcPct val="15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Decides where and how resources are used.</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Examples: assigning staff, budgeting funds, scheduling equipment</a:t>
            </a:r>
          </a:p>
          <a:p>
            <a:pPr indent="-342900" algn="just">
              <a:lnSpc>
                <a:spcPct val="150000"/>
              </a:lnSpc>
              <a:spcBef>
                <a:spcPts val="0"/>
              </a:spcBef>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Negotiator</a:t>
            </a:r>
          </a:p>
          <a:p>
            <a:pPr indent="-571500" algn="just">
              <a:lnSpc>
                <a:spcPct val="15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Represents the organization in negotiations with others.</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Examples: negotiating contracts with suppliers, agreements with unions or partners</a:t>
            </a:r>
          </a:p>
        </p:txBody>
      </p:sp>
      <p:pic>
        <p:nvPicPr>
          <p:cNvPr id="2" name="Picture 1" descr="A logo of a university&#10;&#10;Description automatically generated">
            <a:extLst>
              <a:ext uri="{FF2B5EF4-FFF2-40B4-BE49-F238E27FC236}">
                <a16:creationId xmlns:a16="http://schemas.microsoft.com/office/drawing/2014/main" id="{5A6BA6B8-AE39-8AE5-C728-0D334383C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065231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FFA4-633B-FCB5-EE76-394EDF67BA2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1702D8-789F-B5E3-B4A6-BBCC307CFCD2}"/>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Health care, health services and health service organizational models Health care: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is the total societal effort, organized or not, whether private or public, that attempts to guarantee, provide, and finance the promotion of health, prevention of diseases, and restoration of health and rehabilitation. </a:t>
            </a:r>
          </a:p>
          <a:p>
            <a:pPr algn="just">
              <a:lnSpc>
                <a:spcPct val="150000"/>
              </a:lnSpc>
            </a:pPr>
            <a:endParaRPr lang="en-US" sz="3600"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62275DE8-F84C-4929-50B7-CF7945AE7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352788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D6EBB-83D5-65D3-4943-BDE0DCB4395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E699DE7-D2AA-EFCF-F2D3-CC87C85131CE}"/>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b="1" dirty="0">
                <a:highlight>
                  <a:srgbClr val="FFFF00"/>
                </a:highlight>
                <a:latin typeface="Times New Roman" panose="02020603050405020304" pitchFamily="18" charset="0"/>
                <a:cs typeface="Times New Roman" panose="02020603050405020304" pitchFamily="18" charset="0"/>
              </a:rPr>
              <a:t>Health service</a:t>
            </a:r>
            <a:r>
              <a:rPr lang="en-US" sz="3200" dirty="0">
                <a:highlight>
                  <a:srgbClr val="FFFF00"/>
                </a:highlight>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dirty="0">
                <a:highlight>
                  <a:srgbClr val="FFFF00"/>
                </a:highlight>
                <a:latin typeface="Times New Roman" panose="02020603050405020304" pitchFamily="18" charset="0"/>
                <a:cs typeface="Times New Roman" panose="02020603050405020304" pitchFamily="18" charset="0"/>
              </a:rPr>
              <a:t>is the delivery of health care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Health service organizations</a:t>
            </a:r>
            <a:r>
              <a:rPr lang="en-US" sz="3200"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Deliveries of health services to clients occur in a variety of organizational settings. </a:t>
            </a:r>
          </a:p>
        </p:txBody>
      </p:sp>
      <p:pic>
        <p:nvPicPr>
          <p:cNvPr id="2" name="Picture 1" descr="A logo of a university&#10;&#10;Description automatically generated">
            <a:extLst>
              <a:ext uri="{FF2B5EF4-FFF2-40B4-BE49-F238E27FC236}">
                <a16:creationId xmlns:a16="http://schemas.microsoft.com/office/drawing/2014/main" id="{1FAB23FF-EF56-85D1-EF3B-47EC0F253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048525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46ACD-3BCF-BC2A-3854-0263A88FF9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24B967-67CA-8449-387B-C3E8250562E3}"/>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nSpc>
                <a:spcPct val="150000"/>
              </a:lnSpc>
            </a:pPr>
            <a:r>
              <a:rPr lang="en-US" sz="4800" dirty="0">
                <a:latin typeface="Times New Roman" panose="02020603050405020304" pitchFamily="18" charset="0"/>
                <a:cs typeface="Times New Roman" panose="02020603050405020304" pitchFamily="18" charset="0"/>
              </a:rPr>
              <a:t>Thanks </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98EACA2A-DA2E-12DD-BFE9-48447255B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259468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pPr>
              <a:lnSpc>
                <a:spcPct val="150000"/>
              </a:lnSpc>
            </a:pPr>
            <a:r>
              <a:rPr lang="en-US" b="1" dirty="0">
                <a:latin typeface="Times New Roman" panose="02020603050405020304" pitchFamily="18" charset="0"/>
                <a:cs typeface="Times New Roman" panose="02020603050405020304" pitchFamily="18" charset="0"/>
              </a:rPr>
              <a:t>Introduction to Nursing Service Management </a:t>
            </a:r>
            <a:br>
              <a:rPr lang="en-US" dirty="0"/>
            </a:br>
            <a:endParaRPr lang="en-US" dirty="0">
              <a:latin typeface="Times New Roman" panose="02020603050405020304" pitchFamily="18" charset="0"/>
              <a:cs typeface="Times New Roman" panose="02020603050405020304" pitchFamily="18" charset="0"/>
            </a:endParaRPr>
          </a:p>
          <a:p>
            <a:pPr algn="l">
              <a:lnSpc>
                <a:spcPct val="150000"/>
              </a:lnSpc>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l">
              <a:lnSpc>
                <a:spcPct val="160000"/>
              </a:lnSpc>
              <a:spcBef>
                <a:spcPts val="0"/>
              </a:spcBef>
            </a:pPr>
            <a:r>
              <a:rPr lang="en-US" sz="3200" b="1" dirty="0">
                <a:latin typeface="Times New Roman" panose="02020603050405020304" pitchFamily="18" charset="0"/>
                <a:cs typeface="Times New Roman" panose="02020603050405020304" pitchFamily="18" charset="0"/>
              </a:rPr>
              <a:t>LEARNING OBJECTIVES</a:t>
            </a:r>
            <a:endParaRPr lang="en-US" sz="3200" dirty="0">
              <a:latin typeface="Times New Roman" panose="02020603050405020304" pitchFamily="18" charset="0"/>
              <a:cs typeface="Times New Roman" panose="02020603050405020304" pitchFamily="18" charset="0"/>
            </a:endParaRPr>
          </a:p>
          <a:p>
            <a:pPr algn="l">
              <a:lnSpc>
                <a:spcPct val="160000"/>
              </a:lnSpc>
              <a:spcBef>
                <a:spcPts val="0"/>
              </a:spcBef>
            </a:pPr>
            <a:r>
              <a:rPr lang="en-US" sz="3200" b="1" dirty="0">
                <a:latin typeface="Times New Roman" panose="02020603050405020304" pitchFamily="18" charset="0"/>
                <a:cs typeface="Times New Roman" panose="02020603050405020304" pitchFamily="18" charset="0"/>
              </a:rPr>
              <a:t>After reading this chapter, the student will be able to:</a:t>
            </a:r>
          </a:p>
          <a:p>
            <a:pPr indent="-342900" algn="just">
              <a:lnSpc>
                <a:spcPct val="16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Define administration/management and nursing service administration</a:t>
            </a:r>
          </a:p>
          <a:p>
            <a:pPr indent="-342900" algn="just">
              <a:lnSpc>
                <a:spcPct val="16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Describe the managerial level, role and skills</a:t>
            </a:r>
          </a:p>
          <a:p>
            <a:pPr indent="-342900" algn="just">
              <a:lnSpc>
                <a:spcPct val="160000"/>
              </a:lnSpc>
              <a:spcBef>
                <a:spcPts val="0"/>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Explain the importance of good management in a health service organization </a:t>
            </a:r>
            <a:endParaRPr lang="en-US" b="1"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5FD99A34-D9AB-7D53-2A78-49D51B170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20217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fontScale="92500" lnSpcReduction="10000"/>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pPr>
            <a:endParaRPr lang="en-US" dirty="0"/>
          </a:p>
          <a:p>
            <a:pPr algn="just">
              <a:lnSpc>
                <a:spcPct val="150000"/>
              </a:lnSpc>
              <a:spcBef>
                <a:spcPts val="0"/>
              </a:spcBef>
            </a:pPr>
            <a:r>
              <a:rPr lang="en-US" sz="3200" dirty="0">
                <a:highlight>
                  <a:srgbClr val="FFFF00"/>
                </a:highlight>
                <a:latin typeface="Times New Roman" panose="02020603050405020304" pitchFamily="18" charset="0"/>
                <a:cs typeface="Times New Roman" panose="02020603050405020304" pitchFamily="18" charset="0"/>
              </a:rPr>
              <a:t>Management is as old as human kind and existed since man has been organized in to communities</a:t>
            </a:r>
            <a:r>
              <a:rPr lang="en-US" sz="3200" b="1" dirty="0">
                <a:highlight>
                  <a:srgbClr val="FFFF00"/>
                </a:highlight>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Managers influence all phases of our modern organizations. </a:t>
            </a:r>
          </a:p>
          <a:p>
            <a:pPr algn="just">
              <a:lnSpc>
                <a:spcPct val="160000"/>
              </a:lnSpc>
              <a:spcBef>
                <a:spcPts val="0"/>
              </a:spcBef>
            </a:pPr>
            <a:r>
              <a:rPr lang="en-US" sz="3200" b="1" dirty="0">
                <a:latin typeface="Times New Roman" panose="02020603050405020304" pitchFamily="18" charset="0"/>
                <a:cs typeface="Times New Roman" panose="02020603050405020304" pitchFamily="18" charset="0"/>
              </a:rPr>
              <a:t>a </a:t>
            </a:r>
            <a:r>
              <a:rPr lang="en-US" sz="3200" b="1" dirty="0">
                <a:highlight>
                  <a:srgbClr val="FFFF00"/>
                </a:highlight>
                <a:latin typeface="Times New Roman" panose="02020603050405020304" pitchFamily="18" charset="0"/>
                <a:cs typeface="Times New Roman" panose="02020603050405020304" pitchFamily="18" charset="0"/>
              </a:rPr>
              <a:t>modern organization is one that</a:t>
            </a:r>
            <a:r>
              <a:rPr lang="en-US" sz="3200" b="1" dirty="0">
                <a:latin typeface="Times New Roman" panose="02020603050405020304" pitchFamily="18" charset="0"/>
                <a:cs typeface="Times New Roman" panose="02020603050405020304" pitchFamily="18" charset="0"/>
              </a:rPr>
              <a:t>:</a:t>
            </a:r>
          </a:p>
          <a:p>
            <a:pPr algn="just">
              <a:lnSpc>
                <a:spcPct val="160000"/>
              </a:lnSpc>
              <a:spcBef>
                <a:spcPts val="0"/>
              </a:spcBef>
            </a:pPr>
            <a:r>
              <a:rPr lang="en-US" sz="3200" dirty="0">
                <a:highlight>
                  <a:srgbClr val="FFFF00"/>
                </a:highlight>
                <a:latin typeface="Times New Roman" panose="02020603050405020304" pitchFamily="18" charset="0"/>
                <a:cs typeface="Times New Roman" panose="02020603050405020304" pitchFamily="18" charset="0"/>
              </a:rPr>
              <a:t>- Uses technology and digital systems</a:t>
            </a:r>
          </a:p>
          <a:p>
            <a:pPr algn="just">
              <a:lnSpc>
                <a:spcPct val="160000"/>
              </a:lnSpc>
              <a:spcBef>
                <a:spcPts val="0"/>
              </a:spcBef>
            </a:pPr>
            <a:r>
              <a:rPr lang="en-US" sz="3200" dirty="0">
                <a:latin typeface="Times New Roman" panose="02020603050405020304" pitchFamily="18" charset="0"/>
                <a:cs typeface="Times New Roman" panose="02020603050405020304" pitchFamily="18" charset="0"/>
              </a:rPr>
              <a:t>- Focuses on teamwork </a:t>
            </a:r>
          </a:p>
          <a:p>
            <a:pPr algn="just">
              <a:lnSpc>
                <a:spcPct val="160000"/>
              </a:lnSpc>
              <a:spcBef>
                <a:spcPts val="0"/>
              </a:spcBef>
            </a:pPr>
            <a:r>
              <a:rPr lang="en-US" sz="3200" dirty="0">
                <a:latin typeface="Times New Roman" panose="02020603050405020304" pitchFamily="18" charset="0"/>
                <a:cs typeface="Times New Roman" panose="02020603050405020304" pitchFamily="18" charset="0"/>
              </a:rPr>
              <a:t>- Is influenced by globalization, diversity, and competition</a:t>
            </a:r>
          </a:p>
          <a:p>
            <a:pPr algn="just">
              <a:lnSpc>
                <a:spcPct val="160000"/>
              </a:lnSpc>
              <a:spcBef>
                <a:spcPts val="0"/>
              </a:spcBef>
            </a:pPr>
            <a:r>
              <a:rPr lang="en-US" sz="3200" dirty="0">
                <a:latin typeface="Times New Roman" panose="02020603050405020304" pitchFamily="18" charset="0"/>
                <a:cs typeface="Times New Roman" panose="02020603050405020304" pitchFamily="18" charset="0"/>
              </a:rPr>
              <a:t>- Pays attention to employees, customers, and stakeholders,</a:t>
            </a: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8D8FE885-D001-2BCB-C954-394803E55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67214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19EAE-43BE-0BAB-1032-39C27A9BB35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8EA15A-2671-9444-3354-6C29A9CE56E9}"/>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pPr>
            <a:endParaRPr lang="en-US" dirty="0"/>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7A34FE1E-727E-C009-E852-731A926F9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pic>
        <p:nvPicPr>
          <p:cNvPr id="6" name="Picture 5">
            <a:extLst>
              <a:ext uri="{FF2B5EF4-FFF2-40B4-BE49-F238E27FC236}">
                <a16:creationId xmlns:a16="http://schemas.microsoft.com/office/drawing/2014/main" id="{ABE05EFC-207E-8BC8-89D0-8C306461D3A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4612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47B6C-9A06-9C4A-7E39-F8C739FEC95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01D61DC-3036-DC81-9E66-4780AE00EB4A}"/>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pPr>
            <a:endParaRPr lang="en-US" dirty="0"/>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Peter Drucker stating that effective management is quickly becoming the main resource of developed countries and the most needed resource of developing ones.</a:t>
            </a: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DCBDB189-923C-F803-0FD1-2BD0382F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13410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0D86A-FBB3-6927-6E4F-6CC743C192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41A6D7F-7C22-9385-14CA-F5E071D08FB3}"/>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pPr>
            <a:endParaRPr lang="en-US" dirty="0"/>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Essentially, </a:t>
            </a:r>
            <a:r>
              <a:rPr lang="en-US" sz="3200" dirty="0">
                <a:highlight>
                  <a:srgbClr val="FFFF00"/>
                </a:highlight>
                <a:latin typeface="Times New Roman" panose="02020603050405020304" pitchFamily="18" charset="0"/>
                <a:cs typeface="Times New Roman" panose="02020603050405020304" pitchFamily="18" charset="0"/>
              </a:rPr>
              <a:t>the role of managers is to guide organizations toward goal accomplishment.</a:t>
            </a:r>
            <a:r>
              <a:rPr lang="en-US" sz="3200"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All organizations exist for some purpose or objective</a:t>
            </a:r>
            <a:r>
              <a:rPr lang="en-US" sz="3200" dirty="0">
                <a:latin typeface="Times New Roman" panose="02020603050405020304" pitchFamily="18" charset="0"/>
                <a:cs typeface="Times New Roman" panose="02020603050405020304" pitchFamily="18" charset="0"/>
              </a:rPr>
              <a:t>, and mangers have the responsibility for combining and using organizational resources to ensure that the organizations achieve their purposes.</a:t>
            </a: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22B6A588-9B66-953F-259C-6D0F131D9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98698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C4BDB-3993-2D05-D2CA-A9AFCB8E5B4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601C194-2E1E-1795-01A9-19B469AF42FE}"/>
              </a:ext>
            </a:extLst>
          </p:cNvPr>
          <p:cNvSpPr>
            <a:spLocks noGrp="1"/>
          </p:cNvSpPr>
          <p:nvPr>
            <p:ph type="subTitle" idx="1"/>
          </p:nvPr>
        </p:nvSpPr>
        <p:spPr>
          <a:xfrm>
            <a:off x="0" y="0"/>
            <a:ext cx="12192000" cy="6858000"/>
          </a:xfrm>
        </p:spPr>
        <p:txBody>
          <a:bodyPr>
            <a:normAutofit/>
          </a:bodyPr>
          <a:lstStyle/>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Management moves organizations toward these purposes or goals by assigning activities that organization member perform.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Management has no meaning apart from its goals.</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Management must keep organizational goals clearly in mind at all times.</a:t>
            </a:r>
          </a:p>
        </p:txBody>
      </p:sp>
      <p:pic>
        <p:nvPicPr>
          <p:cNvPr id="2" name="Picture 1" descr="A logo of a university&#10;&#10;Description automatically generated">
            <a:extLst>
              <a:ext uri="{FF2B5EF4-FFF2-40B4-BE49-F238E27FC236}">
                <a16:creationId xmlns:a16="http://schemas.microsoft.com/office/drawing/2014/main" id="{C1F07C35-B4AE-C202-8470-FF009856C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13386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D9F37-4FCB-C9A4-3315-DC55445062C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E6BC704-82A7-4AF3-90A8-2A7EC29F0233}"/>
              </a:ext>
            </a:extLst>
          </p:cNvPr>
          <p:cNvSpPr>
            <a:spLocks noGrp="1"/>
          </p:cNvSpPr>
          <p:nvPr>
            <p:ph type="subTitle" idx="1"/>
          </p:nvPr>
        </p:nvSpPr>
        <p:spPr>
          <a:xfrm>
            <a:off x="0" y="0"/>
            <a:ext cx="12192000" cy="6858000"/>
          </a:xfrm>
        </p:spPr>
        <p:txBody>
          <a:bodyPr>
            <a:noAutofit/>
          </a:bodyPr>
          <a:lstStyle/>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Definition of management and nursing service administration</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Definition of management</a:t>
            </a:r>
          </a:p>
          <a:p>
            <a:pPr algn="just">
              <a:lnSpc>
                <a:spcPct val="150000"/>
              </a:lnSpc>
              <a:spcBef>
                <a:spcPts val="0"/>
              </a:spcBef>
            </a:pPr>
            <a:r>
              <a:rPr lang="en-US" sz="2800" dirty="0">
                <a:latin typeface="Times New Roman" panose="02020603050405020304" pitchFamily="18" charset="0"/>
                <a:cs typeface="Times New Roman" panose="02020603050405020304" pitchFamily="18" charset="0"/>
              </a:rPr>
              <a:t>	Different authorities define management differently but have strong unifying similarities in all the definitions. </a:t>
            </a:r>
          </a:p>
          <a:p>
            <a:pPr algn="just">
              <a:lnSpc>
                <a:spcPct val="150000"/>
              </a:lnSpc>
              <a:spcBef>
                <a:spcPts val="0"/>
              </a:spcBef>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Management</a:t>
            </a:r>
            <a:r>
              <a:rPr lang="en-US" sz="2800" dirty="0">
                <a:latin typeface="Times New Roman" panose="02020603050405020304" pitchFamily="18" charset="0"/>
                <a:cs typeface="Times New Roman" panose="02020603050405020304" pitchFamily="18" charset="0"/>
              </a:rPr>
              <a:t> refer to the process that managers follow to accomplish organizational goals. Management is a cumulative body of information that furnishes insight on how to manage.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73329228-B03A-781E-2C1F-30FBF781A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708916"/>
            <a:ext cx="1535749" cy="976045"/>
          </a:xfrm>
          <a:prstGeom prst="rect">
            <a:avLst/>
          </a:prstGeom>
        </p:spPr>
      </p:pic>
      <p:pic>
        <p:nvPicPr>
          <p:cNvPr id="7" name="Picture 6">
            <a:extLst>
              <a:ext uri="{FF2B5EF4-FFF2-40B4-BE49-F238E27FC236}">
                <a16:creationId xmlns:a16="http://schemas.microsoft.com/office/drawing/2014/main" id="{19F099D4-36B1-D3D1-E91C-BB7990383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2288" y="4089115"/>
            <a:ext cx="6859712" cy="2634465"/>
          </a:xfrm>
          <a:prstGeom prst="rect">
            <a:avLst/>
          </a:prstGeom>
        </p:spPr>
      </p:pic>
    </p:spTree>
    <p:extLst>
      <p:ext uri="{BB962C8B-B14F-4D97-AF65-F5344CB8AC3E}">
        <p14:creationId xmlns:p14="http://schemas.microsoft.com/office/powerpoint/2010/main" val="2544444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1306</Words>
  <Application>Microsoft Office PowerPoint</Application>
  <PresentationFormat>Widescreen</PresentationFormat>
  <Paragraphs>145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Aras</dc:creator>
  <cp:lastModifiedBy>Salih Ahmed</cp:lastModifiedBy>
  <cp:revision>59</cp:revision>
  <dcterms:created xsi:type="dcterms:W3CDTF">2021-09-11T04:35:35Z</dcterms:created>
  <dcterms:modified xsi:type="dcterms:W3CDTF">2026-04-08T19:50:29Z</dcterms:modified>
</cp:coreProperties>
</file>