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56" r:id="rId4"/>
    <p:sldId id="300" r:id="rId5"/>
    <p:sldId id="329" r:id="rId6"/>
    <p:sldId id="330" r:id="rId7"/>
    <p:sldId id="336" r:id="rId8"/>
    <p:sldId id="301" r:id="rId9"/>
    <p:sldId id="302" r:id="rId10"/>
    <p:sldId id="338" r:id="rId11"/>
    <p:sldId id="303" r:id="rId12"/>
    <p:sldId id="337" r:id="rId13"/>
    <p:sldId id="304" r:id="rId14"/>
    <p:sldId id="340" r:id="rId15"/>
    <p:sldId id="341" r:id="rId16"/>
    <p:sldId id="339" r:id="rId17"/>
    <p:sldId id="306" r:id="rId18"/>
    <p:sldId id="334" r:id="rId19"/>
    <p:sldId id="308" r:id="rId20"/>
    <p:sldId id="309" r:id="rId21"/>
    <p:sldId id="335" r:id="rId22"/>
    <p:sldId id="310" r:id="rId23"/>
    <p:sldId id="331" r:id="rId24"/>
    <p:sldId id="311" r:id="rId25"/>
    <p:sldId id="332" r:id="rId26"/>
    <p:sldId id="312" r:id="rId27"/>
    <p:sldId id="333" r:id="rId28"/>
    <p:sldId id="313" r:id="rId29"/>
    <p:sldId id="314" r:id="rId30"/>
    <p:sldId id="315" r:id="rId31"/>
    <p:sldId id="316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0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9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CF8B-CCD3-4D03-AD09-85DAB667184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CFF0-DD34-47D5-B632-BB853B20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5276-8E5C-4EFB-FB02-115AB405B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CE4FE-1EAC-ED0F-061E-14104A54D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1919"/>
            <a:ext cx="12192000" cy="68631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sz="2800" b="1" dirty="0"/>
              <a:t>Healthcare economics</a:t>
            </a:r>
            <a:br>
              <a:rPr lang="en-US" sz="3200" dirty="0"/>
            </a:br>
            <a:endParaRPr lang="en-US" sz="32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Dr. Salih A Abdulla</a:t>
            </a:r>
            <a:br>
              <a:rPr lang="en-US" b="1" dirty="0"/>
            </a:br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economics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/>
            </a:br>
            <a:r>
              <a:rPr lang="en-US" dirty="0"/>
              <a:t>Spring Semester</a:t>
            </a:r>
            <a:br>
              <a:rPr lang="en-US" dirty="0"/>
            </a:br>
            <a:r>
              <a:rPr lang="en-US"/>
              <a:t>Week 2</a:t>
            </a:r>
            <a:br>
              <a:rPr lang="en-US" dirty="0"/>
            </a:br>
            <a:r>
              <a:rPr lang="en-US" dirty="0"/>
              <a:t>2025-2026</a:t>
            </a:r>
            <a:r>
              <a:rPr lang="en-US" sz="3200" dirty="0"/>
              <a:t> </a:t>
            </a:r>
            <a:endParaRPr lang="en-US" dirty="0"/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9D403F19-1B79-0AC6-51BF-2A363F1A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170393"/>
            <a:ext cx="2869809" cy="2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4BAA0-D331-CC26-6B6F-095224C0B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61BA35-55EA-6AD1-EA34-AC4F41977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components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parts or elements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come together to form a whole.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body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heart, lungs, brain, muscles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system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hospitals, doctors, nurses, medicines, equipment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system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students, teachers, curriculum, classrooms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monitor, keyboard, CPU, mouse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ED5A7FC8-0A92-83DC-89FC-4A80FBE5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6AC7A-6D9D-8295-4DEB-06B9FB67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5C3FAD-75CA-28B8-CDB3-570C8A665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the behavior of the entire economy and concerned with the behavior of the economy as a whole or with the broad aggregate of economic life such as national output, income, the overall price level, unemployment, and foreign trade.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8CAC38BF-1EFD-2CFD-3EC3-A447FDD0C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6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E7B81-10B6-E5AF-DD5B-FDB33A9C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BD7CB6-B007-48D2-11C0-14181F40E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It examines such historical issues as why did production and prices in some countries and the rest of the industrial world collapse during the great depression of the 1930s.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Great depression of the 1930s.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period when economies collapsed, businesses failed, banks closed, and millions of people lost their jobs and income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FDF77351-7FE1-A18C-A828-0961E268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7463D-3DDD-A734-1510-B24CC47CB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1E14FCF-0850-D370-83EB-33532397C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helping people in their personal lives, economics is required to understand key national issues and to make progress in dealing with them.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84559E13-BBF0-C17C-12E1-3B07538C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9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CDFE7-2755-4DFF-D108-A703DB28E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7075DA-BEF1-14F1-092C-5026D8CC0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national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the major problems or challenges that affect a country as a whole and need government and public attention.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key national issues include: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unemployment, poverty, inflation, cost of living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access to healthcare, disease outbreaks, health system quality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literacy rates, school quality, access to higher education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E267DBF7-1E0B-13BA-9179-B1B7C6F60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9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52450-37E0-E617-A4CC-5933AC27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93383A-4950-280E-7510-42F690894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governance, stability, rule of law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crime, terrorism, national defense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inequality, gender issues, population growth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pollution, climate change, water scarcity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issues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electricity, transport, housing, clean water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1357D842-A483-55C3-09A5-6387F7D35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9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9686D-F42B-B295-A4D3-C1B2F091D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FAB1A3-0CBF-C025-5878-3C667F6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But for many people the pay-off from such economic knowledge comes when it is applied to a second task, that of improving economic performances.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84174204-C95A-EC08-5E07-E6190180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020E-3D43-8826-1F64-8A509615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BE160C-D927-DE10-B32E-E9D162EC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Microeconomics: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Deals with the behavior of individual prices and quantities.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Our knowledge of economics helps us to manage our personal lives, to understand society and to design better economic policies.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role of better economic understanding in guiding our individual lives will be as varied as are our personalities or physiognomies.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doctor, the investor and the farmer all need to understand about accounting and regulation to make the highest profits from their businesses.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ACBAC925-E69C-9383-2B30-9032FE7B3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A2AF-0F63-4D1B-9097-490F30176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1D1ADB-AE62-62B7-0B06-F2C265C5E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2A7F0388-5E3C-5B2F-DCDA-BA2542024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42D6F-75D7-B331-4256-5E1EF402F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3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108A7-E8CF-3DB9-F07E-29862F1CB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DA27DD-82EF-2D45-97F3-1F5BA742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versus normative economics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economics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describes the facts and behavior in the economy. What percentages of teenagers are unemployed?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people earn less than 250,000 Iraqi dinar a year?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be the effect of higher cigarette taxes on the number of smokers?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questions that can be resolved only by reference to facts; they are all the realm of positive economics.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14A24E23-D581-E23B-D67B-1152C9C7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8AB94-A7A7-7315-32A5-7A12CA2E1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670B8F-5B3C-590B-A652-51831284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 of economics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economics  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concepts of supply and demand analysis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44350BE3-03CE-BC03-049F-6541256DB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5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3F651-DC4D-EB47-FFFB-6ACC12046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344820-5ED0-9A41-50CE-4ED6040AE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economics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involves ethics and value judgments.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the government give money to poor people?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the public sectors (government) or the private sector (business) provide extra jobs for unemployed teenagers?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higher taxes or lower spending reduce the budget deficit? These are questions involving deeply held values or moral judgments. 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ABE47C6E-61A2-68E4-BF94-9AA158D36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0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1E6CB-8C4C-BDA9-2709-9704E5D3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7AA2B0-0C37-D40A-9498-ACA2D4F57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2B1B262C-B464-0552-4964-12FF6984E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8A4CE6-42F6-5A12-3D6A-6825FC2FF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1A5A1-2A40-017D-0BA8-4DF6D931F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D82812-C434-D365-4AFA-CCE279A88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 of supply and demand analysis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Demand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+ ability and willingness to pay for a commodity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schedule of amounts of any product that buyers will purchase at different prices during some stated time period.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272620B1-161E-8FBB-29BB-A772A4DB6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DADF-2698-1C85-AE3F-FA583959A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FBEFBA-6FDC-B1AB-F086-D5B03F0D9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 refers to people’s willingness to own a good.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Demand is the amount of a good that consumers are willing and able to buy at a given price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9E3C19CE-0228-799C-3003-1A76ACCA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37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9BCE7-A6C3-E577-EE38-0D9D84E21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06389F-E257-9C53-126F-FD629865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Supply: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amounts of a good producer are willing and able to sell at a given price. For many people the word market conjures up a picture of a town square with lots of small stall holders selling everything from fruit and vegetables to meat and fish.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1152736D-13FD-43C8-FA19-482DBA33B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2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DF46C-178D-52C5-1AE8-98456803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BD4A1E-6D94-481A-4FDE-F840DE14E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economists, the term has a much wider meaning. It is used to describe any process of exchange between buyers and sellers. Formally, 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defined as any set of arrangements which allows buyers and sellers to communicate and thus arrange exchange of goods, services or resources.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F75C49C0-340A-FB11-BE10-98E072BD5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1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D145-99FD-758B-A588-1090F5AF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201566-D535-B4CA-5004-A43D3807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So, a market for health care must involve two groups: the buyers and the sellers, who interact to trade health care.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Who would the buyers and sellers be in such a market?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We all want good health and so most of us would be prepared, if necessary, to purchase medical treatment to cure an illness.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8C8C508D-0F7C-741F-4742-DF4D1110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43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C4687-D2DD-E414-B6CF-69A49031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AFB64F-33B8-0664-23FA-9E30C529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This suggests that everybody is potentially a buyer (or consumer) of health care.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More precisely, at any moment, a buyer would be any body who was ill or who wanted preventative medical treatment such as vaccination or who wanted guidance about their health.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B7A0C75F-F5EF-A5E3-FF49-04CADD6B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16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42380-7367-B06D-8860-07C9F3FAE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F3F790-AC52-A960-622D-52964862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sellers would be those people who could provide medical and health care services, such as doctors, nurses, physiotherapists, dentists and high street chemists.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30F8A3FD-3C2B-C35F-3821-6BD66EFF4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95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44050-CE8E-00A6-C71D-CA961D4C1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FE22D8-F21B-5FFB-5541-5118962A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Elasticity provides a way of measuring how sensitive demand or supply is to factors such as a change in price.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relationship between price and quantity demanded.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if price rises, then people will buy less, but we do not know how much less.</a:t>
            </a:r>
          </a:p>
          <a:p>
            <a:pPr algn="l">
              <a:lnSpc>
                <a:spcPct val="150000"/>
              </a:lnSpc>
            </a:pP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CCCD319A-36F3-BDC1-EC2C-5380AFD1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LEARN ING OBJEC TIVES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reading this chapter, the student will be able to:</a:t>
            </a:r>
          </a:p>
          <a:p>
            <a:pPr indent="-45720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meaning and purpose of economics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Know the major branches and approaches of economics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Be able to identify and understand the basic instruments of microeconomic analysis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Understand the implication of economics for business decision making and its role in changing the performance of the national economy.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Appreciate the importance of economics to the resource allocation, planning and management of the health sector. 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5FD99A34-D9AB-7D53-2A78-49D51B17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7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69956-AAEB-53FD-2389-DBD9272F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C87DEA-FACE-DD14-B1CF-B51CDB9F3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National Product (GNP)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Gross National Product?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term denoting the total money value of the goods and services produced by a nation during a given year.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GNP is used for many purposes, but the most important one is that it measures the overall importance of an economy.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BF1462DB-2F9B-3291-8F3C-2EBA4704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98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360F9-0337-0605-F744-12F84B96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A1EDC8-C0D2-6BF1-3B6D-5BEF391E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Gross National Product (GNP) is the most comprehensive measure of a nation’s total output of goods and services.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sum of the monetary values of consumption, investment, government purchases of goods and services and net exports.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4B857B25-6C13-B122-5811-969184C06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5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46ACD-3BCF-BC2A-3854-0263A88FF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4B967-67CA-8449-387B-C3E825056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98EACA2A-DA2E-12DD-BFE9-48447255B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1"/>
            <a:ext cx="1535749" cy="8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A6DF-80FF-43C6-790D-98CE4A36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2E930B-3B7E-98F2-82C7-628376010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economics is about how to use limited resources in healthcare in the best way.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health sector, resources such as: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(doctors, nurses, health workers)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resources (equipment, medicines, beds)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resources (money, budgets)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“Resources are limited, but the needs of patients are many.”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CE2999EA-D57F-E62C-635F-34E862C7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9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3CC3A-7881-540C-1C55-C2B385E6E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375D60-BB21-6988-C70E-FAFA05F08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economics helps decide how to use these resources wisely so that maximum health benefits are achieved with minimum waste.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why every health worker should understand basic economic concepts. This knowledge helps them: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and manage hospitals or clinics properly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staff, supplies, and money efficiently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better health services to more people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unnecessary costs and shortages.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094A80B5-242C-8612-B4C1-8D8B7A7C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1"/>
            <a:ext cx="1535749" cy="8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5C1D-DEA3-422D-40E9-3AA417213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A0A7BD-6495-CBB1-6CE9-A563B3063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short: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Health economics teaches health workers how to make the best decisions with limited resources to improve healthcare delivery efficiently.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Health economics” as a course is meant to give medical, health officer and other paramedical students basic principles regarding economics and its application to the health sector.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749058E1-CF63-2AD5-D189-68E49624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2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423D-C8EF-2FA6-C889-9F331B1CE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EBA03C-3FB0-6F2F-0255-0C0FAA864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Economics (as a course)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a subject that studies how limited healthcare resources are allocated and used efficiently to meet the health needs of individuals and populations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FC94AF9A-1C5A-0059-5A58-608ED544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5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3C188-1BEB-7B29-F167-72B5EAA5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C82339-7083-0C49-9226-BBCFE527B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how people allocate their limited resources in an attempt to satisfy their unlimited wants.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how people make choices.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the study of scarcity and choice, finally helps how to use scarce or limited resource.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lies on the production, distribution and consumption of economic goods.  </a:t>
            </a: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654BD907-782C-381B-474C-38B47C5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2AF7-99CA-B5AE-F771-3CC19684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9CBF45-5534-C919-EA71-B6A11433D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economics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 versus microeconomics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distinction is made between macroeconomics, which studies the functioning of the economy as a whole, and microeconomics, which analyses the behavior of individual components like industries, firms and households.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048396DA-FF4C-685A-5E7A-C4B81917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1526</Words>
  <Application>Microsoft Office PowerPoint</Application>
  <PresentationFormat>Widescreen</PresentationFormat>
  <Paragraphs>165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Aras</dc:creator>
  <cp:lastModifiedBy>Salih Ahmed</cp:lastModifiedBy>
  <cp:revision>60</cp:revision>
  <dcterms:created xsi:type="dcterms:W3CDTF">2021-09-11T04:35:35Z</dcterms:created>
  <dcterms:modified xsi:type="dcterms:W3CDTF">2026-04-14T18:50:55Z</dcterms:modified>
</cp:coreProperties>
</file>