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94" r:id="rId4"/>
    <p:sldId id="267" r:id="rId5"/>
    <p:sldId id="257" r:id="rId6"/>
    <p:sldId id="258" r:id="rId7"/>
    <p:sldId id="300" r:id="rId8"/>
    <p:sldId id="259" r:id="rId9"/>
    <p:sldId id="295" r:id="rId10"/>
    <p:sldId id="260" r:id="rId11"/>
    <p:sldId id="261" r:id="rId12"/>
    <p:sldId id="262" r:id="rId13"/>
    <p:sldId id="296" r:id="rId14"/>
    <p:sldId id="263" r:id="rId15"/>
    <p:sldId id="264" r:id="rId16"/>
    <p:sldId id="268" r:id="rId17"/>
    <p:sldId id="269" r:id="rId18"/>
    <p:sldId id="270" r:id="rId19"/>
    <p:sldId id="271" r:id="rId20"/>
    <p:sldId id="272" r:id="rId21"/>
    <p:sldId id="273" r:id="rId22"/>
    <p:sldId id="297" r:id="rId23"/>
    <p:sldId id="274" r:id="rId24"/>
    <p:sldId id="275" r:id="rId25"/>
    <p:sldId id="298" r:id="rId26"/>
    <p:sldId id="2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41" autoAdjust="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3993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80059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26794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089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51CF8B-CCD3-4D03-AD09-85DAB667184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4299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51CF8B-CCD3-4D03-AD09-85DAB667184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08337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51CF8B-CCD3-4D03-AD09-85DAB667184B}"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22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51CF8B-CCD3-4D03-AD09-85DAB667184B}"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13692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1CF8B-CCD3-4D03-AD09-85DAB667184B}"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73043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96728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4895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1CF8B-CCD3-4D03-AD09-85DAB667184B}" type="datetimeFigureOut">
              <a:rPr lang="en-US" smtClean="0"/>
              <a:t>4/8/2026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3CFF0-DD34-47D5-B632-BB853B208E16}" type="slidenum">
              <a:rPr lang="en-US" smtClean="0"/>
              <a:t>‹#›</a:t>
            </a:fld>
            <a:endParaRPr lang="en-US"/>
          </a:p>
        </p:txBody>
      </p:sp>
    </p:spTree>
    <p:extLst>
      <p:ext uri="{BB962C8B-B14F-4D97-AF65-F5344CB8AC3E}">
        <p14:creationId xmlns:p14="http://schemas.microsoft.com/office/powerpoint/2010/main" val="383066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5276-8E5C-4EFB-FB02-115AB405BA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FCE4FE-1EAC-ED0F-061E-14104A54D5FE}"/>
              </a:ext>
            </a:extLst>
          </p:cNvPr>
          <p:cNvSpPr>
            <a:spLocks noGrp="1"/>
          </p:cNvSpPr>
          <p:nvPr>
            <p:ph type="subTitle" idx="1"/>
          </p:nvPr>
        </p:nvSpPr>
        <p:spPr>
          <a:xfrm>
            <a:off x="0" y="71919"/>
            <a:ext cx="12192000" cy="686313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nSpc>
                <a:spcPct val="100000"/>
              </a:lnSpc>
              <a:spcAft>
                <a:spcPts val="600"/>
              </a:spcAft>
            </a:pPr>
            <a:r>
              <a:rPr lang="en-US" b="1" dirty="0"/>
              <a:t> </a:t>
            </a:r>
            <a:r>
              <a:rPr lang="en-US" sz="2800" b="1" dirty="0"/>
              <a:t>Health Promotion</a:t>
            </a:r>
            <a:r>
              <a:rPr lang="en-US" sz="3200" dirty="0"/>
              <a:t> </a:t>
            </a:r>
            <a:br>
              <a:rPr lang="en-US" sz="3200" dirty="0"/>
            </a:br>
            <a:endParaRPr lang="en-US" sz="3200" b="1" dirty="0"/>
          </a:p>
          <a:p>
            <a:pPr>
              <a:lnSpc>
                <a:spcPct val="100000"/>
              </a:lnSpc>
              <a:spcAft>
                <a:spcPts val="600"/>
              </a:spcAft>
            </a:pPr>
            <a:r>
              <a:rPr lang="en-US" b="1" dirty="0"/>
              <a:t>Dr. Salih A Abdulla</a:t>
            </a:r>
            <a:br>
              <a:rPr lang="en-US" b="1" dirty="0"/>
            </a:br>
            <a:r>
              <a:rPr lang="en-US" dirty="0"/>
              <a:t>Health promotion Part 1</a:t>
            </a:r>
            <a:br>
              <a:rPr lang="en-US" dirty="0"/>
            </a:br>
            <a:r>
              <a:rPr lang="en-US" dirty="0"/>
              <a:t>Spring Semester</a:t>
            </a:r>
            <a:br>
              <a:rPr lang="en-US" dirty="0"/>
            </a:br>
            <a:r>
              <a:rPr lang="en-US"/>
              <a:t>Week 2</a:t>
            </a:r>
            <a:br>
              <a:rPr lang="en-US" dirty="0"/>
            </a:br>
            <a:r>
              <a:rPr lang="en-US" dirty="0"/>
              <a:t>2025-2026</a:t>
            </a:r>
            <a:r>
              <a:rPr lang="en-US" sz="3200" dirty="0"/>
              <a:t> </a:t>
            </a:r>
            <a:endParaRPr lang="en-US" dirty="0"/>
          </a:p>
        </p:txBody>
      </p:sp>
      <p:pic>
        <p:nvPicPr>
          <p:cNvPr id="2" name="Picture 1" descr="A logo of a university&#10;&#10;Description automatically generated">
            <a:extLst>
              <a:ext uri="{FF2B5EF4-FFF2-40B4-BE49-F238E27FC236}">
                <a16:creationId xmlns:a16="http://schemas.microsoft.com/office/drawing/2014/main" id="{9D403F19-1B79-0AC6-51BF-2A363F1AE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1" y="170393"/>
            <a:ext cx="2869809" cy="2305521"/>
          </a:xfrm>
          <a:prstGeom prst="rect">
            <a:avLst/>
          </a:prstGeom>
        </p:spPr>
      </p:pic>
    </p:spTree>
    <p:extLst>
      <p:ext uri="{BB962C8B-B14F-4D97-AF65-F5344CB8AC3E}">
        <p14:creationId xmlns:p14="http://schemas.microsoft.com/office/powerpoint/2010/main" val="405612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Life Expectancy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highlight>
                  <a:srgbClr val="FFFF00"/>
                </a:highlight>
                <a:latin typeface="Times New Roman" panose="02020603050405020304" pitchFamily="18" charset="0"/>
                <a:cs typeface="Times New Roman" panose="02020603050405020304" pitchFamily="18" charset="0"/>
              </a:rPr>
              <a:t>By examining the life expectancy of men and women in the United States</a:t>
            </a:r>
            <a:br>
              <a:rPr lang="en-US" sz="3200" dirty="0">
                <a:highlight>
                  <a:srgbClr val="FFFF00"/>
                </a:highlight>
                <a:latin typeface="Times New Roman" panose="02020603050405020304" pitchFamily="18" charset="0"/>
                <a:cs typeface="Times New Roman" panose="02020603050405020304" pitchFamily="18" charset="0"/>
              </a:rPr>
            </a:br>
            <a:r>
              <a:rPr lang="en-US" sz="3200" dirty="0">
                <a:highlight>
                  <a:srgbClr val="FFFF00"/>
                </a:highlight>
                <a:latin typeface="Times New Roman" panose="02020603050405020304" pitchFamily="18" charset="0"/>
                <a:cs typeface="Times New Roman" panose="02020603050405020304" pitchFamily="18" charset="0"/>
              </a:rPr>
              <a:t>over time, one can understand how medical and health advances have affected the health of a population.</a:t>
            </a:r>
          </a:p>
          <a:p>
            <a:pPr algn="just">
              <a:lnSpc>
                <a:spcPct val="150000"/>
              </a:lnSpc>
            </a:pPr>
            <a:r>
              <a:rPr lang="en-US" sz="3200" i="1" u="sng" dirty="0">
                <a:highlight>
                  <a:srgbClr val="FFFF00"/>
                </a:highlight>
                <a:latin typeface="Times New Roman" panose="02020603050405020304" pitchFamily="18" charset="0"/>
                <a:cs typeface="Times New Roman" panose="02020603050405020304" pitchFamily="18" charset="0"/>
              </a:rPr>
              <a:t>Life expectancy</a:t>
            </a:r>
            <a:r>
              <a:rPr lang="en-US" sz="3200" dirty="0">
                <a:highlight>
                  <a:srgbClr val="FFFF00"/>
                </a:highlight>
                <a:latin typeface="Times New Roman" panose="02020603050405020304" pitchFamily="18" charset="0"/>
                <a:cs typeface="Times New Roman" panose="02020603050405020304" pitchFamily="18" charset="0"/>
              </a:rPr>
              <a:t> is a measure of the health status of a given population and is defined as “the average number of years a person from a specific cohort is projected to live from a given point of time”. </a:t>
            </a:r>
          </a:p>
          <a:p>
            <a:pPr algn="just">
              <a:lnSpc>
                <a:spcPct val="150000"/>
              </a:lnSpc>
            </a:pPr>
            <a:endParaRPr lang="en-US" sz="3200" u="sng"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3B25A6E8-E8FB-912F-7F7C-A06618E90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319414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highlight>
                  <a:srgbClr val="FFFF00"/>
                </a:highlight>
                <a:latin typeface="Times New Roman" panose="02020603050405020304" pitchFamily="18" charset="0"/>
                <a:cs typeface="Times New Roman" panose="02020603050405020304" pitchFamily="18" charset="0"/>
              </a:rPr>
              <a:t>At the beginning of the twentieth century, the life expectancies of men and women were 46.3 and 48.3 years, respectively.</a:t>
            </a:r>
          </a:p>
          <a:p>
            <a:pPr algn="just">
              <a:lnSpc>
                <a:spcPct val="150000"/>
              </a:lnSpc>
            </a:pPr>
            <a:r>
              <a:rPr lang="en-US" sz="3200" dirty="0">
                <a:highlight>
                  <a:srgbClr val="FFFF00"/>
                </a:highlight>
                <a:latin typeface="Times New Roman" panose="02020603050405020304" pitchFamily="18" charset="0"/>
                <a:cs typeface="Times New Roman" panose="02020603050405020304" pitchFamily="18" charset="0"/>
              </a:rPr>
              <a:t>The discovery of antibiotics and improved sanitation practices significantly contributed to increasing life expectancies </a:t>
            </a:r>
            <a:r>
              <a:rPr lang="en-US" sz="3200" dirty="0">
                <a:latin typeface="Times New Roman" panose="02020603050405020304" pitchFamily="18" charset="0"/>
                <a:cs typeface="Times New Roman" panose="02020603050405020304" pitchFamily="18" charset="0"/>
              </a:rPr>
              <a:t>by the 1950s, reaching sixty-five and seventy-one years for men and women, respectively.</a:t>
            </a: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726E0B2D-7426-CD7D-E0C9-10141B7A7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8001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Chronic Disease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highlight>
                  <a:srgbClr val="FFFF00"/>
                </a:highlight>
                <a:latin typeface="Times New Roman" panose="02020603050405020304" pitchFamily="18" charset="0"/>
                <a:cs typeface="Times New Roman" panose="02020603050405020304" pitchFamily="18" charset="0"/>
              </a:rPr>
              <a:t>As a result of the advances of immunizations, antibiotics, maternal and child health, and improved sanitation practices, life expectancy increased</a:t>
            </a: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Extending years of life was a positive advancement.</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EEC19C01-653C-0BEC-174A-1767CCFDC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155667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1068-551B-3FA1-03BD-1B5A2E17B3C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37964E0-C67F-7DBC-7596-4FE4A0F1BB6D}"/>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However, one result of a longer life expectancy is the more significant impact that personal health choices and environmental factors have on the development of </a:t>
            </a:r>
            <a:r>
              <a:rPr lang="en-US" sz="3200" dirty="0">
                <a:highlight>
                  <a:srgbClr val="FFFF00"/>
                </a:highlight>
                <a:latin typeface="Times New Roman" panose="02020603050405020304" pitchFamily="18" charset="0"/>
                <a:cs typeface="Times New Roman" panose="02020603050405020304" pitchFamily="18" charset="0"/>
              </a:rPr>
              <a:t>chronic conditions, sometimes referred to as </a:t>
            </a:r>
            <a:r>
              <a:rPr lang="en-US" sz="3200" b="1" dirty="0">
                <a:highlight>
                  <a:srgbClr val="FFFF00"/>
                </a:highlight>
                <a:latin typeface="Times New Roman" panose="02020603050405020304" pitchFamily="18" charset="0"/>
                <a:cs typeface="Times New Roman" panose="02020603050405020304" pitchFamily="18" charset="0"/>
              </a:rPr>
              <a:t>non-communicable diseases</a:t>
            </a:r>
            <a:r>
              <a:rPr lang="en-US" sz="3200" dirty="0">
                <a:highlight>
                  <a:srgbClr val="FFFF00"/>
                </a:highlight>
                <a:latin typeface="Times New Roman" panose="02020603050405020304" pitchFamily="18" charset="0"/>
                <a:cs typeface="Times New Roman" panose="02020603050405020304" pitchFamily="18" charset="0"/>
              </a:rPr>
              <a:t>, which are not infectious or transferable from one person to another.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F5A8DAC9-5445-A143-2A7F-0B50623CD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98144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a:t>
            </a:r>
            <a:r>
              <a:rPr lang="en-US" sz="3200" b="1" dirty="0">
                <a:highlight>
                  <a:srgbClr val="FFFF00"/>
                </a:highlight>
                <a:latin typeface="Times New Roman" panose="02020603050405020304" pitchFamily="18" charset="0"/>
                <a:cs typeface="Times New Roman" panose="02020603050405020304" pitchFamily="18" charset="0"/>
              </a:rPr>
              <a:t>Chronic disease</a:t>
            </a:r>
            <a:r>
              <a:rPr lang="en-US" sz="3200" dirty="0">
                <a:highlight>
                  <a:srgbClr val="FFFF00"/>
                </a:highlight>
                <a:latin typeface="Times New Roman" panose="02020603050405020304" pitchFamily="18" charset="0"/>
                <a:cs typeface="Times New Roman" panose="02020603050405020304" pitchFamily="18" charset="0"/>
              </a:rPr>
              <a:t> is defined as a health condition or disease that lasts for a long period of time, usually for longer than three months</a:t>
            </a:r>
            <a:r>
              <a:rPr lang="en-US" sz="3200" dirty="0">
                <a:latin typeface="Times New Roman" panose="02020603050405020304" pitchFamily="18" charset="0"/>
                <a:cs typeface="Times New Roman" panose="02020603050405020304" pitchFamily="18" charset="0"/>
              </a:rPr>
              <a:t>. Chronic </a:t>
            </a:r>
            <a:r>
              <a:rPr lang="en-US" sz="3200" dirty="0">
                <a:highlight>
                  <a:srgbClr val="FFFF00"/>
                </a:highlight>
                <a:latin typeface="Times New Roman" panose="02020603050405020304" pitchFamily="18" charset="0"/>
                <a:cs typeface="Times New Roman" panose="02020603050405020304" pitchFamily="18" charset="0"/>
              </a:rPr>
              <a:t>diseases also tend to take a long period to develop</a:t>
            </a:r>
            <a:r>
              <a:rPr lang="en-US" sz="3200" dirty="0">
                <a:latin typeface="Times New Roman" panose="02020603050405020304" pitchFamily="18" charset="0"/>
                <a:cs typeface="Times New Roman" panose="02020603050405020304" pitchFamily="18" charset="0"/>
              </a:rPr>
              <a:t>. </a:t>
            </a:r>
          </a:p>
          <a:p>
            <a:pPr algn="just">
              <a:lnSpc>
                <a:spcPct val="150000"/>
              </a:lnSpc>
            </a:pPr>
            <a:r>
              <a:rPr lang="en-US" sz="3200" dirty="0">
                <a:latin typeface="Times New Roman" panose="02020603050405020304" pitchFamily="18" charset="0"/>
                <a:cs typeface="Times New Roman" panose="02020603050405020304" pitchFamily="18" charset="0"/>
              </a:rPr>
              <a:t>	Chronic conditions such as high cholesterol have developed over years of consuming high saturated fat and cholesterol foods, which leads to high blood cholesterol levels and is a risk factor for cardiovascular disease.</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58D1BE0-5C03-A106-DB8E-8BFE3406D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303129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1960s– 2000s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During the second half of the twentieth century, a number of social and environmental changes occurred that influenced consumer health choices and behaviors. </a:t>
            </a:r>
          </a:p>
          <a:p>
            <a:pPr algn="just">
              <a:lnSpc>
                <a:spcPct val="150000"/>
              </a:lnSpc>
            </a:pPr>
            <a:r>
              <a:rPr lang="en-US" sz="3200" dirty="0">
                <a:latin typeface="Times New Roman" panose="02020603050405020304" pitchFamily="18" charset="0"/>
                <a:cs typeface="Times New Roman" panose="02020603050405020304" pitchFamily="18" charset="0"/>
              </a:rPr>
              <a:t>	Changes in the way we live are inevitable; however, health promotion professionals must examine how these changes influence health status and respond to these changes to maintain and improve health for individuals and society.</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8BB7C85E-648D-1D68-A041-2277727B4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159231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Health promotion</a:t>
            </a:r>
            <a:r>
              <a:rPr lang="en-US" sz="3200" dirty="0">
                <a:latin typeface="Times New Roman" panose="02020603050405020304" pitchFamily="18" charset="0"/>
                <a:cs typeface="Times New Roman" panose="02020603050405020304" pitchFamily="18" charset="0"/>
              </a:rPr>
              <a:t>, as a field of study, has a shorter history than public health and health education. </a:t>
            </a:r>
          </a:p>
          <a:p>
            <a:pPr algn="just">
              <a:lnSpc>
                <a:spcPct val="150000"/>
              </a:lnSpc>
            </a:pPr>
            <a:r>
              <a:rPr lang="en-US" sz="3200" dirty="0">
                <a:latin typeface="Times New Roman" panose="02020603050405020304" pitchFamily="18" charset="0"/>
                <a:cs typeface="Times New Roman" panose="02020603050405020304" pitchFamily="18" charset="0"/>
              </a:rPr>
              <a:t>	The emergence of health promotion was a direct response to the changes in disease patterns in the United States, particularly the rise of chronic disease rates beginning in the mid-twentieth century. </a:t>
            </a:r>
          </a:p>
        </p:txBody>
      </p:sp>
      <p:pic>
        <p:nvPicPr>
          <p:cNvPr id="2" name="Picture 1" descr="A logo of a university&#10;&#10;Description automatically generated">
            <a:extLst>
              <a:ext uri="{FF2B5EF4-FFF2-40B4-BE49-F238E27FC236}">
                <a16:creationId xmlns:a16="http://schemas.microsoft.com/office/drawing/2014/main" id="{FEBA405E-AAF8-73B3-A638-A79E6CE98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195157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This rise is attributed primarily to two reasons: </a:t>
            </a:r>
          </a:p>
          <a:p>
            <a:pPr algn="just">
              <a:lnSpc>
                <a:spcPct val="150000"/>
              </a:lnSpc>
            </a:pPr>
            <a:r>
              <a:rPr lang="en-US" sz="3200" dirty="0">
                <a:latin typeface="Times New Roman" panose="02020603050405020304" pitchFamily="18" charset="0"/>
                <a:cs typeface="Times New Roman" panose="02020603050405020304" pitchFamily="18" charset="0"/>
              </a:rPr>
              <a:t>The discovery of antibiotics and vaccinations to prevent and treat infectious diseases and </a:t>
            </a:r>
          </a:p>
          <a:p>
            <a:pPr algn="just">
              <a:lnSpc>
                <a:spcPct val="150000"/>
              </a:lnSpc>
            </a:pPr>
            <a:r>
              <a:rPr lang="en-US" sz="3200" dirty="0">
                <a:latin typeface="Times New Roman" panose="02020603050405020304" pitchFamily="18" charset="0"/>
                <a:cs typeface="Times New Roman" panose="02020603050405020304" pitchFamily="18" charset="0"/>
              </a:rPr>
              <a:t>The adoption of lifestyle behaviors that increase risk for conditions that lead to chronic diseases.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1D2ACA3-D1D8-77C8-864F-8F8E552CF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234377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According to the </a:t>
            </a:r>
            <a:r>
              <a:rPr lang="en-US" sz="3200" b="1" dirty="0">
                <a:highlight>
                  <a:srgbClr val="FFFF00"/>
                </a:highlight>
                <a:latin typeface="Times New Roman" panose="02020603050405020304" pitchFamily="18" charset="0"/>
                <a:cs typeface="Times New Roman" panose="02020603050405020304" pitchFamily="18" charset="0"/>
              </a:rPr>
              <a:t>World Health Organization</a:t>
            </a:r>
            <a:r>
              <a:rPr lang="en-US" sz="3200" dirty="0">
                <a:highlight>
                  <a:srgbClr val="FFFF00"/>
                </a:highlight>
                <a:latin typeface="Times New Roman" panose="02020603050405020304" pitchFamily="18" charset="0"/>
                <a:cs typeface="Times New Roman" panose="02020603050405020304" pitchFamily="18" charset="0"/>
              </a:rPr>
              <a:t>, </a:t>
            </a:r>
            <a:r>
              <a:rPr lang="en-US" sz="3200" b="1" dirty="0">
                <a:highlight>
                  <a:srgbClr val="FFFF00"/>
                </a:highlight>
                <a:latin typeface="Times New Roman" panose="02020603050405020304" pitchFamily="18" charset="0"/>
                <a:cs typeface="Times New Roman" panose="02020603050405020304" pitchFamily="18" charset="0"/>
              </a:rPr>
              <a:t>health promotion</a:t>
            </a:r>
            <a:r>
              <a:rPr lang="en-US" sz="3200" dirty="0">
                <a:highlight>
                  <a:srgbClr val="FFFF00"/>
                </a:highlight>
                <a:latin typeface="Times New Roman" panose="02020603050405020304" pitchFamily="18" charset="0"/>
                <a:cs typeface="Times New Roman" panose="02020603050405020304" pitchFamily="18" charset="0"/>
              </a:rPr>
              <a:t> is the process of enabling people to increase control over, and to improve, their health. </a:t>
            </a:r>
          </a:p>
          <a:p>
            <a:pPr algn="just">
              <a:lnSpc>
                <a:spcPct val="150000"/>
              </a:lnSpc>
            </a:pPr>
            <a:r>
              <a:rPr lang="en-US" sz="3200" dirty="0">
                <a:latin typeface="Times New Roman" panose="02020603050405020304" pitchFamily="18" charset="0"/>
                <a:cs typeface="Times New Roman" panose="02020603050405020304" pitchFamily="18" charset="0"/>
              </a:rPr>
              <a:t>	It moves beyond a focus on individual behavior towards a wide range of social and environmental interventions.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9D08B06-7DBE-C141-81A9-1F50CEBAC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335592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Dr. Michael O’ Donnell (2002), a leading scholar in the field of work site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health promotion, offers this </a:t>
            </a:r>
            <a:r>
              <a:rPr lang="en-US" sz="3200" b="1" dirty="0">
                <a:latin typeface="Times New Roman" panose="02020603050405020304" pitchFamily="18" charset="0"/>
                <a:cs typeface="Times New Roman" panose="02020603050405020304" pitchFamily="18" charset="0"/>
              </a:rPr>
              <a:t>definition of health promotion: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art and science of helping people discover the synergies between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their core passions and optimal health, enhancing their motivation 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strive for optimal health, and supporting them in changing their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lifestyle to move toward a state of optimal health.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0885D8F-97BE-D90E-EDD4-4FFAF5682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249236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l">
              <a:lnSpc>
                <a:spcPct val="150000"/>
              </a:lnSpc>
            </a:pPr>
            <a:r>
              <a:rPr lang="en-US" sz="3200" b="1" dirty="0">
                <a:latin typeface="Times New Roman" panose="02020603050405020304" pitchFamily="18" charset="0"/>
                <a:cs typeface="Times New Roman" panose="02020603050405020304" pitchFamily="18" charset="0"/>
              </a:rPr>
              <a:t> LEARN ING OBJEC TIVES</a:t>
            </a:r>
            <a:endParaRPr lang="en-US" sz="3200" dirty="0">
              <a:latin typeface="Times New Roman" panose="02020603050405020304" pitchFamily="18" charset="0"/>
              <a:cs typeface="Times New Roman" panose="02020603050405020304" pitchFamily="18" charset="0"/>
            </a:endParaRPr>
          </a:p>
          <a:p>
            <a:pPr algn="l">
              <a:lnSpc>
                <a:spcPct val="150000"/>
              </a:lnSpc>
            </a:pPr>
            <a:r>
              <a:rPr lang="en-US" sz="3200" b="1" dirty="0">
                <a:latin typeface="Times New Roman" panose="02020603050405020304" pitchFamily="18" charset="0"/>
                <a:cs typeface="Times New Roman" panose="02020603050405020304" pitchFamily="18" charset="0"/>
              </a:rPr>
              <a:t>After reading this chapter, the student will be able to:</a:t>
            </a:r>
          </a:p>
          <a:p>
            <a:pPr marL="342900" indent="-342900" algn="l">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Understand Brief Overview of Health in the Twentieth Century</a:t>
            </a:r>
          </a:p>
          <a:p>
            <a:pPr marL="342900" indent="-342900" algn="l">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Identify health trends related to chronic disease during the second half of the twentieth century.</a:t>
            </a:r>
          </a:p>
          <a:p>
            <a:pPr marL="342900" indent="-342900" algn="l">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Describe modifiable and non-modifiable risk factors.</a:t>
            </a:r>
          </a:p>
          <a:p>
            <a:pPr marL="342900" indent="-342900" algn="l">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Identify the leading causes of death in the United States.</a:t>
            </a:r>
          </a:p>
          <a:p>
            <a:pPr marL="342900" indent="-342900" algn="l">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Understand Health Promotion as An Emerging Field</a:t>
            </a:r>
          </a:p>
        </p:txBody>
      </p:sp>
      <p:pic>
        <p:nvPicPr>
          <p:cNvPr id="2" name="Picture 1" descr="A logo of a university&#10;&#10;Description automatically generated">
            <a:extLst>
              <a:ext uri="{FF2B5EF4-FFF2-40B4-BE49-F238E27FC236}">
                <a16:creationId xmlns:a16="http://schemas.microsoft.com/office/drawing/2014/main" id="{5FD99A34-D9AB-7D53-2A78-49D51B17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20217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Health Education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Health education is defined by the World Health Organization as any combination of learning experiences designed to help individuals and communities improve their health, by increasing their knowledge or influencing their attitudes.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A5126247-C402-7560-EE55-BF8D7BDA4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297138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Public Health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Public health, as defined by the World Health Organization, is concerned with the health of the community as a whole. </a:t>
            </a:r>
            <a:r>
              <a:rPr lang="en-US" sz="2800" b="1" dirty="0">
                <a:latin typeface="Times New Roman" panose="02020603050405020304" pitchFamily="18" charset="0"/>
                <a:cs typeface="Times New Roman" panose="02020603050405020304" pitchFamily="18" charset="0"/>
              </a:rPr>
              <a:t>The three core public health functions are</a:t>
            </a:r>
            <a:r>
              <a:rPr lang="en-US" sz="2800" dirty="0">
                <a:latin typeface="Times New Roman" panose="02020603050405020304" pitchFamily="18" charset="0"/>
                <a:cs typeface="Times New Roman" panose="02020603050405020304" pitchFamily="18" charset="0"/>
              </a:rPr>
              <a:t>: </a:t>
            </a:r>
          </a:p>
          <a:p>
            <a:pPr algn="just">
              <a:lnSpc>
                <a:spcPct val="150000"/>
              </a:lnSpc>
            </a:pPr>
            <a:r>
              <a:rPr lang="en-US" sz="2800" dirty="0">
                <a:latin typeface="Times New Roman" panose="02020603050405020304" pitchFamily="18" charset="0"/>
                <a:cs typeface="Times New Roman" panose="02020603050405020304" pitchFamily="18" charset="0"/>
              </a:rPr>
              <a:t>1. The assessment and monitoring of the health of communities and populations at risk to identify health problems and priorities;</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084E38F-E68C-FAD7-22C0-F932EA4ED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39716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202F3-8FC7-9303-5948-D5DB719C4B3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5B0A3A-E917-12DF-E209-8C72012CA1FD}"/>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2. The formulation of public policies designed to solve identified local and national health problems and priorities; and </a:t>
            </a:r>
          </a:p>
          <a:p>
            <a:pPr algn="just">
              <a:lnSpc>
                <a:spcPct val="150000"/>
              </a:lnSpc>
            </a:pPr>
            <a:r>
              <a:rPr lang="en-US" sz="2800" dirty="0">
                <a:latin typeface="Times New Roman" panose="02020603050405020304" pitchFamily="18" charset="0"/>
                <a:cs typeface="Times New Roman" panose="02020603050405020304" pitchFamily="18" charset="0"/>
              </a:rPr>
              <a:t>3. Ensuring that all populations have access to appropriate and cost-effective care, including health promotion and disease prevention services, and evaluation of the effectiveness of that care.</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7560CAB5-4E46-F6D1-B582-09B9E762B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230566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These definitions clearly indicate that public health, health education, and health promotion are all working toward the common goal of improving health for individuals and society.</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54BB3EB3-67EF-6C86-E1DE-2D315B82C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193922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Public health, as the previous definition demonstrates, is engaged with monitoring the health of the public, formulating policies, and ensuring all citizens have access to health care, all of which are critical to ensuring a healthy society.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D5A6C69-F7B0-9D11-4CFC-E43C2E06A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373615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68C4-CDE5-5B50-54BD-5CACFC33C21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BC1D82-83F9-F624-342C-BC9F4217556E}"/>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Health promotion focuses primarily on chronic disease management by 1. Monitoring health conditions,</a:t>
            </a:r>
          </a:p>
          <a:p>
            <a:pPr algn="just">
              <a:lnSpc>
                <a:spcPct val="150000"/>
              </a:lnSpc>
            </a:pPr>
            <a:r>
              <a:rPr lang="en-US" sz="3200" dirty="0">
                <a:latin typeface="Times New Roman" panose="02020603050405020304" pitchFamily="18" charset="0"/>
                <a:cs typeface="Times New Roman" panose="02020603050405020304" pitchFamily="18" charset="0"/>
              </a:rPr>
              <a:t>2. Assisting individuals to make healthy choices, and </a:t>
            </a:r>
          </a:p>
          <a:p>
            <a:pPr algn="just">
              <a:lnSpc>
                <a:spcPct val="150000"/>
              </a:lnSpc>
            </a:pPr>
            <a:r>
              <a:rPr lang="en-US" sz="3200" dirty="0">
                <a:latin typeface="Times New Roman" panose="02020603050405020304" pitchFamily="18" charset="0"/>
                <a:cs typeface="Times New Roman" panose="02020603050405020304" pitchFamily="18" charset="0"/>
              </a:rPr>
              <a:t>3. Formulating policies that create healthy environments.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8BFB6E9-E869-5B74-373B-73D7EFF02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1866960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46ACD-3BCF-BC2A-3854-0263A88FF9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24B967-67CA-8449-387B-C3E8250562E3}"/>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nSpc>
                <a:spcPct val="150000"/>
              </a:lnSpc>
            </a:pPr>
            <a:r>
              <a:rPr lang="en-US" sz="4800" dirty="0">
                <a:latin typeface="Times New Roman" panose="02020603050405020304" pitchFamily="18" charset="0"/>
                <a:cs typeface="Times New Roman" panose="02020603050405020304" pitchFamily="18" charset="0"/>
              </a:rPr>
              <a:t>Thanks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8EACA2A-DA2E-12DD-BFE9-48447255B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259468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AB94-A7A7-7315-32A5-7A12CA2E15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670B8F-5B3C-590B-A652-518312841D82}"/>
              </a:ext>
            </a:extLst>
          </p:cNvPr>
          <p:cNvSpPr>
            <a:spLocks noGrp="1"/>
          </p:cNvSpPr>
          <p:nvPr>
            <p:ph type="subTitle" idx="1"/>
          </p:nvPr>
        </p:nvSpPr>
        <p:spPr>
          <a:xfrm>
            <a:off x="0" y="0"/>
            <a:ext cx="12192000" cy="6858000"/>
          </a:xfrm>
        </p:spPr>
        <p:txBody>
          <a:bodyPr>
            <a:normAutofit/>
          </a:bodyPr>
          <a:lstStyle/>
          <a:p>
            <a:pPr algn="l">
              <a:lnSpc>
                <a:spcPct val="150000"/>
              </a:lnSpc>
            </a:pPr>
            <a:r>
              <a:rPr lang="en-US" sz="3200" b="1" dirty="0">
                <a:latin typeface="Times New Roman" panose="02020603050405020304" pitchFamily="18" charset="0"/>
                <a:cs typeface="Times New Roman" panose="02020603050405020304" pitchFamily="18" charset="0"/>
              </a:rPr>
              <a:t> OUTLINE</a:t>
            </a:r>
          </a:p>
          <a:p>
            <a:pPr algn="l">
              <a:lnSpc>
                <a:spcPct val="150000"/>
              </a:lnSpc>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Introduction </a:t>
            </a:r>
          </a:p>
          <a:p>
            <a:pPr algn="l">
              <a:lnSpc>
                <a:spcPct val="150000"/>
              </a:lnSpc>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Brief Overview of Health in the Twentieth Century</a:t>
            </a:r>
          </a:p>
          <a:p>
            <a:pPr algn="l">
              <a:lnSpc>
                <a:spcPct val="150000"/>
              </a:lnSpc>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Health Promotion: An Emerging Field </a:t>
            </a:r>
          </a:p>
          <a:p>
            <a:pPr marL="342900" indent="-342900" algn="l">
              <a:lnSpc>
                <a:spcPct val="150000"/>
              </a:lnSpc>
              <a:buFont typeface="Wingdings" panose="05000000000000000000" pitchFamily="2" charset="2"/>
              <a:buChar char="Ø"/>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Health Promotion</a:t>
            </a:r>
          </a:p>
          <a:p>
            <a:pPr marL="342900" indent="-342900" algn="l">
              <a:lnSpc>
                <a:spcPct val="150000"/>
              </a:lnSpc>
              <a:buFont typeface="Wingdings" panose="05000000000000000000" pitchFamily="2" charset="2"/>
              <a:buChar char="Ø"/>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Health education</a:t>
            </a:r>
          </a:p>
          <a:p>
            <a:pPr marL="342900" indent="-342900" algn="l">
              <a:lnSpc>
                <a:spcPct val="150000"/>
              </a:lnSpc>
              <a:buFont typeface="Wingdings" panose="05000000000000000000" pitchFamily="2" charset="2"/>
              <a:buChar char="Ø"/>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Public health</a:t>
            </a:r>
          </a:p>
          <a:p>
            <a:pPr algn="l">
              <a:lnSpc>
                <a:spcPct val="150000"/>
              </a:lnSpc>
            </a:pPr>
            <a:endParaRPr lang="en-US" dirty="0"/>
          </a:p>
          <a:p>
            <a:pPr algn="l">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b="1"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44350BE3-03CE-BC03-049F-6541256DB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44565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nSpc>
                <a:spcPct val="150000"/>
              </a:lnSpc>
            </a:pPr>
            <a:r>
              <a:rPr lang="en-US" sz="3600" b="1" dirty="0">
                <a:latin typeface="Times New Roman" panose="02020603050405020304" pitchFamily="18" charset="0"/>
                <a:cs typeface="Times New Roman" panose="02020603050405020304" pitchFamily="18" charset="0"/>
              </a:rPr>
              <a:t>Introduction </a:t>
            </a:r>
          </a:p>
          <a:p>
            <a:pPr algn="just">
              <a:lnSpc>
                <a:spcPct val="150000"/>
              </a:lnSpc>
            </a:pPr>
            <a:r>
              <a:rPr lang="en-US" sz="3600" dirty="0">
                <a:highlight>
                  <a:srgbClr val="FFFF00"/>
                </a:highlight>
                <a:latin typeface="Times New Roman" panose="02020603050405020304" pitchFamily="18" charset="0"/>
                <a:cs typeface="Times New Roman" panose="02020603050405020304" pitchFamily="18" charset="0"/>
              </a:rPr>
              <a:t>Health promotion is a relatively new field and works in conjunction with the fields of health education and public health to improve the health and wellbeing of individuals</a:t>
            </a:r>
            <a:r>
              <a:rPr lang="en-US" sz="3600" dirty="0">
                <a:latin typeface="Times New Roman" panose="02020603050405020304" pitchFamily="18" charset="0"/>
                <a:cs typeface="Times New Roman" panose="02020603050405020304" pitchFamily="18" charset="0"/>
              </a:rPr>
              <a:t>, communities, and society. </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8D8FE885-D001-2BCB-C954-394803E55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pic>
        <p:nvPicPr>
          <p:cNvPr id="7" name="Picture 6">
            <a:extLst>
              <a:ext uri="{FF2B5EF4-FFF2-40B4-BE49-F238E27FC236}">
                <a16:creationId xmlns:a16="http://schemas.microsoft.com/office/drawing/2014/main" id="{4FF7889E-AAC8-1339-B8C8-22F9E2E2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169" y="3429000"/>
            <a:ext cx="9674831" cy="3429000"/>
          </a:xfrm>
          <a:prstGeom prst="rect">
            <a:avLst/>
          </a:prstGeom>
        </p:spPr>
      </p:pic>
    </p:spTree>
    <p:extLst>
      <p:ext uri="{BB962C8B-B14F-4D97-AF65-F5344CB8AC3E}">
        <p14:creationId xmlns:p14="http://schemas.microsoft.com/office/powerpoint/2010/main" val="267214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just">
              <a:lnSpc>
                <a:spcPct val="150000"/>
              </a:lnSpc>
            </a:pPr>
            <a:endParaRPr lang="en-US" sz="3600" dirty="0">
              <a:latin typeface="Times New Roman" panose="02020603050405020304" pitchFamily="18" charset="0"/>
              <a:cs typeface="Times New Roman" panose="02020603050405020304" pitchFamily="18" charset="0"/>
            </a:endParaRPr>
          </a:p>
          <a:p>
            <a:pPr algn="just">
              <a:lnSpc>
                <a:spcPct val="150000"/>
              </a:lnSpc>
            </a:pPr>
            <a:r>
              <a:rPr lang="en-US" sz="3600" dirty="0">
                <a:latin typeface="Times New Roman" panose="02020603050405020304" pitchFamily="18" charset="0"/>
                <a:cs typeface="Times New Roman" panose="02020603050405020304" pitchFamily="18" charset="0"/>
              </a:rPr>
              <a:t>Collectively, professionals in these fields take a leadership role in collaborating with public health departments, communities, work sites, health care organizations, schools, and other entities to deliver programs and create healthful environments that lead to an improved health status of individuals.</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A9277C8C-12AC-7175-7A84-3F05DDC37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84998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fontScale="92500"/>
          </a:bodyPr>
          <a:lstStyle/>
          <a:p>
            <a:pPr algn="just">
              <a:lnSpc>
                <a:spcPct val="150000"/>
              </a:lnSpc>
            </a:pPr>
            <a:endParaRPr lang="en-US" sz="3600" b="1" dirty="0">
              <a:latin typeface="Times New Roman" panose="02020603050405020304" pitchFamily="18" charset="0"/>
              <a:cs typeface="Times New Roman" panose="02020603050405020304" pitchFamily="18" charset="0"/>
            </a:endParaRPr>
          </a:p>
          <a:p>
            <a:pPr algn="just">
              <a:lnSpc>
                <a:spcPct val="160000"/>
              </a:lnSpc>
              <a:spcBef>
                <a:spcPts val="0"/>
              </a:spcBef>
            </a:pPr>
            <a:r>
              <a:rPr lang="en-US" sz="3600" b="1" dirty="0">
                <a:latin typeface="Times New Roman" panose="02020603050405020304" pitchFamily="18" charset="0"/>
                <a:cs typeface="Times New Roman" panose="02020603050405020304" pitchFamily="18" charset="0"/>
              </a:rPr>
              <a:t>Brief Overview of Health in the Twentieth Century</a:t>
            </a:r>
            <a:endParaRPr lang="en-US" sz="3600" dirty="0">
              <a:latin typeface="Times New Roman" panose="02020603050405020304" pitchFamily="18" charset="0"/>
              <a:cs typeface="Times New Roman" panose="02020603050405020304" pitchFamily="18" charset="0"/>
            </a:endParaRPr>
          </a:p>
          <a:p>
            <a:pPr algn="just">
              <a:lnSpc>
                <a:spcPct val="160000"/>
              </a:lnSpc>
              <a:spcBef>
                <a:spcPts val="0"/>
              </a:spcBef>
            </a:pPr>
            <a:r>
              <a:rPr lang="en-US" sz="3600" dirty="0">
                <a:latin typeface="Times New Roman" panose="02020603050405020304" pitchFamily="18" charset="0"/>
                <a:cs typeface="Times New Roman" panose="02020603050405020304" pitchFamily="18" charset="0"/>
              </a:rPr>
              <a:t>A critical examination of the history of health issues related to death and disability in the United States provides us with an appreciation of how social and environmental factors influence disease patterns.</a:t>
            </a:r>
          </a:p>
          <a:p>
            <a:pPr algn="just">
              <a:lnSpc>
                <a:spcPct val="160000"/>
              </a:lnSpc>
              <a:spcBef>
                <a:spcPts val="0"/>
              </a:spcBef>
            </a:pPr>
            <a:r>
              <a:rPr lang="en-US" sz="3500" b="1" dirty="0">
                <a:latin typeface="Times New Roman" panose="02020603050405020304" pitchFamily="18" charset="0"/>
                <a:cs typeface="Times New Roman" panose="02020603050405020304" pitchFamily="18" charset="0"/>
              </a:rPr>
              <a:t>Social Factors </a:t>
            </a:r>
            <a:r>
              <a:rPr lang="en-US" sz="3500" dirty="0">
                <a:latin typeface="Times New Roman" panose="02020603050405020304" pitchFamily="18" charset="0"/>
                <a:cs typeface="Times New Roman" panose="02020603050405020304" pitchFamily="18" charset="0"/>
              </a:rPr>
              <a:t>like Poverty, Education level and Occupation.</a:t>
            </a:r>
          </a:p>
          <a:p>
            <a:pPr algn="just">
              <a:lnSpc>
                <a:spcPct val="160000"/>
              </a:lnSpc>
              <a:spcBef>
                <a:spcPts val="0"/>
              </a:spcBef>
            </a:pPr>
            <a:r>
              <a:rPr lang="en-US" sz="3500" b="1" dirty="0">
                <a:latin typeface="Times New Roman" panose="02020603050405020304" pitchFamily="18" charset="0"/>
                <a:cs typeface="Times New Roman" panose="02020603050405020304" pitchFamily="18" charset="0"/>
              </a:rPr>
              <a:t>Environmental Factors </a:t>
            </a:r>
            <a:r>
              <a:rPr lang="en-US" sz="3500" dirty="0">
                <a:latin typeface="Times New Roman" panose="02020603050405020304" pitchFamily="18" charset="0"/>
                <a:cs typeface="Times New Roman" panose="02020603050405020304" pitchFamily="18" charset="0"/>
              </a:rPr>
              <a:t>like </a:t>
            </a:r>
            <a:r>
              <a:rPr lang="en-US" sz="3500" dirty="0">
                <a:highlight>
                  <a:srgbClr val="FFFF00"/>
                </a:highlight>
                <a:latin typeface="Times New Roman" panose="02020603050405020304" pitchFamily="18" charset="0"/>
                <a:cs typeface="Times New Roman" panose="02020603050405020304" pitchFamily="18" charset="0"/>
              </a:rPr>
              <a:t>Air pollution, Unsafe water and Poor sanitation</a:t>
            </a:r>
            <a:r>
              <a:rPr lang="en-US" sz="35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CABEBB2-CBE0-8DC6-AF3C-8ABD16C6F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1160980"/>
          </a:xfrm>
          <a:prstGeom prst="rect">
            <a:avLst/>
          </a:prstGeom>
        </p:spPr>
      </p:pic>
    </p:spTree>
    <p:extLst>
      <p:ext uri="{BB962C8B-B14F-4D97-AF65-F5344CB8AC3E}">
        <p14:creationId xmlns:p14="http://schemas.microsoft.com/office/powerpoint/2010/main" val="161792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C24DF-B27A-A0E0-E039-A6B2E79A501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E97261-EC38-0094-9052-C41717C2CD3C}"/>
              </a:ext>
            </a:extLst>
          </p:cNvPr>
          <p:cNvSpPr>
            <a:spLocks noGrp="1"/>
          </p:cNvSpPr>
          <p:nvPr>
            <p:ph type="subTitle" idx="1"/>
          </p:nvPr>
        </p:nvSpPr>
        <p:spPr>
          <a:xfrm>
            <a:off x="0" y="0"/>
            <a:ext cx="12192000" cy="6858000"/>
          </a:xfrm>
        </p:spPr>
        <p:txBody>
          <a:bodyPr>
            <a:normAutofit/>
          </a:bodyPr>
          <a:lstStyle/>
          <a:p>
            <a:pPr algn="just">
              <a:lnSpc>
                <a:spcPct val="150000"/>
              </a:lnSpc>
            </a:pPr>
            <a:endParaRPr lang="en-US" sz="3600" b="1" dirty="0">
              <a:latin typeface="Times New Roman" panose="02020603050405020304" pitchFamily="18" charset="0"/>
              <a:cs typeface="Times New Roman" panose="02020603050405020304" pitchFamily="18" charset="0"/>
            </a:endParaRPr>
          </a:p>
          <a:p>
            <a:pPr algn="just">
              <a:lnSpc>
                <a:spcPct val="160000"/>
              </a:lnSpc>
              <a:spcBef>
                <a:spcPts val="0"/>
              </a:spcBef>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F4FE571-9157-A0FE-DA5A-67ED25863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1160980"/>
          </a:xfrm>
          <a:prstGeom prst="rect">
            <a:avLst/>
          </a:prstGeom>
        </p:spPr>
      </p:pic>
      <p:pic>
        <p:nvPicPr>
          <p:cNvPr id="5" name="Picture 4">
            <a:extLst>
              <a:ext uri="{FF2B5EF4-FFF2-40B4-BE49-F238E27FC236}">
                <a16:creationId xmlns:a16="http://schemas.microsoft.com/office/drawing/2014/main" id="{154DF86C-0946-00B1-AC24-41EF2F7BB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447"/>
            <a:ext cx="12060936" cy="6547103"/>
          </a:xfrm>
          <a:prstGeom prst="rect">
            <a:avLst/>
          </a:prstGeom>
        </p:spPr>
      </p:pic>
    </p:spTree>
    <p:extLst>
      <p:ext uri="{BB962C8B-B14F-4D97-AF65-F5344CB8AC3E}">
        <p14:creationId xmlns:p14="http://schemas.microsoft.com/office/powerpoint/2010/main" val="247150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1900– 1950s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During the first half of the twentieth century (1900– 1950s), the topic of health in the nation focused on developing the medical profession and establishing hospitals to treat patients. </a:t>
            </a:r>
          </a:p>
          <a:p>
            <a:pPr algn="just">
              <a:lnSpc>
                <a:spcPct val="150000"/>
              </a:lnSpc>
            </a:pPr>
            <a:r>
              <a:rPr lang="en-US" sz="3200" dirty="0">
                <a:highlight>
                  <a:srgbClr val="FFFF00"/>
                </a:highlight>
                <a:latin typeface="Times New Roman" panose="02020603050405020304" pitchFamily="18" charset="0"/>
                <a:cs typeface="Times New Roman" panose="02020603050405020304" pitchFamily="18" charset="0"/>
              </a:rPr>
              <a:t>Public health departments focused on sanitation, disease control, and health education. </a:t>
            </a: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40136A56-1641-B68D-4B60-D3EFA6D3C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46986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0E29D-CF2F-53FA-5145-34D69EFC95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06D6080-E635-7AE5-6728-92EFB0690DAB}"/>
              </a:ext>
            </a:extLst>
          </p:cNvPr>
          <p:cNvSpPr>
            <a:spLocks noGrp="1"/>
          </p:cNvSpPr>
          <p:nvPr>
            <p:ph type="subTitle" idx="1"/>
          </p:nvPr>
        </p:nvSpPr>
        <p:spPr>
          <a:xfrm>
            <a:off x="0" y="0"/>
            <a:ext cx="12192000" cy="6858000"/>
          </a:xfrm>
        </p:spPr>
        <p:txBody>
          <a:bodyPr>
            <a:norm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During this time, public health functions included child immunization programs, community health services, substance abuse programs, and sexually transmitted disease control.</a:t>
            </a:r>
          </a:p>
          <a:p>
            <a:pPr algn="just">
              <a:lnSpc>
                <a:spcPct val="150000"/>
              </a:lnSpc>
            </a:pPr>
            <a:r>
              <a:rPr lang="en-US" sz="3200" dirty="0">
                <a:latin typeface="Times New Roman" panose="02020603050405020304" pitchFamily="18" charset="0"/>
                <a:cs typeface="Times New Roman" panose="02020603050405020304" pitchFamily="18" charset="0"/>
              </a:rPr>
              <a:t>Examples of substances:</a:t>
            </a:r>
          </a:p>
          <a:p>
            <a:pPr algn="just">
              <a:lnSpc>
                <a:spcPct val="150000"/>
              </a:lnSpc>
            </a:pPr>
            <a:r>
              <a:rPr lang="en-US" sz="3200" b="1" dirty="0">
                <a:latin typeface="Times New Roman" panose="02020603050405020304" pitchFamily="18" charset="0"/>
                <a:cs typeface="Times New Roman" panose="02020603050405020304" pitchFamily="18" charset="0"/>
              </a:rPr>
              <a:t>- Alcohol   - Tobacco    - Illegal drugs    </a:t>
            </a: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8D43B5E8-8C1D-E699-2F25-B047C6E2B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3526771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1169</Words>
  <Application>Microsoft Office PowerPoint</Application>
  <PresentationFormat>Widescreen</PresentationFormat>
  <Paragraphs>90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Aras</dc:creator>
  <cp:lastModifiedBy>Salih Ahmed</cp:lastModifiedBy>
  <cp:revision>41</cp:revision>
  <dcterms:created xsi:type="dcterms:W3CDTF">2021-09-11T04:35:35Z</dcterms:created>
  <dcterms:modified xsi:type="dcterms:W3CDTF">2026-04-08T17:57:44Z</dcterms:modified>
</cp:coreProperties>
</file>