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3" r:id="rId2"/>
    <p:sldId id="294" r:id="rId3"/>
    <p:sldId id="256" r:id="rId4"/>
    <p:sldId id="267" r:id="rId5"/>
    <p:sldId id="300" r:id="rId6"/>
    <p:sldId id="325" r:id="rId7"/>
    <p:sldId id="301" r:id="rId8"/>
    <p:sldId id="302" r:id="rId9"/>
    <p:sldId id="303" r:id="rId10"/>
    <p:sldId id="304" r:id="rId11"/>
    <p:sldId id="305" r:id="rId12"/>
    <p:sldId id="326" r:id="rId13"/>
    <p:sldId id="306" r:id="rId14"/>
    <p:sldId id="307" r:id="rId15"/>
    <p:sldId id="308" r:id="rId16"/>
    <p:sldId id="327" r:id="rId17"/>
    <p:sldId id="309" r:id="rId18"/>
    <p:sldId id="310" r:id="rId19"/>
    <p:sldId id="311" r:id="rId20"/>
    <p:sldId id="312" r:id="rId21"/>
    <p:sldId id="313" r:id="rId22"/>
    <p:sldId id="329" r:id="rId23"/>
    <p:sldId id="330" r:id="rId24"/>
    <p:sldId id="331" r:id="rId25"/>
    <p:sldId id="332" r:id="rId26"/>
    <p:sldId id="314" r:id="rId27"/>
    <p:sldId id="315" r:id="rId28"/>
    <p:sldId id="316" r:id="rId29"/>
    <p:sldId id="317" r:id="rId30"/>
    <p:sldId id="328" r:id="rId31"/>
    <p:sldId id="299"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snapToGrid="0">
      <p:cViewPr varScale="1">
        <p:scale>
          <a:sx n="66" d="100"/>
          <a:sy n="66" d="100"/>
        </p:scale>
        <p:origin x="64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651CF8B-CCD3-4D03-AD09-85DAB667184B}" type="datetimeFigureOut">
              <a:rPr lang="en-US" smtClean="0"/>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B3CFF0-DD34-47D5-B632-BB853B208E16}" type="slidenum">
              <a:rPr lang="en-US" smtClean="0"/>
              <a:t>‹#›</a:t>
            </a:fld>
            <a:endParaRPr lang="en-US"/>
          </a:p>
        </p:txBody>
      </p:sp>
    </p:spTree>
    <p:extLst>
      <p:ext uri="{BB962C8B-B14F-4D97-AF65-F5344CB8AC3E}">
        <p14:creationId xmlns:p14="http://schemas.microsoft.com/office/powerpoint/2010/main" val="3399306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651CF8B-CCD3-4D03-AD09-85DAB667184B}" type="datetimeFigureOut">
              <a:rPr lang="en-US" smtClean="0"/>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B3CFF0-DD34-47D5-B632-BB853B208E16}" type="slidenum">
              <a:rPr lang="en-US" smtClean="0"/>
              <a:t>‹#›</a:t>
            </a:fld>
            <a:endParaRPr lang="en-US"/>
          </a:p>
        </p:txBody>
      </p:sp>
    </p:spTree>
    <p:extLst>
      <p:ext uri="{BB962C8B-B14F-4D97-AF65-F5344CB8AC3E}">
        <p14:creationId xmlns:p14="http://schemas.microsoft.com/office/powerpoint/2010/main" val="8005952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651CF8B-CCD3-4D03-AD09-85DAB667184B}" type="datetimeFigureOut">
              <a:rPr lang="en-US" smtClean="0"/>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B3CFF0-DD34-47D5-B632-BB853B208E16}" type="slidenum">
              <a:rPr lang="en-US" smtClean="0"/>
              <a:t>‹#›</a:t>
            </a:fld>
            <a:endParaRPr lang="en-US"/>
          </a:p>
        </p:txBody>
      </p:sp>
    </p:spTree>
    <p:extLst>
      <p:ext uri="{BB962C8B-B14F-4D97-AF65-F5344CB8AC3E}">
        <p14:creationId xmlns:p14="http://schemas.microsoft.com/office/powerpoint/2010/main" val="3267940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651CF8B-CCD3-4D03-AD09-85DAB667184B}" type="datetimeFigureOut">
              <a:rPr lang="en-US" smtClean="0"/>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B3CFF0-DD34-47D5-B632-BB853B208E16}" type="slidenum">
              <a:rPr lang="en-US" smtClean="0"/>
              <a:t>‹#›</a:t>
            </a:fld>
            <a:endParaRPr lang="en-US"/>
          </a:p>
        </p:txBody>
      </p:sp>
    </p:spTree>
    <p:extLst>
      <p:ext uri="{BB962C8B-B14F-4D97-AF65-F5344CB8AC3E}">
        <p14:creationId xmlns:p14="http://schemas.microsoft.com/office/powerpoint/2010/main" val="708997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651CF8B-CCD3-4D03-AD09-85DAB667184B}" type="datetimeFigureOut">
              <a:rPr lang="en-US" smtClean="0"/>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B3CFF0-DD34-47D5-B632-BB853B208E16}" type="slidenum">
              <a:rPr lang="en-US" smtClean="0"/>
              <a:t>‹#›</a:t>
            </a:fld>
            <a:endParaRPr lang="en-US"/>
          </a:p>
        </p:txBody>
      </p:sp>
    </p:spTree>
    <p:extLst>
      <p:ext uri="{BB962C8B-B14F-4D97-AF65-F5344CB8AC3E}">
        <p14:creationId xmlns:p14="http://schemas.microsoft.com/office/powerpoint/2010/main" val="7429911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651CF8B-CCD3-4D03-AD09-85DAB667184B}" type="datetimeFigureOut">
              <a:rPr lang="en-US" smtClean="0"/>
              <a:t>2/17/2026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B3CFF0-DD34-47D5-B632-BB853B208E16}" type="slidenum">
              <a:rPr lang="en-US" smtClean="0"/>
              <a:t>‹#›</a:t>
            </a:fld>
            <a:endParaRPr lang="en-US"/>
          </a:p>
        </p:txBody>
      </p:sp>
    </p:spTree>
    <p:extLst>
      <p:ext uri="{BB962C8B-B14F-4D97-AF65-F5344CB8AC3E}">
        <p14:creationId xmlns:p14="http://schemas.microsoft.com/office/powerpoint/2010/main" val="3083375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651CF8B-CCD3-4D03-AD09-85DAB667184B}" type="datetimeFigureOut">
              <a:rPr lang="en-US" smtClean="0"/>
              <a:t>2/17/2026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B3CFF0-DD34-47D5-B632-BB853B208E16}" type="slidenum">
              <a:rPr lang="en-US" smtClean="0"/>
              <a:t>‹#›</a:t>
            </a:fld>
            <a:endParaRPr lang="en-US"/>
          </a:p>
        </p:txBody>
      </p:sp>
    </p:spTree>
    <p:extLst>
      <p:ext uri="{BB962C8B-B14F-4D97-AF65-F5344CB8AC3E}">
        <p14:creationId xmlns:p14="http://schemas.microsoft.com/office/powerpoint/2010/main" val="152240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651CF8B-CCD3-4D03-AD09-85DAB667184B}" type="datetimeFigureOut">
              <a:rPr lang="en-US" smtClean="0"/>
              <a:t>2/17/2026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B3CFF0-DD34-47D5-B632-BB853B208E16}" type="slidenum">
              <a:rPr lang="en-US" smtClean="0"/>
              <a:t>‹#›</a:t>
            </a:fld>
            <a:endParaRPr lang="en-US"/>
          </a:p>
        </p:txBody>
      </p:sp>
    </p:spTree>
    <p:extLst>
      <p:ext uri="{BB962C8B-B14F-4D97-AF65-F5344CB8AC3E}">
        <p14:creationId xmlns:p14="http://schemas.microsoft.com/office/powerpoint/2010/main" val="3136928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51CF8B-CCD3-4D03-AD09-85DAB667184B}" type="datetimeFigureOut">
              <a:rPr lang="en-US" smtClean="0"/>
              <a:t>2/17/2026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B3CFF0-DD34-47D5-B632-BB853B208E16}" type="slidenum">
              <a:rPr lang="en-US" smtClean="0"/>
              <a:t>‹#›</a:t>
            </a:fld>
            <a:endParaRPr lang="en-US"/>
          </a:p>
        </p:txBody>
      </p:sp>
    </p:spTree>
    <p:extLst>
      <p:ext uri="{BB962C8B-B14F-4D97-AF65-F5344CB8AC3E}">
        <p14:creationId xmlns:p14="http://schemas.microsoft.com/office/powerpoint/2010/main" val="2730438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651CF8B-CCD3-4D03-AD09-85DAB667184B}" type="datetimeFigureOut">
              <a:rPr lang="en-US" smtClean="0"/>
              <a:t>2/17/2026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B3CFF0-DD34-47D5-B632-BB853B208E16}" type="slidenum">
              <a:rPr lang="en-US" smtClean="0"/>
              <a:t>‹#›</a:t>
            </a:fld>
            <a:endParaRPr lang="en-US"/>
          </a:p>
        </p:txBody>
      </p:sp>
    </p:spTree>
    <p:extLst>
      <p:ext uri="{BB962C8B-B14F-4D97-AF65-F5344CB8AC3E}">
        <p14:creationId xmlns:p14="http://schemas.microsoft.com/office/powerpoint/2010/main" val="29672819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651CF8B-CCD3-4D03-AD09-85DAB667184B}" type="datetimeFigureOut">
              <a:rPr lang="en-US" smtClean="0"/>
              <a:t>2/17/2026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B3CFF0-DD34-47D5-B632-BB853B208E16}" type="slidenum">
              <a:rPr lang="en-US" smtClean="0"/>
              <a:t>‹#›</a:t>
            </a:fld>
            <a:endParaRPr lang="en-US"/>
          </a:p>
        </p:txBody>
      </p:sp>
    </p:spTree>
    <p:extLst>
      <p:ext uri="{BB962C8B-B14F-4D97-AF65-F5344CB8AC3E}">
        <p14:creationId xmlns:p14="http://schemas.microsoft.com/office/powerpoint/2010/main" val="1548959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51CF8B-CCD3-4D03-AD09-85DAB667184B}" type="datetimeFigureOut">
              <a:rPr lang="en-US" smtClean="0"/>
              <a:t>2/17/2026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B3CFF0-DD34-47D5-B632-BB853B208E16}" type="slidenum">
              <a:rPr lang="en-US" smtClean="0"/>
              <a:t>‹#›</a:t>
            </a:fld>
            <a:endParaRPr lang="en-US"/>
          </a:p>
        </p:txBody>
      </p:sp>
    </p:spTree>
    <p:extLst>
      <p:ext uri="{BB962C8B-B14F-4D97-AF65-F5344CB8AC3E}">
        <p14:creationId xmlns:p14="http://schemas.microsoft.com/office/powerpoint/2010/main" val="38306658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195276-8E5C-4EFB-FB02-115AB405BA33}"/>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1DFCE4FE-1EAC-ED0F-061E-14104A54D5FE}"/>
              </a:ext>
            </a:extLst>
          </p:cNvPr>
          <p:cNvSpPr>
            <a:spLocks noGrp="1"/>
          </p:cNvSpPr>
          <p:nvPr>
            <p:ph type="subTitle" idx="1"/>
          </p:nvPr>
        </p:nvSpPr>
        <p:spPr>
          <a:xfrm>
            <a:off x="0" y="71919"/>
            <a:ext cx="12192000" cy="6863137"/>
          </a:xfrm>
        </p:spPr>
        <p:txBody>
          <a:bodyPr>
            <a:normAutofit/>
          </a:bodyPr>
          <a:lstStyle/>
          <a:p>
            <a:endParaRPr lang="en-US" dirty="0"/>
          </a:p>
          <a:p>
            <a:endParaRPr lang="en-US" dirty="0"/>
          </a:p>
          <a:p>
            <a:endParaRPr lang="en-US" dirty="0"/>
          </a:p>
          <a:p>
            <a:endParaRPr lang="en-US" dirty="0"/>
          </a:p>
          <a:p>
            <a:endParaRPr lang="en-US" dirty="0"/>
          </a:p>
          <a:p>
            <a:endParaRPr lang="en-US" dirty="0"/>
          </a:p>
          <a:p>
            <a:endParaRPr lang="en-US" dirty="0"/>
          </a:p>
          <a:p>
            <a:pPr>
              <a:lnSpc>
                <a:spcPct val="100000"/>
              </a:lnSpc>
              <a:spcAft>
                <a:spcPts val="600"/>
              </a:spcAft>
            </a:pPr>
            <a:r>
              <a:rPr lang="en-US" b="1" dirty="0"/>
              <a:t> </a:t>
            </a:r>
            <a:r>
              <a:rPr lang="en-US" sz="2800" b="1" dirty="0"/>
              <a:t>Nursing Leadership and Management</a:t>
            </a:r>
            <a:r>
              <a:rPr lang="en-US" sz="3200" dirty="0"/>
              <a:t> </a:t>
            </a:r>
            <a:br>
              <a:rPr lang="en-US" sz="3200" dirty="0"/>
            </a:br>
            <a:endParaRPr lang="en-US" sz="3200" b="1" dirty="0"/>
          </a:p>
          <a:p>
            <a:pPr>
              <a:lnSpc>
                <a:spcPct val="100000"/>
              </a:lnSpc>
              <a:spcAft>
                <a:spcPts val="600"/>
              </a:spcAft>
            </a:pPr>
            <a:r>
              <a:rPr lang="en-US" b="1" dirty="0"/>
              <a:t>Dr. Salih A Abdulla</a:t>
            </a:r>
            <a:br>
              <a:rPr lang="en-US" b="1" dirty="0"/>
            </a:br>
            <a:r>
              <a:rPr lang="en-US" dirty="0"/>
              <a:t> </a:t>
            </a:r>
            <a:r>
              <a:rPr lang="en-US" b="1" dirty="0"/>
              <a:t>Philosophy of nursing service management</a:t>
            </a:r>
            <a:r>
              <a:rPr lang="en-US" dirty="0"/>
              <a:t> </a:t>
            </a:r>
            <a:br>
              <a:rPr lang="en-US" dirty="0"/>
            </a:br>
            <a:br>
              <a:rPr lang="en-US" dirty="0"/>
            </a:br>
            <a:r>
              <a:rPr lang="en-US" dirty="0"/>
              <a:t>Spring Semester</a:t>
            </a:r>
            <a:br>
              <a:rPr lang="en-US" dirty="0"/>
            </a:br>
            <a:r>
              <a:rPr lang="en-US"/>
              <a:t>Week 3</a:t>
            </a:r>
            <a:br>
              <a:rPr lang="en-US" dirty="0"/>
            </a:br>
            <a:r>
              <a:rPr lang="en-US" dirty="0"/>
              <a:t>2025-2026</a:t>
            </a:r>
            <a:r>
              <a:rPr lang="en-US" sz="3200" dirty="0"/>
              <a:t> </a:t>
            </a:r>
            <a:endParaRPr lang="en-US" dirty="0"/>
          </a:p>
        </p:txBody>
      </p:sp>
      <p:pic>
        <p:nvPicPr>
          <p:cNvPr id="2" name="Picture 1" descr="A logo of a university&#10;&#10;Description automatically generated">
            <a:extLst>
              <a:ext uri="{FF2B5EF4-FFF2-40B4-BE49-F238E27FC236}">
                <a16:creationId xmlns:a16="http://schemas.microsoft.com/office/drawing/2014/main" id="{9D403F19-1B79-0AC6-51BF-2A363F1AEB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1661" y="170393"/>
            <a:ext cx="2869809" cy="2305521"/>
          </a:xfrm>
          <a:prstGeom prst="rect">
            <a:avLst/>
          </a:prstGeom>
        </p:spPr>
      </p:pic>
    </p:spTree>
    <p:extLst>
      <p:ext uri="{BB962C8B-B14F-4D97-AF65-F5344CB8AC3E}">
        <p14:creationId xmlns:p14="http://schemas.microsoft.com/office/powerpoint/2010/main" val="40561288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7916E6-A73E-E657-CB2A-74F52F6C575F}"/>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9C286E8B-ED53-F402-040C-FF7206B779AC}"/>
              </a:ext>
            </a:extLst>
          </p:cNvPr>
          <p:cNvSpPr>
            <a:spLocks noGrp="1"/>
          </p:cNvSpPr>
          <p:nvPr>
            <p:ph type="subTitle" idx="1"/>
          </p:nvPr>
        </p:nvSpPr>
        <p:spPr>
          <a:xfrm>
            <a:off x="0" y="0"/>
            <a:ext cx="12192000" cy="6858000"/>
          </a:xfrm>
        </p:spPr>
        <p:txBody>
          <a:bodyPr>
            <a:normAutofit/>
          </a:bodyPr>
          <a:lstStyle/>
          <a:p>
            <a:pPr algn="just">
              <a:lnSpc>
                <a:spcPct val="150000"/>
              </a:lnSpc>
              <a:spcBef>
                <a:spcPts val="0"/>
              </a:spcBef>
            </a:pPr>
            <a:r>
              <a:rPr lang="en-US" sz="3600" b="1" dirty="0">
                <a:latin typeface="Times New Roman" panose="02020603050405020304" pitchFamily="18" charset="0"/>
                <a:cs typeface="Times New Roman" panose="02020603050405020304" pitchFamily="18" charset="0"/>
              </a:rPr>
              <a:t> </a:t>
            </a:r>
          </a:p>
          <a:p>
            <a:pPr algn="just">
              <a:lnSpc>
                <a:spcPct val="150000"/>
              </a:lnSpc>
              <a:spcBef>
                <a:spcPts val="0"/>
              </a:spcBef>
            </a:pPr>
            <a:endParaRPr lang="en-US" b="1" dirty="0"/>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A useful philosophy has a timeless quality because basic premises change only under unusual conditions.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Nevertheless, philosophy statements need to be reviewed periodically. </a:t>
            </a:r>
            <a:r>
              <a:rPr lang="en-US" sz="3200" b="1" dirty="0">
                <a:latin typeface="Times New Roman" panose="02020603050405020304" pitchFamily="18" charset="0"/>
                <a:cs typeface="Times New Roman" panose="02020603050405020304" pitchFamily="18" charset="0"/>
              </a:rPr>
              <a:t> </a:t>
            </a:r>
          </a:p>
        </p:txBody>
      </p:sp>
      <p:pic>
        <p:nvPicPr>
          <p:cNvPr id="2" name="Picture 1" descr="A logo of a university&#10;&#10;Description automatically generated">
            <a:extLst>
              <a:ext uri="{FF2B5EF4-FFF2-40B4-BE49-F238E27FC236}">
                <a16:creationId xmlns:a16="http://schemas.microsoft.com/office/drawing/2014/main" id="{36ED2661-421D-BAB9-8656-288AE0CE36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18183560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7C8D6E-B157-EAB2-BEBA-E6DB62F9DA1A}"/>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4DAEC4BC-9CF6-1CF7-3C17-6F25B1E64BDF}"/>
              </a:ext>
            </a:extLst>
          </p:cNvPr>
          <p:cNvSpPr>
            <a:spLocks noGrp="1"/>
          </p:cNvSpPr>
          <p:nvPr>
            <p:ph type="subTitle" idx="1"/>
          </p:nvPr>
        </p:nvSpPr>
        <p:spPr>
          <a:xfrm>
            <a:off x="0" y="0"/>
            <a:ext cx="12192000" cy="6858000"/>
          </a:xfrm>
        </p:spPr>
        <p:txBody>
          <a:bodyPr>
            <a:normAutofit/>
          </a:bodyPr>
          <a:lstStyle/>
          <a:p>
            <a:pPr algn="just">
              <a:lnSpc>
                <a:spcPct val="150000"/>
              </a:lnSpc>
              <a:spcBef>
                <a:spcPts val="0"/>
              </a:spcBef>
            </a:pPr>
            <a:r>
              <a:rPr lang="en-US" sz="3600" b="1" dirty="0">
                <a:latin typeface="Times New Roman" panose="02020603050405020304" pitchFamily="18" charset="0"/>
                <a:cs typeface="Times New Roman" panose="02020603050405020304" pitchFamily="18" charset="0"/>
              </a:rPr>
              <a:t> </a:t>
            </a:r>
          </a:p>
          <a:p>
            <a:pPr algn="just">
              <a:lnSpc>
                <a:spcPct val="150000"/>
              </a:lnSpc>
              <a:spcBef>
                <a:spcPts val="0"/>
              </a:spcBef>
            </a:pPr>
            <a:endParaRPr lang="en-US" b="1" dirty="0"/>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If a review by all members of the department reveals that the statement still reflects the guiding beliefs of the collective group, there is no need to revise the document. </a:t>
            </a:r>
          </a:p>
          <a:p>
            <a:pPr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D61183B9-1773-60EF-80CD-4AE4BE2BAB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19386882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68C12A-4229-3EF1-7C30-C53BE132C0F3}"/>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7BA62986-4A94-C645-5705-14FBB95272BB}"/>
              </a:ext>
            </a:extLst>
          </p:cNvPr>
          <p:cNvSpPr>
            <a:spLocks noGrp="1"/>
          </p:cNvSpPr>
          <p:nvPr>
            <p:ph type="subTitle" idx="1"/>
          </p:nvPr>
        </p:nvSpPr>
        <p:spPr>
          <a:xfrm>
            <a:off x="0" y="0"/>
            <a:ext cx="12192000" cy="6858000"/>
          </a:xfrm>
        </p:spPr>
        <p:txBody>
          <a:bodyPr>
            <a:normAutofit/>
          </a:bodyPr>
          <a:lstStyle/>
          <a:p>
            <a:pPr algn="just">
              <a:lnSpc>
                <a:spcPct val="150000"/>
              </a:lnSpc>
              <a:spcBef>
                <a:spcPts val="0"/>
              </a:spcBef>
            </a:pPr>
            <a:r>
              <a:rPr lang="en-US" sz="3600" b="1" dirty="0">
                <a:latin typeface="Times New Roman" panose="02020603050405020304" pitchFamily="18" charset="0"/>
                <a:cs typeface="Times New Roman" panose="02020603050405020304" pitchFamily="18" charset="0"/>
              </a:rPr>
              <a:t> </a:t>
            </a:r>
          </a:p>
          <a:p>
            <a:pPr algn="just">
              <a:lnSpc>
                <a:spcPct val="150000"/>
              </a:lnSpc>
              <a:spcBef>
                <a:spcPts val="0"/>
              </a:spcBef>
            </a:pPr>
            <a:endParaRPr lang="en-US" b="1" dirty="0"/>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If inspection indicates that the statement is not consistent with current agency goals or philosophy or is not effective in directing the actions of the department, then the statement should be rewritten to assure that it meets the criteria of compatibility, attainability, intelligibility, acceptability, measurability and accountability.</a:t>
            </a:r>
          </a:p>
          <a:p>
            <a:pPr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7B3B1E32-DFCD-8F68-3525-C24F90A280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24988640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8620C7-6742-745D-7CBA-F80E8DA086FF}"/>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A24F063F-92A9-2126-04A5-EE97A0B2C474}"/>
              </a:ext>
            </a:extLst>
          </p:cNvPr>
          <p:cNvSpPr>
            <a:spLocks noGrp="1"/>
          </p:cNvSpPr>
          <p:nvPr>
            <p:ph type="subTitle" idx="1"/>
          </p:nvPr>
        </p:nvSpPr>
        <p:spPr>
          <a:xfrm>
            <a:off x="0" y="0"/>
            <a:ext cx="12192000" cy="6858000"/>
          </a:xfrm>
        </p:spPr>
        <p:txBody>
          <a:bodyPr>
            <a:normAutofit/>
          </a:bodyPr>
          <a:lstStyle/>
          <a:p>
            <a:pPr algn="just">
              <a:lnSpc>
                <a:spcPct val="150000"/>
              </a:lnSpc>
              <a:spcBef>
                <a:spcPts val="0"/>
              </a:spcBef>
            </a:pPr>
            <a:r>
              <a:rPr lang="en-US" sz="3600" b="1" dirty="0">
                <a:latin typeface="Times New Roman" panose="02020603050405020304" pitchFamily="18" charset="0"/>
                <a:cs typeface="Times New Roman" panose="02020603050405020304" pitchFamily="18" charset="0"/>
              </a:rPr>
              <a:t> </a:t>
            </a:r>
          </a:p>
          <a:p>
            <a:pPr algn="just">
              <a:lnSpc>
                <a:spcPct val="150000"/>
              </a:lnSpc>
              <a:spcBef>
                <a:spcPts val="0"/>
              </a:spcBef>
            </a:pPr>
            <a:endParaRPr lang="en-US" b="1" dirty="0"/>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When developing or reevaluating a philosophy, the manager should consider theory, education, practice, research, and nursing's role in the total organization.  </a:t>
            </a:r>
            <a:r>
              <a:rPr lang="en-US" sz="3200" b="1" dirty="0">
                <a:latin typeface="Times New Roman" panose="02020603050405020304" pitchFamily="18" charset="0"/>
                <a:cs typeface="Times New Roman" panose="02020603050405020304" pitchFamily="18" charset="0"/>
              </a:rPr>
              <a:t> </a:t>
            </a:r>
          </a:p>
        </p:txBody>
      </p:sp>
      <p:pic>
        <p:nvPicPr>
          <p:cNvPr id="2" name="Picture 1" descr="A logo of a university&#10;&#10;Description automatically generated">
            <a:extLst>
              <a:ext uri="{FF2B5EF4-FFF2-40B4-BE49-F238E27FC236}">
                <a16:creationId xmlns:a16="http://schemas.microsoft.com/office/drawing/2014/main" id="{353F5EDD-64CD-4F1E-DD04-453007B3F03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32357462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96EB8D-997B-542D-52D8-B1A92ADEF4B8}"/>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5F4B2D41-943E-240F-1A44-7BCA8D103A2F}"/>
              </a:ext>
            </a:extLst>
          </p:cNvPr>
          <p:cNvSpPr>
            <a:spLocks noGrp="1"/>
          </p:cNvSpPr>
          <p:nvPr>
            <p:ph type="subTitle" idx="1"/>
          </p:nvPr>
        </p:nvSpPr>
        <p:spPr>
          <a:xfrm>
            <a:off x="0" y="0"/>
            <a:ext cx="12192000" cy="6858000"/>
          </a:xfrm>
        </p:spPr>
        <p:txBody>
          <a:bodyPr>
            <a:normAutofit/>
          </a:bodyPr>
          <a:lstStyle/>
          <a:p>
            <a:pPr algn="just">
              <a:lnSpc>
                <a:spcPct val="150000"/>
              </a:lnSpc>
              <a:spcBef>
                <a:spcPts val="0"/>
              </a:spcBef>
            </a:pPr>
            <a:r>
              <a:rPr lang="en-US" sz="3600" b="1" dirty="0">
                <a:latin typeface="Times New Roman" panose="02020603050405020304" pitchFamily="18" charset="0"/>
                <a:cs typeface="Times New Roman" panose="02020603050405020304" pitchFamily="18" charset="0"/>
              </a:rPr>
              <a:t> </a:t>
            </a:r>
          </a:p>
          <a:p>
            <a:pPr algn="just">
              <a:lnSpc>
                <a:spcPct val="150000"/>
              </a:lnSpc>
              <a:spcBef>
                <a:spcPts val="0"/>
              </a:spcBef>
            </a:pPr>
            <a:endParaRPr lang="en-US" b="1" dirty="0"/>
          </a:p>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Goals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Goals are the broad statements of overall intent of an organization or individual.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They are usually stated in general terms.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The purpose of writing goals is </a:t>
            </a:r>
            <a:r>
              <a:rPr lang="en-US" sz="3200" u="sng" dirty="0">
                <a:latin typeface="Times New Roman" panose="02020603050405020304" pitchFamily="18" charset="0"/>
                <a:cs typeface="Times New Roman" panose="02020603050405020304" pitchFamily="18" charset="0"/>
              </a:rPr>
              <a:t>to identify</a:t>
            </a:r>
            <a:r>
              <a:rPr lang="en-US" sz="3200" dirty="0">
                <a:latin typeface="Times New Roman" panose="02020603050405020304" pitchFamily="18" charset="0"/>
                <a:cs typeface="Times New Roman" panose="02020603050405020304" pitchFamily="18" charset="0"/>
              </a:rPr>
              <a:t> where you are going and to enable you </a:t>
            </a:r>
            <a:r>
              <a:rPr lang="en-US" sz="3200" u="sng" dirty="0">
                <a:latin typeface="Times New Roman" panose="02020603050405020304" pitchFamily="18" charset="0"/>
                <a:cs typeface="Times New Roman" panose="02020603050405020304" pitchFamily="18" charset="0"/>
              </a:rPr>
              <a:t>to evaluate</a:t>
            </a:r>
            <a:r>
              <a:rPr lang="en-US" sz="3200" dirty="0">
                <a:latin typeface="Times New Roman" panose="02020603050405020304" pitchFamily="18" charset="0"/>
                <a:cs typeface="Times New Roman" panose="02020603050405020304" pitchFamily="18" charset="0"/>
              </a:rPr>
              <a:t> when you have arrived there.</a:t>
            </a:r>
          </a:p>
          <a:p>
            <a:pPr algn="just">
              <a:lnSpc>
                <a:spcPct val="150000"/>
              </a:lnSpc>
              <a:spcBef>
                <a:spcPts val="0"/>
              </a:spcBef>
            </a:pPr>
            <a:endParaRPr lang="en-US" sz="3200" b="1"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058EB30D-5E02-294D-F133-E51844F88E5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9888504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C2492B-EDE0-716E-1F27-AA0014966189}"/>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3B77FB88-4B86-84BD-3CC8-1F7A01F58459}"/>
              </a:ext>
            </a:extLst>
          </p:cNvPr>
          <p:cNvSpPr>
            <a:spLocks noGrp="1"/>
          </p:cNvSpPr>
          <p:nvPr>
            <p:ph type="subTitle" idx="1"/>
          </p:nvPr>
        </p:nvSpPr>
        <p:spPr>
          <a:xfrm>
            <a:off x="0" y="0"/>
            <a:ext cx="12192000" cy="6858000"/>
          </a:xfrm>
        </p:spPr>
        <p:txBody>
          <a:bodyPr>
            <a:normAutofit/>
          </a:bodyPr>
          <a:lstStyle/>
          <a:p>
            <a:pPr algn="just">
              <a:lnSpc>
                <a:spcPct val="150000"/>
              </a:lnSpc>
              <a:spcBef>
                <a:spcPts val="0"/>
              </a:spcBef>
            </a:pPr>
            <a:r>
              <a:rPr lang="en-US" sz="3600" b="1" dirty="0">
                <a:latin typeface="Times New Roman" panose="02020603050405020304" pitchFamily="18" charset="0"/>
                <a:cs typeface="Times New Roman" panose="02020603050405020304" pitchFamily="18" charset="0"/>
              </a:rPr>
              <a:t> </a:t>
            </a:r>
          </a:p>
          <a:p>
            <a:pPr algn="just">
              <a:lnSpc>
                <a:spcPct val="150000"/>
              </a:lnSpc>
              <a:spcBef>
                <a:spcPts val="0"/>
              </a:spcBef>
            </a:pPr>
            <a:endParaRPr lang="en-US" b="1" dirty="0"/>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A meaningful stated goal is one that succeeds in communicating the intent of those generating the goal.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It should be stated in such a way that it will be understood clearly by others.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a:t>
            </a:r>
            <a:endParaRPr lang="en-US" sz="3200" b="1"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53ACF22B-9675-27B3-045E-0815A576C6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24275132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A0F580-1D4D-20CC-30E4-8F04E9BF561C}"/>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3C5F8AD-873A-0C8C-1CF6-7A624B44D5B1}"/>
              </a:ext>
            </a:extLst>
          </p:cNvPr>
          <p:cNvSpPr>
            <a:spLocks noGrp="1"/>
          </p:cNvSpPr>
          <p:nvPr>
            <p:ph type="subTitle" idx="1"/>
          </p:nvPr>
        </p:nvSpPr>
        <p:spPr>
          <a:xfrm>
            <a:off x="0" y="0"/>
            <a:ext cx="12192000" cy="6858000"/>
          </a:xfrm>
        </p:spPr>
        <p:txBody>
          <a:bodyPr>
            <a:normAutofit/>
          </a:bodyPr>
          <a:lstStyle/>
          <a:p>
            <a:pPr algn="just">
              <a:lnSpc>
                <a:spcPct val="150000"/>
              </a:lnSpc>
              <a:spcBef>
                <a:spcPts val="0"/>
              </a:spcBef>
            </a:pPr>
            <a:r>
              <a:rPr lang="en-US" sz="3600" b="1" dirty="0">
                <a:latin typeface="Times New Roman" panose="02020603050405020304" pitchFamily="18" charset="0"/>
                <a:cs typeface="Times New Roman" panose="02020603050405020304" pitchFamily="18" charset="0"/>
              </a:rPr>
              <a:t> </a:t>
            </a:r>
          </a:p>
          <a:p>
            <a:pPr algn="just">
              <a:lnSpc>
                <a:spcPct val="150000"/>
              </a:lnSpc>
              <a:spcBef>
                <a:spcPts val="0"/>
              </a:spcBef>
            </a:pPr>
            <a:endParaRPr lang="en-US" b="1" dirty="0"/>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a:t>
            </a:r>
            <a:r>
              <a:rPr lang="en-US" sz="3200" b="1" u="sng" dirty="0">
                <a:latin typeface="Times New Roman" panose="02020603050405020304" pitchFamily="18" charset="0"/>
                <a:cs typeface="Times New Roman" panose="02020603050405020304" pitchFamily="18" charset="0"/>
              </a:rPr>
              <a:t>As a nurse in a health care institution, you need to be aware of the existence of several levels of goals:</a:t>
            </a:r>
            <a:r>
              <a:rPr lang="en-US" sz="3200" b="1" dirty="0">
                <a:latin typeface="Times New Roman" panose="02020603050405020304" pitchFamily="18" charset="0"/>
                <a:cs typeface="Times New Roman" panose="02020603050405020304" pitchFamily="18" charset="0"/>
              </a:rPr>
              <a:t>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The institutional level,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The nursing department level and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The nursing unit level.</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The goal levels all need to relate to the health needs of the community, because these are the focus of health care.</a:t>
            </a:r>
          </a:p>
        </p:txBody>
      </p:sp>
      <p:pic>
        <p:nvPicPr>
          <p:cNvPr id="2" name="Picture 1" descr="A logo of a university&#10;&#10;Description automatically generated">
            <a:extLst>
              <a:ext uri="{FF2B5EF4-FFF2-40B4-BE49-F238E27FC236}">
                <a16:creationId xmlns:a16="http://schemas.microsoft.com/office/drawing/2014/main" id="{8094E2A0-1980-7DCB-BB50-611D2AAD7A7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11734606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F86E41-59D7-3DDA-EE69-195419CA56F3}"/>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0F857D75-C7B7-C6A0-9CCD-B6E9DCD0BA61}"/>
              </a:ext>
            </a:extLst>
          </p:cNvPr>
          <p:cNvSpPr>
            <a:spLocks noGrp="1"/>
          </p:cNvSpPr>
          <p:nvPr>
            <p:ph type="subTitle" idx="1"/>
          </p:nvPr>
        </p:nvSpPr>
        <p:spPr>
          <a:xfrm>
            <a:off x="0" y="0"/>
            <a:ext cx="12192000" cy="6858000"/>
          </a:xfrm>
        </p:spPr>
        <p:txBody>
          <a:bodyPr>
            <a:normAutofit/>
          </a:bodyPr>
          <a:lstStyle/>
          <a:p>
            <a:pPr algn="just">
              <a:lnSpc>
                <a:spcPct val="150000"/>
              </a:lnSpc>
              <a:spcBef>
                <a:spcPts val="0"/>
              </a:spcBef>
            </a:pPr>
            <a:r>
              <a:rPr lang="en-US" sz="3600" b="1" dirty="0">
                <a:latin typeface="Times New Roman" panose="02020603050405020304" pitchFamily="18" charset="0"/>
                <a:cs typeface="Times New Roman" panose="02020603050405020304" pitchFamily="18" charset="0"/>
              </a:rPr>
              <a:t> </a:t>
            </a:r>
          </a:p>
          <a:p>
            <a:pPr algn="just">
              <a:lnSpc>
                <a:spcPct val="150000"/>
              </a:lnSpc>
              <a:spcBef>
                <a:spcPts val="0"/>
              </a:spcBef>
            </a:pPr>
            <a:endParaRPr lang="en-US" b="1" dirty="0"/>
          </a:p>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Institutional Goals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Based on the community’s health needs, the institution forms goals and objectives.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An institution that focuses thinking on goals for the future and activities that will move the organization toward these goals is referred to as a </a:t>
            </a:r>
            <a:r>
              <a:rPr lang="en-US" sz="3200" b="1" i="1" dirty="0">
                <a:latin typeface="Times New Roman" panose="02020603050405020304" pitchFamily="18" charset="0"/>
                <a:cs typeface="Times New Roman" panose="02020603050405020304" pitchFamily="18" charset="0"/>
              </a:rPr>
              <a:t>proactive institution.</a:t>
            </a:r>
          </a:p>
        </p:txBody>
      </p:sp>
      <p:pic>
        <p:nvPicPr>
          <p:cNvPr id="2" name="Picture 1" descr="A logo of a university&#10;&#10;Description automatically generated">
            <a:extLst>
              <a:ext uri="{FF2B5EF4-FFF2-40B4-BE49-F238E27FC236}">
                <a16:creationId xmlns:a16="http://schemas.microsoft.com/office/drawing/2014/main" id="{D85D0B46-8FDD-90D4-765E-C27DB883D1C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8050984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8C7C25-4F2A-8D73-479A-9B862370CAF9}"/>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760EC699-8362-5EB2-8083-B6F301D19322}"/>
              </a:ext>
            </a:extLst>
          </p:cNvPr>
          <p:cNvSpPr>
            <a:spLocks noGrp="1"/>
          </p:cNvSpPr>
          <p:nvPr>
            <p:ph type="subTitle" idx="1"/>
          </p:nvPr>
        </p:nvSpPr>
        <p:spPr>
          <a:xfrm>
            <a:off x="0" y="0"/>
            <a:ext cx="12192000" cy="6858000"/>
          </a:xfrm>
        </p:spPr>
        <p:txBody>
          <a:bodyPr>
            <a:normAutofit/>
          </a:bodyPr>
          <a:lstStyle/>
          <a:p>
            <a:pPr algn="just">
              <a:lnSpc>
                <a:spcPct val="150000"/>
              </a:lnSpc>
              <a:spcBef>
                <a:spcPts val="0"/>
              </a:spcBef>
            </a:pPr>
            <a:r>
              <a:rPr lang="en-US" sz="3600" b="1" dirty="0">
                <a:latin typeface="Times New Roman" panose="02020603050405020304" pitchFamily="18" charset="0"/>
                <a:cs typeface="Times New Roman" panose="02020603050405020304" pitchFamily="18" charset="0"/>
              </a:rPr>
              <a:t> </a:t>
            </a:r>
          </a:p>
          <a:p>
            <a:pPr algn="just">
              <a:lnSpc>
                <a:spcPct val="150000"/>
              </a:lnSpc>
              <a:spcBef>
                <a:spcPts val="0"/>
              </a:spcBef>
            </a:pPr>
            <a:endParaRPr lang="en-US" b="1" dirty="0"/>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The managers of such institutions spend a great deal of time, money and energy on identifying possible future events and on preparing the institution to deal with them.</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Institutions that do not have specific or future oriented goals are </a:t>
            </a:r>
            <a:r>
              <a:rPr lang="en-US" sz="3200" b="1" i="1" dirty="0">
                <a:latin typeface="Times New Roman" panose="02020603050405020304" pitchFamily="18" charset="0"/>
                <a:cs typeface="Times New Roman" panose="02020603050405020304" pitchFamily="18" charset="0"/>
              </a:rPr>
              <a:t>reactive institutions.</a:t>
            </a:r>
          </a:p>
        </p:txBody>
      </p:sp>
      <p:pic>
        <p:nvPicPr>
          <p:cNvPr id="2" name="Picture 1" descr="A logo of a university&#10;&#10;Description automatically generated">
            <a:extLst>
              <a:ext uri="{FF2B5EF4-FFF2-40B4-BE49-F238E27FC236}">
                <a16:creationId xmlns:a16="http://schemas.microsoft.com/office/drawing/2014/main" id="{BA4C8FFC-C3A4-75CC-720E-450509CCD57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996691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865E75-38EC-B7A5-CB93-7221ED9874FD}"/>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D50F4D96-5A01-CB65-AC39-5F60EB94D421}"/>
              </a:ext>
            </a:extLst>
          </p:cNvPr>
          <p:cNvSpPr>
            <a:spLocks noGrp="1"/>
          </p:cNvSpPr>
          <p:nvPr>
            <p:ph type="subTitle" idx="1"/>
          </p:nvPr>
        </p:nvSpPr>
        <p:spPr>
          <a:xfrm>
            <a:off x="0" y="0"/>
            <a:ext cx="12192000" cy="6858000"/>
          </a:xfrm>
        </p:spPr>
        <p:txBody>
          <a:bodyPr>
            <a:normAutofit/>
          </a:bodyPr>
          <a:lstStyle/>
          <a:p>
            <a:pPr algn="just">
              <a:lnSpc>
                <a:spcPct val="150000"/>
              </a:lnSpc>
              <a:spcBef>
                <a:spcPts val="0"/>
              </a:spcBef>
            </a:pPr>
            <a:r>
              <a:rPr lang="en-US" sz="3600" b="1" dirty="0">
                <a:latin typeface="Times New Roman" panose="02020603050405020304" pitchFamily="18" charset="0"/>
                <a:cs typeface="Times New Roman" panose="02020603050405020304" pitchFamily="18" charset="0"/>
              </a:rPr>
              <a:t> </a:t>
            </a:r>
          </a:p>
          <a:p>
            <a:pPr algn="just">
              <a:lnSpc>
                <a:spcPct val="150000"/>
              </a:lnSpc>
              <a:spcBef>
                <a:spcPts val="0"/>
              </a:spcBef>
            </a:pPr>
            <a:endParaRPr lang="en-US" b="1" dirty="0"/>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They spend their time reacting to events, that is, “putting out fires” rather than “preventing them.”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A </a:t>
            </a:r>
            <a:r>
              <a:rPr lang="en-US" sz="3200" b="1" i="1" dirty="0">
                <a:latin typeface="Times New Roman" panose="02020603050405020304" pitchFamily="18" charset="0"/>
                <a:cs typeface="Times New Roman" panose="02020603050405020304" pitchFamily="18" charset="0"/>
              </a:rPr>
              <a:t>reactive facility </a:t>
            </a:r>
            <a:r>
              <a:rPr lang="en-US" sz="3200" dirty="0">
                <a:latin typeface="Times New Roman" panose="02020603050405020304" pitchFamily="18" charset="0"/>
                <a:cs typeface="Times New Roman" panose="02020603050405020304" pitchFamily="18" charset="0"/>
              </a:rPr>
              <a:t>would wait </a:t>
            </a:r>
            <a:r>
              <a:rPr lang="en-US" sz="3200" u="sng" dirty="0">
                <a:latin typeface="Times New Roman" panose="02020603050405020304" pitchFamily="18" charset="0"/>
                <a:cs typeface="Times New Roman" panose="02020603050405020304" pitchFamily="18" charset="0"/>
              </a:rPr>
              <a:t>until</a:t>
            </a:r>
            <a:r>
              <a:rPr lang="en-US" sz="3200" dirty="0">
                <a:latin typeface="Times New Roman" panose="02020603050405020304" pitchFamily="18" charset="0"/>
                <a:cs typeface="Times New Roman" panose="02020603050405020304" pitchFamily="18" charset="0"/>
              </a:rPr>
              <a:t> such emergencies occurred and then would handle them as a crisis rather than as an anticipated event.</a:t>
            </a:r>
            <a:endParaRPr lang="en-US" sz="3200" b="1"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1135C47F-EF01-B5D4-5D32-1B9A345ABA2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16677179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F8AB94-A7A7-7315-32A5-7A12CA2E1507}"/>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D2670B8F-5B3C-590B-A652-518312841D82}"/>
              </a:ext>
            </a:extLst>
          </p:cNvPr>
          <p:cNvSpPr>
            <a:spLocks noGrp="1"/>
          </p:cNvSpPr>
          <p:nvPr>
            <p:ph type="subTitle" idx="1"/>
          </p:nvPr>
        </p:nvSpPr>
        <p:spPr>
          <a:xfrm>
            <a:off x="0" y="0"/>
            <a:ext cx="12192000" cy="6858000"/>
          </a:xfrm>
        </p:spPr>
        <p:txBody>
          <a:bodyPr>
            <a:normAutofit fontScale="92500" lnSpcReduction="10000"/>
          </a:bodyPr>
          <a:lstStyle/>
          <a:p>
            <a:pPr algn="l">
              <a:lnSpc>
                <a:spcPct val="150000"/>
              </a:lnSpc>
            </a:pPr>
            <a:r>
              <a:rPr lang="en-US" b="1"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algn="just">
              <a:lnSpc>
                <a:spcPct val="160000"/>
              </a:lnSpc>
              <a:spcBef>
                <a:spcPts val="0"/>
              </a:spcBef>
            </a:pPr>
            <a:r>
              <a:rPr lang="en-US" sz="3200" b="1" dirty="0">
                <a:latin typeface="Times New Roman" panose="02020603050405020304" pitchFamily="18" charset="0"/>
                <a:cs typeface="Times New Roman" panose="02020603050405020304" pitchFamily="18" charset="0"/>
              </a:rPr>
              <a:t>OUTLINE</a:t>
            </a:r>
          </a:p>
          <a:p>
            <a:pPr indent="-342900" algn="just">
              <a:lnSpc>
                <a:spcPct val="160000"/>
              </a:lnSpc>
              <a:spcBef>
                <a:spcPts val="0"/>
              </a:spcBef>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 Define the mission</a:t>
            </a:r>
          </a:p>
          <a:p>
            <a:pPr indent="-342900" algn="just">
              <a:lnSpc>
                <a:spcPct val="160000"/>
              </a:lnSpc>
              <a:spcBef>
                <a:spcPts val="0"/>
              </a:spcBef>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 Organizational Philosophy and philosophy of Nursing Service Administration </a:t>
            </a:r>
          </a:p>
          <a:p>
            <a:pPr indent="-342900" algn="just">
              <a:lnSpc>
                <a:spcPct val="160000"/>
              </a:lnSpc>
              <a:spcBef>
                <a:spcPts val="0"/>
              </a:spcBef>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 Goal</a:t>
            </a:r>
          </a:p>
          <a:p>
            <a:pPr indent="-342900" algn="just">
              <a:lnSpc>
                <a:spcPct val="160000"/>
              </a:lnSpc>
              <a:spcBef>
                <a:spcPts val="0"/>
              </a:spcBef>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 Institutional goal</a:t>
            </a:r>
          </a:p>
          <a:p>
            <a:pPr indent="-342900" algn="just">
              <a:lnSpc>
                <a:spcPct val="160000"/>
              </a:lnSpc>
              <a:spcBef>
                <a:spcPts val="0"/>
              </a:spcBef>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 Nursing Department Goals </a:t>
            </a:r>
          </a:p>
          <a:p>
            <a:pPr indent="-342900" algn="just">
              <a:lnSpc>
                <a:spcPct val="160000"/>
              </a:lnSpc>
              <a:spcBef>
                <a:spcPts val="0"/>
              </a:spcBef>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Nursing Unit Goals </a:t>
            </a:r>
          </a:p>
          <a:p>
            <a:pPr indent="-342900" algn="just">
              <a:lnSpc>
                <a:spcPct val="160000"/>
              </a:lnSpc>
              <a:spcBef>
                <a:spcPts val="0"/>
              </a:spcBef>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Organizational Climate</a:t>
            </a:r>
          </a:p>
          <a:p>
            <a:pPr algn="l">
              <a:lnSpc>
                <a:spcPct val="150000"/>
              </a:lnSpc>
            </a:pPr>
            <a:endParaRPr lang="en-US" dirty="0">
              <a:latin typeface="Times New Roman" panose="02020603050405020304" pitchFamily="18" charset="0"/>
              <a:cs typeface="Times New Roman" panose="02020603050405020304" pitchFamily="18" charset="0"/>
            </a:endParaRPr>
          </a:p>
          <a:p>
            <a:pPr algn="l">
              <a:lnSpc>
                <a:spcPct val="150000"/>
              </a:lnSpc>
            </a:pPr>
            <a:endParaRPr lang="en-US" b="1" dirty="0">
              <a:latin typeface="Times New Roman" panose="02020603050405020304" pitchFamily="18" charset="0"/>
              <a:cs typeface="Times New Roman" panose="02020603050405020304" pitchFamily="18" charset="0"/>
            </a:endParaRPr>
          </a:p>
          <a:p>
            <a:pPr algn="l">
              <a:lnSpc>
                <a:spcPct val="150000"/>
              </a:lnSpc>
            </a:pPr>
            <a:endParaRPr lang="en-US" dirty="0">
              <a:latin typeface="Times New Roman" panose="02020603050405020304" pitchFamily="18" charset="0"/>
              <a:cs typeface="Times New Roman" panose="02020603050405020304" pitchFamily="18" charset="0"/>
            </a:endParaRPr>
          </a:p>
          <a:p>
            <a:pPr algn="l">
              <a:lnSpc>
                <a:spcPct val="150000"/>
              </a:lnSpc>
            </a:pPr>
            <a:endParaRPr lang="en-US"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44350BE3-03CE-BC03-049F-6541256DB7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24456531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B13BEF-28AF-8C3C-52AD-975EB5C3E580}"/>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6E8913D4-7585-737D-C268-D133D2A9613C}"/>
              </a:ext>
            </a:extLst>
          </p:cNvPr>
          <p:cNvSpPr>
            <a:spLocks noGrp="1"/>
          </p:cNvSpPr>
          <p:nvPr>
            <p:ph type="subTitle" idx="1"/>
          </p:nvPr>
        </p:nvSpPr>
        <p:spPr>
          <a:xfrm>
            <a:off x="0" y="0"/>
            <a:ext cx="12192000" cy="6858000"/>
          </a:xfrm>
        </p:spPr>
        <p:txBody>
          <a:bodyPr>
            <a:normAutofit/>
          </a:bodyPr>
          <a:lstStyle/>
          <a:p>
            <a:pPr algn="just">
              <a:lnSpc>
                <a:spcPct val="150000"/>
              </a:lnSpc>
              <a:spcBef>
                <a:spcPts val="0"/>
              </a:spcBef>
            </a:pPr>
            <a:r>
              <a:rPr lang="en-US" sz="3600" b="1" dirty="0">
                <a:latin typeface="Times New Roman" panose="02020603050405020304" pitchFamily="18" charset="0"/>
                <a:cs typeface="Times New Roman" panose="02020603050405020304" pitchFamily="18" charset="0"/>
              </a:rPr>
              <a:t> </a:t>
            </a:r>
          </a:p>
          <a:p>
            <a:pPr algn="just">
              <a:lnSpc>
                <a:spcPct val="150000"/>
              </a:lnSpc>
              <a:spcBef>
                <a:spcPts val="0"/>
              </a:spcBef>
            </a:pPr>
            <a:endParaRPr lang="en-US" b="1" dirty="0"/>
          </a:p>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Nursing Department Goals </a:t>
            </a:r>
          </a:p>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The goals of the institution definitely affect those of nursing service, which must support and complement institutional goals.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In an institution with an overall goal of developing a mental health program, a nursing department goal may include developing nurses in psychiatry. </a:t>
            </a:r>
            <a:endParaRPr lang="en-US" sz="3200" b="1"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4D4A5FB3-D554-D663-60DC-0BBFEE7407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13711888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C7D282-6841-41B0-674D-47019AF69608}"/>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AB182C14-6E49-B9EA-D4C0-0AABCBFAE4FA}"/>
              </a:ext>
            </a:extLst>
          </p:cNvPr>
          <p:cNvSpPr>
            <a:spLocks noGrp="1"/>
          </p:cNvSpPr>
          <p:nvPr>
            <p:ph type="subTitle" idx="1"/>
          </p:nvPr>
        </p:nvSpPr>
        <p:spPr>
          <a:xfrm>
            <a:off x="0" y="0"/>
            <a:ext cx="12192000" cy="6858000"/>
          </a:xfrm>
        </p:spPr>
        <p:txBody>
          <a:bodyPr>
            <a:normAutofit/>
          </a:bodyPr>
          <a:lstStyle/>
          <a:p>
            <a:pPr algn="just">
              <a:lnSpc>
                <a:spcPct val="150000"/>
              </a:lnSpc>
              <a:spcBef>
                <a:spcPts val="0"/>
              </a:spcBef>
            </a:pPr>
            <a:r>
              <a:rPr lang="en-US" sz="3600" b="1" dirty="0">
                <a:latin typeface="Times New Roman" panose="02020603050405020304" pitchFamily="18" charset="0"/>
                <a:cs typeface="Times New Roman" panose="02020603050405020304" pitchFamily="18" charset="0"/>
              </a:rPr>
              <a:t> </a:t>
            </a:r>
          </a:p>
          <a:p>
            <a:pPr algn="just">
              <a:lnSpc>
                <a:spcPct val="150000"/>
              </a:lnSpc>
              <a:spcBef>
                <a:spcPts val="0"/>
              </a:spcBef>
            </a:pPr>
            <a:endParaRPr lang="en-US" b="1" dirty="0"/>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The astute manager of a nursing department </a:t>
            </a:r>
            <a:r>
              <a:rPr lang="en-US" sz="3200" u="sng" dirty="0">
                <a:latin typeface="Times New Roman" panose="02020603050405020304" pitchFamily="18" charset="0"/>
                <a:cs typeface="Times New Roman" panose="02020603050405020304" pitchFamily="18" charset="0"/>
              </a:rPr>
              <a:t>must also be proactive </a:t>
            </a:r>
            <a:r>
              <a:rPr lang="en-US" sz="3200" dirty="0">
                <a:latin typeface="Times New Roman" panose="02020603050405020304" pitchFamily="18" charset="0"/>
                <a:cs typeface="Times New Roman" panose="02020603050405020304" pitchFamily="18" charset="0"/>
              </a:rPr>
              <a:t>about the national issues facing nursing, community needs for nursing, and the needs within the institution itself.</a:t>
            </a:r>
            <a:endParaRPr lang="en-US" sz="3200" b="1"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585436D3-62AA-98D8-A3FD-334438B3EE0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18531552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D39E48-6F93-6978-B1BB-E84BADB341B6}"/>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6FF4C4E-DE1D-BB83-CA8A-3B252164D700}"/>
              </a:ext>
            </a:extLst>
          </p:cNvPr>
          <p:cNvSpPr>
            <a:spLocks noGrp="1"/>
          </p:cNvSpPr>
          <p:nvPr>
            <p:ph type="subTitle" idx="1"/>
          </p:nvPr>
        </p:nvSpPr>
        <p:spPr>
          <a:xfrm>
            <a:off x="0" y="0"/>
            <a:ext cx="12192000" cy="6858000"/>
          </a:xfrm>
        </p:spPr>
        <p:txBody>
          <a:bodyPr>
            <a:noAutofit/>
          </a:bodyPr>
          <a:lstStyle/>
          <a:p>
            <a:pPr algn="just">
              <a:lnSpc>
                <a:spcPct val="150000"/>
              </a:lnSpc>
              <a:spcBef>
                <a:spcPts val="0"/>
              </a:spcBef>
            </a:pPr>
            <a:endParaRPr lang="en-US" sz="32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National issues facing nursing (common across many countries) include:</a:t>
            </a:r>
          </a:p>
          <a:p>
            <a:pPr marL="514350" indent="-514350" algn="just">
              <a:lnSpc>
                <a:spcPct val="150000"/>
              </a:lnSpc>
              <a:spcBef>
                <a:spcPts val="0"/>
              </a:spcBef>
              <a:buAutoNum type="arabicPeriod"/>
            </a:pPr>
            <a:r>
              <a:rPr lang="en-US" sz="3200" b="1" dirty="0">
                <a:latin typeface="Times New Roman" panose="02020603050405020304" pitchFamily="18" charset="0"/>
                <a:cs typeface="Times New Roman" panose="02020603050405020304" pitchFamily="18" charset="0"/>
              </a:rPr>
              <a:t>Nursing Shortage</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a. Inadequate number of nurses to meet population needs</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b. Increased workload and burnout</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c. Migration of nurses to other countries (“brain drain”)</a:t>
            </a:r>
          </a:p>
          <a:p>
            <a:pPr algn="just">
              <a:lnSpc>
                <a:spcPct val="150000"/>
              </a:lnSpc>
              <a:spcBef>
                <a:spcPts val="0"/>
              </a:spcBef>
            </a:pPr>
            <a:endParaRPr lang="en-US" sz="3200" b="1"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5416A4DF-2ED1-DB5A-E11C-BC6F4E5B824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1"/>
            <a:ext cx="1535749" cy="914400"/>
          </a:xfrm>
          <a:prstGeom prst="rect">
            <a:avLst/>
          </a:prstGeom>
        </p:spPr>
      </p:pic>
    </p:spTree>
    <p:extLst>
      <p:ext uri="{BB962C8B-B14F-4D97-AF65-F5344CB8AC3E}">
        <p14:creationId xmlns:p14="http://schemas.microsoft.com/office/powerpoint/2010/main" val="35781206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C1121D-685C-7A8F-B8B1-C52C39633E6C}"/>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CED2D931-29ED-3925-1807-ECA5A95F2F2F}"/>
              </a:ext>
            </a:extLst>
          </p:cNvPr>
          <p:cNvSpPr>
            <a:spLocks noGrp="1"/>
          </p:cNvSpPr>
          <p:nvPr>
            <p:ph type="subTitle" idx="1"/>
          </p:nvPr>
        </p:nvSpPr>
        <p:spPr>
          <a:xfrm>
            <a:off x="0" y="0"/>
            <a:ext cx="12192000" cy="6858000"/>
          </a:xfrm>
        </p:spPr>
        <p:txBody>
          <a:bodyPr>
            <a:noAutofit/>
          </a:bodyPr>
          <a:lstStyle/>
          <a:p>
            <a:pPr algn="just">
              <a:lnSpc>
                <a:spcPct val="150000"/>
              </a:lnSpc>
              <a:spcBef>
                <a:spcPts val="0"/>
              </a:spcBef>
            </a:pPr>
            <a:endParaRPr lang="en-US" sz="3200" b="1"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en-US" sz="32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2. Staffing and Workload Problems</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a. High patient-to-nurse ratios</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b. Overtime and extended shifts</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c. Stress, fatigue, and reduced quality of care</a:t>
            </a:r>
          </a:p>
          <a:p>
            <a:pPr algn="just">
              <a:lnSpc>
                <a:spcPct val="150000"/>
              </a:lnSpc>
              <a:spcBef>
                <a:spcPts val="0"/>
              </a:spcBef>
            </a:pPr>
            <a:endParaRPr lang="en-US" sz="3200" b="1"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3189F97B-861C-C104-8E6E-644A381A69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1"/>
            <a:ext cx="1535749" cy="914400"/>
          </a:xfrm>
          <a:prstGeom prst="rect">
            <a:avLst/>
          </a:prstGeom>
        </p:spPr>
      </p:pic>
    </p:spTree>
    <p:extLst>
      <p:ext uri="{BB962C8B-B14F-4D97-AF65-F5344CB8AC3E}">
        <p14:creationId xmlns:p14="http://schemas.microsoft.com/office/powerpoint/2010/main" val="39412125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5D3730-6827-A204-EBC7-312B52D4B5C2}"/>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F7BD935-01C6-5062-EE32-152814860795}"/>
              </a:ext>
            </a:extLst>
          </p:cNvPr>
          <p:cNvSpPr>
            <a:spLocks noGrp="1"/>
          </p:cNvSpPr>
          <p:nvPr>
            <p:ph type="subTitle" idx="1"/>
          </p:nvPr>
        </p:nvSpPr>
        <p:spPr>
          <a:xfrm>
            <a:off x="0" y="0"/>
            <a:ext cx="12192000" cy="6858000"/>
          </a:xfrm>
        </p:spPr>
        <p:txBody>
          <a:bodyPr>
            <a:noAutofit/>
          </a:bodyPr>
          <a:lstStyle/>
          <a:p>
            <a:pPr algn="just">
              <a:lnSpc>
                <a:spcPct val="150000"/>
              </a:lnSpc>
              <a:spcBef>
                <a:spcPts val="0"/>
              </a:spcBef>
            </a:pPr>
            <a:endParaRPr lang="en-US" sz="32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3. Education and Training Challenges</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a. Limited nursing school capacity</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b. Shortage of qualified nurse educators</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c. Need to update curricula with modern healthcare demands</a:t>
            </a:r>
          </a:p>
          <a:p>
            <a:pPr algn="just">
              <a:lnSpc>
                <a:spcPct val="150000"/>
              </a:lnSpc>
              <a:spcBef>
                <a:spcPts val="0"/>
              </a:spcBef>
            </a:pPr>
            <a:endParaRPr lang="en-US" sz="3200" b="1"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4D52CBDA-DB4A-FA16-7396-646900B9210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1"/>
            <a:ext cx="1535749" cy="914400"/>
          </a:xfrm>
          <a:prstGeom prst="rect">
            <a:avLst/>
          </a:prstGeom>
        </p:spPr>
      </p:pic>
    </p:spTree>
    <p:extLst>
      <p:ext uri="{BB962C8B-B14F-4D97-AF65-F5344CB8AC3E}">
        <p14:creationId xmlns:p14="http://schemas.microsoft.com/office/powerpoint/2010/main" val="2667876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1BA2A6-1851-95E1-0345-DDD24C7F196E}"/>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1F19929D-70FA-7D6B-5086-6073714D5E1E}"/>
              </a:ext>
            </a:extLst>
          </p:cNvPr>
          <p:cNvSpPr>
            <a:spLocks noGrp="1"/>
          </p:cNvSpPr>
          <p:nvPr>
            <p:ph type="subTitle" idx="1"/>
          </p:nvPr>
        </p:nvSpPr>
        <p:spPr>
          <a:xfrm>
            <a:off x="0" y="0"/>
            <a:ext cx="12192000" cy="6858000"/>
          </a:xfrm>
        </p:spPr>
        <p:txBody>
          <a:bodyPr>
            <a:noAutofit/>
          </a:bodyPr>
          <a:lstStyle/>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4. Retention and Job Satisfaction</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a. Burnout and emotional exhaustion</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b. Workplace violence or lack of support</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c. Poor working conditions in some settings</a:t>
            </a:r>
          </a:p>
          <a:p>
            <a:pPr algn="just">
              <a:lnSpc>
                <a:spcPct val="150000"/>
              </a:lnSpc>
              <a:spcBef>
                <a:spcPts val="0"/>
              </a:spcBef>
            </a:pPr>
            <a:endParaRPr lang="en-US" sz="3200" b="1"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C8E2C10C-C5A8-9B5E-0D9E-B0C8DA477DD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1"/>
            <a:ext cx="1535749" cy="914400"/>
          </a:xfrm>
          <a:prstGeom prst="rect">
            <a:avLst/>
          </a:prstGeom>
        </p:spPr>
      </p:pic>
    </p:spTree>
    <p:extLst>
      <p:ext uri="{BB962C8B-B14F-4D97-AF65-F5344CB8AC3E}">
        <p14:creationId xmlns:p14="http://schemas.microsoft.com/office/powerpoint/2010/main" val="11874664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FD2B5C-7F29-0C19-8091-A3D67E69658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048B6364-37CF-7E0D-5C27-0D585D085B12}"/>
              </a:ext>
            </a:extLst>
          </p:cNvPr>
          <p:cNvSpPr>
            <a:spLocks noGrp="1"/>
          </p:cNvSpPr>
          <p:nvPr>
            <p:ph type="subTitle" idx="1"/>
          </p:nvPr>
        </p:nvSpPr>
        <p:spPr>
          <a:xfrm>
            <a:off x="0" y="0"/>
            <a:ext cx="12192000" cy="6858000"/>
          </a:xfrm>
        </p:spPr>
        <p:txBody>
          <a:bodyPr>
            <a:normAutofit/>
          </a:bodyPr>
          <a:lstStyle/>
          <a:p>
            <a:pPr algn="just">
              <a:lnSpc>
                <a:spcPct val="150000"/>
              </a:lnSpc>
              <a:spcBef>
                <a:spcPts val="0"/>
              </a:spcBef>
            </a:pPr>
            <a:r>
              <a:rPr lang="en-US" sz="3600" b="1" dirty="0">
                <a:latin typeface="Times New Roman" panose="02020603050405020304" pitchFamily="18" charset="0"/>
                <a:cs typeface="Times New Roman" panose="02020603050405020304" pitchFamily="18" charset="0"/>
              </a:rPr>
              <a:t> </a:t>
            </a:r>
          </a:p>
          <a:p>
            <a:pPr algn="just">
              <a:lnSpc>
                <a:spcPct val="150000"/>
              </a:lnSpc>
              <a:spcBef>
                <a:spcPts val="0"/>
              </a:spcBef>
            </a:pPr>
            <a:endParaRPr lang="en-US" b="1" dirty="0"/>
          </a:p>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Nursing Unit Goals </a:t>
            </a:r>
          </a:p>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It is important that each employee understand the institutional and nursing department goals, because the group or unit goals develop from them.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Each nurse should be able to contribute to the formation of unit goals in terms of philosophy of care, quality of care, and development of nursing expertise.</a:t>
            </a:r>
            <a:endParaRPr lang="en-US" sz="3200" b="1"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2FEBA301-F678-4A5E-02AD-E0F5C5FEC4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23965910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5520FB-70B9-04A5-5530-91BC2FA30BAE}"/>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DA863A3F-FD1C-54AB-3499-840B89EBEDFB}"/>
              </a:ext>
            </a:extLst>
          </p:cNvPr>
          <p:cNvSpPr>
            <a:spLocks noGrp="1"/>
          </p:cNvSpPr>
          <p:nvPr>
            <p:ph type="subTitle" idx="1"/>
          </p:nvPr>
        </p:nvSpPr>
        <p:spPr>
          <a:xfrm>
            <a:off x="0" y="0"/>
            <a:ext cx="12192000" cy="6858000"/>
          </a:xfrm>
        </p:spPr>
        <p:txBody>
          <a:bodyPr>
            <a:normAutofit/>
          </a:bodyPr>
          <a:lstStyle/>
          <a:p>
            <a:pPr algn="just">
              <a:lnSpc>
                <a:spcPct val="150000"/>
              </a:lnSpc>
              <a:spcBef>
                <a:spcPts val="0"/>
              </a:spcBef>
            </a:pPr>
            <a:r>
              <a:rPr lang="en-US" sz="3600" b="1" dirty="0">
                <a:latin typeface="Times New Roman" panose="02020603050405020304" pitchFamily="18" charset="0"/>
                <a:cs typeface="Times New Roman" panose="02020603050405020304" pitchFamily="18" charset="0"/>
              </a:rPr>
              <a:t> </a:t>
            </a:r>
          </a:p>
          <a:p>
            <a:pPr algn="just">
              <a:lnSpc>
                <a:spcPct val="150000"/>
              </a:lnSpc>
              <a:spcBef>
                <a:spcPts val="0"/>
              </a:spcBef>
            </a:pPr>
            <a:endParaRPr lang="en-US" b="1" dirty="0"/>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Helping to formulate the goals for your unit is important, because these goals can also represent your individual goals.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Unit goals develop from the group as a whole and often include individual goals in the process.</a:t>
            </a:r>
            <a:endParaRPr lang="en-US" sz="3200" b="1"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BF688CED-B5F9-2E28-34DC-D2B08A1E0F9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4649883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66C5F1-4963-E42C-26A9-37216BB1326A}"/>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081B755C-9CA8-C8F8-E780-0C1B7E5B6A89}"/>
              </a:ext>
            </a:extLst>
          </p:cNvPr>
          <p:cNvSpPr>
            <a:spLocks noGrp="1"/>
          </p:cNvSpPr>
          <p:nvPr>
            <p:ph type="subTitle" idx="1"/>
          </p:nvPr>
        </p:nvSpPr>
        <p:spPr>
          <a:xfrm>
            <a:off x="0" y="0"/>
            <a:ext cx="12192000" cy="6858000"/>
          </a:xfrm>
        </p:spPr>
        <p:txBody>
          <a:bodyPr>
            <a:normAutofit/>
          </a:bodyPr>
          <a:lstStyle/>
          <a:p>
            <a:pPr algn="just">
              <a:lnSpc>
                <a:spcPct val="150000"/>
              </a:lnSpc>
              <a:spcBef>
                <a:spcPts val="0"/>
              </a:spcBef>
            </a:pPr>
            <a:r>
              <a:rPr lang="en-US" sz="3600" b="1" dirty="0">
                <a:latin typeface="Times New Roman" panose="02020603050405020304" pitchFamily="18" charset="0"/>
                <a:cs typeface="Times New Roman" panose="02020603050405020304" pitchFamily="18" charset="0"/>
              </a:rPr>
              <a:t> </a:t>
            </a:r>
          </a:p>
          <a:p>
            <a:pPr algn="just">
              <a:lnSpc>
                <a:spcPct val="150000"/>
              </a:lnSpc>
              <a:spcBef>
                <a:spcPts val="0"/>
              </a:spcBef>
            </a:pPr>
            <a:endParaRPr lang="en-US" b="1" dirty="0"/>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Development and implementation of goals must be meaningful to the group if they are to be successful.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The member of the group must feel that they are the originators of the unit goals and objectives.</a:t>
            </a:r>
            <a:endParaRPr lang="en-US" sz="3200" b="1"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A9E416C7-A5BB-501F-8CB7-DFECC78B133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17266699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56CD7A-9B81-EC6B-6DC0-5FAF3D8DE901}"/>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A524D5AD-B413-3966-B72B-4B48A55CFB8C}"/>
              </a:ext>
            </a:extLst>
          </p:cNvPr>
          <p:cNvSpPr>
            <a:spLocks noGrp="1"/>
          </p:cNvSpPr>
          <p:nvPr>
            <p:ph type="subTitle" idx="1"/>
          </p:nvPr>
        </p:nvSpPr>
        <p:spPr>
          <a:xfrm>
            <a:off x="0" y="0"/>
            <a:ext cx="12192000" cy="6858000"/>
          </a:xfrm>
        </p:spPr>
        <p:txBody>
          <a:bodyPr>
            <a:normAutofit/>
          </a:bodyPr>
          <a:lstStyle/>
          <a:p>
            <a:pPr algn="just">
              <a:lnSpc>
                <a:spcPct val="150000"/>
              </a:lnSpc>
              <a:spcBef>
                <a:spcPts val="0"/>
              </a:spcBef>
            </a:pPr>
            <a:r>
              <a:rPr lang="en-US" sz="3600" b="1" dirty="0">
                <a:latin typeface="Times New Roman" panose="02020603050405020304" pitchFamily="18" charset="0"/>
                <a:cs typeface="Times New Roman" panose="02020603050405020304" pitchFamily="18" charset="0"/>
              </a:rPr>
              <a:t> </a:t>
            </a:r>
          </a:p>
          <a:p>
            <a:pPr algn="just">
              <a:lnSpc>
                <a:spcPct val="150000"/>
              </a:lnSpc>
              <a:spcBef>
                <a:spcPts val="0"/>
              </a:spcBef>
            </a:pPr>
            <a:endParaRPr lang="en-US" b="1" dirty="0"/>
          </a:p>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Organizational Climate </a:t>
            </a:r>
          </a:p>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The climate of an organization refers to the prevailing feelings and values experienced by individuals.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The feeling of trust, belonging, esteem and loyalty are part of the climate.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a:t>
            </a:r>
            <a:endParaRPr lang="en-US" sz="3200" b="1"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772F4747-CDA5-50DC-39A8-CB7C297E0A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22839580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fontScale="92500" lnSpcReduction="10000"/>
          </a:bodyPr>
          <a:lstStyle/>
          <a:p>
            <a:pPr>
              <a:lnSpc>
                <a:spcPct val="150000"/>
              </a:lnSpc>
            </a:pPr>
            <a:br>
              <a:rPr lang="en-US" dirty="0"/>
            </a:br>
            <a:endParaRPr lang="en-US" dirty="0">
              <a:latin typeface="Times New Roman" panose="02020603050405020304" pitchFamily="18" charset="0"/>
              <a:cs typeface="Times New Roman" panose="02020603050405020304" pitchFamily="18" charset="0"/>
            </a:endParaRPr>
          </a:p>
          <a:p>
            <a:pPr algn="l">
              <a:lnSpc>
                <a:spcPct val="150000"/>
              </a:lnSpc>
            </a:pPr>
            <a:r>
              <a:rPr lang="en-US" b="1"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algn="l">
              <a:lnSpc>
                <a:spcPct val="150000"/>
              </a:lnSpc>
            </a:pPr>
            <a:r>
              <a:rPr lang="en-US" sz="3200" b="1" dirty="0">
                <a:latin typeface="Times New Roman" panose="02020603050405020304" pitchFamily="18" charset="0"/>
                <a:cs typeface="Times New Roman" panose="02020603050405020304" pitchFamily="18" charset="0"/>
              </a:rPr>
              <a:t>LEARN ING OBJEC TIVES</a:t>
            </a:r>
            <a:endParaRPr lang="en-US" sz="3200" dirty="0">
              <a:latin typeface="Times New Roman" panose="02020603050405020304" pitchFamily="18" charset="0"/>
              <a:cs typeface="Times New Roman" panose="02020603050405020304" pitchFamily="18" charset="0"/>
            </a:endParaRPr>
          </a:p>
          <a:p>
            <a:pPr algn="l">
              <a:lnSpc>
                <a:spcPct val="150000"/>
              </a:lnSpc>
            </a:pPr>
            <a:r>
              <a:rPr lang="en-US" sz="3200" b="1" dirty="0">
                <a:latin typeface="Times New Roman" panose="02020603050405020304" pitchFamily="18" charset="0"/>
                <a:cs typeface="Times New Roman" panose="02020603050405020304" pitchFamily="18" charset="0"/>
              </a:rPr>
              <a:t>After reading this chapter, the student will be able to:</a:t>
            </a:r>
          </a:p>
          <a:p>
            <a:pPr marL="342900" indent="-342900" algn="l">
              <a:lnSpc>
                <a:spcPct val="150000"/>
              </a:lnSpc>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Define mission, philosophy and goals</a:t>
            </a:r>
          </a:p>
          <a:p>
            <a:pPr indent="-342900" algn="just">
              <a:lnSpc>
                <a:spcPct val="170000"/>
              </a:lnSpc>
              <a:spcBef>
                <a:spcPts val="0"/>
              </a:spcBef>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Explain </a:t>
            </a:r>
            <a:r>
              <a:rPr lang="en-US" sz="3500" dirty="0">
                <a:latin typeface="Times New Roman" panose="02020603050405020304" pitchFamily="18" charset="0"/>
                <a:cs typeface="Times New Roman" panose="02020603050405020304" pitchFamily="18" charset="0"/>
              </a:rPr>
              <a:t>the</a:t>
            </a:r>
            <a:r>
              <a:rPr lang="en-US" sz="3200" dirty="0">
                <a:latin typeface="Times New Roman" panose="02020603050405020304" pitchFamily="18" charset="0"/>
                <a:cs typeface="Times New Roman" panose="02020603050405020304" pitchFamily="18" charset="0"/>
              </a:rPr>
              <a:t> relationship of mission, philosophy and goals</a:t>
            </a:r>
          </a:p>
          <a:p>
            <a:pPr marL="342900" indent="-342900" algn="l">
              <a:lnSpc>
                <a:spcPct val="150000"/>
              </a:lnSpc>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Discuss the importance of mission, philosophy and goals of an organization for nursing service administration </a:t>
            </a:r>
            <a:br>
              <a:rPr lang="en-US" dirty="0"/>
            </a:br>
            <a:endParaRPr lang="en-US" b="1" dirty="0">
              <a:latin typeface="Times New Roman" panose="02020603050405020304" pitchFamily="18" charset="0"/>
              <a:cs typeface="Times New Roman" panose="02020603050405020304" pitchFamily="18" charset="0"/>
            </a:endParaRPr>
          </a:p>
          <a:p>
            <a:pPr lvl="0" algn="l">
              <a:lnSpc>
                <a:spcPct val="150000"/>
              </a:lnSpc>
            </a:pPr>
            <a:endParaRPr lang="en-US" dirty="0">
              <a:latin typeface="Times New Roman" panose="02020603050405020304" pitchFamily="18" charset="0"/>
              <a:cs typeface="Times New Roman" panose="02020603050405020304" pitchFamily="18" charset="0"/>
            </a:endParaRPr>
          </a:p>
          <a:p>
            <a:pPr algn="l">
              <a:lnSpc>
                <a:spcPct val="150000"/>
              </a:lnSpc>
            </a:pPr>
            <a:endParaRPr lang="en-US"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5FD99A34-D9AB-7D53-2A78-49D51B170C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32021770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47C193-78CD-5C58-21C3-6FBCA73AD970}"/>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AFF3F03B-D203-03EB-3196-A002AF7661CD}"/>
              </a:ext>
            </a:extLst>
          </p:cNvPr>
          <p:cNvSpPr>
            <a:spLocks noGrp="1"/>
          </p:cNvSpPr>
          <p:nvPr>
            <p:ph type="subTitle" idx="1"/>
          </p:nvPr>
        </p:nvSpPr>
        <p:spPr>
          <a:xfrm>
            <a:off x="0" y="0"/>
            <a:ext cx="12192000" cy="6858000"/>
          </a:xfrm>
        </p:spPr>
        <p:txBody>
          <a:bodyPr>
            <a:normAutofit/>
          </a:bodyPr>
          <a:lstStyle/>
          <a:p>
            <a:pPr algn="just">
              <a:lnSpc>
                <a:spcPct val="150000"/>
              </a:lnSpc>
              <a:spcBef>
                <a:spcPts val="0"/>
              </a:spcBef>
            </a:pPr>
            <a:r>
              <a:rPr lang="en-US" sz="3600" b="1" dirty="0">
                <a:latin typeface="Times New Roman" panose="02020603050405020304" pitchFamily="18" charset="0"/>
                <a:cs typeface="Times New Roman" panose="02020603050405020304" pitchFamily="18" charset="0"/>
              </a:rPr>
              <a:t> </a:t>
            </a:r>
          </a:p>
          <a:p>
            <a:pPr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Values for competence and accomplishment are also part of the climate.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The climate is bases on the official policies and procedures of the organization, and the feedback provided within the organization. </a:t>
            </a:r>
            <a:endParaRPr lang="en-US" sz="3200" b="1"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8991101A-F697-024F-7608-7488998FB9A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134165312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746ACD-3BCF-BC2A-3854-0263A88FF9C0}"/>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B624B967-67CA-8449-387B-C3E8250562E3}"/>
              </a:ext>
            </a:extLst>
          </p:cNvPr>
          <p:cNvSpPr>
            <a:spLocks noGrp="1"/>
          </p:cNvSpPr>
          <p:nvPr>
            <p:ph type="subTitle" idx="1"/>
          </p:nvPr>
        </p:nvSpPr>
        <p:spPr>
          <a:xfrm>
            <a:off x="0" y="0"/>
            <a:ext cx="12192000" cy="6858000"/>
          </a:xfrm>
        </p:spPr>
        <p:txBody>
          <a:bodyPr>
            <a:noAutofit/>
          </a:bodyPr>
          <a:lstStyle/>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50000"/>
              </a:lnSpc>
            </a:pPr>
            <a:endParaRPr lang="en-US" sz="3200" dirty="0">
              <a:latin typeface="Times New Roman" panose="02020603050405020304" pitchFamily="18" charset="0"/>
              <a:cs typeface="Times New Roman" panose="02020603050405020304" pitchFamily="18" charset="0"/>
            </a:endParaRPr>
          </a:p>
          <a:p>
            <a:pPr>
              <a:lnSpc>
                <a:spcPct val="150000"/>
              </a:lnSpc>
            </a:pPr>
            <a:r>
              <a:rPr lang="en-US" sz="4800" dirty="0">
                <a:latin typeface="Times New Roman" panose="02020603050405020304" pitchFamily="18" charset="0"/>
                <a:cs typeface="Times New Roman" panose="02020603050405020304" pitchFamily="18" charset="0"/>
              </a:rPr>
              <a:t>Thanks </a:t>
            </a:r>
          </a:p>
          <a:p>
            <a:pPr algn="just">
              <a:lnSpc>
                <a:spcPct val="150000"/>
              </a:lnSpc>
            </a:pP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98EACA2A-DA2E-12DD-BFE9-48447255BDC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1"/>
            <a:ext cx="1535749" cy="801384"/>
          </a:xfrm>
          <a:prstGeom prst="rect">
            <a:avLst/>
          </a:prstGeom>
        </p:spPr>
      </p:pic>
    </p:spTree>
    <p:extLst>
      <p:ext uri="{BB962C8B-B14F-4D97-AF65-F5344CB8AC3E}">
        <p14:creationId xmlns:p14="http://schemas.microsoft.com/office/powerpoint/2010/main" val="25946828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a:bodyPr>
          <a:lstStyle/>
          <a:p>
            <a:pPr algn="just">
              <a:lnSpc>
                <a:spcPct val="150000"/>
              </a:lnSpc>
              <a:spcBef>
                <a:spcPts val="0"/>
              </a:spcBef>
            </a:pPr>
            <a:r>
              <a:rPr lang="en-US" sz="3600" b="1" dirty="0">
                <a:latin typeface="Times New Roman" panose="02020603050405020304" pitchFamily="18" charset="0"/>
                <a:cs typeface="Times New Roman" panose="02020603050405020304" pitchFamily="18" charset="0"/>
              </a:rPr>
              <a:t> </a:t>
            </a:r>
          </a:p>
          <a:p>
            <a:pPr algn="just">
              <a:lnSpc>
                <a:spcPct val="150000"/>
              </a:lnSpc>
              <a:spcBef>
                <a:spcPts val="0"/>
              </a:spcBef>
            </a:pPr>
            <a:endParaRPr lang="en-US" b="1" dirty="0"/>
          </a:p>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Mission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A mission statement is a broad general goal of an organization that describes its purpose in the community.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The mission statement of a </a:t>
            </a:r>
            <a:r>
              <a:rPr lang="en-US" sz="3200" u="sng" dirty="0">
                <a:latin typeface="Times New Roman" panose="02020603050405020304" pitchFamily="18" charset="0"/>
                <a:cs typeface="Times New Roman" panose="02020603050405020304" pitchFamily="18" charset="0"/>
              </a:rPr>
              <a:t>small community hospital </a:t>
            </a:r>
            <a:r>
              <a:rPr lang="en-US" sz="3200" dirty="0">
                <a:latin typeface="Times New Roman" panose="02020603050405020304" pitchFamily="18" charset="0"/>
                <a:cs typeface="Times New Roman" panose="02020603050405020304" pitchFamily="18" charset="0"/>
              </a:rPr>
              <a:t>may indicate that its purpose is to serve the health care needs of the immediate community and provide care for commonly occurring illnesses.</a:t>
            </a:r>
          </a:p>
        </p:txBody>
      </p:sp>
      <p:pic>
        <p:nvPicPr>
          <p:cNvPr id="2" name="Picture 1" descr="A logo of a university&#10;&#10;Description automatically generated">
            <a:extLst>
              <a:ext uri="{FF2B5EF4-FFF2-40B4-BE49-F238E27FC236}">
                <a16:creationId xmlns:a16="http://schemas.microsoft.com/office/drawing/2014/main" id="{8D8FE885-D001-2BCB-C954-394803E555D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26721465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98BEFC-AEEC-986D-817C-D148CC7A7BBD}"/>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A44871A-7DBE-C2A1-187B-DBDB8052BE09}"/>
              </a:ext>
            </a:extLst>
          </p:cNvPr>
          <p:cNvSpPr>
            <a:spLocks noGrp="1"/>
          </p:cNvSpPr>
          <p:nvPr>
            <p:ph type="subTitle" idx="1"/>
          </p:nvPr>
        </p:nvSpPr>
        <p:spPr>
          <a:xfrm>
            <a:off x="0" y="0"/>
            <a:ext cx="12192000" cy="6858000"/>
          </a:xfrm>
        </p:spPr>
        <p:txBody>
          <a:bodyPr>
            <a:normAutofit/>
          </a:bodyPr>
          <a:lstStyle/>
          <a:p>
            <a:pPr algn="just">
              <a:lnSpc>
                <a:spcPct val="150000"/>
              </a:lnSpc>
              <a:spcBef>
                <a:spcPts val="0"/>
              </a:spcBef>
            </a:pPr>
            <a:r>
              <a:rPr lang="en-US" sz="3600" b="1" dirty="0">
                <a:latin typeface="Times New Roman" panose="02020603050405020304" pitchFamily="18" charset="0"/>
                <a:cs typeface="Times New Roman" panose="02020603050405020304" pitchFamily="18" charset="0"/>
              </a:rPr>
              <a:t> </a:t>
            </a:r>
          </a:p>
          <a:p>
            <a:pPr algn="just">
              <a:lnSpc>
                <a:spcPct val="150000"/>
              </a:lnSpc>
              <a:spcBef>
                <a:spcPts val="0"/>
              </a:spcBef>
            </a:pPr>
            <a:endParaRPr lang="en-US" b="1" dirty="0"/>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a:t>
            </a:r>
            <a:r>
              <a:rPr lang="en-US" sz="3200" u="sng" dirty="0">
                <a:latin typeface="Times New Roman" panose="02020603050405020304" pitchFamily="18" charset="0"/>
                <a:cs typeface="Times New Roman" panose="02020603050405020304" pitchFamily="18" charset="0"/>
              </a:rPr>
              <a:t>A large university hospital </a:t>
            </a:r>
            <a:r>
              <a:rPr lang="en-US" sz="3200" dirty="0">
                <a:latin typeface="Times New Roman" panose="02020603050405020304" pitchFamily="18" charset="0"/>
                <a:cs typeface="Times New Roman" panose="02020603050405020304" pitchFamily="18" charset="0"/>
              </a:rPr>
              <a:t>may have a mission statement that encompasses research, teaching and care for complex problems.</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These mission statements provide the overall umbrella under which all </a:t>
            </a:r>
            <a:r>
              <a:rPr lang="en-US" sz="3200" u="sng" dirty="0">
                <a:latin typeface="Times New Roman" panose="02020603050405020304" pitchFamily="18" charset="0"/>
                <a:cs typeface="Times New Roman" panose="02020603050405020304" pitchFamily="18" charset="0"/>
              </a:rPr>
              <a:t>functions of the organization</a:t>
            </a:r>
            <a:r>
              <a:rPr lang="en-US" sz="3200" dirty="0">
                <a:latin typeface="Times New Roman" panose="02020603050405020304" pitchFamily="18" charset="0"/>
                <a:cs typeface="Times New Roman" panose="02020603050405020304" pitchFamily="18" charset="0"/>
              </a:rPr>
              <a:t> take place.</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a:t>
            </a:r>
            <a:endParaRPr lang="en-US" sz="3200" b="1"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1EBBA16D-40A5-E31B-2B78-BDABFC5C70B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30732807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C8D97F-79A3-8F90-F6AF-A0FB4B4BE069}"/>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B81A9065-1EB8-212D-1A84-E63173AB1DE4}"/>
              </a:ext>
            </a:extLst>
          </p:cNvPr>
          <p:cNvSpPr>
            <a:spLocks noGrp="1"/>
          </p:cNvSpPr>
          <p:nvPr>
            <p:ph type="subTitle" idx="1"/>
          </p:nvPr>
        </p:nvSpPr>
        <p:spPr>
          <a:xfrm>
            <a:off x="0" y="0"/>
            <a:ext cx="12192000" cy="6858000"/>
          </a:xfrm>
        </p:spPr>
        <p:txBody>
          <a:bodyPr>
            <a:normAutofit/>
          </a:bodyPr>
          <a:lstStyle/>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 </a:t>
            </a:r>
          </a:p>
          <a:p>
            <a:pPr algn="just">
              <a:lnSpc>
                <a:spcPct val="150000"/>
              </a:lnSpc>
              <a:spcBef>
                <a:spcPts val="0"/>
              </a:spcBef>
            </a:pPr>
            <a:endParaRPr lang="en-US" sz="32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The philosophy is typically longer and more detailed. </a:t>
            </a:r>
          </a:p>
          <a:p>
            <a:pPr algn="just">
              <a:lnSpc>
                <a:spcPct val="150000"/>
              </a:lnSpc>
              <a:spcBef>
                <a:spcPts val="0"/>
              </a:spcBef>
            </a:pPr>
            <a:endParaRPr lang="en-US" sz="3200" b="1"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56BD4638-CBC8-28C4-E57F-CB71D65B24D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17107445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3080C6-EF8C-262D-3F91-D7118AC2E621}"/>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DCE1A338-5A29-EED9-23ED-FDE50306A9C4}"/>
              </a:ext>
            </a:extLst>
          </p:cNvPr>
          <p:cNvSpPr>
            <a:spLocks noGrp="1"/>
          </p:cNvSpPr>
          <p:nvPr>
            <p:ph type="subTitle" idx="1"/>
          </p:nvPr>
        </p:nvSpPr>
        <p:spPr>
          <a:xfrm>
            <a:off x="0" y="0"/>
            <a:ext cx="12192000" cy="6858000"/>
          </a:xfrm>
        </p:spPr>
        <p:txBody>
          <a:bodyPr>
            <a:normAutofit/>
          </a:bodyPr>
          <a:lstStyle/>
          <a:p>
            <a:pPr algn="just">
              <a:lnSpc>
                <a:spcPct val="150000"/>
              </a:lnSpc>
              <a:spcBef>
                <a:spcPts val="0"/>
              </a:spcBef>
            </a:pPr>
            <a:r>
              <a:rPr lang="en-US" sz="3600" b="1" dirty="0">
                <a:latin typeface="Times New Roman" panose="02020603050405020304" pitchFamily="18" charset="0"/>
                <a:cs typeface="Times New Roman" panose="02020603050405020304" pitchFamily="18" charset="0"/>
              </a:rPr>
              <a:t> </a:t>
            </a:r>
          </a:p>
          <a:p>
            <a:pPr algn="just">
              <a:lnSpc>
                <a:spcPct val="150000"/>
              </a:lnSpc>
              <a:spcBef>
                <a:spcPts val="0"/>
              </a:spcBef>
            </a:pPr>
            <a:endParaRPr lang="en-US" b="1" dirty="0"/>
          </a:p>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Organizational Philosophy and philosophy of Nursing Service Administration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Organizational Philosophy is its explicit and implied view of itself and what it is.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Generally, it is expressed in mission statements.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The philosophy is directly </a:t>
            </a:r>
            <a:r>
              <a:rPr lang="en-US" sz="3200" u="sng" dirty="0">
                <a:latin typeface="Times New Roman" panose="02020603050405020304" pitchFamily="18" charset="0"/>
                <a:cs typeface="Times New Roman" panose="02020603050405020304" pitchFamily="18" charset="0"/>
              </a:rPr>
              <a:t>linked to</a:t>
            </a:r>
            <a:r>
              <a:rPr lang="en-US" sz="3200" dirty="0">
                <a:latin typeface="Times New Roman" panose="02020603050405020304" pitchFamily="18" charset="0"/>
                <a:cs typeface="Times New Roman" panose="02020603050405020304" pitchFamily="18" charset="0"/>
              </a:rPr>
              <a:t> and </a:t>
            </a:r>
            <a:r>
              <a:rPr lang="en-US" sz="3200" u="sng" dirty="0">
                <a:latin typeface="Times New Roman" panose="02020603050405020304" pitchFamily="18" charset="0"/>
                <a:cs typeface="Times New Roman" panose="02020603050405020304" pitchFamily="18" charset="0"/>
              </a:rPr>
              <a:t>rooted in</a:t>
            </a:r>
            <a:r>
              <a:rPr lang="en-US" sz="3200" dirty="0">
                <a:latin typeface="Times New Roman" panose="02020603050405020304" pitchFamily="18" charset="0"/>
                <a:cs typeface="Times New Roman" panose="02020603050405020304" pitchFamily="18" charset="0"/>
              </a:rPr>
              <a:t> the organization’s cultural beliefs and values. </a:t>
            </a:r>
            <a:endParaRPr lang="en-US" sz="3200" b="1"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1B991D27-C5BF-2DDD-D92A-FDCF227C59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19197152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50FC21-131B-391C-529B-44EBF52101DC}"/>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3B2427F3-EE59-7D86-3F03-A003400DE2A1}"/>
              </a:ext>
            </a:extLst>
          </p:cNvPr>
          <p:cNvSpPr>
            <a:spLocks noGrp="1"/>
          </p:cNvSpPr>
          <p:nvPr>
            <p:ph type="subTitle" idx="1"/>
          </p:nvPr>
        </p:nvSpPr>
        <p:spPr>
          <a:xfrm>
            <a:off x="0" y="0"/>
            <a:ext cx="12192000" cy="6858000"/>
          </a:xfrm>
        </p:spPr>
        <p:txBody>
          <a:bodyPr>
            <a:normAutofit/>
          </a:bodyPr>
          <a:lstStyle/>
          <a:p>
            <a:pPr algn="just">
              <a:lnSpc>
                <a:spcPct val="150000"/>
              </a:lnSpc>
              <a:spcBef>
                <a:spcPts val="0"/>
              </a:spcBef>
            </a:pPr>
            <a:endParaRPr lang="en-US" sz="3600" b="1"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en-US" dirty="0"/>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Philosophy depicts the desired nature of the relationships between health service organizations and its customers, employees and external constituents.</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Nurses have the right to know the beliefs about nursing care, nursing practice and nursing management held by the collective group, which they are a part of the nursing department.</a:t>
            </a:r>
            <a:endParaRPr lang="en-US" sz="3200" b="1"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17E86676-87F9-9C17-C1B2-19D4B161EF3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29528607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6AF03A-A5D0-A238-AE03-C232141974D3}"/>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2B23DF9F-5469-3C7D-B3B1-790C4ECB210D}"/>
              </a:ext>
            </a:extLst>
          </p:cNvPr>
          <p:cNvSpPr>
            <a:spLocks noGrp="1"/>
          </p:cNvSpPr>
          <p:nvPr>
            <p:ph type="subTitle" idx="1"/>
          </p:nvPr>
        </p:nvSpPr>
        <p:spPr>
          <a:xfrm>
            <a:off x="0" y="0"/>
            <a:ext cx="12192000" cy="6858000"/>
          </a:xfrm>
        </p:spPr>
        <p:txBody>
          <a:bodyPr>
            <a:normAutofit/>
          </a:bodyPr>
          <a:lstStyle/>
          <a:p>
            <a:pPr algn="just">
              <a:lnSpc>
                <a:spcPct val="150000"/>
              </a:lnSpc>
              <a:spcBef>
                <a:spcPts val="0"/>
              </a:spcBef>
            </a:pPr>
            <a:r>
              <a:rPr lang="en-US" sz="3600" b="1" dirty="0">
                <a:latin typeface="Times New Roman" panose="02020603050405020304" pitchFamily="18" charset="0"/>
                <a:cs typeface="Times New Roman" panose="02020603050405020304" pitchFamily="18" charset="0"/>
              </a:rPr>
              <a:t> </a:t>
            </a:r>
          </a:p>
          <a:p>
            <a:pPr algn="just">
              <a:lnSpc>
                <a:spcPct val="150000"/>
              </a:lnSpc>
              <a:spcBef>
                <a:spcPts val="0"/>
              </a:spcBef>
            </a:pPr>
            <a:endParaRPr lang="en-US" b="1" dirty="0"/>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A statement of philosophy is a valuable management tool.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Nurses should be given a copy before they join the staff so that they can judge whether their personal philosophy is sufficiently in agreement with the organizational philosophy to enable them to become a contributing member of the department.</a:t>
            </a:r>
          </a:p>
          <a:p>
            <a:pPr algn="just">
              <a:lnSpc>
                <a:spcPct val="150000"/>
              </a:lnSpc>
              <a:spcBef>
                <a:spcPts val="0"/>
              </a:spcBef>
            </a:pPr>
            <a:endParaRPr lang="en-US" sz="3200" b="1"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33100E92-627F-7714-D607-93D010AF50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30830584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1649</TotalTime>
  <Words>1246</Words>
  <Application>Microsoft Office PowerPoint</Application>
  <PresentationFormat>Widescreen</PresentationFormat>
  <Paragraphs>155</Paragraphs>
  <Slides>31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Aras</dc:creator>
  <cp:lastModifiedBy>Salih Ahmed</cp:lastModifiedBy>
  <cp:revision>53</cp:revision>
  <dcterms:created xsi:type="dcterms:W3CDTF">2021-09-11T04:35:35Z</dcterms:created>
  <dcterms:modified xsi:type="dcterms:W3CDTF">2026-02-17T18:37:06Z</dcterms:modified>
</cp:coreProperties>
</file>