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56" r:id="rId4"/>
    <p:sldId id="267" r:id="rId5"/>
    <p:sldId id="323" r:id="rId6"/>
    <p:sldId id="301" r:id="rId7"/>
    <p:sldId id="324" r:id="rId8"/>
    <p:sldId id="302" r:id="rId9"/>
    <p:sldId id="303" r:id="rId10"/>
    <p:sldId id="304" r:id="rId11"/>
    <p:sldId id="305" r:id="rId12"/>
    <p:sldId id="306" r:id="rId13"/>
    <p:sldId id="307" r:id="rId14"/>
    <p:sldId id="342" r:id="rId15"/>
    <p:sldId id="310" r:id="rId16"/>
    <p:sldId id="325" r:id="rId17"/>
    <p:sldId id="311" r:id="rId18"/>
    <p:sldId id="313" r:id="rId19"/>
    <p:sldId id="326" r:id="rId20"/>
    <p:sldId id="327" r:id="rId21"/>
    <p:sldId id="319" r:id="rId22"/>
    <p:sldId id="320" r:id="rId23"/>
    <p:sldId id="321" r:id="rId24"/>
    <p:sldId id="331" r:id="rId25"/>
    <p:sldId id="343" r:id="rId26"/>
    <p:sldId id="344" r:id="rId27"/>
    <p:sldId id="332" r:id="rId28"/>
    <p:sldId id="334" r:id="rId29"/>
    <p:sldId id="336" r:id="rId30"/>
    <p:sldId id="29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0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9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4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9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7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2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3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8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5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1CF8B-CCD3-4D03-AD09-85DAB667184B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3CFF0-DD34-47D5-B632-BB853B208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6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5276-8E5C-4EFB-FB02-115AB405B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DFCE4FE-1EAC-ED0F-061E-14104A54D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1919"/>
            <a:ext cx="12192000" cy="6863137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b="1" dirty="0"/>
              <a:t> </a:t>
            </a:r>
            <a:r>
              <a:rPr lang="en-US" sz="2800" b="1" dirty="0"/>
              <a:t>Healthcare economics</a:t>
            </a:r>
            <a:endParaRPr lang="en-US" sz="3200" b="1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b="1" dirty="0"/>
              <a:t>Dr. Salih A Abdulla</a:t>
            </a:r>
            <a:br>
              <a:rPr lang="en-US" b="1" dirty="0"/>
            </a:br>
            <a:r>
              <a:rPr lang="en-US" b="1" dirty="0"/>
              <a:t>The Economics of Healthcare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Spring Semester</a:t>
            </a:r>
            <a:br>
              <a:rPr lang="en-US" dirty="0"/>
            </a:br>
            <a:r>
              <a:rPr lang="en-US" dirty="0"/>
              <a:t>Week 3</a:t>
            </a:r>
            <a:br>
              <a:rPr lang="en-US" dirty="0"/>
            </a:br>
            <a:r>
              <a:rPr lang="en-US" dirty="0"/>
              <a:t>2025-2026</a:t>
            </a:r>
            <a:r>
              <a:rPr lang="en-US" sz="3200" dirty="0"/>
              <a:t> </a:t>
            </a:r>
            <a:endParaRPr lang="en-US" dirty="0"/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D403F19-1B79-0AC6-51BF-2A363F1AE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1" y="170393"/>
            <a:ext cx="2869809" cy="230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2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E254E-67EF-1016-851C-639091C40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6F51925-379C-B0E3-70CA-3838D4371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Inefficient Allocation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resources may be spent on low-value or unnecessary treatments.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Hospitals spend heavily on expensive MRIs for minor injuries, instead of preventive care.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245B4F17-0769-7BD2-0FF7-1B9D6419C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373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27948-4CB0-C6B5-EEDF-EEF20BDB6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745F43C-AD58-7242-3401-073A41396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Inequitable Access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everyone can access healthcare equally.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Wealthier people get faster treatment, while poorer patients wait months.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CABD87DA-2354-F757-4984-A66407759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14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5FD7E-0492-43FB-76B6-BF37D964C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863658-68D9-A84B-84ED-EB80357F0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Quality Variation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of care differs across regions or facilities.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patient receives better surgery outcomes in a city hospital than in a village clinic</a:t>
            </a:r>
            <a:endParaRPr lang="en-US" sz="3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F2F4F419-53CB-8F81-F6CD-FBB6BE519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5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E9015-AF40-6C5E-A856-47E6AC422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872B87F-045D-0AE4-FF41-CF7131BE3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Uncertain Demand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don’t know in advance how much healthcare they will need, making planning hard.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sudden flu outbreak overwhelms clinics that did not prepare for extra patients.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1642589B-A2CE-CDFE-B85F-350B178AD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722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97DAE-822A-0595-9229-4BEA798AF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742D98B-2556-BE96-7130-DF2C495F6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Information Gaps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and providers may lack complete knowledge, leading to poor choices.	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patient takes unnecessary antibiotics because they were not informed about proper treatment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F8C5D022-4C98-3BC4-8FD7-705EDC7E8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245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7BBCD-D10C-23CF-E329-81C1D81E3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290D261-5177-5F17-B090-9F007C6F6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Special Characteristics of the Market for Healthcare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theory of how markets work is the model of supply and demand. This model has several notable features: </a:t>
            </a:r>
          </a:p>
          <a:p>
            <a:pPr indent="-457200" algn="just">
              <a:lnSpc>
                <a:spcPct val="170000"/>
              </a:lnSpc>
              <a:spcBef>
                <a:spcPts val="0"/>
              </a:spcBef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interested parties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buyers and sellers in the market. </a:t>
            </a:r>
          </a:p>
          <a:p>
            <a:pPr indent="-457200" algn="just">
              <a:lnSpc>
                <a:spcPct val="170000"/>
              </a:lnSpc>
              <a:spcBef>
                <a:spcPts val="0"/>
              </a:spcBef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are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judges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what they get from sellers.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BA21828D-FA12-5A98-1199-257846D91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8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C1645-B792-6B6F-4BEC-746464C80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AA7DC7-8CAB-8DB7-3192-48E241470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Buyers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sellers directly for the goods and services being exchanged.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prices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the primary mechanism for coordinating the decisions of market participants.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The invisible hand, left to its own devices, leads to an efficient allocation of resources.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C04CB0CE-ADE0-4F95-7C53-7056D58381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05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2A8A8-5586-035C-4698-8A604B13C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64FE8DF-18EA-E455-02B9-F8066D2C0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For many goods and services in the economy, this model offers a good description.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But none of these features of the standard model reflects what goes on in the health care market.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Like other markets, the health care market has consumers (patients) and producers (doctors, nurses, etc.).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various features of this market complicate the analysis of their interactions. In particular: 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A2755740-410B-4C9F-A170-2E9CFADE9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72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A03E0-914F-3284-19F3-699E8A8F6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5414FB9-0A19-6196-28A1-038FF5B38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Third parties — insurers, governments, and unwitting bystanders—often have an interest in health care outcomes.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Patients don’t know what they need and cannot evaluate the treatment they are getting.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8846D907-952B-8FCE-56E1-CA3F84111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9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519C6-9A41-65C0-2970-3F4806194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794344F-ECA7-5737-D8A3-7E2C3997F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Health care providers are often paid not by the patients but by private or government health insurance.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The rules established by these insurers, more than market prices, determine the allocation of resources.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CF4FC713-F69B-3DEC-0555-61FC82BDC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4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8AB94-A7A7-7315-32A5-7A12CA2E1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2670B8F-5B3C-590B-A652-51831284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Discipline of Health Economics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Special Characteristics of the Market for Healthcare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Challenges to Health Care Systems </a:t>
            </a: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4350BE3-03CE-BC03-049F-6541256DB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65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F85BC-A39C-0515-E6FE-8347CFE8E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A373891-4EEE-D0B9-0976-DB3CFD74ED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In the light of the foregoing four points, the invisible hand can’t work its magic, and so the allocation of resources in the health care market can end up inefficient.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2801017A-18F9-E309-C917-82ABC74825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302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0F99-3D44-6437-2C0C-4B1B15097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5B9BC9C-0961-6474-A2D2-50388D660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typical markets — say, the market for rice — looks like panel (a) of Figure 1.1.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market has buyers and sellers.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seller offers a good or service at a price.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buyer who wants the item simply has to offer the right amount of money.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exchange is made, and soon the seller is counting her profit and the buyer is enjoying his rice.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C164CCE-F8AE-07DC-A97C-5E8082BFA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0109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980B9-A3A9-B04F-2579-71ECDAD27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1417872-41E8-C6F1-C8E5-B85E0E6EA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1.1: Models of Typical Market and Health Care Market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68BAD4AE-90E5-CF31-8A00-1D7DE61C7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1"/>
            <a:ext cx="1535749" cy="9041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8AB853-DDCD-7A6B-0B28-41A3377732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1933"/>
            <a:ext cx="12192000" cy="515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349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4F2EE-1D38-427B-9BB5-9B875C703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315102-9B33-4152-E219-7AC39FB6D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market for health care looks more like panel (b).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provider (the seller of medical services) is not paid directly by the patient (the buyer).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Instead, the patient pays money to an insurer in the form of either a premium (if the insurer is a private company) or taxes (if the insurer is the government).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D1009980-52AE-D59A-756D-6D2F646EE5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623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5035A-7FEF-F1EC-CEB2-38D0F459C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FE1173C-697B-CE81-9D3A-8DED25FEB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Challenges to Health Care Systems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ensuing disequilibria are perceived as ‘challenges to health care systems. Such challenges have emerged in four areas: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BFEF102-7A48-2EEA-2B81-3E2C843C8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95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A9443-E451-7536-3F4D-60B6077F5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E1D48DF-CA56-5F37-3B8E-1762BC3F7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technological challenge: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1980 the magazine Newsweek presented the following medical innovations: a new piece of equipment of significance comparable to the CT scanner which makes brain-waves visible, revolutionary surgical methods for eliminating shortsightedness and infertility in women.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A537C83-02B8-C699-9E89-8A64361D3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560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4223A-4F82-A345-B002-25120B751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03479EA-DB5A-915E-5437-7F63E569A8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Almost all of these innovations are product innovations, i.e., they save lives or contribute to an improved quality of life, although at (much) higher cost.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B4353248-6A29-9B4F-42BF-2BC83F14F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101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417D0-457D-F8E9-9593-B68D46590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CCE8FEB-2EE7-28A9-2148-D6AD9C428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The demographic challenge: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At first sight, this is simply to say that more and more people are getting older.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Old age is associated with an increased demand for medical and in particular nursing services, and the issue is how to meet this demand.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CD6DA4B-5167-EE5A-94BE-B0EA3F726F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306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015A4-4492-584A-F504-B093FB513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F96E456-9955-4B42-838D-EAD01DE93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(c). The challenge of the ‘Sisyphus Syndrome’: The success of modern medicine reminds one of Sisyphus.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Sisyphus Syndrome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describes how advances in medicine reduce death but increase long-term care needs, creating ongoing pressure on healthcare systems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7464F008-C81F-EAFB-60AC-34DEA3921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1"/>
            <a:ext cx="1535749" cy="883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90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7CD2C-720F-69E4-F478-EC708FB4A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1389D11-8F85-E729-8719-AC8141A14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(d). The challenge of international competition: </a:t>
            </a:r>
            <a:endParaRPr lang="en-US" sz="32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international competition is a challenge?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Governments need to make their healthcare system better to retain and attract workers.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8DF6CE4C-A0FF-0088-E478-3CB6D69FA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62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ING OBJEC TIVES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reading this chapter, the student will be able to:</a:t>
            </a:r>
          </a:p>
          <a:p>
            <a:pPr marL="457200" lvl="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of health economics </a:t>
            </a:r>
          </a:p>
          <a:p>
            <a:pPr marL="457200" lvl="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main characteristics of the healthcare market. </a:t>
            </a:r>
          </a:p>
          <a:p>
            <a:pPr lvl="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various problems of the health sector 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Challenges to Health Care Systems </a:t>
            </a:r>
          </a:p>
          <a:p>
            <a:pPr marL="457200" lvl="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5FD99A34-D9AB-7D53-2A78-49D51B170C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1770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46ACD-3BCF-BC2A-3854-0263A88FF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624B967-67CA-8449-387B-C3E825056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 </a:t>
            </a:r>
          </a:p>
          <a:p>
            <a:pPr algn="just"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8EACA2A-DA2E-12DD-BFE9-48447255B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1"/>
            <a:ext cx="1535749" cy="80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8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Economists in all sectors are concerned with the allocation of resources between competing demands.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like labor, raw materials, production equipment and land are always finite.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scarcity of resources becomes the fundamental problem to which economists address themselves.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8D8FE885-D001-2BCB-C954-394803E555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14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0E339-4144-CB57-9C6A-9F1B848BD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52FCE0A-90CE-45EF-8044-EB25B5BD3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As economists started to work on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in the health sector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new discipline of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economics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emerged.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Many of the concerns in health economics are also those of other health scientists – how can we improve survival, quality of life and fairness in access to services?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Therefore, understanding the modern economy requires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appreciation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special economics of healthcare.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46087291-34D3-4CB4-1981-256305D910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63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48D25-D35D-8929-9F2C-58E198175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D74845-5D61-C9C5-6D5B-42E5CFA62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Discipline of Health Economics 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Health economics as an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scientific discipline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started more than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seven decades ago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the sense that 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treatment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topics relating to the economics of the health care sector has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common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65F4DB57-423C-4DB5-70EB-5D3A89D5A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2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B76D4-1DD3-7EC0-12ED-09E6D9CC2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7ADA3D-BA9D-45C5-D84B-D6EC66F586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now well established that it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appeared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ordinary curriculum of most universities,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health economists 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found in the medical departments, the connections to economics proper are being strengthened, and the methodology applied is refined.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900391FE-4F62-E100-48A4-2842AEF83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9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44FC8-FD34-5305-98D4-337F28734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61F9FAC-9814-488A-750F-26DF0C4D3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Problems in the Health Care Sector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Rising Costs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expenses are increasing faster than incomes or budgets.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cancer drug costs $10,000 per month, but most patients cannot afford it.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F2563027-AA47-C038-08EA-58CB1B881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12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CB93-AB0A-340B-A8FF-24B0D91D8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D3D1CD0-892B-BF6A-A309-7CFB378ED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Limited Resources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not enough doctors, nurses, hospital beds, or equipment to meet demand.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rural town has only one clinic, so patients must travel far for treatment</a:t>
            </a:r>
          </a:p>
        </p:txBody>
      </p:sp>
      <p:pic>
        <p:nvPicPr>
          <p:cNvPr id="2" name="Picture 1" descr="A logo of a university&#10;&#10;Description automatically generated">
            <a:extLst>
              <a:ext uri="{FF2B5EF4-FFF2-40B4-BE49-F238E27FC236}">
                <a16:creationId xmlns:a16="http://schemas.microsoft.com/office/drawing/2014/main" id="{0DA1A826-FA67-3ED1-A9DD-0CF051803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251" y="0"/>
            <a:ext cx="1535749" cy="129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99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1246</Words>
  <Application>Microsoft Office PowerPoint</Application>
  <PresentationFormat>Widescreen</PresentationFormat>
  <Paragraphs>158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Aras</dc:creator>
  <cp:lastModifiedBy>Salih Ahmed</cp:lastModifiedBy>
  <cp:revision>56</cp:revision>
  <dcterms:created xsi:type="dcterms:W3CDTF">2021-09-11T04:35:35Z</dcterms:created>
  <dcterms:modified xsi:type="dcterms:W3CDTF">2026-04-14T18:51:17Z</dcterms:modified>
</cp:coreProperties>
</file>