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4" r:id="rId3"/>
    <p:sldId id="256" r:id="rId4"/>
    <p:sldId id="300" r:id="rId5"/>
    <p:sldId id="267" r:id="rId6"/>
    <p:sldId id="301" r:id="rId7"/>
    <p:sldId id="302" r:id="rId8"/>
    <p:sldId id="335" r:id="rId9"/>
    <p:sldId id="337" r:id="rId10"/>
    <p:sldId id="303" r:id="rId11"/>
    <p:sldId id="304" r:id="rId12"/>
    <p:sldId id="305" r:id="rId13"/>
    <p:sldId id="306" r:id="rId14"/>
    <p:sldId id="307" r:id="rId15"/>
    <p:sldId id="308" r:id="rId16"/>
    <p:sldId id="309" r:id="rId17"/>
    <p:sldId id="329" r:id="rId18"/>
    <p:sldId id="310" r:id="rId19"/>
    <p:sldId id="33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51CF8B-CCD3-4D03-AD09-85DAB667184B}"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339930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51CF8B-CCD3-4D03-AD09-85DAB667184B}"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80059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51CF8B-CCD3-4D03-AD09-85DAB667184B}"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326794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51CF8B-CCD3-4D03-AD09-85DAB667184B}"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7089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51CF8B-CCD3-4D03-AD09-85DAB667184B}" type="datetimeFigureOut">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74299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51CF8B-CCD3-4D03-AD09-85DAB667184B}"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308337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51CF8B-CCD3-4D03-AD09-85DAB667184B}" type="datetimeFigureOut">
              <a:rPr lang="en-US" smtClean="0"/>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15224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51CF8B-CCD3-4D03-AD09-85DAB667184B}" type="datetimeFigureOut">
              <a:rPr lang="en-US" smtClean="0"/>
              <a:t>4/14/2026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313692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1CF8B-CCD3-4D03-AD09-85DAB667184B}" type="datetimeFigureOut">
              <a:rPr lang="en-US" smtClean="0"/>
              <a:t>4/14/2026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273043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51CF8B-CCD3-4D03-AD09-85DAB667184B}"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2967281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51CF8B-CCD3-4D03-AD09-85DAB667184B}" type="datetimeFigureOut">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3CFF0-DD34-47D5-B632-BB853B208E16}" type="slidenum">
              <a:rPr lang="en-US" smtClean="0"/>
              <a:t>‹#›</a:t>
            </a:fld>
            <a:endParaRPr lang="en-US"/>
          </a:p>
        </p:txBody>
      </p:sp>
    </p:spTree>
    <p:extLst>
      <p:ext uri="{BB962C8B-B14F-4D97-AF65-F5344CB8AC3E}">
        <p14:creationId xmlns:p14="http://schemas.microsoft.com/office/powerpoint/2010/main" val="154895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1CF8B-CCD3-4D03-AD09-85DAB667184B}" type="datetimeFigureOut">
              <a:rPr lang="en-US" smtClean="0"/>
              <a:t>4/14/2026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3CFF0-DD34-47D5-B632-BB853B208E16}" type="slidenum">
              <a:rPr lang="en-US" smtClean="0"/>
              <a:t>‹#›</a:t>
            </a:fld>
            <a:endParaRPr lang="en-US"/>
          </a:p>
        </p:txBody>
      </p:sp>
    </p:spTree>
    <p:extLst>
      <p:ext uri="{BB962C8B-B14F-4D97-AF65-F5344CB8AC3E}">
        <p14:creationId xmlns:p14="http://schemas.microsoft.com/office/powerpoint/2010/main" val="3830665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95276-8E5C-4EFB-FB02-115AB405BA3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DFCE4FE-1EAC-ED0F-061E-14104A54D5FE}"/>
              </a:ext>
            </a:extLst>
          </p:cNvPr>
          <p:cNvSpPr>
            <a:spLocks noGrp="1"/>
          </p:cNvSpPr>
          <p:nvPr>
            <p:ph type="subTitle" idx="1"/>
          </p:nvPr>
        </p:nvSpPr>
        <p:spPr>
          <a:xfrm>
            <a:off x="0" y="71919"/>
            <a:ext cx="12192000" cy="6863137"/>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pPr>
              <a:lnSpc>
                <a:spcPct val="100000"/>
              </a:lnSpc>
              <a:spcAft>
                <a:spcPts val="600"/>
              </a:spcAft>
            </a:pPr>
            <a:r>
              <a:rPr lang="en-US" b="1" dirty="0"/>
              <a:t> </a:t>
            </a:r>
            <a:r>
              <a:rPr lang="en-US" sz="2800" b="1" dirty="0"/>
              <a:t>Nursing Leadership and Management</a:t>
            </a:r>
            <a:r>
              <a:rPr lang="en-US" sz="3200" dirty="0"/>
              <a:t> </a:t>
            </a:r>
            <a:br>
              <a:rPr lang="en-US" sz="3200" dirty="0"/>
            </a:br>
            <a:endParaRPr lang="en-US" sz="3200" b="1" dirty="0"/>
          </a:p>
          <a:p>
            <a:pPr>
              <a:lnSpc>
                <a:spcPct val="100000"/>
              </a:lnSpc>
              <a:spcAft>
                <a:spcPts val="600"/>
              </a:spcAft>
            </a:pPr>
            <a:r>
              <a:rPr lang="en-US" b="1" dirty="0"/>
              <a:t>Dr. Salih A Abdulla</a:t>
            </a:r>
            <a:br>
              <a:rPr lang="en-US" b="1" dirty="0"/>
            </a:br>
            <a:r>
              <a:rPr lang="en-US" dirty="0"/>
              <a:t> </a:t>
            </a:r>
            <a:r>
              <a:rPr lang="en-US" b="1" dirty="0"/>
              <a:t>Organization and organizational structure</a:t>
            </a:r>
            <a:r>
              <a:rPr lang="en-US" dirty="0"/>
              <a:t> </a:t>
            </a:r>
            <a:br>
              <a:rPr lang="en-US" dirty="0"/>
            </a:br>
            <a:br>
              <a:rPr lang="en-US" dirty="0"/>
            </a:br>
            <a:r>
              <a:rPr lang="en-US" dirty="0"/>
              <a:t>Spring Semester</a:t>
            </a:r>
            <a:br>
              <a:rPr lang="en-US" dirty="0"/>
            </a:br>
            <a:r>
              <a:rPr lang="en-US"/>
              <a:t>Week 4</a:t>
            </a:r>
            <a:br>
              <a:rPr lang="en-US" dirty="0"/>
            </a:br>
            <a:r>
              <a:rPr lang="en-US" dirty="0"/>
              <a:t>2025-2026</a:t>
            </a:r>
            <a:r>
              <a:rPr lang="en-US" sz="3200" dirty="0"/>
              <a:t> </a:t>
            </a:r>
            <a:endParaRPr lang="en-US" dirty="0"/>
          </a:p>
        </p:txBody>
      </p:sp>
      <p:pic>
        <p:nvPicPr>
          <p:cNvPr id="2" name="Picture 1" descr="A logo of a university&#10;&#10;Description automatically generated">
            <a:extLst>
              <a:ext uri="{FF2B5EF4-FFF2-40B4-BE49-F238E27FC236}">
                <a16:creationId xmlns:a16="http://schemas.microsoft.com/office/drawing/2014/main" id="{9D403F19-1B79-0AC6-51BF-2A363F1AE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661" y="170393"/>
            <a:ext cx="2869809" cy="2305521"/>
          </a:xfrm>
          <a:prstGeom prst="rect">
            <a:avLst/>
          </a:prstGeom>
        </p:spPr>
      </p:pic>
    </p:spTree>
    <p:extLst>
      <p:ext uri="{BB962C8B-B14F-4D97-AF65-F5344CB8AC3E}">
        <p14:creationId xmlns:p14="http://schemas.microsoft.com/office/powerpoint/2010/main" val="4056128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E0000-20D3-F897-A172-3D50BB086BA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8B6D293-0423-A8EA-A07C-28C23B36EC79}"/>
              </a:ext>
            </a:extLst>
          </p:cNvPr>
          <p:cNvSpPr>
            <a:spLocks noGrp="1"/>
          </p:cNvSpPr>
          <p:nvPr>
            <p:ph type="subTitle" idx="1"/>
          </p:nvPr>
        </p:nvSpPr>
        <p:spPr>
          <a:xfrm>
            <a:off x="0" y="0"/>
            <a:ext cx="12192000" cy="6858000"/>
          </a:xfrm>
        </p:spPr>
        <p:txBody>
          <a:bodyPr>
            <a:normAutofit fontScale="92500" lnSpcReduction="10000"/>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spcBef>
                <a:spcPts val="0"/>
              </a:spcBef>
            </a:pPr>
            <a:endParaRPr lang="en-US" sz="3200" b="1" dirty="0">
              <a:latin typeface="Times New Roman" panose="02020603050405020304" pitchFamily="18" charset="0"/>
              <a:cs typeface="Times New Roman" panose="02020603050405020304" pitchFamily="18" charset="0"/>
            </a:endParaRPr>
          </a:p>
          <a:p>
            <a:pPr algn="just">
              <a:lnSpc>
                <a:spcPct val="150000"/>
              </a:lnSpc>
              <a:spcBef>
                <a:spcPts val="0"/>
              </a:spcBef>
            </a:pPr>
            <a:r>
              <a:rPr lang="ar-IQ" sz="3200" b="1" dirty="0">
                <a:latin typeface="Times New Roman" panose="02020603050405020304" pitchFamily="18" charset="0"/>
                <a:cs typeface="Times New Roman" panose="02020603050405020304" pitchFamily="18" charset="0"/>
              </a:rPr>
              <a:t>9</a:t>
            </a:r>
            <a:r>
              <a:rPr lang="en-US" sz="3200" b="1" dirty="0">
                <a:latin typeface="Times New Roman" panose="02020603050405020304" pitchFamily="18" charset="0"/>
                <a:cs typeface="Times New Roman" panose="02020603050405020304" pitchFamily="18" charset="0"/>
              </a:rPr>
              <a:t> characteristics that are common to all open systems.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Understanding these characteristics helps one to conceptually understand how organizations function.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The first characteristic is input</a:t>
            </a:r>
            <a:r>
              <a:rPr lang="en-US" sz="3200" dirty="0">
                <a:latin typeface="Times New Roman" panose="02020603050405020304" pitchFamily="18" charset="0"/>
                <a:cs typeface="Times New Roman" panose="02020603050405020304" pitchFamily="18" charset="0"/>
              </a:rPr>
              <a:t>, or importation of energy.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Open systems import forms of energy from the external environment. As, the human cell receives oxygen and nourishment from the blood stream, and organization receives capital, human resources, material, or energy (e.g. electricity) from its environment.</a:t>
            </a:r>
          </a:p>
        </p:txBody>
      </p:sp>
      <p:pic>
        <p:nvPicPr>
          <p:cNvPr id="2" name="Picture 1" descr="A logo of a university&#10;&#10;Description automatically generated">
            <a:extLst>
              <a:ext uri="{FF2B5EF4-FFF2-40B4-BE49-F238E27FC236}">
                <a16:creationId xmlns:a16="http://schemas.microsoft.com/office/drawing/2014/main" id="{5BF7BB3B-DF84-6EB2-D8EF-FC447B141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141170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800E7-8941-11B9-8B21-F60A92900FE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D3BC88D-2C5C-635D-D649-61462DEAF889}"/>
              </a:ext>
            </a:extLst>
          </p:cNvPr>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spcBef>
                <a:spcPts val="0"/>
              </a:spcBef>
            </a:pPr>
            <a:endParaRPr lang="en-US" sz="3200" b="1" dirty="0">
              <a:latin typeface="Times New Roman" panose="02020603050405020304" pitchFamily="18" charset="0"/>
              <a:cs typeface="Times New Roman" panose="02020603050405020304" pitchFamily="18" charset="0"/>
            </a:endParaRPr>
          </a:p>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	The second characteristic is through put</a:t>
            </a:r>
            <a:r>
              <a:rPr lang="en-US" sz="3200" dirty="0">
                <a:latin typeface="Times New Roman" panose="02020603050405020304" pitchFamily="18" charset="0"/>
                <a:cs typeface="Times New Roman" panose="02020603050405020304" pitchFamily="18" charset="0"/>
              </a:rPr>
              <a:t>, in which open systems transform the energy and materials.</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The third characteristic is output. </a:t>
            </a:r>
          </a:p>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Open systems export some product (a manufactured substance), an inquiring mind, or a well body into the environment. </a:t>
            </a:r>
            <a:endParaRPr lang="en-US" sz="3200" b="1"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D0B64CF9-31E8-4A76-C8E3-EBA0BE984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54912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4F022-98E8-9CB3-D3BA-E0FC8A3925E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586CC21-E7D8-829D-1655-8E5E2738BDA2}"/>
              </a:ext>
            </a:extLst>
          </p:cNvPr>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spcBef>
                <a:spcPts val="0"/>
              </a:spcBef>
            </a:pPr>
            <a:endParaRPr lang="en-US" sz="3200" b="1" dirty="0">
              <a:latin typeface="Times New Roman" panose="02020603050405020304" pitchFamily="18" charset="0"/>
              <a:cs typeface="Times New Roman" panose="02020603050405020304" pitchFamily="18" charset="0"/>
            </a:endParaRP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Fourth, an organizations throughput works as a system of cyclic events. </a:t>
            </a:r>
          </a:p>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Organizational activities occur over and over again, in a self-closing cycle, as the material that is input is transformed by throughput and results in output. </a:t>
            </a: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E38A6C41-D5A8-9046-7F32-8EB01A788E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3082707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EA2BE-0638-A9F3-CF40-93BC1822879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0CBA594-5F37-A705-A0FA-0B5332805B58}"/>
              </a:ext>
            </a:extLst>
          </p:cNvPr>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spcBef>
                <a:spcPts val="0"/>
              </a:spcBef>
            </a:pPr>
            <a:endParaRPr lang="en-US" sz="3200" b="1" dirty="0">
              <a:latin typeface="Times New Roman" panose="02020603050405020304" pitchFamily="18" charset="0"/>
              <a:cs typeface="Times New Roman" panose="02020603050405020304" pitchFamily="18" charset="0"/>
            </a:endParaRP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The fifth open system characteristic is negative entropy. </a:t>
            </a:r>
          </a:p>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To survive, open systems must reverse the entropic process, they must acquire entropy.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The entropic process</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is the universal law of nature in which all forms of organization move toward disorganization or death" .</a:t>
            </a: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65019BA9-BF93-199E-D795-88C2ABF81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833332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5B7E0-9200-C6E9-F1F1-D081ED2582F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7720F42-248E-1510-9FC8-745542A8F984}"/>
              </a:ext>
            </a:extLst>
          </p:cNvPr>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spcBef>
                <a:spcPts val="0"/>
              </a:spcBef>
            </a:pPr>
            <a:endParaRPr lang="en-US" sz="3200" b="1" dirty="0">
              <a:latin typeface="Times New Roman" panose="02020603050405020304" pitchFamily="18" charset="0"/>
              <a:cs typeface="Times New Roman" panose="02020603050405020304" pitchFamily="18" charset="0"/>
            </a:endParaRP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The six characteristic of an open system </a:t>
            </a:r>
            <a:r>
              <a:rPr lang="en-US" sz="3200" dirty="0">
                <a:latin typeface="Times New Roman" panose="02020603050405020304" pitchFamily="18" charset="0"/>
                <a:cs typeface="Times New Roman" panose="02020603050405020304" pitchFamily="18" charset="0"/>
              </a:rPr>
              <a:t>is information input: the feedback and coding process.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Every organization must take in information and feedback from the environment, code that information, and then store it so, it can be used to predict the environment. </a:t>
            </a: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7F0E1CBA-E854-0E16-272A-DBB86256D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3177884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0FBC1-D328-18BC-B491-2C0E88C8C77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43C1B6F-042B-28DA-91A6-F898A1EDD4E7}"/>
              </a:ext>
            </a:extLst>
          </p:cNvPr>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spcBef>
                <a:spcPts val="0"/>
              </a:spcBef>
            </a:pPr>
            <a:endParaRPr lang="en-US" sz="3200" b="1" dirty="0">
              <a:latin typeface="Times New Roman" panose="02020603050405020304" pitchFamily="18" charset="0"/>
              <a:cs typeface="Times New Roman" panose="02020603050405020304" pitchFamily="18" charset="0"/>
            </a:endParaRP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Feedback enables the organization to maintain a steady state, the seventh characteristic of an open system.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Sometimes called homeostasis, a </a:t>
            </a:r>
            <a:r>
              <a:rPr lang="en-US" sz="3200" u="sng" dirty="0">
                <a:latin typeface="Times New Roman" panose="02020603050405020304" pitchFamily="18" charset="0"/>
                <a:cs typeface="Times New Roman" panose="02020603050405020304" pitchFamily="18" charset="0"/>
              </a:rPr>
              <a:t>steady state</a:t>
            </a:r>
            <a:r>
              <a:rPr lang="en-US" sz="3200" dirty="0">
                <a:latin typeface="Times New Roman" panose="02020603050405020304" pitchFamily="18" charset="0"/>
                <a:cs typeface="Times New Roman" panose="02020603050405020304" pitchFamily="18" charset="0"/>
              </a:rPr>
              <a:t> refers to the ability and desire of an organization to maintain some constancy in energy exchange. </a:t>
            </a:r>
            <a:endParaRPr lang="en-US" sz="3200" b="1"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202ADDC0-A64D-A3FA-3ACA-EC8237620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1047291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6B55A-0F1E-26F6-4106-C445B82B6F7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742EDEB-1124-F427-BEC7-64CF460ED698}"/>
              </a:ext>
            </a:extLst>
          </p:cNvPr>
          <p:cNvSpPr>
            <a:spLocks noGrp="1"/>
          </p:cNvSpPr>
          <p:nvPr>
            <p:ph type="subTitle" idx="1"/>
          </p:nvPr>
        </p:nvSpPr>
        <p:spPr>
          <a:xfrm>
            <a:off x="-10274"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spcBef>
                <a:spcPts val="0"/>
              </a:spcBef>
            </a:pPr>
            <a:endParaRPr lang="en-US" sz="3200" b="1" dirty="0">
              <a:latin typeface="Times New Roman" panose="02020603050405020304" pitchFamily="18" charset="0"/>
              <a:cs typeface="Times New Roman" panose="02020603050405020304" pitchFamily="18" charset="0"/>
            </a:endParaRPr>
          </a:p>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	The eighth characteristic is differentiation</a:t>
            </a:r>
            <a:r>
              <a:rPr lang="en-US" sz="3200" dirty="0">
                <a:latin typeface="Times New Roman" panose="02020603050405020304" pitchFamily="18" charset="0"/>
                <a:cs typeface="Times New Roman" panose="02020603050405020304" pitchFamily="18" charset="0"/>
              </a:rPr>
              <a:t>, which occurs with growth of the organization.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This requires multiplication and changes in established roles with new knowledge and expansion of expertise.</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a:t>
            </a:r>
            <a:endParaRPr lang="en-US" sz="35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050FB8AF-15A4-18FC-7C1F-C67A84302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4041327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85818-683A-EF12-BA6D-9E51C9F8BD3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25998CB-C35A-C51E-FDEB-5FD5D8ECD973}"/>
              </a:ext>
            </a:extLst>
          </p:cNvPr>
          <p:cNvSpPr>
            <a:spLocks noGrp="1"/>
          </p:cNvSpPr>
          <p:nvPr>
            <p:ph type="subTitle" idx="1"/>
          </p:nvPr>
        </p:nvSpPr>
        <p:spPr>
          <a:xfrm>
            <a:off x="-10274" y="0"/>
            <a:ext cx="12192000" cy="6858000"/>
          </a:xfrm>
        </p:spPr>
        <p:txBody>
          <a:bodyPr>
            <a:normAutofit lnSpcReduction="10000"/>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spcBef>
                <a:spcPts val="0"/>
              </a:spcBef>
            </a:pPr>
            <a:endParaRPr lang="en-US" sz="3200" b="1" dirty="0">
              <a:latin typeface="Times New Roman" panose="02020603050405020304" pitchFamily="18" charset="0"/>
              <a:cs typeface="Times New Roman" panose="02020603050405020304" pitchFamily="18" charset="0"/>
            </a:endParaRPr>
          </a:p>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500" dirty="0">
                <a:latin typeface="Times New Roman" panose="02020603050405020304" pitchFamily="18" charset="0"/>
                <a:cs typeface="Times New Roman" panose="02020603050405020304" pitchFamily="18" charset="0"/>
              </a:rPr>
              <a:t> </a:t>
            </a:r>
            <a:r>
              <a:rPr lang="en-US" sz="3500" b="1" dirty="0">
                <a:latin typeface="Times New Roman" panose="02020603050405020304" pitchFamily="18" charset="0"/>
                <a:cs typeface="Times New Roman" panose="02020603050405020304" pitchFamily="18" charset="0"/>
              </a:rPr>
              <a:t>The last characteristic of an open system is </a:t>
            </a:r>
            <a:r>
              <a:rPr lang="en-US" sz="3500" b="1" dirty="0" err="1">
                <a:latin typeface="Times New Roman" panose="02020603050405020304" pitchFamily="18" charset="0"/>
                <a:cs typeface="Times New Roman" panose="02020603050405020304" pitchFamily="18" charset="0"/>
              </a:rPr>
              <a:t>equi</a:t>
            </a:r>
            <a:r>
              <a:rPr lang="en-US" sz="3500" b="1" dirty="0">
                <a:latin typeface="Times New Roman" panose="02020603050405020304" pitchFamily="18" charset="0"/>
                <a:cs typeface="Times New Roman" panose="02020603050405020304" pitchFamily="18" charset="0"/>
              </a:rPr>
              <a:t>-finality</a:t>
            </a:r>
            <a:r>
              <a:rPr lang="en-US" sz="3500" dirty="0">
                <a:latin typeface="Times New Roman" panose="02020603050405020304" pitchFamily="18" charset="0"/>
                <a:cs typeface="Times New Roman" panose="02020603050405020304" pitchFamily="18" charset="0"/>
              </a:rPr>
              <a:t>: The principle that any final goal or end can be reached by a variety of means.</a:t>
            </a:r>
          </a:p>
          <a:p>
            <a:pPr algn="just">
              <a:lnSpc>
                <a:spcPct val="150000"/>
              </a:lnSpc>
              <a:spcBef>
                <a:spcPts val="0"/>
              </a:spcBef>
            </a:pPr>
            <a:r>
              <a:rPr lang="en-US" sz="3500" dirty="0">
                <a:latin typeface="Times New Roman" panose="02020603050405020304" pitchFamily="18" charset="0"/>
                <a:cs typeface="Times New Roman" panose="02020603050405020304" pitchFamily="18" charset="0"/>
              </a:rPr>
              <a:t>	As open systems move and develop within their environment, they may set different goals at different times and choose different methods to attain them, but the ultimate goal of any open system is survival.  </a:t>
            </a:r>
          </a:p>
        </p:txBody>
      </p:sp>
      <p:pic>
        <p:nvPicPr>
          <p:cNvPr id="2" name="Picture 1" descr="A logo of a university&#10;&#10;Description automatically generated">
            <a:extLst>
              <a:ext uri="{FF2B5EF4-FFF2-40B4-BE49-F238E27FC236}">
                <a16:creationId xmlns:a16="http://schemas.microsoft.com/office/drawing/2014/main" id="{63F43D7F-0C3A-2057-0581-E45B7B269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545374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23946-C00C-DD50-4BA6-26B5E8817E4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9741DBB-A5B7-3E50-EB61-2469EDA5A282}"/>
              </a:ext>
            </a:extLst>
          </p:cNvPr>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spcBef>
                <a:spcPts val="0"/>
              </a:spcBef>
            </a:pPr>
            <a:endParaRPr lang="en-US" sz="3200" b="1" dirty="0">
              <a:latin typeface="Times New Roman" panose="02020603050405020304" pitchFamily="18" charset="0"/>
              <a:cs typeface="Times New Roman" panose="02020603050405020304" pitchFamily="18" charset="0"/>
            </a:endParaRP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The total nursing management process and each management functions can be preserved as a system consisting of several inputs, one or more throughput processes, numerous outputs, and multiple feedback processes between outputs and throughput, output and inputs, and throughput and inputs.</a:t>
            </a: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6E1B9514-B879-0E1C-2CED-D9576E864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308473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559E8-A5CB-581E-78A6-0F3C12D9EA3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1469F1E-0F0D-7734-CD97-4D8E7FC6B121}"/>
              </a:ext>
            </a:extLst>
          </p:cNvPr>
          <p:cNvSpPr>
            <a:spLocks noGrp="1"/>
          </p:cNvSpPr>
          <p:nvPr>
            <p:ph type="subTitle" idx="1"/>
          </p:nvPr>
        </p:nvSpPr>
        <p:spPr>
          <a:xfrm>
            <a:off x="0" y="0"/>
            <a:ext cx="12192000" cy="6858000"/>
          </a:xfrm>
        </p:spPr>
        <p:txBody>
          <a:bodyPr>
            <a:noAutofit/>
          </a:bodyPr>
          <a:lstStyle/>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endParaRPr lang="en-US" sz="3200" dirty="0">
              <a:latin typeface="Times New Roman" panose="02020603050405020304" pitchFamily="18" charset="0"/>
              <a:cs typeface="Times New Roman" panose="02020603050405020304" pitchFamily="18" charset="0"/>
            </a:endParaRPr>
          </a:p>
          <a:p>
            <a:pPr algn="just">
              <a:lnSpc>
                <a:spcPct val="150000"/>
              </a:lnSpc>
            </a:pPr>
            <a:endParaRPr lang="en-US" sz="3200" dirty="0">
              <a:latin typeface="Times New Roman" panose="02020603050405020304" pitchFamily="18" charset="0"/>
              <a:cs typeface="Times New Roman" panose="02020603050405020304" pitchFamily="18" charset="0"/>
            </a:endParaRPr>
          </a:p>
          <a:p>
            <a:pPr>
              <a:lnSpc>
                <a:spcPct val="150000"/>
              </a:lnSpc>
            </a:pPr>
            <a:r>
              <a:rPr lang="en-US" sz="4800" dirty="0">
                <a:latin typeface="Times New Roman" panose="02020603050405020304" pitchFamily="18" charset="0"/>
                <a:cs typeface="Times New Roman" panose="02020603050405020304" pitchFamily="18" charset="0"/>
              </a:rPr>
              <a:t>Thanks </a:t>
            </a:r>
          </a:p>
          <a:p>
            <a:pPr algn="just">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4D5238CB-4438-E1A7-DC90-21D576A5B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1"/>
            <a:ext cx="1535749" cy="801384"/>
          </a:xfrm>
          <a:prstGeom prst="rect">
            <a:avLst/>
          </a:prstGeom>
        </p:spPr>
      </p:pic>
    </p:spTree>
    <p:extLst>
      <p:ext uri="{BB962C8B-B14F-4D97-AF65-F5344CB8AC3E}">
        <p14:creationId xmlns:p14="http://schemas.microsoft.com/office/powerpoint/2010/main" val="89054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8AB94-A7A7-7315-32A5-7A12CA2E150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2670B8F-5B3C-590B-A652-518312841D82}"/>
              </a:ext>
            </a:extLst>
          </p:cNvPr>
          <p:cNvSpPr>
            <a:spLocks noGrp="1"/>
          </p:cNvSpPr>
          <p:nvPr>
            <p:ph type="subTitle" idx="1"/>
          </p:nvPr>
        </p:nvSpPr>
        <p:spPr>
          <a:xfrm>
            <a:off x="0" y="0"/>
            <a:ext cx="12192000" cy="6858000"/>
          </a:xfrm>
        </p:spPr>
        <p:txBody>
          <a:bodyPr>
            <a:normAutofit/>
          </a:bodyPr>
          <a:lstStyle/>
          <a:p>
            <a:pPr algn="l">
              <a:lnSpc>
                <a:spcPct val="150000"/>
              </a:lnSpc>
            </a:pP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l">
              <a:lnSpc>
                <a:spcPct val="150000"/>
              </a:lnSpc>
            </a:pPr>
            <a:r>
              <a:rPr lang="en-US" sz="3200" b="1" dirty="0">
                <a:latin typeface="Times New Roman" panose="02020603050405020304" pitchFamily="18" charset="0"/>
                <a:cs typeface="Times New Roman" panose="02020603050405020304" pitchFamily="18" charset="0"/>
              </a:rPr>
              <a:t>OUTLINE</a:t>
            </a:r>
          </a:p>
          <a:p>
            <a:pPr lvl="0" algn="just">
              <a:lnSpc>
                <a:spcPct val="170000"/>
              </a:lnSpc>
              <a:spcBef>
                <a:spcPts val="0"/>
              </a:spcBef>
            </a:pPr>
            <a:r>
              <a:rPr lang="en-US" sz="3200" dirty="0">
                <a:latin typeface="Times New Roman" panose="02020603050405020304" pitchFamily="18" charset="0"/>
                <a:cs typeface="Times New Roman" panose="02020603050405020304" pitchFamily="18" charset="0"/>
              </a:rPr>
              <a:t>• Systems theory and its components</a:t>
            </a:r>
          </a:p>
          <a:p>
            <a:pPr lvl="0" algn="just">
              <a:lnSpc>
                <a:spcPct val="170000"/>
              </a:lnSpc>
              <a:spcBef>
                <a:spcPts val="0"/>
              </a:spcBef>
            </a:pPr>
            <a:r>
              <a:rPr lang="en-US" sz="3200" dirty="0">
                <a:latin typeface="Times New Roman" panose="02020603050405020304" pitchFamily="18" charset="0"/>
                <a:cs typeface="Times New Roman" panose="02020603050405020304" pitchFamily="18" charset="0"/>
              </a:rPr>
              <a:t>• Formal and informal organizational structures </a:t>
            </a:r>
          </a:p>
          <a:p>
            <a:pPr lvl="0" algn="just">
              <a:lnSpc>
                <a:spcPct val="170000"/>
              </a:lnSpc>
              <a:spcBef>
                <a:spcPts val="0"/>
              </a:spcBef>
            </a:pPr>
            <a:r>
              <a:rPr lang="en-US" sz="3200" dirty="0">
                <a:latin typeface="Times New Roman" panose="02020603050405020304" pitchFamily="18" charset="0"/>
                <a:cs typeface="Times New Roman" panose="02020603050405020304" pitchFamily="18" charset="0"/>
              </a:rPr>
              <a:t>• Identify the four types of formal organizational structures </a:t>
            </a:r>
          </a:p>
          <a:p>
            <a:pPr lvl="0" algn="just">
              <a:lnSpc>
                <a:spcPct val="170000"/>
              </a:lnSpc>
              <a:spcBef>
                <a:spcPts val="0"/>
              </a:spcBef>
            </a:pPr>
            <a:r>
              <a:rPr lang="en-US" sz="3200" dirty="0">
                <a:latin typeface="Times New Roman" panose="02020603050405020304" pitchFamily="18" charset="0"/>
                <a:cs typeface="Times New Roman" panose="02020603050405020304" pitchFamily="18" charset="0"/>
              </a:rPr>
              <a:t>•Describe the differences between centralized and decentralized structures</a:t>
            </a:r>
          </a:p>
          <a:p>
            <a:pPr lvl="0" algn="just">
              <a:lnSpc>
                <a:spcPct val="170000"/>
              </a:lnSpc>
              <a:spcBef>
                <a:spcPts val="0"/>
              </a:spcBef>
            </a:pPr>
            <a:endParaRPr lang="en-US" dirty="0">
              <a:latin typeface="Times New Roman" panose="02020603050405020304" pitchFamily="18" charset="0"/>
              <a:cs typeface="Times New Roman" panose="02020603050405020304" pitchFamily="18" charset="0"/>
            </a:endParaRPr>
          </a:p>
          <a:p>
            <a:pPr algn="l">
              <a:lnSpc>
                <a:spcPct val="150000"/>
              </a:lnSpc>
            </a:pPr>
            <a:endParaRPr lang="en-US" b="1" dirty="0">
              <a:latin typeface="Times New Roman" panose="02020603050405020304" pitchFamily="18" charset="0"/>
              <a:cs typeface="Times New Roman" panose="02020603050405020304" pitchFamily="18" charset="0"/>
            </a:endParaRPr>
          </a:p>
          <a:p>
            <a:pPr algn="l">
              <a:lnSpc>
                <a:spcPct val="150000"/>
              </a:lnSpc>
            </a:pPr>
            <a:endParaRPr lang="en-US" dirty="0">
              <a:latin typeface="Times New Roman" panose="02020603050405020304" pitchFamily="18" charset="0"/>
              <a:cs typeface="Times New Roman" panose="02020603050405020304" pitchFamily="18" charset="0"/>
            </a:endParaRPr>
          </a:p>
          <a:p>
            <a:pPr algn="l">
              <a:lnSpc>
                <a:spcPct val="150000"/>
              </a:lnSpc>
            </a:pPr>
            <a:endParaRPr lang="en-US"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44350BE3-03CE-BC03-049F-6541256DB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445653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rmAutofit fontScale="62500" lnSpcReduction="20000"/>
          </a:bodyPr>
          <a:lstStyle/>
          <a:p>
            <a:pPr>
              <a:lnSpc>
                <a:spcPct val="150000"/>
              </a:lnSpc>
            </a:pPr>
            <a:br>
              <a:rPr lang="en-US" dirty="0"/>
            </a:br>
            <a:endParaRPr lang="en-US" dirty="0">
              <a:latin typeface="Times New Roman" panose="02020603050405020304" pitchFamily="18" charset="0"/>
              <a:cs typeface="Times New Roman" panose="02020603050405020304" pitchFamily="18" charset="0"/>
            </a:endParaRPr>
          </a:p>
          <a:p>
            <a:pPr algn="l">
              <a:lnSpc>
                <a:spcPct val="150000"/>
              </a:lnSpc>
            </a:pP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lnSpc>
                <a:spcPct val="170000"/>
              </a:lnSpc>
              <a:spcBef>
                <a:spcPts val="0"/>
              </a:spcBef>
            </a:pPr>
            <a:r>
              <a:rPr lang="en-US" sz="5100" b="1" dirty="0">
                <a:latin typeface="Times New Roman" panose="02020603050405020304" pitchFamily="18" charset="0"/>
                <a:cs typeface="Times New Roman" panose="02020603050405020304" pitchFamily="18" charset="0"/>
              </a:rPr>
              <a:t>LEARN ING OBJEC TIVES</a:t>
            </a:r>
            <a:endParaRPr lang="en-US" sz="5100" dirty="0">
              <a:latin typeface="Times New Roman" panose="02020603050405020304" pitchFamily="18" charset="0"/>
              <a:cs typeface="Times New Roman" panose="02020603050405020304" pitchFamily="18" charset="0"/>
            </a:endParaRPr>
          </a:p>
          <a:p>
            <a:pPr algn="just">
              <a:lnSpc>
                <a:spcPct val="170000"/>
              </a:lnSpc>
              <a:spcBef>
                <a:spcPts val="0"/>
              </a:spcBef>
            </a:pPr>
            <a:r>
              <a:rPr lang="en-US" sz="5100" b="1" dirty="0">
                <a:latin typeface="Times New Roman" panose="02020603050405020304" pitchFamily="18" charset="0"/>
                <a:cs typeface="Times New Roman" panose="02020603050405020304" pitchFamily="18" charset="0"/>
              </a:rPr>
              <a:t>After reading this chapter, the student will be able to:</a:t>
            </a:r>
          </a:p>
          <a:p>
            <a:pPr lvl="0" algn="just">
              <a:lnSpc>
                <a:spcPct val="170000"/>
              </a:lnSpc>
              <a:spcBef>
                <a:spcPts val="0"/>
              </a:spcBef>
            </a:pPr>
            <a:r>
              <a:rPr lang="en-US" sz="5100" dirty="0">
                <a:latin typeface="Times New Roman" panose="02020603050405020304" pitchFamily="18" charset="0"/>
                <a:cs typeface="Times New Roman" panose="02020603050405020304" pitchFamily="18" charset="0"/>
              </a:rPr>
              <a:t>• Discuss systems theory and its components</a:t>
            </a:r>
          </a:p>
          <a:p>
            <a:pPr lvl="0" algn="just">
              <a:lnSpc>
                <a:spcPct val="170000"/>
              </a:lnSpc>
              <a:spcBef>
                <a:spcPts val="0"/>
              </a:spcBef>
            </a:pPr>
            <a:r>
              <a:rPr lang="en-US" sz="5100" dirty="0">
                <a:latin typeface="Times New Roman" panose="02020603050405020304" pitchFamily="18" charset="0"/>
                <a:cs typeface="Times New Roman" panose="02020603050405020304" pitchFamily="18" charset="0"/>
              </a:rPr>
              <a:t>• Describe formal and informal organizational structures </a:t>
            </a:r>
          </a:p>
          <a:p>
            <a:pPr lvl="0" algn="just">
              <a:lnSpc>
                <a:spcPct val="170000"/>
              </a:lnSpc>
              <a:spcBef>
                <a:spcPts val="0"/>
              </a:spcBef>
            </a:pPr>
            <a:r>
              <a:rPr lang="en-US" sz="5100" dirty="0">
                <a:latin typeface="Times New Roman" panose="02020603050405020304" pitchFamily="18" charset="0"/>
                <a:cs typeface="Times New Roman" panose="02020603050405020304" pitchFamily="18" charset="0"/>
              </a:rPr>
              <a:t>• Identify the four types of formal organizational structures </a:t>
            </a:r>
          </a:p>
          <a:p>
            <a:pPr lvl="0" algn="just">
              <a:lnSpc>
                <a:spcPct val="170000"/>
              </a:lnSpc>
              <a:spcBef>
                <a:spcPts val="0"/>
              </a:spcBef>
            </a:pPr>
            <a:r>
              <a:rPr lang="en-US" sz="5100" dirty="0">
                <a:latin typeface="Times New Roman" panose="02020603050405020304" pitchFamily="18" charset="0"/>
                <a:cs typeface="Times New Roman" panose="02020603050405020304" pitchFamily="18" charset="0"/>
              </a:rPr>
              <a:t>• Describe the differences between centralized and decentralized structures</a:t>
            </a:r>
          </a:p>
        </p:txBody>
      </p:sp>
      <p:pic>
        <p:nvPicPr>
          <p:cNvPr id="2" name="Picture 1" descr="A logo of a university&#10;&#10;Description automatically generated">
            <a:extLst>
              <a:ext uri="{FF2B5EF4-FFF2-40B4-BE49-F238E27FC236}">
                <a16:creationId xmlns:a16="http://schemas.microsoft.com/office/drawing/2014/main" id="{5FD99A34-D9AB-7D53-2A78-49D51B170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320217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7E53C-BBB5-CADF-D5B4-38B92022C17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746CC59-3785-BDC5-D38D-DE6F3688C97D}"/>
              </a:ext>
            </a:extLst>
          </p:cNvPr>
          <p:cNvSpPr>
            <a:spLocks noGrp="1"/>
          </p:cNvSpPr>
          <p:nvPr>
            <p:ph type="subTitle" idx="1"/>
          </p:nvPr>
        </p:nvSpPr>
        <p:spPr>
          <a:xfrm>
            <a:off x="0" y="0"/>
            <a:ext cx="12192000" cy="6858000"/>
          </a:xfrm>
        </p:spPr>
        <p:txBody>
          <a:bodyPr>
            <a:normAutofit fontScale="55000" lnSpcReduction="20000"/>
          </a:bodyPr>
          <a:lstStyle/>
          <a:p>
            <a:pPr>
              <a:lnSpc>
                <a:spcPct val="150000"/>
              </a:lnSpc>
            </a:pPr>
            <a:endParaRPr lang="en-US" dirty="0">
              <a:latin typeface="Times New Roman" panose="02020603050405020304" pitchFamily="18" charset="0"/>
              <a:cs typeface="Times New Roman" panose="02020603050405020304" pitchFamily="18" charset="0"/>
            </a:endParaRPr>
          </a:p>
          <a:p>
            <a:pPr algn="l">
              <a:lnSpc>
                <a:spcPct val="150000"/>
              </a:lnSpc>
            </a:pP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lnSpc>
                <a:spcPct val="170000"/>
              </a:lnSpc>
              <a:spcBef>
                <a:spcPts val="0"/>
              </a:spcBef>
            </a:pPr>
            <a:endParaRPr lang="en-US" sz="5800" dirty="0">
              <a:latin typeface="Times New Roman" panose="02020603050405020304" pitchFamily="18" charset="0"/>
              <a:cs typeface="Times New Roman" panose="02020603050405020304" pitchFamily="18" charset="0"/>
            </a:endParaRPr>
          </a:p>
          <a:p>
            <a:pPr algn="just">
              <a:lnSpc>
                <a:spcPct val="170000"/>
              </a:lnSpc>
              <a:spcBef>
                <a:spcPts val="0"/>
              </a:spcBef>
            </a:pPr>
            <a:r>
              <a:rPr lang="en-US" sz="5800" dirty="0">
                <a:latin typeface="Times New Roman" panose="02020603050405020304" pitchFamily="18" charset="0"/>
                <a:cs typeface="Times New Roman" panose="02020603050405020304" pitchFamily="18" charset="0"/>
              </a:rPr>
              <a:t>• Discuss advantages and disadvantages of each of the following organizational structure: Pure line, line and staff, functionalized line and staff; and matrix </a:t>
            </a:r>
          </a:p>
          <a:p>
            <a:pPr algn="just">
              <a:lnSpc>
                <a:spcPct val="170000"/>
              </a:lnSpc>
              <a:spcBef>
                <a:spcPts val="0"/>
              </a:spcBef>
            </a:pPr>
            <a:r>
              <a:rPr lang="en-US" sz="5800" dirty="0">
                <a:latin typeface="Times New Roman" panose="02020603050405020304" pitchFamily="18" charset="0"/>
                <a:cs typeface="Times New Roman" panose="02020603050405020304" pitchFamily="18" charset="0"/>
              </a:rPr>
              <a:t>• Explain the relationship between responsibility and authority under ideal circumstances. </a:t>
            </a:r>
          </a:p>
          <a:p>
            <a:pPr algn="just">
              <a:lnSpc>
                <a:spcPct val="170000"/>
              </a:lnSpc>
              <a:spcBef>
                <a:spcPts val="0"/>
              </a:spcBef>
            </a:pPr>
            <a:r>
              <a:rPr lang="en-US" sz="5800" dirty="0">
                <a:latin typeface="Times New Roman" panose="02020603050405020304" pitchFamily="18" charset="0"/>
                <a:cs typeface="Times New Roman" panose="02020603050405020304" pitchFamily="18" charset="0"/>
              </a:rPr>
              <a:t>• Identify the major components required to deliver effective nursing care • Discuss and compare each type of client care delivery system</a:t>
            </a:r>
            <a:endParaRPr lang="en-US"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A6E0827D-8A6A-0582-8F66-727D7B81F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75609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spcBef>
                <a:spcPts val="0"/>
              </a:spcBef>
            </a:pPr>
            <a:r>
              <a:rPr lang="en-US" sz="3200" b="1" dirty="0">
                <a:latin typeface="Times New Roman" panose="02020603050405020304" pitchFamily="18" charset="0"/>
                <a:cs typeface="Times New Roman" panose="02020603050405020304" pitchFamily="18" charset="0"/>
              </a:rPr>
              <a:t>Systems Theory</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Ludwig Von </a:t>
            </a:r>
            <a:r>
              <a:rPr lang="en-US" sz="3200" dirty="0" err="1">
                <a:latin typeface="Times New Roman" panose="02020603050405020304" pitchFamily="18" charset="0"/>
                <a:cs typeface="Times New Roman" panose="02020603050405020304" pitchFamily="18" charset="0"/>
              </a:rPr>
              <a:t>Bertalanffy</a:t>
            </a:r>
            <a:r>
              <a:rPr lang="en-US" sz="3200" dirty="0">
                <a:latin typeface="Times New Roman" panose="02020603050405020304" pitchFamily="18" charset="0"/>
                <a:cs typeface="Times New Roman" panose="02020603050405020304" pitchFamily="18" charset="0"/>
              </a:rPr>
              <a:t> introduced general system theory several decades ago in an attempt to present concepts that would be applicable across disciplines and would be applicable to all systems.</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rPr>
              <a:t>A system may be defined as "sets of elements standing in interrelation".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rPr>
              <a:t>All systems have elements in common.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rPr>
              <a:t>Societies, automobiles, human bodies and hospitals are system </a:t>
            </a: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8D8FE885-D001-2BCB-C954-394803E55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67214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3D2CE-4861-1E8C-5EBF-F2C4107E572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7CD1F2F-3C98-623F-CDB7-46C881D041A5}"/>
              </a:ext>
            </a:extLst>
          </p:cNvPr>
          <p:cNvSpPr>
            <a:spLocks noGrp="1"/>
          </p:cNvSpPr>
          <p:nvPr>
            <p:ph type="subTitle" idx="1"/>
          </p:nvPr>
        </p:nvSpPr>
        <p:spPr>
          <a:xfrm>
            <a:off x="0" y="0"/>
            <a:ext cx="12192000" cy="6858000"/>
          </a:xfrm>
        </p:spPr>
        <p:txBody>
          <a:bodyPr>
            <a:normAutofit/>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spcBef>
                <a:spcPts val="0"/>
              </a:spcBef>
            </a:pPr>
            <a:endParaRPr lang="en-US" sz="3200" b="1" dirty="0">
              <a:latin typeface="Times New Roman" panose="02020603050405020304" pitchFamily="18" charset="0"/>
              <a:cs typeface="Times New Roman" panose="02020603050405020304" pitchFamily="18" charset="0"/>
            </a:endParaRP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The theory of open system is part of a general system theory; An </a:t>
            </a:r>
            <a:r>
              <a:rPr lang="en-US" sz="3200" dirty="0">
                <a:highlight>
                  <a:srgbClr val="FFFF00"/>
                </a:highlight>
                <a:latin typeface="Times New Roman" panose="02020603050405020304" pitchFamily="18" charset="0"/>
                <a:cs typeface="Times New Roman" panose="02020603050405020304" pitchFamily="18" charset="0"/>
              </a:rPr>
              <a:t>open system is defined as a "</a:t>
            </a:r>
            <a:r>
              <a:rPr lang="en-US" sz="3200" u="sng" dirty="0">
                <a:highlight>
                  <a:srgbClr val="FFFF00"/>
                </a:highlight>
                <a:latin typeface="Times New Roman" panose="02020603050405020304" pitchFamily="18" charset="0"/>
                <a:cs typeface="Times New Roman" panose="02020603050405020304" pitchFamily="18" charset="0"/>
              </a:rPr>
              <a:t>system in exchange of matter with its environment</a:t>
            </a:r>
            <a:r>
              <a:rPr lang="en-US" sz="3200" u="sng" dirty="0">
                <a:latin typeface="Times New Roman" panose="02020603050405020304" pitchFamily="18" charset="0"/>
                <a:cs typeface="Times New Roman" panose="02020603050405020304" pitchFamily="18" charset="0"/>
              </a:rPr>
              <a:t>, presenting import and export, building up and breaking down of its material components.  </a:t>
            </a:r>
            <a:endParaRPr lang="en-US" sz="3200" b="1" u="sng" dirty="0">
              <a:latin typeface="Times New Roman" panose="02020603050405020304" pitchFamily="18" charset="0"/>
              <a:cs typeface="Times New Roman" panose="02020603050405020304" pitchFamily="18" charset="0"/>
            </a:endParaRP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0CEA6DBF-A995-691E-94CD-0DE757EA4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2782008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A274E-4542-C06D-76A7-17953037DB8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F62E54A-9E53-2C31-3CD2-233B83C7AF5A}"/>
              </a:ext>
            </a:extLst>
          </p:cNvPr>
          <p:cNvSpPr>
            <a:spLocks noGrp="1"/>
          </p:cNvSpPr>
          <p:nvPr>
            <p:ph type="subTitle" idx="1"/>
          </p:nvPr>
        </p:nvSpPr>
        <p:spPr>
          <a:xfrm>
            <a:off x="0" y="0"/>
            <a:ext cx="12192000" cy="6858000"/>
          </a:xfrm>
        </p:spPr>
        <p:txBody>
          <a:bodyPr>
            <a:normAutofit fontScale="92500"/>
          </a:bodyPr>
          <a:lstStyle/>
          <a:p>
            <a:pPr algn="l">
              <a:lnSpc>
                <a:spcPct val="150000"/>
              </a:lnSpc>
            </a:pPr>
            <a:r>
              <a:rPr lang="en-US" sz="3600" b="1" dirty="0">
                <a:latin typeface="Times New Roman" panose="02020603050405020304" pitchFamily="18" charset="0"/>
                <a:cs typeface="Times New Roman" panose="02020603050405020304" pitchFamily="18" charset="0"/>
              </a:rPr>
              <a:t> </a:t>
            </a:r>
          </a:p>
          <a:p>
            <a:pPr algn="just">
              <a:lnSpc>
                <a:spcPct val="150000"/>
              </a:lnSpc>
              <a:spcBef>
                <a:spcPts val="0"/>
              </a:spcBef>
            </a:pPr>
            <a:endParaRPr lang="en-US" sz="3200" b="1" dirty="0">
              <a:latin typeface="Times New Roman" panose="02020603050405020304" pitchFamily="18" charset="0"/>
              <a:cs typeface="Times New Roman" panose="02020603050405020304" pitchFamily="18" charset="0"/>
            </a:endParaRP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rPr>
              <a:t>Open systems theory</a:t>
            </a:r>
            <a:r>
              <a:rPr lang="en-US" sz="3200" dirty="0">
                <a:latin typeface="Times New Roman" panose="02020603050405020304" pitchFamily="18" charset="0"/>
                <a:cs typeface="Times New Roman" panose="02020603050405020304" pitchFamily="18" charset="0"/>
              </a:rPr>
              <a:t> emphasizes the relationship between a system and its environment and the interrelationships of different levels of system.</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Systems are either closed or open. </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Closed systems are self-contained and usually can only be found in the physical sciences.</a:t>
            </a:r>
          </a:p>
          <a:p>
            <a:pPr algn="just">
              <a:lnSpc>
                <a:spcPct val="150000"/>
              </a:lnSpc>
              <a:spcBef>
                <a:spcPts val="0"/>
              </a:spcBef>
            </a:pPr>
            <a:r>
              <a:rPr lang="en-US" sz="3200" dirty="0">
                <a:latin typeface="Times New Roman" panose="02020603050405020304" pitchFamily="18" charset="0"/>
                <a:cs typeface="Times New Roman" panose="02020603050405020304" pitchFamily="18" charset="0"/>
              </a:rPr>
              <a:t>	The open system perspective recognizes the interaction of the system with its environment. </a:t>
            </a:r>
          </a:p>
          <a:p>
            <a:pPr algn="just">
              <a:lnSpc>
                <a:spcPct val="150000"/>
              </a:lnSpc>
              <a:spcBef>
                <a:spcPts val="0"/>
              </a:spcBef>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D9BA798F-ABB0-F2E2-4278-D4573CAB4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1298811"/>
          </a:xfrm>
          <a:prstGeom prst="rect">
            <a:avLst/>
          </a:prstGeom>
        </p:spPr>
      </p:pic>
    </p:spTree>
    <p:extLst>
      <p:ext uri="{BB962C8B-B14F-4D97-AF65-F5344CB8AC3E}">
        <p14:creationId xmlns:p14="http://schemas.microsoft.com/office/powerpoint/2010/main" val="1633814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3DC50-4447-21D8-9A82-7BCE41394A1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B0F5325-461C-777B-6159-EE2F894266EB}"/>
              </a:ext>
            </a:extLst>
          </p:cNvPr>
          <p:cNvSpPr>
            <a:spLocks noGrp="1"/>
          </p:cNvSpPr>
          <p:nvPr>
            <p:ph type="subTitle" idx="1"/>
          </p:nvPr>
        </p:nvSpPr>
        <p:spPr>
          <a:xfrm>
            <a:off x="0" y="0"/>
            <a:ext cx="12192000" cy="6858000"/>
          </a:xfrm>
        </p:spPr>
        <p:txBody>
          <a:bodyPr>
            <a:normAutofit fontScale="62500" lnSpcReduction="20000"/>
          </a:bodyPr>
          <a:lstStyle/>
          <a:p>
            <a:pPr algn="just">
              <a:lnSpc>
                <a:spcPct val="170000"/>
              </a:lnSpc>
              <a:spcBef>
                <a:spcPts val="0"/>
              </a:spcBef>
            </a:pPr>
            <a:r>
              <a:rPr lang="en-US" sz="4600" b="1" dirty="0">
                <a:highlight>
                  <a:srgbClr val="FFFF00"/>
                </a:highlight>
                <a:latin typeface="Times New Roman" panose="02020603050405020304" pitchFamily="18" charset="0"/>
                <a:cs typeface="Times New Roman" panose="02020603050405020304" pitchFamily="18" charset="0"/>
              </a:rPr>
              <a:t>Key Components of a System</a:t>
            </a:r>
          </a:p>
          <a:p>
            <a:pPr lvl="0" algn="just">
              <a:lnSpc>
                <a:spcPct val="170000"/>
              </a:lnSpc>
              <a:spcBef>
                <a:spcPts val="0"/>
              </a:spcBef>
            </a:pPr>
            <a:r>
              <a:rPr lang="en-US" sz="4600" b="1" dirty="0">
                <a:latin typeface="Times New Roman" panose="02020603050405020304" pitchFamily="18" charset="0"/>
                <a:cs typeface="Times New Roman" panose="02020603050405020304" pitchFamily="18" charset="0"/>
              </a:rPr>
              <a:t>Input </a:t>
            </a:r>
            <a:r>
              <a:rPr lang="en-US" sz="4600" dirty="0">
                <a:latin typeface="Times New Roman" panose="02020603050405020304" pitchFamily="18" charset="0"/>
                <a:cs typeface="Times New Roman" panose="02020603050405020304" pitchFamily="18" charset="0"/>
              </a:rPr>
              <a:t>– Resources entering the system (e.g., patients, staff, information, money)</a:t>
            </a:r>
          </a:p>
          <a:p>
            <a:pPr lvl="0" algn="just">
              <a:lnSpc>
                <a:spcPct val="170000"/>
              </a:lnSpc>
              <a:spcBef>
                <a:spcPts val="0"/>
              </a:spcBef>
            </a:pPr>
            <a:r>
              <a:rPr lang="en-US" sz="4600" b="1" dirty="0">
                <a:latin typeface="Times New Roman" panose="02020603050405020304" pitchFamily="18" charset="0"/>
                <a:cs typeface="Times New Roman" panose="02020603050405020304" pitchFamily="18" charset="0"/>
              </a:rPr>
              <a:t>Process</a:t>
            </a:r>
            <a:r>
              <a:rPr lang="en-US" sz="4600" dirty="0">
                <a:latin typeface="Times New Roman" panose="02020603050405020304" pitchFamily="18" charset="0"/>
                <a:cs typeface="Times New Roman" panose="02020603050405020304" pitchFamily="18" charset="0"/>
              </a:rPr>
              <a:t> (Throughput) – Activities that transform inputs (e.g., nursing care, treatment, management)</a:t>
            </a:r>
          </a:p>
          <a:p>
            <a:pPr lvl="0" algn="just">
              <a:lnSpc>
                <a:spcPct val="170000"/>
              </a:lnSpc>
              <a:spcBef>
                <a:spcPts val="0"/>
              </a:spcBef>
            </a:pPr>
            <a:r>
              <a:rPr lang="en-US" sz="4600" b="1" dirty="0">
                <a:latin typeface="Times New Roman" panose="02020603050405020304" pitchFamily="18" charset="0"/>
                <a:cs typeface="Times New Roman" panose="02020603050405020304" pitchFamily="18" charset="0"/>
              </a:rPr>
              <a:t>Output </a:t>
            </a:r>
            <a:r>
              <a:rPr lang="en-US" sz="4600" dirty="0">
                <a:latin typeface="Times New Roman" panose="02020603050405020304" pitchFamily="18" charset="0"/>
                <a:cs typeface="Times New Roman" panose="02020603050405020304" pitchFamily="18" charset="0"/>
              </a:rPr>
              <a:t>– Results produced (e.g., improved health, patient satisfaction)</a:t>
            </a:r>
          </a:p>
          <a:p>
            <a:pPr lvl="0" algn="just">
              <a:lnSpc>
                <a:spcPct val="170000"/>
              </a:lnSpc>
              <a:spcBef>
                <a:spcPts val="0"/>
              </a:spcBef>
            </a:pPr>
            <a:r>
              <a:rPr lang="en-US" sz="4600" b="1" dirty="0">
                <a:latin typeface="Times New Roman" panose="02020603050405020304" pitchFamily="18" charset="0"/>
                <a:cs typeface="Times New Roman" panose="02020603050405020304" pitchFamily="18" charset="0"/>
              </a:rPr>
              <a:t>Feedback</a:t>
            </a:r>
            <a:r>
              <a:rPr lang="en-US" sz="4600" dirty="0">
                <a:latin typeface="Times New Roman" panose="02020603050405020304" pitchFamily="18" charset="0"/>
                <a:cs typeface="Times New Roman" panose="02020603050405020304" pitchFamily="18" charset="0"/>
              </a:rPr>
              <a:t> – Information used to improve the system (e.g., evaluation, audit results)</a:t>
            </a:r>
          </a:p>
          <a:p>
            <a:pPr lvl="0" algn="just">
              <a:lnSpc>
                <a:spcPct val="170000"/>
              </a:lnSpc>
              <a:spcBef>
                <a:spcPts val="0"/>
              </a:spcBef>
            </a:pPr>
            <a:r>
              <a:rPr lang="en-US" sz="4600" b="1" dirty="0">
                <a:latin typeface="Times New Roman" panose="02020603050405020304" pitchFamily="18" charset="0"/>
                <a:cs typeface="Times New Roman" panose="02020603050405020304" pitchFamily="18" charset="0"/>
              </a:rPr>
              <a:t>Environment</a:t>
            </a:r>
            <a:r>
              <a:rPr lang="en-US" sz="4600" dirty="0">
                <a:latin typeface="Times New Roman" panose="02020603050405020304" pitchFamily="18" charset="0"/>
                <a:cs typeface="Times New Roman" panose="02020603050405020304" pitchFamily="18" charset="0"/>
              </a:rPr>
              <a:t> – External factors affecting the system (e.g., policies, community, economy)</a:t>
            </a:r>
          </a:p>
          <a:p>
            <a:pPr algn="just">
              <a:lnSpc>
                <a:spcPct val="150000"/>
              </a:lnSpc>
              <a:spcBef>
                <a:spcPts val="0"/>
              </a:spcBef>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15272CBF-958E-F5FB-C314-D9ACC37BC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863029"/>
          </a:xfrm>
          <a:prstGeom prst="rect">
            <a:avLst/>
          </a:prstGeom>
        </p:spPr>
      </p:pic>
    </p:spTree>
    <p:extLst>
      <p:ext uri="{BB962C8B-B14F-4D97-AF65-F5344CB8AC3E}">
        <p14:creationId xmlns:p14="http://schemas.microsoft.com/office/powerpoint/2010/main" val="4158641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110F6-9DF8-EA2C-A4DA-2362B9B480C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04DE5DF-34B9-159F-3E93-626614AD235F}"/>
              </a:ext>
            </a:extLst>
          </p:cNvPr>
          <p:cNvSpPr>
            <a:spLocks noGrp="1"/>
          </p:cNvSpPr>
          <p:nvPr>
            <p:ph type="subTitle" idx="1"/>
          </p:nvPr>
        </p:nvSpPr>
        <p:spPr>
          <a:xfrm>
            <a:off x="0" y="0"/>
            <a:ext cx="12192000" cy="6858000"/>
          </a:xfrm>
        </p:spPr>
        <p:txBody>
          <a:bodyPr>
            <a:normAutofit/>
          </a:bodyPr>
          <a:lstStyle/>
          <a:p>
            <a:pPr algn="just">
              <a:lnSpc>
                <a:spcPct val="170000"/>
              </a:lnSpc>
              <a:spcBef>
                <a:spcPts val="0"/>
              </a:spcBef>
            </a:pPr>
            <a:endParaRPr lang="en-US" sz="3200" b="1" dirty="0">
              <a:latin typeface="Times New Roman" panose="02020603050405020304" pitchFamily="18" charset="0"/>
              <a:cs typeface="Times New Roman" panose="02020603050405020304" pitchFamily="18" charset="0"/>
            </a:endParaRP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pic>
        <p:nvPicPr>
          <p:cNvPr id="2" name="Picture 1" descr="A logo of a university&#10;&#10;Description automatically generated">
            <a:extLst>
              <a:ext uri="{FF2B5EF4-FFF2-40B4-BE49-F238E27FC236}">
                <a16:creationId xmlns:a16="http://schemas.microsoft.com/office/drawing/2014/main" id="{61AADC40-50E5-7EB4-D4E8-78A57C47F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251" y="0"/>
            <a:ext cx="1535749" cy="863029"/>
          </a:xfrm>
          <a:prstGeom prst="rect">
            <a:avLst/>
          </a:prstGeom>
        </p:spPr>
      </p:pic>
      <p:pic>
        <p:nvPicPr>
          <p:cNvPr id="5" name="Picture 4">
            <a:extLst>
              <a:ext uri="{FF2B5EF4-FFF2-40B4-BE49-F238E27FC236}">
                <a16:creationId xmlns:a16="http://schemas.microsoft.com/office/drawing/2014/main" id="{53E32A59-1B3E-D821-1374-B40198583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345572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2544</TotalTime>
  <Words>920</Words>
  <Application>Microsoft Office PowerPoint</Application>
  <PresentationFormat>Widescreen</PresentationFormat>
  <Paragraphs>96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Aras</dc:creator>
  <cp:lastModifiedBy>Salih Ahmed</cp:lastModifiedBy>
  <cp:revision>66</cp:revision>
  <dcterms:created xsi:type="dcterms:W3CDTF">2021-09-11T04:35:35Z</dcterms:created>
  <dcterms:modified xsi:type="dcterms:W3CDTF">2026-04-14T06:43:10Z</dcterms:modified>
</cp:coreProperties>
</file>