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94" r:id="rId3"/>
    <p:sldId id="256" r:id="rId4"/>
    <p:sldId id="267" r:id="rId5"/>
    <p:sldId id="334" r:id="rId6"/>
    <p:sldId id="326" r:id="rId7"/>
    <p:sldId id="300" r:id="rId8"/>
    <p:sldId id="301" r:id="rId9"/>
    <p:sldId id="327" r:id="rId10"/>
    <p:sldId id="335" r:id="rId11"/>
    <p:sldId id="302" r:id="rId12"/>
    <p:sldId id="303" r:id="rId13"/>
    <p:sldId id="328" r:id="rId14"/>
    <p:sldId id="304" r:id="rId15"/>
    <p:sldId id="329" r:id="rId16"/>
    <p:sldId id="305" r:id="rId17"/>
    <p:sldId id="33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651CF8B-CCD3-4D03-AD09-85DAB667184B}" type="datetimeFigureOut">
              <a:rPr lang="en-US" smtClean="0"/>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399306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51CF8B-CCD3-4D03-AD09-85DAB667184B}" type="datetimeFigureOut">
              <a:rPr lang="en-US" smtClean="0"/>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800595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51CF8B-CCD3-4D03-AD09-85DAB667184B}" type="datetimeFigureOut">
              <a:rPr lang="en-US" smtClean="0"/>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267940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51CF8B-CCD3-4D03-AD09-85DAB667184B}" type="datetimeFigureOut">
              <a:rPr lang="en-US" smtClean="0"/>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708997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51CF8B-CCD3-4D03-AD09-85DAB667184B}" type="datetimeFigureOut">
              <a:rPr lang="en-US" smtClean="0"/>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742991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51CF8B-CCD3-4D03-AD09-85DAB667184B}" type="datetimeFigureOut">
              <a:rPr lang="en-US" smtClean="0"/>
              <a:t>4/14/2026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083375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51CF8B-CCD3-4D03-AD09-85DAB667184B}" type="datetimeFigureOut">
              <a:rPr lang="en-US" smtClean="0"/>
              <a:t>4/14/2026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152240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51CF8B-CCD3-4D03-AD09-85DAB667184B}" type="datetimeFigureOut">
              <a:rPr lang="en-US" smtClean="0"/>
              <a:t>4/14/2026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3136928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51CF8B-CCD3-4D03-AD09-85DAB667184B}" type="datetimeFigureOut">
              <a:rPr lang="en-US" smtClean="0"/>
              <a:t>4/14/2026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2730438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51CF8B-CCD3-4D03-AD09-85DAB667184B}" type="datetimeFigureOut">
              <a:rPr lang="en-US" smtClean="0"/>
              <a:t>4/14/2026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2967281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51CF8B-CCD3-4D03-AD09-85DAB667184B}" type="datetimeFigureOut">
              <a:rPr lang="en-US" smtClean="0"/>
              <a:t>4/14/2026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3CFF0-DD34-47D5-B632-BB853B208E16}" type="slidenum">
              <a:rPr lang="en-US" smtClean="0"/>
              <a:t>‹#›</a:t>
            </a:fld>
            <a:endParaRPr lang="en-US"/>
          </a:p>
        </p:txBody>
      </p:sp>
    </p:spTree>
    <p:extLst>
      <p:ext uri="{BB962C8B-B14F-4D97-AF65-F5344CB8AC3E}">
        <p14:creationId xmlns:p14="http://schemas.microsoft.com/office/powerpoint/2010/main" val="1548959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51CF8B-CCD3-4D03-AD09-85DAB667184B}" type="datetimeFigureOut">
              <a:rPr lang="en-US" smtClean="0"/>
              <a:t>4/14/2026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B3CFF0-DD34-47D5-B632-BB853B208E16}" type="slidenum">
              <a:rPr lang="en-US" smtClean="0"/>
              <a:t>‹#›</a:t>
            </a:fld>
            <a:endParaRPr lang="en-US"/>
          </a:p>
        </p:txBody>
      </p:sp>
    </p:spTree>
    <p:extLst>
      <p:ext uri="{BB962C8B-B14F-4D97-AF65-F5344CB8AC3E}">
        <p14:creationId xmlns:p14="http://schemas.microsoft.com/office/powerpoint/2010/main" val="3830665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71919"/>
            <a:ext cx="12192000" cy="6863137"/>
          </a:xfrm>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dirty="0"/>
          </a:p>
          <a:p>
            <a:pPr>
              <a:lnSpc>
                <a:spcPct val="100000"/>
              </a:lnSpc>
              <a:spcAft>
                <a:spcPts val="600"/>
              </a:spcAft>
            </a:pPr>
            <a:r>
              <a:rPr lang="en-US" b="1" dirty="0"/>
              <a:t> </a:t>
            </a:r>
            <a:r>
              <a:rPr lang="en-US" sz="2800" b="1" dirty="0"/>
              <a:t>Healthcare economics</a:t>
            </a:r>
            <a:br>
              <a:rPr lang="en-US" sz="3200" dirty="0"/>
            </a:br>
            <a:endParaRPr lang="en-US" sz="3200" b="1" dirty="0"/>
          </a:p>
          <a:p>
            <a:pPr>
              <a:lnSpc>
                <a:spcPct val="100000"/>
              </a:lnSpc>
              <a:spcAft>
                <a:spcPts val="600"/>
              </a:spcAft>
            </a:pPr>
            <a:r>
              <a:rPr lang="en-US" b="1" dirty="0"/>
              <a:t>Dr. Salih A Abdulla</a:t>
            </a:r>
            <a:br>
              <a:rPr lang="en-US" b="1" dirty="0"/>
            </a:br>
            <a:r>
              <a:rPr lang="en-US" dirty="0"/>
              <a:t> </a:t>
            </a:r>
            <a:r>
              <a:rPr lang="en-US" b="1" dirty="0"/>
              <a:t>The Main Features of the Health Care Service and Its Relation with</a:t>
            </a:r>
            <a:br>
              <a:rPr lang="en-US" b="1" dirty="0"/>
            </a:br>
            <a:r>
              <a:rPr lang="en-US" b="1" dirty="0"/>
              <a:t>Economic Development</a:t>
            </a:r>
            <a:r>
              <a:rPr lang="en-US" dirty="0"/>
              <a:t> </a:t>
            </a:r>
            <a:r>
              <a:rPr lang="en-US" b="1" dirty="0"/>
              <a:t>Part 1</a:t>
            </a:r>
            <a:br>
              <a:rPr lang="en-US" dirty="0"/>
            </a:br>
            <a:r>
              <a:rPr lang="en-US" dirty="0"/>
              <a:t>Spring Semester</a:t>
            </a:r>
            <a:br>
              <a:rPr lang="en-US" dirty="0"/>
            </a:br>
            <a:r>
              <a:rPr lang="en-US" dirty="0"/>
              <a:t>Week 4</a:t>
            </a:r>
            <a:br>
              <a:rPr lang="en-US" dirty="0"/>
            </a:br>
            <a:r>
              <a:rPr lang="en-US" dirty="0"/>
              <a:t>2025-2026</a:t>
            </a:r>
            <a:r>
              <a:rPr lang="en-US" sz="3200" dirty="0"/>
              <a:t> </a:t>
            </a:r>
            <a:endParaRPr lang="en-US" dirty="0"/>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93ED8-E216-0FCB-4CF4-5AB51591594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25C791D-E063-AAF0-C667-1BA5B9A4C670}"/>
              </a:ext>
            </a:extLst>
          </p:cNvPr>
          <p:cNvSpPr>
            <a:spLocks noGrp="1"/>
          </p:cNvSpPr>
          <p:nvPr>
            <p:ph type="subTitle" idx="1"/>
          </p:nvPr>
        </p:nvSpPr>
        <p:spPr>
          <a:xfrm>
            <a:off x="0" y="0"/>
            <a:ext cx="12192000" cy="6858000"/>
          </a:xfrm>
        </p:spPr>
        <p:txBody>
          <a:bodyPr>
            <a:normAutofit/>
          </a:bodyPr>
          <a:lstStyle/>
          <a:p>
            <a:pPr algn="just">
              <a:lnSpc>
                <a:spcPct val="17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	The narrowest concept of health sees it as a measure of the state of the physical body organs. </a:t>
            </a: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	An individual is unhealthy if there is a malfunctioning of part of the body. </a:t>
            </a:r>
          </a:p>
        </p:txBody>
      </p:sp>
      <p:pic>
        <p:nvPicPr>
          <p:cNvPr id="2" name="Picture 1" descr="A logo of a university&#10;&#10;Description automatically generated">
            <a:extLst>
              <a:ext uri="{FF2B5EF4-FFF2-40B4-BE49-F238E27FC236}">
                <a16:creationId xmlns:a16="http://schemas.microsoft.com/office/drawing/2014/main" id="{DF115C98-2CF6-86F1-AC4E-DCC4736ADD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955497"/>
          </a:xfrm>
          <a:prstGeom prst="rect">
            <a:avLst/>
          </a:prstGeom>
        </p:spPr>
      </p:pic>
    </p:spTree>
    <p:extLst>
      <p:ext uri="{BB962C8B-B14F-4D97-AF65-F5344CB8AC3E}">
        <p14:creationId xmlns:p14="http://schemas.microsoft.com/office/powerpoint/2010/main" val="4138269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800DB9-1275-CB1C-26FE-236A9F28EC4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D4CC3E4-16AA-ACCA-9A77-F6844800C819}"/>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r>
              <a:rPr lang="en-US" dirty="0"/>
              <a:t>	</a:t>
            </a:r>
            <a:r>
              <a:rPr lang="en-US" sz="3200" dirty="0">
                <a:latin typeface="Times New Roman" panose="02020603050405020304" pitchFamily="18" charset="0"/>
                <a:cs typeface="Times New Roman" panose="02020603050405020304" pitchFamily="18" charset="0"/>
              </a:rPr>
              <a:t>In contrast, the WHO definition of health as “a state of physical, mental and social well-being and not merely the absence of disease or infirmity” indicates a clear shift away from </a:t>
            </a:r>
            <a:r>
              <a:rPr lang="en-US" sz="3200" u="sng" dirty="0">
                <a:latin typeface="Times New Roman" panose="02020603050405020304" pitchFamily="18" charset="0"/>
                <a:cs typeface="Times New Roman" panose="02020603050405020304" pitchFamily="18" charset="0"/>
              </a:rPr>
              <a:t>earlier narrow organic or functionally-based definition of health </a:t>
            </a:r>
            <a:r>
              <a:rPr lang="en-US" sz="3200" dirty="0">
                <a:latin typeface="Times New Roman" panose="02020603050405020304" pitchFamily="18" charset="0"/>
                <a:cs typeface="Times New Roman" panose="02020603050405020304" pitchFamily="18" charset="0"/>
              </a:rPr>
              <a:t>to a </a:t>
            </a:r>
            <a:r>
              <a:rPr lang="en-US" sz="3200" u="sng" dirty="0">
                <a:latin typeface="Times New Roman" panose="02020603050405020304" pitchFamily="18" charset="0"/>
                <a:cs typeface="Times New Roman" panose="02020603050405020304" pitchFamily="18" charset="0"/>
              </a:rPr>
              <a:t>more holistic view</a:t>
            </a:r>
            <a:r>
              <a:rPr lang="en-US" sz="3200" dirty="0">
                <a:latin typeface="Times New Roman" panose="02020603050405020304" pitchFamily="18" charset="0"/>
                <a:cs typeface="Times New Roman" panose="02020603050405020304" pitchFamily="18" charset="0"/>
              </a:rPr>
              <a:t>, it sees the health of an individual or community as being concerned not only with physical (and mental) status, but also with social and economic relationships.</a:t>
            </a:r>
            <a:endParaRPr lang="en-US" sz="36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BF298696-2981-7A0C-DC40-1F53E791CD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1"/>
            <a:ext cx="1535749" cy="780836"/>
          </a:xfrm>
          <a:prstGeom prst="rect">
            <a:avLst/>
          </a:prstGeom>
        </p:spPr>
      </p:pic>
    </p:spTree>
    <p:extLst>
      <p:ext uri="{BB962C8B-B14F-4D97-AF65-F5344CB8AC3E}">
        <p14:creationId xmlns:p14="http://schemas.microsoft.com/office/powerpoint/2010/main" val="568701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6F3D4-AD98-322C-135A-E569D059810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11D7A73-5BD6-DA75-E885-60698EF4DABA}"/>
              </a:ext>
            </a:extLst>
          </p:cNvPr>
          <p:cNvSpPr>
            <a:spLocks noGrp="1"/>
          </p:cNvSpPr>
          <p:nvPr>
            <p:ph type="subTitle" idx="1"/>
          </p:nvPr>
        </p:nvSpPr>
        <p:spPr>
          <a:xfrm>
            <a:off x="0" y="0"/>
            <a:ext cx="12192000" cy="6858000"/>
          </a:xfrm>
        </p:spPr>
        <p:txBody>
          <a:bodyPr>
            <a:normAutofit/>
          </a:bodyPr>
          <a:lstStyle/>
          <a:p>
            <a:pPr algn="just">
              <a:lnSpc>
                <a:spcPct val="16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60000"/>
              </a:lnSpc>
              <a:spcBef>
                <a:spcPts val="0"/>
              </a:spcBef>
            </a:pPr>
            <a:endParaRPr lang="en-US" dirty="0"/>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Three perspectives can be used to distinguish health on the importance of health and on the possible roles of the state in promoting it: </a:t>
            </a:r>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(a) Health as a right: This is viewed by some as a right similar to justice or political freedom. </a:t>
            </a:r>
            <a:endParaRPr lang="en-US" sz="36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1AFDA78D-5291-EB68-E6A3-B043CB8FD4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406400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74552-232E-1919-FC3F-B4C0BCE3A02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9AD4BEE-1C3F-FACB-5CDA-EF0612196509}"/>
              </a:ext>
            </a:extLst>
          </p:cNvPr>
          <p:cNvSpPr>
            <a:spLocks noGrp="1"/>
          </p:cNvSpPr>
          <p:nvPr>
            <p:ph type="subTitle" idx="1"/>
          </p:nvPr>
        </p:nvSpPr>
        <p:spPr>
          <a:xfrm>
            <a:off x="0" y="0"/>
            <a:ext cx="12192000" cy="6858000"/>
          </a:xfrm>
        </p:spPr>
        <p:txBody>
          <a:bodyPr>
            <a:normAutofit/>
          </a:bodyPr>
          <a:lstStyle/>
          <a:p>
            <a:pPr algn="just">
              <a:lnSpc>
                <a:spcPct val="16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60000"/>
              </a:lnSpc>
              <a:spcBef>
                <a:spcPts val="0"/>
              </a:spcBef>
            </a:pPr>
            <a:endParaRPr lang="en-US" dirty="0"/>
          </a:p>
          <a:p>
            <a:pPr algn="just">
              <a:lnSpc>
                <a:spcPct val="160000"/>
              </a:lnSpc>
              <a:spcBef>
                <a:spcPts val="0"/>
              </a:spcBef>
            </a:pPr>
            <a:r>
              <a:rPr lang="en-US" sz="3200" dirty="0">
                <a:latin typeface="Times New Roman" panose="02020603050405020304" pitchFamily="18" charset="0"/>
                <a:cs typeface="Times New Roman" panose="02020603050405020304" pitchFamily="18" charset="0"/>
              </a:rPr>
              <a:t>	Indeed, the WHO constitution states that ‘… the enjoyment of the highest attainable standard of health is one of the fundamental rights of every human being without distinction of race, religion, political belief, economic or social condition’.</a:t>
            </a:r>
          </a:p>
          <a:p>
            <a:pPr algn="just">
              <a:lnSpc>
                <a:spcPct val="160000"/>
              </a:lnSpc>
              <a:spcBef>
                <a:spcPts val="0"/>
              </a:spcBef>
            </a:pPr>
            <a:endParaRPr lang="en-US" sz="36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4F4443E3-D7BE-D1E7-9ED3-69216E47BA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294518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6078D-E51D-5401-F3E9-AB48F0B6141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60453DF-9697-98DA-BC06-2A0832E2BF77}"/>
              </a:ext>
            </a:extLst>
          </p:cNvPr>
          <p:cNvSpPr>
            <a:spLocks noGrp="1"/>
          </p:cNvSpPr>
          <p:nvPr>
            <p:ph type="subTitle" idx="1"/>
          </p:nvPr>
        </p:nvSpPr>
        <p:spPr>
          <a:xfrm>
            <a:off x="0" y="0"/>
            <a:ext cx="12192000" cy="6858000"/>
          </a:xfrm>
        </p:spPr>
        <p:txBody>
          <a:bodyPr>
            <a:normAutofit/>
          </a:bodyPr>
          <a:lstStyle/>
          <a:p>
            <a:pPr algn="just">
              <a:lnSpc>
                <a:spcPct val="150000"/>
              </a:lnSpc>
              <a:spcBef>
                <a:spcPts val="0"/>
              </a:spcBef>
            </a:pPr>
            <a:r>
              <a:rPr lang="en-US" sz="3600" b="1" dirty="0">
                <a:latin typeface="Times New Roman" panose="02020603050405020304" pitchFamily="18" charset="0"/>
                <a:cs typeface="Times New Roman" panose="02020603050405020304" pitchFamily="18" charset="0"/>
              </a:rPr>
              <a:t> </a:t>
            </a: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(b) Health as consumable good: Health is also seen as an important individual objective that is not comparable with justice, but rather with material aspects of life. </a:t>
            </a: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Such a view often refers to health as consumption good. </a:t>
            </a:r>
          </a:p>
        </p:txBody>
      </p:sp>
      <p:pic>
        <p:nvPicPr>
          <p:cNvPr id="2" name="Picture 1" descr="A logo of a university&#10;&#10;Description automatically generated">
            <a:extLst>
              <a:ext uri="{FF2B5EF4-FFF2-40B4-BE49-F238E27FC236}">
                <a16:creationId xmlns:a16="http://schemas.microsoft.com/office/drawing/2014/main" id="{92A55830-7C20-AC05-6D7D-89FEA3EC07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799878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96DA0-4301-1291-BA9D-A1FB67EF85D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380DAA9-79C7-28FD-6239-8432BDB23912}"/>
              </a:ext>
            </a:extLst>
          </p:cNvPr>
          <p:cNvSpPr>
            <a:spLocks noGrp="1"/>
          </p:cNvSpPr>
          <p:nvPr>
            <p:ph type="subTitle" idx="1"/>
          </p:nvPr>
        </p:nvSpPr>
        <p:spPr>
          <a:xfrm>
            <a:off x="0" y="0"/>
            <a:ext cx="12192000" cy="6858000"/>
          </a:xfrm>
        </p:spPr>
        <p:txBody>
          <a:bodyPr>
            <a:normAutofit/>
          </a:bodyPr>
          <a:lstStyle/>
          <a:p>
            <a:pPr algn="just">
              <a:lnSpc>
                <a:spcPct val="170000"/>
              </a:lnSpc>
              <a:spcBef>
                <a:spcPts val="0"/>
              </a:spcBef>
            </a:pPr>
            <a:endParaRPr lang="en-US" sz="3800" dirty="0">
              <a:latin typeface="Times New Roman" panose="02020603050405020304" pitchFamily="18" charset="0"/>
              <a:cs typeface="Times New Roman" panose="02020603050405020304" pitchFamily="18" charset="0"/>
            </a:endParaRPr>
          </a:p>
          <a:p>
            <a:pPr algn="just">
              <a:lnSpc>
                <a:spcPct val="17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The government here has no special responsibilities in the promotion of health, </a:t>
            </a:r>
            <a:r>
              <a:rPr lang="en-US" sz="3200" u="sng" dirty="0">
                <a:latin typeface="Times New Roman" panose="02020603050405020304" pitchFamily="18" charset="0"/>
                <a:cs typeface="Times New Roman" panose="02020603050405020304" pitchFamily="18" charset="0"/>
              </a:rPr>
              <a:t>but leaves decisions</a:t>
            </a:r>
            <a:r>
              <a:rPr lang="en-US" sz="3200" dirty="0">
                <a:latin typeface="Times New Roman" panose="02020603050405020304" pitchFamily="18" charset="0"/>
                <a:cs typeface="Times New Roman" panose="02020603050405020304" pitchFamily="18" charset="0"/>
              </a:rPr>
              <a:t> as to </a:t>
            </a:r>
            <a:r>
              <a:rPr lang="en-US" sz="3200" u="sng" dirty="0">
                <a:latin typeface="Times New Roman" panose="02020603050405020304" pitchFamily="18" charset="0"/>
                <a:cs typeface="Times New Roman" panose="02020603050405020304" pitchFamily="18" charset="0"/>
              </a:rPr>
              <a:t>its comparative importance </a:t>
            </a:r>
            <a:r>
              <a:rPr lang="en-US" sz="3200" dirty="0">
                <a:latin typeface="Times New Roman" panose="02020603050405020304" pitchFamily="18" charset="0"/>
                <a:cs typeface="Times New Roman" panose="02020603050405020304" pitchFamily="18" charset="0"/>
              </a:rPr>
              <a:t>to individual consumers. </a:t>
            </a:r>
          </a:p>
          <a:p>
            <a:pPr algn="just">
              <a:lnSpc>
                <a:spcPct val="170000"/>
              </a:lnSpc>
              <a:spcBef>
                <a:spcPts val="0"/>
              </a:spcBef>
            </a:pPr>
            <a:r>
              <a:rPr lang="en-US" sz="3200" u="sng" dirty="0">
                <a:latin typeface="Times New Roman" panose="02020603050405020304" pitchFamily="18" charset="0"/>
                <a:cs typeface="Times New Roman" panose="02020603050405020304" pitchFamily="18" charset="0"/>
              </a:rPr>
              <a:t>The role of the state </a:t>
            </a:r>
            <a:r>
              <a:rPr lang="en-US" sz="3200" dirty="0">
                <a:latin typeface="Times New Roman" panose="02020603050405020304" pitchFamily="18" charset="0"/>
                <a:cs typeface="Times New Roman" panose="02020603050405020304" pitchFamily="18" charset="0"/>
              </a:rPr>
              <a:t>under such a view might be </a:t>
            </a:r>
            <a:r>
              <a:rPr lang="en-US" sz="3200" u="sng" dirty="0">
                <a:latin typeface="Times New Roman" panose="02020603050405020304" pitchFamily="18" charset="0"/>
                <a:cs typeface="Times New Roman" panose="02020603050405020304" pitchFamily="18" charset="0"/>
              </a:rPr>
              <a:t>limited to</a:t>
            </a:r>
            <a:r>
              <a:rPr lang="en-US" sz="3200" dirty="0">
                <a:latin typeface="Times New Roman" panose="02020603050405020304" pitchFamily="18" charset="0"/>
                <a:cs typeface="Times New Roman" panose="02020603050405020304" pitchFamily="18" charset="0"/>
              </a:rPr>
              <a:t> ensuring that the health care provided is of adequate quality.</a:t>
            </a:r>
          </a:p>
        </p:txBody>
      </p:sp>
      <p:pic>
        <p:nvPicPr>
          <p:cNvPr id="2" name="Picture 1" descr="A logo of a university&#10;&#10;Description automatically generated">
            <a:extLst>
              <a:ext uri="{FF2B5EF4-FFF2-40B4-BE49-F238E27FC236}">
                <a16:creationId xmlns:a16="http://schemas.microsoft.com/office/drawing/2014/main" id="{1A3EE4F7-CA56-A5A3-18F6-603B4052A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808340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8712E-2365-E6EE-FD6C-9C7334661EE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F17B816-71F4-5BCB-0551-9DCE08CCD634}"/>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(c) Health as an investment: A third view of health is that it is important, but </a:t>
            </a:r>
            <a:r>
              <a:rPr lang="en-US" sz="3200" u="sng" dirty="0">
                <a:latin typeface="Times New Roman" panose="02020603050405020304" pitchFamily="18" charset="0"/>
                <a:cs typeface="Times New Roman" panose="02020603050405020304" pitchFamily="18" charset="0"/>
              </a:rPr>
              <a:t>largely it affects the productive ability</a:t>
            </a:r>
            <a:r>
              <a:rPr lang="en-US" sz="3200" dirty="0">
                <a:latin typeface="Times New Roman" panose="02020603050405020304" pitchFamily="18" charset="0"/>
                <a:cs typeface="Times New Roman" panose="02020603050405020304" pitchFamily="18" charset="0"/>
              </a:rPr>
              <a:t> of the workforce.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Illness may affect overall production, either through absenteeism or by lowering productivity through its debilitating effects.</a:t>
            </a:r>
          </a:p>
        </p:txBody>
      </p:sp>
      <p:pic>
        <p:nvPicPr>
          <p:cNvPr id="2" name="Picture 1" descr="A logo of a university&#10;&#10;Description automatically generated">
            <a:extLst>
              <a:ext uri="{FF2B5EF4-FFF2-40B4-BE49-F238E27FC236}">
                <a16:creationId xmlns:a16="http://schemas.microsoft.com/office/drawing/2014/main" id="{04AE71E0-E685-ABE2-F7B4-FEC242C8F5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1535047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6ADFF-4C47-1094-6936-7AF889A0F9D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4F9ED8E-6E90-9AEA-A3BC-FC70728366D9}"/>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dirty="0"/>
          </a:p>
          <a:p>
            <a:pPr algn="just">
              <a:lnSpc>
                <a:spcPct val="150000"/>
              </a:lnSpc>
              <a:spcBef>
                <a:spcPts val="0"/>
              </a:spcBef>
            </a:pPr>
            <a:r>
              <a:rPr lang="en-US" sz="4400" dirty="0">
                <a:latin typeface="Times New Roman" panose="02020603050405020304" pitchFamily="18" charset="0"/>
                <a:cs typeface="Times New Roman" panose="02020603050405020304" pitchFamily="18" charset="0"/>
              </a:rPr>
              <a:t>                                     </a:t>
            </a:r>
          </a:p>
          <a:p>
            <a:pPr algn="just">
              <a:lnSpc>
                <a:spcPct val="150000"/>
              </a:lnSpc>
              <a:spcBef>
                <a:spcPts val="0"/>
              </a:spcBef>
            </a:pPr>
            <a:r>
              <a:rPr lang="en-US" sz="4400">
                <a:latin typeface="Times New Roman" panose="02020603050405020304" pitchFamily="18" charset="0"/>
                <a:cs typeface="Times New Roman" panose="02020603050405020304" pitchFamily="18" charset="0"/>
              </a:rPr>
              <a:t>                                    Thanks</a:t>
            </a:r>
            <a:endParaRPr lang="en-US" sz="4400" dirty="0">
              <a:highlight>
                <a:srgbClr val="FFFF00"/>
              </a:highlight>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E806D027-9DDA-3F96-2831-17CA70B008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3326167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8AB94-A7A7-7315-32A5-7A12CA2E150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2670B8F-5B3C-590B-A652-518312841D82}"/>
              </a:ext>
            </a:extLst>
          </p:cNvPr>
          <p:cNvSpPr>
            <a:spLocks noGrp="1"/>
          </p:cNvSpPr>
          <p:nvPr>
            <p:ph type="subTitle" idx="1"/>
          </p:nvPr>
        </p:nvSpPr>
        <p:spPr>
          <a:xfrm>
            <a:off x="0" y="0"/>
            <a:ext cx="12192000" cy="6858000"/>
          </a:xfrm>
        </p:spPr>
        <p:txBody>
          <a:bodyPr>
            <a:normAutofit/>
          </a:bodyPr>
          <a:lstStyle/>
          <a:p>
            <a:pPr algn="l">
              <a:lnSpc>
                <a:spcPct val="150000"/>
              </a:lnSpc>
            </a:pPr>
            <a:r>
              <a:rPr lang="en-US" b="1"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OUTLINE</a:t>
            </a:r>
          </a:p>
          <a:p>
            <a:pPr indent="-4572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Introduction</a:t>
            </a:r>
          </a:p>
          <a:p>
            <a:pPr indent="-4572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General Features of the Health Care</a:t>
            </a:r>
          </a:p>
          <a:p>
            <a:pPr indent="-4572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Distinctive Characteristics of the Health Care Services from other commodities</a:t>
            </a:r>
          </a:p>
          <a:p>
            <a:pPr indent="-4572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The Political Economy of Health Care</a:t>
            </a:r>
          </a:p>
          <a:p>
            <a:pPr indent="-457200" algn="just">
              <a:lnSpc>
                <a:spcPct val="16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Health and Economic Development</a:t>
            </a:r>
            <a:endParaRPr lang="en-US" dirty="0"/>
          </a:p>
          <a:p>
            <a:pPr algn="l">
              <a:lnSpc>
                <a:spcPct val="150000"/>
              </a:lnSpc>
            </a:pPr>
            <a:endParaRPr lang="en-US" dirty="0">
              <a:latin typeface="Times New Roman" panose="02020603050405020304" pitchFamily="18" charset="0"/>
              <a:cs typeface="Times New Roman" panose="02020603050405020304" pitchFamily="18" charset="0"/>
            </a:endParaRPr>
          </a:p>
          <a:p>
            <a:pPr algn="l">
              <a:lnSpc>
                <a:spcPct val="150000"/>
              </a:lnSpc>
            </a:pPr>
            <a:endParaRPr lang="en-US" b="1" dirty="0">
              <a:latin typeface="Times New Roman" panose="02020603050405020304" pitchFamily="18" charset="0"/>
              <a:cs typeface="Times New Roman" panose="02020603050405020304" pitchFamily="18" charset="0"/>
            </a:endParaRPr>
          </a:p>
          <a:p>
            <a:pPr algn="l">
              <a:lnSpc>
                <a:spcPct val="150000"/>
              </a:lnSpc>
            </a:pPr>
            <a:endParaRPr lang="en-US" dirty="0">
              <a:latin typeface="Times New Roman" panose="02020603050405020304" pitchFamily="18" charset="0"/>
              <a:cs typeface="Times New Roman" panose="02020603050405020304" pitchFamily="18" charset="0"/>
            </a:endParaRPr>
          </a:p>
          <a:p>
            <a:pPr algn="l">
              <a:lnSpc>
                <a:spcPct val="150000"/>
              </a:lnSpc>
            </a:pPr>
            <a:endParaRPr lang="en-US"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44350BE3-03CE-BC03-049F-6541256DB7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445653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spcBef>
                <a:spcPts val="0"/>
              </a:spcBef>
            </a:pPr>
            <a:r>
              <a:rPr lang="en-US" sz="3000" b="1" dirty="0">
                <a:latin typeface="Times New Roman" panose="02020603050405020304" pitchFamily="18" charset="0"/>
                <a:cs typeface="Times New Roman" panose="02020603050405020304" pitchFamily="18" charset="0"/>
              </a:rPr>
              <a:t> LEARN ING OBJEC TIVES</a:t>
            </a:r>
            <a:endParaRPr lang="en-US" sz="3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000" b="1" dirty="0">
                <a:latin typeface="Times New Roman" panose="02020603050405020304" pitchFamily="18" charset="0"/>
                <a:cs typeface="Times New Roman" panose="02020603050405020304" pitchFamily="18" charset="0"/>
              </a:rPr>
              <a:t>After reading this chapter, the student will be able to:</a:t>
            </a:r>
          </a:p>
          <a:p>
            <a:pPr lvl="0" indent="-457200" algn="just">
              <a:lnSpc>
                <a:spcPct val="150000"/>
              </a:lnSpc>
              <a:spcBef>
                <a:spcPts val="0"/>
              </a:spcBef>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Understand health as one of the social sectors with economic implication.</a:t>
            </a:r>
          </a:p>
          <a:p>
            <a:pPr lvl="0" indent="-457200" algn="just">
              <a:lnSpc>
                <a:spcPct val="150000"/>
              </a:lnSpc>
              <a:spcBef>
                <a:spcPts val="0"/>
              </a:spcBef>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Understand the specific nature of the health care service in implementing economic principles and techniques.</a:t>
            </a:r>
          </a:p>
          <a:p>
            <a:pPr lvl="0" indent="-457200" algn="just">
              <a:lnSpc>
                <a:spcPct val="150000"/>
              </a:lnSpc>
              <a:spcBef>
                <a:spcPts val="0"/>
              </a:spcBef>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Understand the effect of some economic factors on health status of society.</a:t>
            </a:r>
          </a:p>
          <a:p>
            <a:pPr lvl="0" indent="-457200" algn="just">
              <a:lnSpc>
                <a:spcPct val="150000"/>
              </a:lnSpc>
              <a:spcBef>
                <a:spcPts val="0"/>
              </a:spcBef>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Identify the ways through which improvement of the health system can create conducive conditions for economic development and vice versa. </a:t>
            </a:r>
          </a:p>
        </p:txBody>
      </p:sp>
      <p:pic>
        <p:nvPicPr>
          <p:cNvPr id="2" name="Picture 1" descr="A logo of a university&#10;&#10;Description automatically generated">
            <a:extLst>
              <a:ext uri="{FF2B5EF4-FFF2-40B4-BE49-F238E27FC236}">
                <a16:creationId xmlns:a16="http://schemas.microsoft.com/office/drawing/2014/main" id="{5FD99A34-D9AB-7D53-2A78-49D51B170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3202177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r>
              <a:rPr lang="en-US" sz="3200" b="1" dirty="0">
                <a:latin typeface="Times New Roman" panose="02020603050405020304" pitchFamily="18" charset="0"/>
                <a:cs typeface="Times New Roman" panose="02020603050405020304" pitchFamily="18" charset="0"/>
              </a:rPr>
              <a:t>INTRODUCTION </a:t>
            </a:r>
          </a:p>
          <a:p>
            <a:pPr algn="just">
              <a:lnSpc>
                <a:spcPct val="150000"/>
              </a:lnSpc>
            </a:pPr>
            <a:r>
              <a:rPr lang="en-US" sz="3200" dirty="0">
                <a:latin typeface="Times New Roman" panose="02020603050405020304" pitchFamily="18" charset="0"/>
                <a:cs typeface="Times New Roman" panose="02020603050405020304" pitchFamily="18" charset="0"/>
              </a:rPr>
              <a:t>Health economics can be seen </a:t>
            </a:r>
            <a:r>
              <a:rPr lang="en-US" sz="3200" u="sng" dirty="0">
                <a:latin typeface="Times New Roman" panose="02020603050405020304" pitchFamily="18" charset="0"/>
                <a:cs typeface="Times New Roman" panose="02020603050405020304" pitchFamily="18" charset="0"/>
              </a:rPr>
              <a:t>as</a:t>
            </a:r>
            <a:r>
              <a:rPr lang="en-US" sz="3200" dirty="0">
                <a:latin typeface="Times New Roman" panose="02020603050405020304" pitchFamily="18" charset="0"/>
                <a:cs typeface="Times New Roman" panose="02020603050405020304" pitchFamily="18" charset="0"/>
              </a:rPr>
              <a:t> the application of economic theories, tools and concepts of economics as a discipline to the topics of health and health care. </a:t>
            </a:r>
          </a:p>
        </p:txBody>
      </p:sp>
      <p:pic>
        <p:nvPicPr>
          <p:cNvPr id="2" name="Picture 1" descr="A logo of a university&#10;&#10;Description automatically generated">
            <a:extLst>
              <a:ext uri="{FF2B5EF4-FFF2-40B4-BE49-F238E27FC236}">
                <a16:creationId xmlns:a16="http://schemas.microsoft.com/office/drawing/2014/main" id="{8D8FE885-D001-2BCB-C954-394803E555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2672146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7ED47-17DA-88B1-664D-A170EA287D9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4DFB556-0CD4-0B57-EA19-49E004726347}"/>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r>
              <a:rPr lang="en-US" sz="3200" dirty="0">
                <a:latin typeface="Times New Roman" panose="02020603050405020304" pitchFamily="18" charset="0"/>
                <a:cs typeface="Times New Roman" panose="02020603050405020304" pitchFamily="18" charset="0"/>
              </a:rPr>
              <a:t>Since health economics is </a:t>
            </a:r>
            <a:r>
              <a:rPr lang="en-US" sz="3200" u="sng" dirty="0">
                <a:latin typeface="Times New Roman" panose="02020603050405020304" pitchFamily="18" charset="0"/>
                <a:cs typeface="Times New Roman" panose="02020603050405020304" pitchFamily="18" charset="0"/>
              </a:rPr>
              <a:t>concerned with</a:t>
            </a:r>
            <a:r>
              <a:rPr lang="en-US" sz="3200" dirty="0">
                <a:latin typeface="Times New Roman" panose="02020603050405020304" pitchFamily="18" charset="0"/>
                <a:cs typeface="Times New Roman" panose="02020603050405020304" pitchFamily="18" charset="0"/>
              </a:rPr>
              <a:t> issues relating to the allocation of scarce resources to improve health, this includes both resource allocation within the </a:t>
            </a:r>
            <a:r>
              <a:rPr lang="en-US" sz="3200" b="1" dirty="0">
                <a:latin typeface="Times New Roman" panose="02020603050405020304" pitchFamily="18" charset="0"/>
                <a:cs typeface="Times New Roman" panose="02020603050405020304" pitchFamily="18" charset="0"/>
              </a:rPr>
              <a:t>economy to the health sector </a:t>
            </a:r>
            <a:r>
              <a:rPr lang="en-US" sz="3200" dirty="0">
                <a:latin typeface="Times New Roman" panose="02020603050405020304" pitchFamily="18" charset="0"/>
                <a:cs typeface="Times New Roman" panose="02020603050405020304" pitchFamily="18" charset="0"/>
              </a:rPr>
              <a:t>and within the </a:t>
            </a:r>
            <a:r>
              <a:rPr lang="en-US" sz="3200" b="1" dirty="0">
                <a:latin typeface="Times New Roman" panose="02020603050405020304" pitchFamily="18" charset="0"/>
                <a:cs typeface="Times New Roman" panose="02020603050405020304" pitchFamily="18" charset="0"/>
              </a:rPr>
              <a:t>health care system </a:t>
            </a:r>
            <a:r>
              <a:rPr lang="en-US" sz="3200" dirty="0">
                <a:latin typeface="Times New Roman" panose="02020603050405020304" pitchFamily="18" charset="0"/>
                <a:cs typeface="Times New Roman" panose="02020603050405020304" pitchFamily="18" charset="0"/>
              </a:rPr>
              <a:t>to different activities and individuals.</a:t>
            </a:r>
          </a:p>
        </p:txBody>
      </p:sp>
      <p:pic>
        <p:nvPicPr>
          <p:cNvPr id="2" name="Picture 1" descr="A logo of a university&#10;&#10;Description automatically generated">
            <a:extLst>
              <a:ext uri="{FF2B5EF4-FFF2-40B4-BE49-F238E27FC236}">
                <a16:creationId xmlns:a16="http://schemas.microsoft.com/office/drawing/2014/main" id="{A782C811-BF08-73F9-DA7B-EACA87A25C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4138105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5C232-2F0C-3BA5-0832-B36AD5810A7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45F8541-74E3-E388-FECF-C030E4921682}"/>
              </a:ext>
            </a:extLst>
          </p:cNvPr>
          <p:cNvSpPr>
            <a:spLocks noGrp="1"/>
          </p:cNvSpPr>
          <p:nvPr>
            <p:ph type="subTitle" idx="1"/>
          </p:nvPr>
        </p:nvSpPr>
        <p:spPr>
          <a:xfrm>
            <a:off x="0" y="0"/>
            <a:ext cx="12192000" cy="6858000"/>
          </a:xfrm>
        </p:spPr>
        <p:txBody>
          <a:bodyPr>
            <a:normAutofit/>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dirty="0"/>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In some countries of the world, </a:t>
            </a:r>
            <a:r>
              <a:rPr lang="en-US" sz="3200" u="sng" dirty="0">
                <a:latin typeface="Times New Roman" panose="02020603050405020304" pitchFamily="18" charset="0"/>
                <a:cs typeface="Times New Roman" panose="02020603050405020304" pitchFamily="18" charset="0"/>
              </a:rPr>
              <a:t>the need for health care is increasing </a:t>
            </a:r>
            <a:r>
              <a:rPr lang="en-US" sz="3200" b="1" dirty="0">
                <a:latin typeface="Times New Roman" panose="02020603050405020304" pitchFamily="18" charset="0"/>
                <a:cs typeface="Times New Roman" panose="02020603050405020304" pitchFamily="18" charset="0"/>
              </a:rPr>
              <a:t>due to </a:t>
            </a:r>
            <a:r>
              <a:rPr lang="en-US" sz="3200" dirty="0">
                <a:latin typeface="Times New Roman" panose="02020603050405020304" pitchFamily="18" charset="0"/>
                <a:cs typeface="Times New Roman" panose="02020603050405020304" pitchFamily="18" charset="0"/>
              </a:rPr>
              <a:t>rapid population growth and changes in disease pattern.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Related with this, health care costs are expected to be </a:t>
            </a:r>
            <a:r>
              <a:rPr lang="en-US" sz="3200" u="sng" dirty="0">
                <a:latin typeface="Times New Roman" panose="02020603050405020304" pitchFamily="18" charset="0"/>
                <a:cs typeface="Times New Roman" panose="02020603050405020304" pitchFamily="18" charset="0"/>
              </a:rPr>
              <a:t>rapidly increasing</a:t>
            </a:r>
            <a:r>
              <a:rPr lang="en-US" sz="3200" dirty="0">
                <a:latin typeface="Times New Roman" panose="02020603050405020304" pitchFamily="18" charset="0"/>
                <a:cs typeface="Times New Roman" panose="02020603050405020304" pitchFamily="18" charset="0"/>
              </a:rPr>
              <a:t>. </a:t>
            </a:r>
            <a:r>
              <a:rPr lang="en-US" sz="3200" b="1" u="sng" dirty="0">
                <a:latin typeface="Times New Roman" panose="02020603050405020304" pitchFamily="18" charset="0"/>
                <a:cs typeface="Times New Roman" panose="02020603050405020304" pitchFamily="18" charset="0"/>
              </a:rPr>
              <a:t>Apart from explosion of costs,</a:t>
            </a:r>
            <a:r>
              <a:rPr lang="en-US" sz="3200" b="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inequity, misallocation and inefficiency are believed to be serious challenges to the health care system.</a:t>
            </a:r>
          </a:p>
          <a:p>
            <a:pPr algn="just">
              <a:lnSpc>
                <a:spcPct val="150000"/>
              </a:lnSpc>
            </a:pPr>
            <a:endParaRPr lang="en-US" sz="36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2A6F4367-0A43-63FD-3645-511B94B113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3946890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4AC22-E438-70A8-459F-4F75D2EF8EF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98E877A-9809-6D65-CC50-3E26B3B62C0B}"/>
              </a:ext>
            </a:extLst>
          </p:cNvPr>
          <p:cNvSpPr>
            <a:spLocks noGrp="1"/>
          </p:cNvSpPr>
          <p:nvPr>
            <p:ph type="subTitle" idx="1"/>
          </p:nvPr>
        </p:nvSpPr>
        <p:spPr>
          <a:xfrm>
            <a:off x="0" y="0"/>
            <a:ext cx="12192000" cy="6858000"/>
          </a:xfrm>
        </p:spPr>
        <p:txBody>
          <a:bodyPr>
            <a:normAutofit fontScale="92500" lnSpcReduction="20000"/>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principles of health economics </a:t>
            </a:r>
            <a:r>
              <a:rPr lang="en-US" sz="3200" u="sng" dirty="0">
                <a:latin typeface="Times New Roman" panose="02020603050405020304" pitchFamily="18" charset="0"/>
                <a:cs typeface="Times New Roman" panose="02020603050405020304" pitchFamily="18" charset="0"/>
              </a:rPr>
              <a:t>consider</a:t>
            </a:r>
            <a:r>
              <a:rPr lang="en-US" sz="3200" dirty="0">
                <a:latin typeface="Times New Roman" panose="02020603050405020304" pitchFamily="18" charset="0"/>
                <a:cs typeface="Times New Roman" panose="02020603050405020304" pitchFamily="18" charset="0"/>
              </a:rPr>
              <a:t> supply and demand </a:t>
            </a:r>
            <a:r>
              <a:rPr lang="en-US" sz="3200" u="sng" dirty="0">
                <a:latin typeface="Times New Roman" panose="02020603050405020304" pitchFamily="18" charset="0"/>
                <a:cs typeface="Times New Roman" panose="02020603050405020304" pitchFamily="18" charset="0"/>
              </a:rPr>
              <a:t>issues</a:t>
            </a:r>
            <a:r>
              <a:rPr lang="en-US" sz="3200" dirty="0">
                <a:latin typeface="Times New Roman" panose="02020603050405020304" pitchFamily="18" charset="0"/>
                <a:cs typeface="Times New Roman" panose="02020603050405020304" pitchFamily="18" charset="0"/>
              </a:rPr>
              <a:t> and how the two might interact given that the standard market solution generally fails due to problems such as:</a:t>
            </a:r>
          </a:p>
          <a:p>
            <a:pPr algn="just">
              <a:lnSpc>
                <a:spcPct val="150000"/>
              </a:lnSpc>
            </a:pPr>
            <a:r>
              <a:rPr lang="en-US" sz="3200" dirty="0">
                <a:latin typeface="Times New Roman" panose="02020603050405020304" pitchFamily="18" charset="0"/>
                <a:cs typeface="Times New Roman" panose="02020603050405020304" pitchFamily="18" charset="0"/>
              </a:rPr>
              <a:t>a. adverse selection</a:t>
            </a:r>
          </a:p>
          <a:p>
            <a:pPr algn="just">
              <a:lnSpc>
                <a:spcPct val="150000"/>
              </a:lnSpc>
            </a:pPr>
            <a:r>
              <a:rPr lang="en-US" sz="3200" dirty="0">
                <a:latin typeface="Times New Roman" panose="02020603050405020304" pitchFamily="18" charset="0"/>
                <a:cs typeface="Times New Roman" panose="02020603050405020304" pitchFamily="18" charset="0"/>
              </a:rPr>
              <a:t>b. moral hazard, </a:t>
            </a:r>
          </a:p>
          <a:p>
            <a:pPr algn="just">
              <a:lnSpc>
                <a:spcPct val="150000"/>
              </a:lnSpc>
            </a:pPr>
            <a:r>
              <a:rPr lang="en-US" sz="3200" dirty="0">
                <a:latin typeface="Times New Roman" panose="02020603050405020304" pitchFamily="18" charset="0"/>
                <a:cs typeface="Times New Roman" panose="02020603050405020304" pitchFamily="18" charset="0"/>
              </a:rPr>
              <a:t>c. asymmetric information and </a:t>
            </a:r>
          </a:p>
          <a:p>
            <a:pPr algn="just">
              <a:lnSpc>
                <a:spcPct val="150000"/>
              </a:lnSpc>
            </a:pPr>
            <a:r>
              <a:rPr lang="en-US" sz="3200" dirty="0">
                <a:latin typeface="Times New Roman" panose="02020603050405020304" pitchFamily="18" charset="0"/>
                <a:cs typeface="Times New Roman" panose="02020603050405020304" pitchFamily="18" charset="0"/>
              </a:rPr>
              <a:t>d. supplier induced demand. (SID means doctors or suppliers encourage patients to use more services than they actually need)</a:t>
            </a:r>
          </a:p>
          <a:p>
            <a:pPr algn="just">
              <a:lnSpc>
                <a:spcPct val="150000"/>
              </a:lnSpc>
            </a:pPr>
            <a:endParaRPr lang="en-US" sz="36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87426429-090D-760B-E47B-587A05055F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578278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E104D-77ED-CEC7-EF4D-3EA5CEA6B6C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850FF72-1170-68D0-8641-521E08F0AFEE}"/>
              </a:ext>
            </a:extLst>
          </p:cNvPr>
          <p:cNvSpPr>
            <a:spLocks noGrp="1"/>
          </p:cNvSpPr>
          <p:nvPr>
            <p:ph type="subTitle" idx="1"/>
          </p:nvPr>
        </p:nvSpPr>
        <p:spPr>
          <a:xfrm>
            <a:off x="0" y="0"/>
            <a:ext cx="12192000" cy="6858000"/>
          </a:xfrm>
        </p:spPr>
        <p:txBody>
          <a:bodyPr>
            <a:normAutofit fontScale="70000" lnSpcReduction="20000"/>
          </a:bodyPr>
          <a:lstStyle/>
          <a:p>
            <a:pPr algn="l">
              <a:lnSpc>
                <a:spcPct val="150000"/>
              </a:lnSpc>
            </a:pPr>
            <a:r>
              <a:rPr lang="en-US" sz="3600" b="1" dirty="0">
                <a:latin typeface="Times New Roman" panose="02020603050405020304" pitchFamily="18" charset="0"/>
                <a:cs typeface="Times New Roman" panose="02020603050405020304" pitchFamily="18" charset="0"/>
              </a:rPr>
              <a:t> </a:t>
            </a:r>
          </a:p>
          <a:p>
            <a:pPr algn="just">
              <a:lnSpc>
                <a:spcPct val="170000"/>
              </a:lnSpc>
              <a:spcBef>
                <a:spcPts val="0"/>
              </a:spcBef>
            </a:pPr>
            <a:r>
              <a:rPr lang="en-US" sz="5100" b="1" dirty="0">
                <a:latin typeface="Times New Roman" panose="02020603050405020304" pitchFamily="18" charset="0"/>
                <a:cs typeface="Times New Roman" panose="02020603050405020304" pitchFamily="18" charset="0"/>
              </a:rPr>
              <a:t>General Features of the Health Care </a:t>
            </a:r>
          </a:p>
          <a:p>
            <a:pPr algn="just">
              <a:lnSpc>
                <a:spcPct val="170000"/>
              </a:lnSpc>
              <a:spcBef>
                <a:spcPts val="0"/>
              </a:spcBef>
            </a:pPr>
            <a:r>
              <a:rPr lang="en-US" sz="5100" dirty="0">
                <a:latin typeface="Times New Roman" panose="02020603050405020304" pitchFamily="18" charset="0"/>
                <a:cs typeface="Times New Roman" panose="02020603050405020304" pitchFamily="18" charset="0"/>
              </a:rPr>
              <a:t>	There are different understandings of health – each with different implications for the roles of government. </a:t>
            </a:r>
          </a:p>
          <a:p>
            <a:pPr algn="just">
              <a:lnSpc>
                <a:spcPct val="170000"/>
              </a:lnSpc>
              <a:spcBef>
                <a:spcPts val="0"/>
              </a:spcBef>
            </a:pPr>
            <a:r>
              <a:rPr lang="en-US" sz="5100" dirty="0">
                <a:latin typeface="Times New Roman" panose="02020603050405020304" pitchFamily="18" charset="0"/>
                <a:cs typeface="Times New Roman" panose="02020603050405020304" pitchFamily="18" charset="0"/>
              </a:rPr>
              <a:t>	It is important to recognize, first, </a:t>
            </a:r>
            <a:r>
              <a:rPr lang="en-US" sz="5100" u="sng" dirty="0">
                <a:latin typeface="Times New Roman" panose="02020603050405020304" pitchFamily="18" charset="0"/>
                <a:cs typeface="Times New Roman" panose="02020603050405020304" pitchFamily="18" charset="0"/>
              </a:rPr>
              <a:t>the difference </a:t>
            </a:r>
            <a:r>
              <a:rPr lang="en-US" sz="5100" dirty="0">
                <a:latin typeface="Times New Roman" panose="02020603050405020304" pitchFamily="18" charset="0"/>
                <a:cs typeface="Times New Roman" panose="02020603050405020304" pitchFamily="18" charset="0"/>
              </a:rPr>
              <a:t>between health and ‘health care’. </a:t>
            </a:r>
          </a:p>
          <a:p>
            <a:pPr algn="just">
              <a:lnSpc>
                <a:spcPct val="170000"/>
              </a:lnSpc>
              <a:spcBef>
                <a:spcPts val="0"/>
              </a:spcBef>
            </a:pPr>
            <a:r>
              <a:rPr lang="en-US" sz="5100" dirty="0">
                <a:latin typeface="Times New Roman" panose="02020603050405020304" pitchFamily="18" charset="0"/>
                <a:cs typeface="Times New Roman" panose="02020603050405020304" pitchFamily="18" charset="0"/>
              </a:rPr>
              <a:t>	The term</a:t>
            </a:r>
            <a:r>
              <a:rPr lang="en-US" sz="5100" u="sng" dirty="0">
                <a:latin typeface="Times New Roman" panose="02020603050405020304" pitchFamily="18" charset="0"/>
                <a:cs typeface="Times New Roman" panose="02020603050405020304" pitchFamily="18" charset="0"/>
              </a:rPr>
              <a:t> health </a:t>
            </a:r>
            <a:r>
              <a:rPr lang="en-US" sz="5100" dirty="0">
                <a:latin typeface="Times New Roman" panose="02020603050405020304" pitchFamily="18" charset="0"/>
                <a:cs typeface="Times New Roman" panose="02020603050405020304" pitchFamily="18" charset="0"/>
              </a:rPr>
              <a:t>refers to a state either of an individual or of a community. </a:t>
            </a:r>
          </a:p>
        </p:txBody>
      </p:sp>
      <p:pic>
        <p:nvPicPr>
          <p:cNvPr id="2" name="Picture 1" descr="A logo of a university&#10;&#10;Description automatically generated">
            <a:extLst>
              <a:ext uri="{FF2B5EF4-FFF2-40B4-BE49-F238E27FC236}">
                <a16:creationId xmlns:a16="http://schemas.microsoft.com/office/drawing/2014/main" id="{3D3B480F-3D73-C2E0-776B-8CC7CD06F2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1298811"/>
          </a:xfrm>
          <a:prstGeom prst="rect">
            <a:avLst/>
          </a:prstGeom>
        </p:spPr>
      </p:pic>
    </p:spTree>
    <p:extLst>
      <p:ext uri="{BB962C8B-B14F-4D97-AF65-F5344CB8AC3E}">
        <p14:creationId xmlns:p14="http://schemas.microsoft.com/office/powerpoint/2010/main" val="3019418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0539D-863D-9041-59D5-539FD5B3FA0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3E949B8-B58E-2AE1-400D-F0501AFBE4FC}"/>
              </a:ext>
            </a:extLst>
          </p:cNvPr>
          <p:cNvSpPr>
            <a:spLocks noGrp="1"/>
          </p:cNvSpPr>
          <p:nvPr>
            <p:ph type="subTitle" idx="1"/>
          </p:nvPr>
        </p:nvSpPr>
        <p:spPr>
          <a:xfrm>
            <a:off x="0" y="0"/>
            <a:ext cx="12192000" cy="6858000"/>
          </a:xfrm>
        </p:spPr>
        <p:txBody>
          <a:bodyPr>
            <a:normAutofit fontScale="92500" lnSpcReduction="20000"/>
          </a:bodyPr>
          <a:lstStyle/>
          <a:p>
            <a:pPr algn="just">
              <a:lnSpc>
                <a:spcPct val="170000"/>
              </a:lnSpc>
              <a:spcBef>
                <a:spcPts val="0"/>
              </a:spcBef>
            </a:pPr>
            <a:r>
              <a:rPr lang="en-US" sz="80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 number of factors including ‘health care’ may influence this state of health.</a:t>
            </a: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However, other factors that affect health are: </a:t>
            </a: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Poverty, </a:t>
            </a: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Level of education, </a:t>
            </a: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Food intake, </a:t>
            </a: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Access to clean water and </a:t>
            </a: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Sanitary and housing conditions.</a:t>
            </a:r>
          </a:p>
        </p:txBody>
      </p:sp>
      <p:pic>
        <p:nvPicPr>
          <p:cNvPr id="2" name="Picture 1" descr="A logo of a university&#10;&#10;Description automatically generated">
            <a:extLst>
              <a:ext uri="{FF2B5EF4-FFF2-40B4-BE49-F238E27FC236}">
                <a16:creationId xmlns:a16="http://schemas.microsoft.com/office/drawing/2014/main" id="{3111379A-77BE-FC09-81E5-E84143CE09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6251" y="0"/>
            <a:ext cx="1535749" cy="955497"/>
          </a:xfrm>
          <a:prstGeom prst="rect">
            <a:avLst/>
          </a:prstGeom>
        </p:spPr>
      </p:pic>
    </p:spTree>
    <p:extLst>
      <p:ext uri="{BB962C8B-B14F-4D97-AF65-F5344CB8AC3E}">
        <p14:creationId xmlns:p14="http://schemas.microsoft.com/office/powerpoint/2010/main" val="38543137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2482</TotalTime>
  <Words>811</Words>
  <Application>Microsoft Office PowerPoint</Application>
  <PresentationFormat>Widescreen</PresentationFormat>
  <Paragraphs>79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Aras</dc:creator>
  <cp:lastModifiedBy>Salih Ahmed</cp:lastModifiedBy>
  <cp:revision>61</cp:revision>
  <dcterms:created xsi:type="dcterms:W3CDTF">2021-09-11T04:35:35Z</dcterms:created>
  <dcterms:modified xsi:type="dcterms:W3CDTF">2026-04-14T18:52:26Z</dcterms:modified>
</cp:coreProperties>
</file>