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4" r:id="rId3"/>
    <p:sldId id="256" r:id="rId4"/>
    <p:sldId id="300" r:id="rId5"/>
    <p:sldId id="311" r:id="rId6"/>
    <p:sldId id="330" r:id="rId7"/>
    <p:sldId id="312" r:id="rId8"/>
    <p:sldId id="338" r:id="rId9"/>
    <p:sldId id="313" r:id="rId10"/>
    <p:sldId id="314" r:id="rId11"/>
    <p:sldId id="315" r:id="rId12"/>
    <p:sldId id="331" r:id="rId13"/>
    <p:sldId id="332" r:id="rId14"/>
    <p:sldId id="333" r:id="rId15"/>
    <p:sldId id="316" r:id="rId16"/>
    <p:sldId id="334" r:id="rId17"/>
    <p:sldId id="318" r:id="rId18"/>
    <p:sldId id="319" r:id="rId19"/>
    <p:sldId id="320" r:id="rId20"/>
    <p:sldId id="321" r:id="rId21"/>
    <p:sldId id="322" r:id="rId22"/>
    <p:sldId id="29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0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95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40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9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7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2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3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81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5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6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95276-8E5C-4EFB-FB02-115AB405B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DFCE4FE-1EAC-ED0F-061E-14104A54D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1919"/>
            <a:ext cx="12192000" cy="686313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b="1" dirty="0"/>
              <a:t> </a:t>
            </a:r>
            <a:r>
              <a:rPr lang="en-US" sz="2800" b="1" dirty="0"/>
              <a:t>Nursing Leadership and Management</a:t>
            </a:r>
            <a:r>
              <a:rPr lang="en-US" sz="3200" dirty="0"/>
              <a:t> </a:t>
            </a:r>
            <a:br>
              <a:rPr lang="en-US" sz="3200" dirty="0"/>
            </a:br>
            <a:endParaRPr lang="en-US" sz="3200" b="1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b="1" dirty="0"/>
              <a:t>Dr. Salih A Abdulla</a:t>
            </a:r>
            <a:br>
              <a:rPr lang="en-US" b="1" dirty="0"/>
            </a:br>
            <a:r>
              <a:rPr lang="en-US" dirty="0"/>
              <a:t> </a:t>
            </a:r>
            <a:r>
              <a:rPr lang="en-US" b="1" dirty="0"/>
              <a:t>Organization and organizational structure</a:t>
            </a:r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Spring Semester</a:t>
            </a:r>
            <a:br>
              <a:rPr lang="en-US" dirty="0"/>
            </a:br>
            <a:r>
              <a:rPr lang="en-US"/>
              <a:t>Week 5</a:t>
            </a:r>
            <a:br>
              <a:rPr lang="en-US" dirty="0"/>
            </a:br>
            <a:r>
              <a:rPr lang="en-US" dirty="0"/>
              <a:t>2025-2026</a:t>
            </a:r>
            <a:r>
              <a:rPr lang="en-US" sz="3200" dirty="0"/>
              <a:t> </a:t>
            </a:r>
            <a:endParaRPr lang="en-US" dirty="0"/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9D403F19-1B79-0AC6-51BF-2A363F1AEB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661" y="170393"/>
            <a:ext cx="2869809" cy="230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128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FA002-2EBF-E49D-23DB-ABA33D581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FFF07C1-A193-4A2F-A881-8729AC74BE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Every organization also has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informal structure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unspoken, often covert, lines of communication and authority relationships not depicted in the organizational chart.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informal structure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develops to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 individuals' needs for friendship, a sense of belonging, and power.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lines of communication in the informal structure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(commonly termed "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grapevine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concerned mainly with social issues. 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C18F0C17-015F-BF97-ACA4-847C11F6F1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400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9A34A-5D3C-E52D-CB6E-1BFF6C844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CBA5F67-FBF8-4C66-DEE8-1094387A85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lnSpc>
                <a:spcPct val="150000"/>
              </a:lnSpc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Principles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principle of unity of Command: An employee may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interact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many individuals in the course of the work but should be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responsible to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one supervisor.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4F5CC477-C5C5-3C1D-D329-92A1BC4B68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959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AB02C-037E-49AE-D78E-A35B766A1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E613D1-A6DA-BF42-4510-B420A03C1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endParaRPr lang="en-US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principle of Requisite Authority: when responsibility for a particular task is delegated to a subordinate, subordinate must also be given authority over resources needed for task accomplishment.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A69AD383-FA44-0322-4FBB-3C95DC95E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826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DBD7E-CB99-2583-2E82-FA2D5EF64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F3F67-91E0-8DD6-E53F-EC0AA92744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Principle of Continuing Responsibility: When a manager delegates a function to a subordinate, the manager’s responsibility for that function is in no way diminished.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741EF25E-E43A-DE61-8C08-9B81D09DE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171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2CA93-6996-EEF8-9409-76EDF06BA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291A676-2A3F-9209-30FE-5B75EB27E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Principle of Organizational Centrality: Workers who interact with the greatest number of other workers receive greatest amount of work -related information and become most powerful in organizational structure.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54DE05AD-577D-1422-1659-93198A5C79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01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F0323-D7A0-1B46-3CB4-568FF5990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EF1A68F-25C9-250E-EBF8-7B55EC5CDB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Concepts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Responsibility-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obligation to do, to the best of one’s ability, the task that has been assigned, or delegated. 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Authority-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right of decision and commands. An individual with authority has the right to make decisions about his or her own responsibilities.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6428C991-EC9F-E64C-384A-62CED2639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350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E0E43-A39E-1D13-4750-C36EA06AE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3E9E004-1C50-4D24-66C3-EB3080610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Delegation-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process of assigning duties or responsibilities along with corresponding authority to another person.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Accountability-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answering to someone for what has been done. It is related with responsibility. </a:t>
            </a: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59BB212B-3960-1E19-3B60-CF977C3EC9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44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21588-5573-22E9-B65E-5F108B47F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849AFC1-001D-CFA3-6D9C-B7EA9230A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Centralization versus Decentralization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In a highly centralized organization, the chief executive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most decisions.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Decentralization is the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allocation of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responsibility and authority for management decisions downward through the chain of command.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In centralized,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decisions made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the apex of the organization takes longer period of time than decisions made at the lower levels.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963AFD05-1EF2-1A2B-1776-4DF7FFFC5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995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D7A79-750B-1764-EAFD-2E912684E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336A108-3D15-B7E7-84C6-322533A45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Decentralization of responsibility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leads to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improved employee morale.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When middle managers are given responsibility for decision-making,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in-turn make still further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empowering staffs to formulate unit level work plans, policies and procedures.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69AEE379-368F-6085-A1DE-921F07BB98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588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79A88-6382-C284-6070-55442F532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1030D-66A7-D1AD-7BFE-40837B1A4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As job responsibility and autonomy increase,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does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 satisfaction.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It improves staff nurse moral and retention.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head nurse's tasks in a decentralized organization are similar to a nursing director task in a highly centralized organization.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32D163A1-81FB-9C0E-C7AA-EE69E5744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305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8AB94-A7A7-7315-32A5-7A12CA2E1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670B8F-5B3C-590B-A652-518312841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Systems theory and its components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Formal and informal organizational structures 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Identify the four types of formal organizational structures 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•Describe the differences between centralized and decentralized structures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44350BE3-03CE-BC03-049F-6541256DB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65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EDB81-C91B-73E2-C4BD-82B29933C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965C7ED-C080-2890-4355-5BAE6C7C5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Formal Organization Structures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Line Pattern/Relationship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This is the oldest and simplest type of formal organization chart.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It is a straightforward, direct chain of command with superior  subordinate relationships.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line pattern is more efficient than other structures, because it provides clear authority-responsibility relationships between workers and requires less information transmission between managers and workers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30D1EABF-6037-45B5-E499-3B250C5705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545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062FD-71C2-F6A9-0125-63F264510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1C763EE-7F32-0200-8B53-202BABD0B6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Line Pattern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easy to orient new employees, because of clearly defined interpersonal relations as well as responsibility and accountability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Easy to manage, because orders can be transmitted quickly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 established division of labor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clear-cut work specialization and role separation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2FCCF8C9-89D8-54BC-E7CA-7CF26BB82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583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46ACD-3BCF-BC2A-3854-0263A88FF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624B967-67CA-8449-387B-C3E825056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Thanks </a:t>
            </a: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98EACA2A-DA2E-12DD-BFE9-48447255BD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1"/>
            <a:ext cx="1535749" cy="80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68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br>
              <a:rPr lang="en-US" dirty="0"/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ING OBJEC TIVES</a:t>
            </a:r>
            <a:endParaRPr lang="en-US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reading this chapter, the student will be able to: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Discuss systems theory and its components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Describe formal and informal organizational structures 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Identify the four types of formal organizational structures 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Describe the differences between centralized and decentralized structures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5FD99A34-D9AB-7D53-2A78-49D51B170C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177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7E53C-BBB5-CADF-D5B4-38B92022C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746CC59-3785-BDC5-D38D-DE6F3688C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en-US" sz="5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Discuss advantages and disadvantages of each of the following organizational structure: Pure line, line and staff, functionalized line and staff; and matrix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Explain the relationship between responsibility and authority under ideal circumstances.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Identify the major components required to deliver effective nursing care • Discuss and compare each type of client care delivery system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A6E0827D-8A6A-0582-8F66-727D7B81F3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09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B270F-3DBF-C1B4-02A6-F02A00AE6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D701D1C-D350-6B12-C26E-74945A274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Structure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An organization is a group of people working together, under formal and informal rules of behavior, to achieve a common purpose.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Organization also refers to the procedures, policies, and methods involved in achieving this common purpose.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3883A9CC-D044-B6E9-CCF5-B57DBEEAD7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644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9ACE4-5533-40A0-8CCA-C61378C9F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2E5EA34-A05B-BD2E-871C-681CF3E41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Thus, organization is both a structure and a process.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structure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the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lines of authority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delegation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can be formal or informal. 	</a:t>
            </a:r>
            <a:r>
              <a:rPr lang="en-US" sz="3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process </a:t>
            </a:r>
            <a:r>
              <a:rPr lang="en-US" sz="3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refers to the </a:t>
            </a:r>
            <a:r>
              <a:rPr lang="en-US" sz="3200" u="sng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US" sz="3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used to achieve organizational goals.</a:t>
            </a:r>
            <a:endParaRPr lang="en-US" sz="32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4BE55607-844F-9AF0-1A35-DE0C77DE1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399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4D889-8B76-B7A9-EDAA-808D66DEE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DE3736E-C9A4-D348-7BF6-04F1D58956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organization's formal structure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depicted in its organizational chart that provides a "blueprint," depicting formal relations, functions and activities.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principal purpose for defining the organization diagram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to clarify chain of command, span of control, official communication channels, and linkage for all department personnel.  </a:t>
            </a: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5702E963-74F6-F430-8ACB-ED379A6172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53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B4007-6BD0-4FC0-8162-FF940C4D1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5AABBC0-5182-B2FE-C59A-4A33783EF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Director / CEO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│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┌──────────────────┼──────────────────┐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│                                                   │                                                   │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Medical Dept.                          Nursing Dept.                     Finance Dept.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│                                                   │                                                   │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Doctors                                      Head Nurse                         Accountant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│                                                  │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Interns                                     Staff Nurses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3A7A51BF-1AA7-3712-A34E-50CBCD5BD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839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6989B-59D9-0F35-D249-4999D67F5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305355-1AAB-C31F-BA86-6F13CFD9DA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primary significance of formal organization structure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 of communication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between particular staff members.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Particular worker is expected to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 directly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certain individuals and not others.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For instance, the Nursing director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give direction to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reports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vice-director or supervisors and not others. In this sense, the formal organization structure restrains worker behavior. 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974FB365-00EA-D11D-8A35-1DE5CD20A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883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2547</TotalTime>
  <Words>991</Words>
  <Application>Microsoft Office PowerPoint</Application>
  <PresentationFormat>Widescreen</PresentationFormat>
  <Paragraphs>118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Aras</dc:creator>
  <cp:lastModifiedBy>Salih Ahmed</cp:lastModifiedBy>
  <cp:revision>67</cp:revision>
  <dcterms:created xsi:type="dcterms:W3CDTF">2021-09-11T04:35:35Z</dcterms:created>
  <dcterms:modified xsi:type="dcterms:W3CDTF">2026-04-14T06:47:52Z</dcterms:modified>
</cp:coreProperties>
</file>