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3"/>
    <p:sldId id="294" r:id="rId4"/>
    <p:sldId id="256" r:id="rId5"/>
    <p:sldId id="267" r:id="rId6"/>
    <p:sldId id="329" r:id="rId7"/>
    <p:sldId id="322" r:id="rId8"/>
    <p:sldId id="300" r:id="rId9"/>
    <p:sldId id="323" r:id="rId10"/>
    <p:sldId id="324" r:id="rId11"/>
    <p:sldId id="301" r:id="rId12"/>
    <p:sldId id="325" r:id="rId13"/>
    <p:sldId id="302" r:id="rId14"/>
    <p:sldId id="326" r:id="rId15"/>
    <p:sldId id="303" r:id="rId16"/>
    <p:sldId id="304" r:id="rId17"/>
    <p:sldId id="305" r:id="rId18"/>
    <p:sldId id="306" r:id="rId19"/>
    <p:sldId id="307" r:id="rId20"/>
    <p:sldId id="327" r:id="rId21"/>
    <p:sldId id="328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CF8B-CCD3-4D03-AD09-85DAB66718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3CFF0-DD34-47D5-B632-BB853B208E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919"/>
            <a:ext cx="12192000" cy="68631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sz="2800" b="1" dirty="0"/>
              <a:t>Healthcare economics</a:t>
            </a:r>
            <a:br>
              <a:rPr lang="en-US" sz="3200" dirty="0"/>
            </a:br>
            <a:endParaRPr lang="en-US" sz="32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Dr. Salih A Abdulla</a:t>
            </a:r>
            <a:br>
              <a:rPr lang="en-US" b="1" dirty="0"/>
            </a:br>
            <a:r>
              <a:rPr lang="en-US" b="1" dirty="0"/>
              <a:t>Health and Medical Care: An Economic Perspective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Spring Semester</a:t>
            </a:r>
            <a:br>
              <a:rPr lang="en-US" dirty="0"/>
            </a:br>
            <a:r>
              <a:rPr lang="en-US"/>
              <a:t>Week 6</a:t>
            </a:r>
            <a:br>
              <a:rPr lang="en-US" dirty="0"/>
            </a:br>
            <a:r>
              <a:rPr lang="en-US" dirty="0"/>
              <a:t>2025-2026</a:t>
            </a:r>
            <a:r>
              <a:rPr lang="en-US" sz="3200" dirty="0"/>
              <a:t> </a:t>
            </a:r>
            <a:endParaRPr lang="en-US" dirty="0"/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1" y="170393"/>
            <a:ext cx="2869809" cy="23055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Good Health? Utility Analysis 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Health, like any other durable goods, generates a flow of services. These services yield satisfaction, or what economists call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utility. 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 a good, health is desired for consumption and investment purpose. From a consumption perspective, an individual desire to remain healthy because she receives utility from an overall improvement in the quality of life.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simple terms, a healthy person feels great and thus is in a better position to enjoy life.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investment element concerns the relation between health and time. If you are in a positive state of health, you allocate less time to sickness and pursue other activities, such as leisure.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Economists look at education from the same perspective.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Much as a person invests in education to enhance the potential to command a higher wage, a person invests in health to increase the likelihood of having healthier days to work and generate income.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Medical Care?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care is composed of myriad of goods and services that maintain, improve, or restore a person’s physical or mental well-being.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 young adult might have shoulder surgery to repair a torn rotator cuff so that he can return to work; an elderly woman may have hip replacement surgery so that she can walk without pain, or a parent may bring a child to the hygienist for an annual cleaning of his teeth to prevent future dental problems.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Prescription drugs, wheelchairs, and dentures are examples of medical goods, while surgeries, annual physical exams, and visits to physical therapists are examples of medical services.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 a service, medical care exhibits four characteristics that distinguish it from a good: intangibility, inseparability, inventory, and inconsistency.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first characteristic, intangibility means that a medical service is incapable of being assessed by the five senses. Unlike a new car or a new CD, the consumer cannot see, taste, feel, or hear a medical service.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Inseparability means that the production and consumption of a medical service take place simultaneously.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when you visit your dentist for a checkup, you are consuming dental services at the exact time the dentist is producing them.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is directly related to inseparability.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production and consumption of a medical service occur simultaneously, health care providers are unable to stockpile or maintain an inventory of medical services.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 dentist cannot maintain an inventory of dental checkup to meet demand during peak period.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inconsistency means that the composition and medical services consumed vary widely across medical events.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everyone visits a physician at some time or another, not every visit to a physician is for the same reason.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person may go for a routine physical, while another may go because he needs heart bypass surgery.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Good Health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economists take the view that the creation and maintenance of health involves a production process. Much as a firm uses various inputs, such as capital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manufacture a product, an individual uses medical inputs and other factors, such as healthy lifestyle, to produce health.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medical inputs and output can be captured in what economists call a production function. A health production function indicates the maximum amount of health that an individual can generate from a specific set of inputs in a given period of time.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Good Health? Utility Analysis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Medical Care?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Good Health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mathematical terms it shows how the level of output (in this case, health) depends on the quantities of various inputs, such as medical care.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1"/>
            <a:ext cx="1535749" cy="801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 TIVES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reading this chapter, the student will be able to: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 analysis in health care services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definition of medical care from economic perspective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production of good health </a:t>
            </a:r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Health is defined as “a state of physical, mental and social well-being and the absence of disease or other abnormal condition.” Economists take a radically different approach.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They view health as a durable good, or a type of capital, that provides services.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873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flow of services produced from the stock of health “capital” is consumed continuously over an individual’s lifetime.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842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2527442"/>
            <a:ext cx="12263919" cy="43305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Each person is assumed to be endowed with a given stock of health at the beginning of a period, such as a year.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Over the period, the stock of health depreciates with age and may be augmented by investments in medical services.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Death occurs when an individual’s stock of health falls below a critical minimum level.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Naturally, the initial stock of health, along with the rate of depreciation, varies from individual to individual and depends on many factors, some of which are uncontrollable.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 person has no control over the initial stock of health allowed at birth, and a child with a congenital heart problem begins life with a below-average stock of health.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we learn later that medical services may compensate for many deficiencies, at least to some degree.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at which health depreciates also depends on many factors, such as the individual’s age, physical makeup, lifestyle, environmental factors, and the amount of medical care consumed.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rate at which health depreciates in a person diagnosed with high blood pressure is likely to depend on the amount of medical care consumed. (is this person under a doctor’s care), environmental factors (does he have a stressful occupation?), and lifestyle (does the person smoke or have a weight problem?).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factors interact to determine the person’s stock of health at any point in time, along with the pace at which it depreciates.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51" y="0"/>
            <a:ext cx="1535749" cy="1298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5904</Words>
  <Application>WPS Presentation</Application>
  <PresentationFormat>Widescreen</PresentationFormat>
  <Paragraphs>125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Aras</dc:creator>
  <cp:lastModifiedBy>Salih Abdulla</cp:lastModifiedBy>
  <cp:revision>50</cp:revision>
  <dcterms:created xsi:type="dcterms:W3CDTF">2021-09-11T04:35:00Z</dcterms:created>
  <dcterms:modified xsi:type="dcterms:W3CDTF">2026-04-28T19:56:46Z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1033-12.1.0.25242</vt:lpwstr>
  </property>
  <property fmtid="{D5CDD505-2E9C-101B-9397-08002B2CF9AE}" pid="3" name="ICV">
    <vt:lpwstr>83DEAAEE2CD94D48B45F214D6918CD6A_12</vt:lpwstr>
  </property>
</Properties>
</file>