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09" r:id="rId3"/>
    <p:sldId id="257" r:id="rId4"/>
    <p:sldId id="310" r:id="rId5"/>
    <p:sldId id="258" r:id="rId6"/>
    <p:sldId id="259" r:id="rId7"/>
    <p:sldId id="260" r:id="rId8"/>
    <p:sldId id="261" r:id="rId9"/>
    <p:sldId id="262" r:id="rId10"/>
    <p:sldId id="263" r:id="rId11"/>
    <p:sldId id="264" r:id="rId12"/>
    <p:sldId id="311" r:id="rId13"/>
    <p:sldId id="265" r:id="rId14"/>
    <p:sldId id="266" r:id="rId15"/>
    <p:sldId id="267" r:id="rId16"/>
    <p:sldId id="312" r:id="rId17"/>
    <p:sldId id="268" r:id="rId18"/>
    <p:sldId id="313" r:id="rId19"/>
    <p:sldId id="269" r:id="rId20"/>
    <p:sldId id="314" r:id="rId21"/>
    <p:sldId id="270" r:id="rId22"/>
    <p:sldId id="271" r:id="rId23"/>
    <p:sldId id="272" r:id="rId24"/>
    <p:sldId id="315" r:id="rId25"/>
    <p:sldId id="273" r:id="rId26"/>
    <p:sldId id="274" r:id="rId27"/>
    <p:sldId id="296" r:id="rId28"/>
    <p:sldId id="275" r:id="rId29"/>
    <p:sldId id="276" r:id="rId30"/>
    <p:sldId id="277" r:id="rId31"/>
    <p:sldId id="278" r:id="rId32"/>
    <p:sldId id="316" r:id="rId33"/>
    <p:sldId id="279" r:id="rId34"/>
    <p:sldId id="317" r:id="rId35"/>
    <p:sldId id="324"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notesMaster" Target="notesMasters/notesMaster1.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A3CB6-D1CC-4690-A0CA-20E0B358693F}"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E7A484-0C27-46A6-A351-749B9BB87748}"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A352FB4-3249-430A-B731-B99790A71ED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A352FB4-3249-430A-B731-B99790A71ED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352FB4-3249-430A-B731-B99790A71ED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52FB4-3249-430A-B731-B99790A71ED0}"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F693D-0E12-4FEA-9F4D-6879053EED4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1919"/>
            <a:ext cx="12192000" cy="6863137"/>
          </a:xfrm>
        </p:spPr>
        <p:txBody>
          <a:bodyPr>
            <a:normAutofit lnSpcReduction="20000"/>
          </a:bodyPr>
          <a:lstStyle/>
          <a:p>
            <a:endParaRPr lang="en-US" dirty="0"/>
          </a:p>
          <a:p>
            <a:endParaRPr lang="en-US" dirty="0"/>
          </a:p>
          <a:p>
            <a:endParaRPr lang="en-US" dirty="0"/>
          </a:p>
          <a:p>
            <a:endParaRPr lang="en-US" dirty="0"/>
          </a:p>
          <a:p>
            <a:endParaRPr lang="en-US" dirty="0"/>
          </a:p>
          <a:p>
            <a:endParaRPr lang="en-US" dirty="0"/>
          </a:p>
          <a:p>
            <a:pPr algn="just">
              <a:lnSpc>
                <a:spcPct val="160000"/>
              </a:lnSpc>
              <a:spcBef>
                <a:spcPts val="0"/>
              </a:spcBef>
            </a:pPr>
            <a:endParaRPr lang="en-US" dirty="0"/>
          </a:p>
          <a:p>
            <a:pPr>
              <a:lnSpc>
                <a:spcPct val="160000"/>
              </a:lnSpc>
              <a:spcBef>
                <a:spcPts val="0"/>
              </a:spcBef>
            </a:pPr>
            <a:r>
              <a:rPr lang="en-US" sz="2800" b="1" dirty="0">
                <a:latin typeface="Times New Roman" panose="02020603050405020304" pitchFamily="18" charset="0"/>
                <a:cs typeface="Times New Roman" panose="02020603050405020304" pitchFamily="18" charset="0"/>
              </a:rPr>
              <a:t> Health Promotion</a:t>
            </a:r>
            <a:r>
              <a:rPr lang="en-US"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Dr. Salih A Abdulla </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pt-BR" sz="2800" b="1" dirty="0">
                <a:latin typeface="Times New Roman" panose="02020603050405020304" pitchFamily="18" charset="0"/>
                <a:cs typeface="Times New Roman" panose="02020603050405020304" pitchFamily="18" charset="0"/>
              </a:rPr>
              <a:t>TOBACCO USE  </a:t>
            </a:r>
            <a:r>
              <a:rPr lang="en-US" altLang="pt-BR" sz="2800" b="1" dirty="0">
                <a:latin typeface="Times New Roman" panose="02020603050405020304" pitchFamily="18" charset="0"/>
                <a:cs typeface="Times New Roman" panose="02020603050405020304" pitchFamily="18" charset="0"/>
              </a:rPr>
              <a:t>PART 1</a:t>
            </a:r>
            <a:endParaRPr lang="pt-BR"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Trends, Health Consequences, Cessation, and Policies Spring Semester </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a:latin typeface="Times New Roman" panose="02020603050405020304" pitchFamily="18" charset="0"/>
                <a:cs typeface="Times New Roman" panose="02020603050405020304" pitchFamily="18" charset="0"/>
              </a:rPr>
              <a:t>Week 6</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2025-2026 </a:t>
            </a:r>
            <a:endParaRPr lang="en-US" sz="28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500" dirty="0">
              <a:latin typeface="Times New Roman" panose="02020603050405020304" pitchFamily="18" charset="0"/>
              <a:cs typeface="Times New Roman" panose="02020603050405020304" pitchFamily="18" charset="0"/>
            </a:endParaRPr>
          </a:p>
          <a:p>
            <a:pPr algn="just">
              <a:lnSpc>
                <a:spcPct val="150000"/>
              </a:lnSpc>
            </a:pPr>
            <a:r>
              <a:rPr lang="en-US" sz="3500" dirty="0">
                <a:latin typeface="Times New Roman" panose="02020603050405020304" pitchFamily="18" charset="0"/>
                <a:cs typeface="Times New Roman" panose="02020603050405020304" pitchFamily="18" charset="0"/>
              </a:rPr>
              <a:t>According to 2010 data from the Substance Abuse and Mental Health Services Administration (SAMHSA) (2011), an estimated 3.1% of US adults over age twenty-six use </a:t>
            </a:r>
            <a:r>
              <a:rPr lang="en-US" sz="3500" b="1" dirty="0">
                <a:latin typeface="Times New Roman" panose="02020603050405020304" pitchFamily="18" charset="0"/>
                <a:cs typeface="Times New Roman" panose="02020603050405020304" pitchFamily="18" charset="0"/>
              </a:rPr>
              <a:t>smokeless tobacco.</a:t>
            </a:r>
            <a:endParaRPr lang="en-US" sz="3500" b="1" dirty="0">
              <a:latin typeface="Times New Roman" panose="02020603050405020304" pitchFamily="18" charset="0"/>
              <a:cs typeface="Times New Roman" panose="02020603050405020304" pitchFamily="18" charset="0"/>
            </a:endParaRPr>
          </a:p>
          <a:p>
            <a:pPr algn="just">
              <a:lnSpc>
                <a:spcPct val="150000"/>
              </a:lnSpc>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500" dirty="0">
              <a:latin typeface="Times New Roman" panose="02020603050405020304" pitchFamily="18" charset="0"/>
              <a:cs typeface="Times New Roman" panose="02020603050405020304" pitchFamily="18" charset="0"/>
            </a:endParaRPr>
          </a:p>
          <a:p>
            <a:pPr algn="just">
              <a:lnSpc>
                <a:spcPct val="150000"/>
              </a:lnSpc>
            </a:pPr>
            <a:r>
              <a:rPr lang="en-US" sz="3500" dirty="0">
                <a:latin typeface="Times New Roman" panose="02020603050405020304" pitchFamily="18" charset="0"/>
                <a:cs typeface="Times New Roman" panose="02020603050405020304" pitchFamily="18" charset="0"/>
              </a:rPr>
              <a:t>A total of 443,000 US adults die from </a:t>
            </a:r>
            <a:r>
              <a:rPr lang="en-US" sz="3500" b="1" dirty="0">
                <a:latin typeface="Times New Roman" panose="02020603050405020304" pitchFamily="18" charset="0"/>
                <a:cs typeface="Times New Roman" panose="02020603050405020304" pitchFamily="18" charset="0"/>
              </a:rPr>
              <a:t>smoking-related illness </a:t>
            </a:r>
            <a:r>
              <a:rPr lang="en-US" sz="3500" dirty="0">
                <a:latin typeface="Times New Roman" panose="02020603050405020304" pitchFamily="18" charset="0"/>
                <a:cs typeface="Times New Roman" panose="02020603050405020304" pitchFamily="18" charset="0"/>
              </a:rPr>
              <a:t>each year. </a:t>
            </a:r>
            <a:endParaRPr lang="en-US" sz="3500" dirty="0">
              <a:latin typeface="Times New Roman" panose="02020603050405020304" pitchFamily="18" charset="0"/>
              <a:cs typeface="Times New Roman" panose="02020603050405020304" pitchFamily="18" charset="0"/>
            </a:endParaRPr>
          </a:p>
          <a:p>
            <a:pPr algn="just">
              <a:lnSpc>
                <a:spcPct val="150000"/>
              </a:lnSpc>
            </a:pPr>
            <a:r>
              <a:rPr lang="en-US" sz="3500" dirty="0">
                <a:latin typeface="Times New Roman" panose="02020603050405020304" pitchFamily="18" charset="0"/>
                <a:cs typeface="Times New Roman" panose="02020603050405020304" pitchFamily="18" charset="0"/>
              </a:rPr>
              <a:t>It is predicted that half of all long-term smokers will eventually die from the use of tobacco. </a:t>
            </a:r>
            <a:endParaRPr lang="en-US" sz="3500" dirty="0">
              <a:latin typeface="Times New Roman" panose="02020603050405020304" pitchFamily="18" charset="0"/>
              <a:cs typeface="Times New Roman" panose="02020603050405020304" pitchFamily="18" charset="0"/>
            </a:endParaRPr>
          </a:p>
          <a:p>
            <a:pPr algn="just">
              <a:lnSpc>
                <a:spcPct val="150000"/>
              </a:lnSpc>
            </a:pPr>
            <a:r>
              <a:rPr lang="en-US" sz="3500" dirty="0">
                <a:latin typeface="Times New Roman" panose="02020603050405020304" pitchFamily="18" charset="0"/>
                <a:cs typeface="Times New Roman" panose="02020603050405020304" pitchFamily="18" charset="0"/>
              </a:rPr>
              <a:t>For every eight smokers who die from tobacco use, one nonsmoker will die from passive smoking.</a:t>
            </a:r>
            <a:endParaRPr lang="en-US" sz="3500" dirty="0">
              <a:latin typeface="Times New Roman" panose="02020603050405020304" pitchFamily="18" charset="0"/>
              <a:cs typeface="Times New Roman" panose="02020603050405020304" pitchFamily="18" charset="0"/>
            </a:endParaRPr>
          </a:p>
          <a:p>
            <a:pPr algn="just">
              <a:lnSpc>
                <a:spcPct val="150000"/>
              </a:lnSpc>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Cigarette smoking has been causally linked to cancer of the larynx, esophagus, trachea, bronchus, lungs, blood, stomach, pancreas, kidney, bladder, ureter, and cervix.</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economic burden of tobacco use is calculated through direct and indirect costs.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Direct costs </a:t>
            </a:r>
            <a:r>
              <a:rPr lang="en-US" sz="3200" dirty="0">
                <a:latin typeface="Times New Roman" panose="02020603050405020304" pitchFamily="18" charset="0"/>
                <a:cs typeface="Times New Roman" panose="02020603050405020304" pitchFamily="18" charset="0"/>
              </a:rPr>
              <a:t>include health care expenditures required to address smoking-related illness.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Indirect costs </a:t>
            </a:r>
            <a:r>
              <a:rPr lang="en-US" sz="3200" dirty="0">
                <a:latin typeface="Times New Roman" panose="02020603050405020304" pitchFamily="18" charset="0"/>
                <a:cs typeface="Times New Roman" panose="02020603050405020304" pitchFamily="18" charset="0"/>
              </a:rPr>
              <a:t>include lost earnings due to premature death (mostly due to lung cancer, ischemic heart disease, and chronic obstructive pulmonary disease).</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There is no risk-free level of exposure to tobacco smoke. When tobacco</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smoke is inhaled, the toxic compounds in the smoke are transferred from the lungs to the bloodstream.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enables the toxins to travel throughout the body, affecting nearly every organ. </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There is clear evidence linking smoking to cancer, cardiovascular disease, pulmonary disease, and reproductive and developmental effects.</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female and male reproductive systems rely on healthy blood flow, appropriate hormone levels, and undamaged DNA to create new human life and for women to carry the fetus to full-term delivery. </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toxic compounds found in smoke, specifically carbon monoxide, nicotine, cadmium, lead, mercury, and polycyclic aromatic hydrocarbons, are associated with adverse reproductive outcomes, such as infertility, miscarriage, and congenital abnormalities.</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2. Smokeless Tobacco and Chronic Disease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Smokeless tobacco </a:t>
            </a:r>
            <a:r>
              <a:rPr lang="en-US" sz="3200" dirty="0">
                <a:latin typeface="Times New Roman" panose="02020603050405020304" pitchFamily="18" charset="0"/>
                <a:cs typeface="Times New Roman" panose="02020603050405020304" pitchFamily="18" charset="0"/>
              </a:rPr>
              <a:t>is a tobacco product that is not smoked but rather placed directly in the mouth, cheek, or lip to be sucked or chewed; the saliva is either swallowed or spit out and is commonly referred to in the United States as dip, chew, or snuff.</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70000"/>
              </a:lnSpc>
            </a:pPr>
            <a:endParaRPr lang="en-US" sz="3600" dirty="0">
              <a:latin typeface="Times New Roman" panose="02020603050405020304" pitchFamily="18" charset="0"/>
              <a:cs typeface="Times New Roman" panose="02020603050405020304" pitchFamily="18" charset="0"/>
            </a:endParaRPr>
          </a:p>
          <a:p>
            <a:pPr algn="just">
              <a:lnSpc>
                <a:spcPct val="170000"/>
              </a:lnSpc>
            </a:pPr>
            <a:r>
              <a:rPr lang="en-US" sz="3600" dirty="0">
                <a:latin typeface="Times New Roman" panose="02020603050405020304" pitchFamily="18" charset="0"/>
                <a:cs typeface="Times New Roman" panose="02020603050405020304" pitchFamily="18" charset="0"/>
              </a:rPr>
              <a:t>In addition to these more traditional smokeless tobacco products, gaining in popularity are e-cigarettes. </a:t>
            </a:r>
            <a:r>
              <a:rPr lang="en-US" sz="3600" b="1" dirty="0">
                <a:latin typeface="Times New Roman" panose="02020603050405020304" pitchFamily="18" charset="0"/>
                <a:cs typeface="Times New Roman" panose="02020603050405020304" pitchFamily="18" charset="0"/>
              </a:rPr>
              <a:t>E-cigarettes</a:t>
            </a:r>
            <a:r>
              <a:rPr lang="en-US" sz="3600" dirty="0">
                <a:latin typeface="Times New Roman" panose="02020603050405020304" pitchFamily="18" charset="0"/>
                <a:cs typeface="Times New Roman" panose="02020603050405020304" pitchFamily="18" charset="0"/>
              </a:rPr>
              <a:t> are devices that vaporize a mixture of water, propylene glycol, nicotine, and flavorings.</a:t>
            </a: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l">
              <a:lnSpc>
                <a:spcPct val="150000"/>
              </a:lnSpc>
            </a:pPr>
            <a:r>
              <a:rPr lang="en-US" sz="3200" b="1" dirty="0">
                <a:latin typeface="Times New Roman" panose="02020603050405020304" pitchFamily="18" charset="0"/>
                <a:cs typeface="Times New Roman" panose="02020603050405020304" pitchFamily="18" charset="0"/>
              </a:rPr>
              <a:t>LEARN ING OBJECTIVES</a:t>
            </a:r>
            <a:endParaRPr lang="en-US" sz="3200" b="1" dirty="0">
              <a:latin typeface="Times New Roman" panose="02020603050405020304" pitchFamily="18" charset="0"/>
              <a:cs typeface="Times New Roman" panose="02020603050405020304" pitchFamily="18" charset="0"/>
            </a:endParaRPr>
          </a:p>
          <a:p>
            <a:pPr algn="l">
              <a:lnSpc>
                <a:spcPct val="150000"/>
              </a:lnSpc>
            </a:pPr>
            <a:r>
              <a:rPr lang="en-US" sz="3200" dirty="0">
                <a:latin typeface="Times New Roman" panose="02020603050405020304" pitchFamily="18" charset="0"/>
                <a:cs typeface="Times New Roman" panose="02020603050405020304" pitchFamily="18" charset="0"/>
              </a:rPr>
              <a:t>After reading this chapter, the student will be able to:</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Describe the trends of tobacco use over the past several decades.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Discuss the effects tobacco has on the human body.</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Identify the barriers to tobacco cessation programs.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Summarize best practice for tobacco cessation.</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Restate the policies that have been enacted to limit tobacco use.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Explain the impact that Clean Indoor Air has had on smoking rates.</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70000"/>
              </a:lnSpc>
            </a:pPr>
            <a:endParaRPr lang="en-US" sz="3200" dirty="0">
              <a:latin typeface="Times New Roman" panose="02020603050405020304" pitchFamily="18" charset="0"/>
              <a:cs typeface="Times New Roman" panose="02020603050405020304" pitchFamily="18" charset="0"/>
            </a:endParaRPr>
          </a:p>
          <a:p>
            <a:pPr algn="just">
              <a:lnSpc>
                <a:spcPct val="170000"/>
              </a:lnSpc>
            </a:pPr>
            <a:r>
              <a:rPr lang="en-US" sz="3200" dirty="0">
                <a:latin typeface="Times New Roman" panose="02020603050405020304" pitchFamily="18" charset="0"/>
                <a:cs typeface="Times New Roman" panose="02020603050405020304" pitchFamily="18" charset="0"/>
              </a:rPr>
              <a:t>Nicotine is the primary ingredient in smokeless tobacco and is a highly addictive drug. However, nicotine itself is not the primary cause of diseases related to cigarette smoking. </a:t>
            </a:r>
            <a:endParaRPr lang="en-US" sz="3200" dirty="0">
              <a:latin typeface="Times New Roman" panose="02020603050405020304" pitchFamily="18" charset="0"/>
              <a:cs typeface="Times New Roman" panose="02020603050405020304" pitchFamily="18" charset="0"/>
            </a:endParaRPr>
          </a:p>
          <a:p>
            <a:pPr algn="just">
              <a:lnSpc>
                <a:spcPct val="170000"/>
              </a:lnSpc>
            </a:pPr>
            <a:r>
              <a:rPr lang="en-US" sz="3200" dirty="0">
                <a:latin typeface="Times New Roman" panose="02020603050405020304" pitchFamily="18" charset="0"/>
                <a:cs typeface="Times New Roman" panose="02020603050405020304" pitchFamily="18" charset="0"/>
              </a:rPr>
              <a:t>This has created a very heated scientific debate over whether or not smokeless tobacco is as harmful as previously reported.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Discussions regarding whether or not health professionals should promote the use of smokeless tobacco to those who are unwilling or unable to quit smoking are starting to occur.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strategy of “ harm reduction” has gained popularity in other countries, such as the United Kingdom.</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Chronic diseases associated with smokeless tobacco use are described in the following sections.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Cancer</a:t>
            </a:r>
            <a:r>
              <a:rPr lang="en-US"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There are twenty-eight known carcinogens in smokeless tobacco, including N-</a:t>
            </a:r>
            <a:r>
              <a:rPr lang="en-US" sz="3200" dirty="0" err="1">
                <a:latin typeface="Times New Roman" panose="02020603050405020304" pitchFamily="18" charset="0"/>
                <a:cs typeface="Times New Roman" panose="02020603050405020304" pitchFamily="18" charset="0"/>
              </a:rPr>
              <a:t>nitrosamino</a:t>
            </a:r>
            <a:r>
              <a:rPr lang="en-US" sz="3200" dirty="0">
                <a:latin typeface="Times New Roman" panose="02020603050405020304" pitchFamily="18" charset="0"/>
                <a:cs typeface="Times New Roman" panose="02020603050405020304" pitchFamily="18" charset="0"/>
              </a:rPr>
              <a:t> acids, volatile N-nitrosamines, polycyclic aromatic hydrocarbons, volatile aldehydes, hydrazine, metals, and radioactive polonium.</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Tobacco-specific nitrosamines (TSNAs) are carcinogens considered to be the most important because of their abundance in smokeless tobacco.</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fontScale="92500"/>
          </a:bodyPr>
          <a:lstStyle/>
          <a:p>
            <a:pPr algn="just">
              <a:lnSpc>
                <a:spcPct val="150000"/>
              </a:lnSpc>
            </a:pPr>
            <a:r>
              <a:rPr lang="en-US" sz="3200" b="1" dirty="0">
                <a:latin typeface="Times New Roman" panose="02020603050405020304" pitchFamily="18" charset="0"/>
                <a:cs typeface="Times New Roman" panose="02020603050405020304" pitchFamily="18" charset="0"/>
              </a:rPr>
              <a:t>Cardiovascular disease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Nicotine affects receptors in the brain that activate the release of epinephrine, a hormone that increases heart rate and blood pressure.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Nicotine also constricts coronary arteries and other blood vessels.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additives found in smokeless tobacco (such as licorice and sodium) also increase the blood pressure of the user. Therefore, smokeless tobacco use results in a chronic state of increased heart rate and blood pressure.</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Pregnancy</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Similar to smoking cigarettes, using smokeless tobacco poses serious risks to the developing fetus. Research indicates that the nicotine in smokeless tobacco increases the risk of stillbirth, premature delivery, and possibly preeclampsia, which is a dangerous state of high blood pressure, among other symptoms.</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only way to cure preeclampsia is to deliver the baby, even if it is very early in the pregnancy. Mothers who use smokeless tobacco have a higher risk of giving birth to a low-birth-weight baby, putting the baby at risk for many complications such as problems fighting infection, difficulty eating and gaining weight, breathing problems, bleeding in the brain, intestinal diseases, and SIDS.</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lnSpcReduction="10000"/>
          </a:bodyPr>
          <a:lstStyle/>
          <a:p>
            <a:pPr algn="just">
              <a:lnSpc>
                <a:spcPct val="150000"/>
              </a:lnSpc>
            </a:pPr>
            <a:r>
              <a:rPr lang="en-US" sz="3200" b="1" dirty="0">
                <a:latin typeface="Times New Roman" panose="02020603050405020304" pitchFamily="18" charset="0"/>
                <a:cs typeface="Times New Roman" panose="02020603050405020304" pitchFamily="18" charset="0"/>
              </a:rPr>
              <a:t>Oral Complications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According to the CDC, smokeless tobacco is linked to cancer of the mouth and gums, gum disease (periodontal disease and gingivitis), and tooth loss.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constituents of smokeless tobacco cause the cells of the mouth to not grow properly, creating tumors.</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3. Secondhand Smoke Exposure and Chronic Disease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Secondhand smoke is the mixture of the smoke produced by a lit cigarette and smoke exhaled by the smoker.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smoke of a lit cigarette, termed sidestream smoke, tends to have higher concentrations of the carcinogens than cigarette smoke inhaled by the smoker.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More than fifty carcinogens are present in secondhand smoke.</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Research indicates that secondhand smoke, also called involuntary smoking, can result in premature death and disease in children and adults, primarily through the same mechanisms by which smoking causes disease in smokers.</a:t>
            </a:r>
            <a:endParaRPr lang="en-US" sz="3200" dirty="0"/>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l">
              <a:lnSpc>
                <a:spcPct val="150000"/>
              </a:lnSpc>
            </a:pPr>
            <a:r>
              <a:rPr lang="en-US" sz="3200" b="1" dirty="0">
                <a:latin typeface="Times New Roman" panose="02020603050405020304" pitchFamily="18" charset="0"/>
                <a:cs typeface="Times New Roman" panose="02020603050405020304" pitchFamily="18" charset="0"/>
              </a:rPr>
              <a:t>OUTLINE</a:t>
            </a:r>
            <a:endParaRPr lang="en-US" sz="3200" b="1"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Introduction</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Tobacco use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Smokeless Tobacco and Chronic Disease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Chronic diseases associated with smokeless tobacco use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Secondhand Smoke Exposure and Chronic Disease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endParaRPr lang="en-US" sz="3200" b="1" dirty="0">
              <a:latin typeface="Times New Roman" panose="02020603050405020304" pitchFamily="18" charset="0"/>
              <a:cs typeface="Times New Roman" panose="02020603050405020304" pitchFamily="18" charset="0"/>
            </a:endParaRPr>
          </a:p>
          <a:p>
            <a:pPr algn="l">
              <a:lnSpc>
                <a:spcPct val="150000"/>
              </a:lnSpc>
            </a:pPr>
            <a:endParaRPr lang="en-US" sz="3200" b="1" dirty="0">
              <a:latin typeface="Times New Roman" panose="02020603050405020304" pitchFamily="18" charset="0"/>
              <a:cs typeface="Times New Roman" panose="02020603050405020304" pitchFamily="18" charset="0"/>
            </a:endParaRPr>
          </a:p>
          <a:p>
            <a:pPr algn="l">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Exposure to secondhand smoke has decreased by about half since the</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late 1980s.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Previously, 88% of those greater than four years old were exposed</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to tobacco smoke. Today, that number has decreased to 43%. </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Most of this exposure occurs in the home and the workplace, despite the trend toward banning smoking in public places.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Lower-income children are more likely to be exposed to smoke in their homes compared to other populations.</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2800" b="1" dirty="0">
              <a:latin typeface="Times New Roman" panose="02020603050405020304" pitchFamily="18" charset="0"/>
              <a:cs typeface="Times New Roman" panose="02020603050405020304" pitchFamily="18" charset="0"/>
            </a:endParaRPr>
          </a:p>
          <a:p>
            <a:pPr algn="just">
              <a:lnSpc>
                <a:spcPct val="150000"/>
              </a:lnSpc>
            </a:pPr>
            <a:r>
              <a:rPr lang="en-US" sz="2800" b="1" dirty="0">
                <a:latin typeface="Times New Roman" panose="02020603050405020304" pitchFamily="18" charset="0"/>
                <a:cs typeface="Times New Roman" panose="02020603050405020304" pitchFamily="18" charset="0"/>
              </a:rPr>
              <a:t>The Health Consequences of Involuntary Exposure to Tobacco Smoke, concluded that secondhand smoke causes the following: </a:t>
            </a:r>
            <a:endParaRPr lang="en-US" sz="2800" b="1"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Immediate adverse effects on the cardiovascular system and coronary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heart disease. </a:t>
            </a:r>
            <a:endParaRPr lang="en-US" sz="28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Lung cancer</a:t>
            </a:r>
            <a:endParaRPr lang="en-US" sz="2800" dirty="0">
              <a:latin typeface="Times New Roman" panose="02020603050405020304" pitchFamily="18" charset="0"/>
              <a:cs typeface="Times New Roman" panose="02020603050405020304" pitchFamily="18" charset="0"/>
            </a:endParaRPr>
          </a:p>
          <a:p>
            <a:pPr algn="just">
              <a:lnSpc>
                <a:spcPct val="150000"/>
              </a:lnSpc>
            </a:pP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2800" b="1"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Increased risk for SIDS, acute respiratory infections, ear problems, and more severe asthma in children</a:t>
            </a:r>
            <a:endParaRPr lang="en-US" sz="28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Slowed lung growth and respiratory symptoms in children who live with parents who smoke.</a:t>
            </a:r>
            <a:endParaRPr lang="en-US" sz="2800" dirty="0">
              <a:latin typeface="Times New Roman" panose="02020603050405020304" pitchFamily="18" charset="0"/>
              <a:cs typeface="Times New Roman" panose="02020603050405020304" pitchFamily="18" charset="0"/>
            </a:endParaRPr>
          </a:p>
          <a:p>
            <a:pPr algn="just">
              <a:lnSpc>
                <a:spcPct val="150000"/>
              </a:lnSpc>
            </a:pP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2800" b="1" dirty="0">
              <a:latin typeface="Times New Roman" panose="02020603050405020304" pitchFamily="18" charset="0"/>
              <a:cs typeface="Times New Roman" panose="02020603050405020304" pitchFamily="18" charset="0"/>
            </a:endParaRPr>
          </a:p>
          <a:p>
            <a:pPr>
              <a:lnSpc>
                <a:spcPct val="150000"/>
              </a:lnSpc>
            </a:pPr>
            <a:endParaRPr lang="en-US" sz="2800" b="1" dirty="0">
              <a:latin typeface="Times New Roman" panose="02020603050405020304" pitchFamily="18" charset="0"/>
              <a:cs typeface="Times New Roman" panose="02020603050405020304" pitchFamily="18" charset="0"/>
            </a:endParaRPr>
          </a:p>
          <a:p>
            <a:pPr>
              <a:lnSpc>
                <a:spcPct val="150000"/>
              </a:lnSpc>
            </a:pPr>
            <a:endParaRPr lang="en-US" sz="2800" b="1" dirty="0">
              <a:latin typeface="Times New Roman" panose="02020603050405020304" pitchFamily="18" charset="0"/>
              <a:cs typeface="Times New Roman" panose="02020603050405020304" pitchFamily="18" charset="0"/>
            </a:endParaRPr>
          </a:p>
          <a:p>
            <a:pPr>
              <a:lnSpc>
                <a:spcPct val="150000"/>
              </a:lnSpc>
            </a:pPr>
            <a:r>
              <a:rPr lang="en-US" sz="2800" b="1" dirty="0">
                <a:latin typeface="Times New Roman" panose="02020603050405020304" pitchFamily="18" charset="0"/>
                <a:cs typeface="Times New Roman" panose="02020603050405020304" pitchFamily="18" charset="0"/>
              </a:rPr>
              <a:t>THANKS</a:t>
            </a:r>
            <a:endParaRPr lang="en-US" sz="2800" b="1" dirty="0">
              <a:latin typeface="Times New Roman" panose="02020603050405020304" pitchFamily="18" charset="0"/>
              <a:cs typeface="Times New Roman" panose="02020603050405020304" pitchFamily="18" charset="0"/>
            </a:endParaRPr>
          </a:p>
          <a:p>
            <a:pPr algn="just">
              <a:lnSpc>
                <a:spcPct val="150000"/>
              </a:lnSpc>
            </a:pP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Since 1964, when Surgeon General Luther L. Terry first published the definitive report that smoking caused lung cancer in men, the culture of smoking has dramatically changed for the better.</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fontScale="92500" lnSpcReduction="10000"/>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culture is much different from the one a short fifty years ago when smoking was permitted everywhere, including on airplanes and in doctors’ offices.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Before conclusive evidence linked smoking to lung cancer, approximately 42% of the US population smoked. Today, we have cut that in half: approximately 20% of the US population smokes tobacco.</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lnSpcReduction="10000"/>
          </a:bodyPr>
          <a:lstStyle/>
          <a:p>
            <a:pPr marL="457200" indent="-457200" algn="just">
              <a:lnSpc>
                <a:spcPct val="150000"/>
              </a:lnSpc>
              <a:buAutoNum type="arabicPeriod"/>
            </a:pPr>
            <a:r>
              <a:rPr lang="en-US" sz="3200" b="1" dirty="0">
                <a:latin typeface="Times New Roman" panose="02020603050405020304" pitchFamily="18" charset="0"/>
                <a:cs typeface="Times New Roman" panose="02020603050405020304" pitchFamily="18" charset="0"/>
              </a:rPr>
              <a:t>Tobacco use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Tobacco use is the single most preventable cause of death and disease in the United States. Despite ongoing efforts by health promotion professionals, people continue to smoke, putting their bodies at risk for cancer, cardiovascular disease, pulmonary disease, and reproductive and developmental effects. </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Data from 2011 indicate that 19% of US adults smoke, with more men smoking than women. Of those who smoke, almost 80% smoke every day. The proportion of those who smoke more than thirty cigarettes per day is 9%, whereas the proportion of those who smoke one to nine cigarettes per day is 22%.</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fontScale="92500" lnSpcReduction="20000"/>
          </a:bodyPr>
          <a:lstStyle/>
          <a:p>
            <a:pPr algn="just">
              <a:lnSpc>
                <a:spcPct val="170000"/>
              </a:lnSpc>
              <a:spcBef>
                <a:spcPts val="0"/>
              </a:spcBef>
            </a:pPr>
            <a:endParaRPr lang="en-US" sz="38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800" dirty="0">
                <a:latin typeface="Times New Roman" panose="02020603050405020304" pitchFamily="18" charset="0"/>
                <a:cs typeface="Times New Roman" panose="02020603050405020304" pitchFamily="18" charset="0"/>
              </a:rPr>
              <a:t>The person most likely to smoke is between fifteen and forty-four years old, living below the poverty level, and of low education. </a:t>
            </a:r>
            <a:endParaRPr lang="en-US" sz="38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800" dirty="0">
                <a:latin typeface="Times New Roman" panose="02020603050405020304" pitchFamily="18" charset="0"/>
                <a:cs typeface="Times New Roman" panose="02020603050405020304" pitchFamily="18" charset="0"/>
              </a:rPr>
              <a:t>The ethnic group with the highest rate of smoking is American Indian at 31.5%, followed by multiple race at 27.4%, and Caucasian at 20%. </a:t>
            </a:r>
            <a:endParaRPr lang="en-US" sz="38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800" dirty="0">
                <a:latin typeface="Times New Roman" panose="02020603050405020304" pitchFamily="18" charset="0"/>
                <a:cs typeface="Times New Roman" panose="02020603050405020304" pitchFamily="18" charset="0"/>
              </a:rPr>
              <a:t>It is more common for those with a disability to smoke compared to individuals without disabilities.</a:t>
            </a:r>
            <a:endParaRPr lang="en-US" sz="3800" dirty="0">
              <a:latin typeface="Times New Roman" panose="02020603050405020304" pitchFamily="18" charset="0"/>
              <a:cs typeface="Times New Roman" panose="02020603050405020304" pitchFamily="18" charset="0"/>
            </a:endParaRP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In 2012, the surgeon general published a report specifically focused on </a:t>
            </a:r>
            <a:r>
              <a:rPr lang="en-US" sz="3200" dirty="0">
                <a:latin typeface="Times New Roman" panose="02020603050405020304" pitchFamily="18" charset="0"/>
                <a:cs typeface="Times New Roman" panose="02020603050405020304" pitchFamily="18" charset="0"/>
              </a:rPr>
              <a:t>adolescent tobacco use.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is a </a:t>
            </a:r>
            <a:r>
              <a:rPr lang="en-US" sz="3200" b="1" dirty="0">
                <a:latin typeface="Times New Roman" panose="02020603050405020304" pitchFamily="18" charset="0"/>
                <a:cs typeface="Times New Roman" panose="02020603050405020304" pitchFamily="18" charset="0"/>
              </a:rPr>
              <a:t>vulnerable population </a:t>
            </a:r>
            <a:r>
              <a:rPr lang="en-US" sz="3200" dirty="0">
                <a:latin typeface="Times New Roman" panose="02020603050405020304" pitchFamily="18" charset="0"/>
                <a:cs typeface="Times New Roman" panose="02020603050405020304" pitchFamily="18" charset="0"/>
              </a:rPr>
              <a:t>that deserves special attention when it comes to smoking because they are more susceptible to tobacco marketing and are also easily influenced by peers and social pressure to try smoking.</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8815</Words>
  <Application>WPS Presentation</Application>
  <PresentationFormat>Widescreen</PresentationFormat>
  <Paragraphs>152</Paragraphs>
  <Slides>34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Aras</dc:creator>
  <cp:lastModifiedBy>OS</cp:lastModifiedBy>
  <cp:revision>70</cp:revision>
  <dcterms:created xsi:type="dcterms:W3CDTF">2021-09-23T02:40:00Z</dcterms:created>
  <dcterms:modified xsi:type="dcterms:W3CDTF">2026-04-20T13:59:24Z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169A4A57FE87450DA8028AF0BBF8685C_12</vt:lpwstr>
  </property>
  <property fmtid="{D5CDD505-2E9C-101B-9397-08002B2CF9AE}" pid="3" name="KSOProductBuildVer">
    <vt:lpwstr>1033-12.1.0.25242</vt:lpwstr>
  </property>
</Properties>
</file>