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94" r:id="rId3"/>
    <p:sldId id="256" r:id="rId4"/>
    <p:sldId id="267" r:id="rId5"/>
    <p:sldId id="300" r:id="rId6"/>
    <p:sldId id="301" r:id="rId7"/>
    <p:sldId id="302" r:id="rId8"/>
    <p:sldId id="320" r:id="rId9"/>
    <p:sldId id="303" r:id="rId10"/>
    <p:sldId id="321" r:id="rId11"/>
    <p:sldId id="304" r:id="rId12"/>
    <p:sldId id="322" r:id="rId13"/>
    <p:sldId id="305" r:id="rId14"/>
    <p:sldId id="306" r:id="rId15"/>
    <p:sldId id="307" r:id="rId16"/>
    <p:sldId id="308" r:id="rId17"/>
    <p:sldId id="309" r:id="rId18"/>
    <p:sldId id="310" r:id="rId19"/>
    <p:sldId id="311" r:id="rId20"/>
    <p:sldId id="323" r:id="rId21"/>
    <p:sldId id="324" r:id="rId22"/>
    <p:sldId id="29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651CF8B-CCD3-4D03-AD09-85DAB667184B}" type="datetimeFigureOut">
              <a:rPr lang="en-US" smtClean="0"/>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399306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51CF8B-CCD3-4D03-AD09-85DAB667184B}" type="datetimeFigureOut">
              <a:rPr lang="en-US" smtClean="0"/>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800595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51CF8B-CCD3-4D03-AD09-85DAB667184B}" type="datetimeFigureOut">
              <a:rPr lang="en-US" smtClean="0"/>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267940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51CF8B-CCD3-4D03-AD09-85DAB667184B}" type="datetimeFigureOut">
              <a:rPr lang="en-US" smtClean="0"/>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708997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51CF8B-CCD3-4D03-AD09-85DAB667184B}" type="datetimeFigureOut">
              <a:rPr lang="en-US" smtClean="0"/>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742991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51CF8B-CCD3-4D03-AD09-85DAB667184B}" type="datetimeFigureOut">
              <a:rPr lang="en-US" smtClean="0"/>
              <a:t>4/14/2026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083375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51CF8B-CCD3-4D03-AD09-85DAB667184B}" type="datetimeFigureOut">
              <a:rPr lang="en-US" smtClean="0"/>
              <a:t>4/14/2026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152240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51CF8B-CCD3-4D03-AD09-85DAB667184B}" type="datetimeFigureOut">
              <a:rPr lang="en-US" smtClean="0"/>
              <a:t>4/14/2026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136928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51CF8B-CCD3-4D03-AD09-85DAB667184B}" type="datetimeFigureOut">
              <a:rPr lang="en-US" smtClean="0"/>
              <a:t>4/14/2026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2730438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51CF8B-CCD3-4D03-AD09-85DAB667184B}" type="datetimeFigureOut">
              <a:rPr lang="en-US" smtClean="0"/>
              <a:t>4/14/2026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2967281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51CF8B-CCD3-4D03-AD09-85DAB667184B}" type="datetimeFigureOut">
              <a:rPr lang="en-US" smtClean="0"/>
              <a:t>4/14/2026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154895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51CF8B-CCD3-4D03-AD09-85DAB667184B}" type="datetimeFigureOut">
              <a:rPr lang="en-US" smtClean="0"/>
              <a:t>4/14/2026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B3CFF0-DD34-47D5-B632-BB853B208E16}" type="slidenum">
              <a:rPr lang="en-US" smtClean="0"/>
              <a:t>‹#›</a:t>
            </a:fld>
            <a:endParaRPr lang="en-US"/>
          </a:p>
        </p:txBody>
      </p:sp>
    </p:spTree>
    <p:extLst>
      <p:ext uri="{BB962C8B-B14F-4D97-AF65-F5344CB8AC3E}">
        <p14:creationId xmlns:p14="http://schemas.microsoft.com/office/powerpoint/2010/main" val="3830665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71919"/>
            <a:ext cx="12192000" cy="6863137"/>
          </a:xfrm>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endParaRPr lang="en-US" dirty="0"/>
          </a:p>
          <a:p>
            <a:pPr>
              <a:lnSpc>
                <a:spcPct val="100000"/>
              </a:lnSpc>
              <a:spcAft>
                <a:spcPts val="600"/>
              </a:spcAft>
            </a:pPr>
            <a:r>
              <a:rPr lang="en-US" b="1" dirty="0"/>
              <a:t> </a:t>
            </a:r>
            <a:r>
              <a:rPr lang="en-US" sz="2800" b="1" dirty="0"/>
              <a:t>Healthcare economics</a:t>
            </a:r>
            <a:r>
              <a:rPr lang="en-US" sz="3200" dirty="0"/>
              <a:t> </a:t>
            </a:r>
            <a:br>
              <a:rPr lang="en-US" sz="3200" dirty="0"/>
            </a:br>
            <a:endParaRPr lang="en-US" sz="3200" b="1" dirty="0"/>
          </a:p>
          <a:p>
            <a:pPr>
              <a:lnSpc>
                <a:spcPct val="100000"/>
              </a:lnSpc>
              <a:spcAft>
                <a:spcPts val="600"/>
              </a:spcAft>
            </a:pPr>
            <a:r>
              <a:rPr lang="en-US" dirty="0"/>
              <a:t>Dr. Salih A Abdulla</a:t>
            </a:r>
            <a:br>
              <a:rPr lang="en-US" dirty="0"/>
            </a:br>
            <a:r>
              <a:rPr lang="en-US" dirty="0"/>
              <a:t> The Demand for Medical Care and the Supply of Physician Services and other Medical Services </a:t>
            </a:r>
            <a:br>
              <a:rPr lang="en-US" dirty="0"/>
            </a:br>
            <a:br>
              <a:rPr lang="en-US" dirty="0"/>
            </a:br>
            <a:br>
              <a:rPr lang="en-US" dirty="0"/>
            </a:br>
            <a:r>
              <a:rPr lang="en-US" dirty="0"/>
              <a:t>Spring Semester</a:t>
            </a:r>
            <a:br>
              <a:rPr lang="en-US" dirty="0"/>
            </a:br>
            <a:r>
              <a:rPr lang="en-US" dirty="0"/>
              <a:t>Week 7</a:t>
            </a:r>
            <a:br>
              <a:rPr lang="en-US" dirty="0"/>
            </a:br>
            <a:r>
              <a:rPr lang="en-US" dirty="0"/>
              <a:t>2025-2026</a:t>
            </a:r>
            <a:r>
              <a:rPr lang="en-US" sz="3200" dirty="0"/>
              <a:t> </a:t>
            </a:r>
            <a:endParaRPr lang="en-US" dirty="0"/>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E25AF-95B5-231F-86C5-97BD08A527F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5FC76F8-20A9-947B-EC7D-16A147DBEA0C}"/>
              </a:ext>
            </a:extLst>
          </p:cNvPr>
          <p:cNvSpPr>
            <a:spLocks noGrp="1"/>
          </p:cNvSpPr>
          <p:nvPr>
            <p:ph type="subTitle" idx="1"/>
          </p:nvPr>
        </p:nvSpPr>
        <p:spPr>
          <a:xfrm>
            <a:off x="0" y="0"/>
            <a:ext cx="12192000" cy="6858000"/>
          </a:xfrm>
        </p:spPr>
        <p:txBody>
          <a:bodyPr>
            <a:normAutofit fontScale="62500" lnSpcReduction="20000"/>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70000"/>
              </a:lnSpc>
              <a:spcBef>
                <a:spcPts val="0"/>
              </a:spcBef>
            </a:pPr>
            <a:r>
              <a:rPr lang="en-US" sz="5100" b="1" dirty="0">
                <a:latin typeface="Times New Roman" panose="02020603050405020304" pitchFamily="18" charset="0"/>
                <a:cs typeface="Times New Roman" panose="02020603050405020304" pitchFamily="18" charset="0"/>
              </a:rPr>
              <a:t> </a:t>
            </a:r>
          </a:p>
          <a:p>
            <a:pPr algn="just">
              <a:lnSpc>
                <a:spcPct val="170000"/>
              </a:lnSpc>
              <a:spcBef>
                <a:spcPts val="0"/>
              </a:spcBef>
            </a:pPr>
            <a:r>
              <a:rPr lang="en-US" sz="5100" dirty="0">
                <a:latin typeface="Times New Roman" panose="02020603050405020304" pitchFamily="18" charset="0"/>
                <a:cs typeface="Times New Roman" panose="02020603050405020304" pitchFamily="18" charset="0"/>
              </a:rPr>
              <a:t>	First, they provide information and advice to patients on the nature of their condition; the likely impacts of particular treatments, both positive and negative, and their recommended course of action. </a:t>
            </a:r>
          </a:p>
          <a:p>
            <a:pPr algn="just">
              <a:lnSpc>
                <a:spcPct val="170000"/>
              </a:lnSpc>
              <a:spcBef>
                <a:spcPts val="0"/>
              </a:spcBef>
            </a:pPr>
            <a:r>
              <a:rPr lang="en-US" sz="5100" dirty="0">
                <a:latin typeface="Times New Roman" panose="02020603050405020304" pitchFamily="18" charset="0"/>
                <a:cs typeface="Times New Roman" panose="02020603050405020304" pitchFamily="18" charset="0"/>
              </a:rPr>
              <a:t>	In addition to these services, physicians engage in the physical delivery services, including surgery, administering of injections, writing of drug prescriptions, and so forth.</a:t>
            </a:r>
          </a:p>
        </p:txBody>
      </p:sp>
      <p:pic>
        <p:nvPicPr>
          <p:cNvPr id="2" name="Picture 1" descr="A logo of a university&#10;&#10;Description automatically generated">
            <a:extLst>
              <a:ext uri="{FF2B5EF4-FFF2-40B4-BE49-F238E27FC236}">
                <a16:creationId xmlns:a16="http://schemas.microsoft.com/office/drawing/2014/main" id="{3F519D25-8A67-1D84-A5E8-20C5FC8550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4263205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87671-196A-D87F-4619-FC88757531C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EBB12CE-3104-052C-7D9F-CF2EC3C1107A}"/>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60000"/>
              </a:lnSpc>
              <a:spcBef>
                <a:spcPts val="0"/>
              </a:spcBef>
            </a:pPr>
            <a:r>
              <a:rPr lang="en-US" sz="3200" b="1" dirty="0">
                <a:latin typeface="Times New Roman" panose="02020603050405020304" pitchFamily="18" charset="0"/>
                <a:cs typeface="Times New Roman" panose="02020603050405020304" pitchFamily="18" charset="0"/>
              </a:rPr>
              <a:t>2. Other Medical Personnel </a:t>
            </a:r>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	Physicians make up only a fraction of the personnel resources used in the health care sector. Also included are nurses, administrators, clerks, receptionists, traditional healers, and general staff. </a:t>
            </a:r>
          </a:p>
        </p:txBody>
      </p:sp>
      <p:pic>
        <p:nvPicPr>
          <p:cNvPr id="2" name="Picture 1" descr="A logo of a university&#10;&#10;Description automatically generated">
            <a:extLst>
              <a:ext uri="{FF2B5EF4-FFF2-40B4-BE49-F238E27FC236}">
                <a16:creationId xmlns:a16="http://schemas.microsoft.com/office/drawing/2014/main" id="{22C4EA7F-4AE3-2F35-20B8-A6D510ABE8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3314594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9384E-275E-FE9A-D49A-9D8B6F5D4C9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5EC3C7F-26D5-E2BE-FB9C-164941BE884C}"/>
              </a:ext>
            </a:extLst>
          </p:cNvPr>
          <p:cNvSpPr>
            <a:spLocks noGrp="1"/>
          </p:cNvSpPr>
          <p:nvPr>
            <p:ph type="subTitle" idx="1"/>
          </p:nvPr>
        </p:nvSpPr>
        <p:spPr>
          <a:xfrm>
            <a:off x="0" y="0"/>
            <a:ext cx="12192000" cy="6858000"/>
          </a:xfrm>
        </p:spPr>
        <p:txBody>
          <a:bodyPr>
            <a:normAutofit lnSpcReduction="10000"/>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	Some of the </a:t>
            </a:r>
            <a:r>
              <a:rPr lang="en-US" sz="3200" dirty="0" err="1">
                <a:latin typeface="Times New Roman" panose="02020603050405020304" pitchFamily="18" charset="0"/>
                <a:cs typeface="Times New Roman" panose="02020603050405020304" pitchFamily="18" charset="0"/>
              </a:rPr>
              <a:t>labour</a:t>
            </a:r>
            <a:r>
              <a:rPr lang="en-US" sz="3200" dirty="0">
                <a:latin typeface="Times New Roman" panose="02020603050405020304" pitchFamily="18" charset="0"/>
                <a:cs typeface="Times New Roman" panose="02020603050405020304" pitchFamily="18" charset="0"/>
              </a:rPr>
              <a:t> services provided by such individuals are substitutes for each other and for the work of physicians. </a:t>
            </a:r>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	For example, trained nurses can administer injections and oral drugs, monitor patients, and so forth. </a:t>
            </a:r>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	Receptionists could probably manage the taking of a temperature, but their productivity in doing so would likely be much less than that of a nurse, because they may make mistakes.</a:t>
            </a:r>
          </a:p>
        </p:txBody>
      </p:sp>
      <p:pic>
        <p:nvPicPr>
          <p:cNvPr id="2" name="Picture 1" descr="A logo of a university&#10;&#10;Description automatically generated">
            <a:extLst>
              <a:ext uri="{FF2B5EF4-FFF2-40B4-BE49-F238E27FC236}">
                <a16:creationId xmlns:a16="http://schemas.microsoft.com/office/drawing/2014/main" id="{E422C415-C454-A387-2D62-EDFA79C32E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751754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AAD94-F3BF-5585-0FA6-301B653D045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C6419B7-F2B9-DEB5-779F-6504514FB141}"/>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One important substitute for physician services is lower-level medical services (provided by nurses or other clinicians, for example) delivered at the appropriate time. </a:t>
            </a:r>
          </a:p>
          <a:p>
            <a:pPr algn="just">
              <a:lnSpc>
                <a:spcPct val="150000"/>
              </a:lnSpc>
            </a:pPr>
            <a:r>
              <a:rPr lang="en-US" sz="3200">
                <a:latin typeface="Times New Roman" panose="02020603050405020304" pitchFamily="18" charset="0"/>
                <a:cs typeface="Times New Roman" panose="02020603050405020304" pitchFamily="18" charset="0"/>
              </a:rPr>
              <a:t>	It </a:t>
            </a:r>
            <a:r>
              <a:rPr lang="en-US" sz="3200" dirty="0">
                <a:latin typeface="Times New Roman" panose="02020603050405020304" pitchFamily="18" charset="0"/>
                <a:cs typeface="Times New Roman" panose="02020603050405020304" pitchFamily="18" charset="0"/>
              </a:rPr>
              <a:t>may be possible to substitute the use of a doctor’s </a:t>
            </a:r>
            <a:r>
              <a:rPr lang="en-US" sz="3200" dirty="0" err="1">
                <a:latin typeface="Times New Roman" panose="02020603050405020304" pitchFamily="18" charset="0"/>
                <a:cs typeface="Times New Roman" panose="02020603050405020304" pitchFamily="18" charset="0"/>
              </a:rPr>
              <a:t>labour</a:t>
            </a:r>
            <a:r>
              <a:rPr lang="en-US" sz="3200" dirty="0">
                <a:latin typeface="Times New Roman" panose="02020603050405020304" pitchFamily="18" charset="0"/>
                <a:cs typeface="Times New Roman" panose="02020603050405020304" pitchFamily="18" charset="0"/>
              </a:rPr>
              <a:t> at a time when a patient has developed a severe illness for the use of a clinician’s time at a much earlier stage in the patient’s life, for example.</a:t>
            </a:r>
          </a:p>
        </p:txBody>
      </p:sp>
      <p:pic>
        <p:nvPicPr>
          <p:cNvPr id="2" name="Picture 1" descr="A logo of a university&#10;&#10;Description automatically generated">
            <a:extLst>
              <a:ext uri="{FF2B5EF4-FFF2-40B4-BE49-F238E27FC236}">
                <a16:creationId xmlns:a16="http://schemas.microsoft.com/office/drawing/2014/main" id="{09A8B655-4F6D-DE60-E7B1-9BBA9CD24F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4048309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2A0CD-196E-0252-8A97-2FC1A6B445A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2750BC7-774B-2EE7-5189-CC2198661CE9}"/>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3. </a:t>
            </a:r>
            <a:r>
              <a:rPr lang="en-US" sz="3200" b="1" dirty="0">
                <a:latin typeface="Times New Roman" panose="02020603050405020304" pitchFamily="18" charset="0"/>
                <a:cs typeface="Times New Roman" panose="02020603050405020304" pitchFamily="18" charset="0"/>
              </a:rPr>
              <a:t>Non-</a:t>
            </a:r>
            <a:r>
              <a:rPr lang="en-US" sz="3200" b="1" dirty="0" err="1">
                <a:latin typeface="Times New Roman" panose="02020603050405020304" pitchFamily="18" charset="0"/>
                <a:cs typeface="Times New Roman" panose="02020603050405020304" pitchFamily="18" charset="0"/>
              </a:rPr>
              <a:t>labour</a:t>
            </a:r>
            <a:r>
              <a:rPr lang="en-US" sz="3200" b="1" dirty="0">
                <a:latin typeface="Times New Roman" panose="02020603050405020304" pitchFamily="18" charset="0"/>
                <a:cs typeface="Times New Roman" panose="02020603050405020304" pitchFamily="18" charset="0"/>
              </a:rPr>
              <a:t> Inputs </a:t>
            </a:r>
          </a:p>
          <a:p>
            <a:pPr algn="just">
              <a:lnSpc>
                <a:spcPct val="150000"/>
              </a:lnSpc>
            </a:pPr>
            <a:r>
              <a:rPr lang="en-US" sz="3200" dirty="0">
                <a:latin typeface="Times New Roman" panose="02020603050405020304" pitchFamily="18" charset="0"/>
                <a:cs typeface="Times New Roman" panose="02020603050405020304" pitchFamily="18" charset="0"/>
              </a:rPr>
              <a:t>	Medical supplies, particularly drugs, instruments, and capital equipment are essential inputs into the production of health services. 	There may be some degree of substitutability between </a:t>
            </a:r>
            <a:r>
              <a:rPr lang="en-US" sz="3200" dirty="0" err="1">
                <a:latin typeface="Times New Roman" panose="02020603050405020304" pitchFamily="18" charset="0"/>
                <a:cs typeface="Times New Roman" panose="02020603050405020304" pitchFamily="18" charset="0"/>
              </a:rPr>
              <a:t>labour</a:t>
            </a:r>
            <a:r>
              <a:rPr lang="en-US" sz="3200" dirty="0">
                <a:latin typeface="Times New Roman" panose="02020603050405020304" pitchFamily="18" charset="0"/>
                <a:cs typeface="Times New Roman" panose="02020603050405020304" pitchFamily="18" charset="0"/>
              </a:rPr>
              <a:t> and non-</a:t>
            </a:r>
            <a:r>
              <a:rPr lang="en-US" sz="3200" dirty="0" err="1">
                <a:latin typeface="Times New Roman" panose="02020603050405020304" pitchFamily="18" charset="0"/>
                <a:cs typeface="Times New Roman" panose="02020603050405020304" pitchFamily="18" charset="0"/>
              </a:rPr>
              <a:t>labour</a:t>
            </a:r>
            <a:r>
              <a:rPr lang="en-US" sz="3200" dirty="0">
                <a:latin typeface="Times New Roman" panose="02020603050405020304" pitchFamily="18" charset="0"/>
                <a:cs typeface="Times New Roman" panose="02020603050405020304" pitchFamily="18" charset="0"/>
              </a:rPr>
              <a:t> inputs, such as consultations with other physicians that might reduce the quantity of drugs required for a given patient, or the use of additional secretariat services in place of office equipment.</a:t>
            </a:r>
          </a:p>
        </p:txBody>
      </p:sp>
      <p:pic>
        <p:nvPicPr>
          <p:cNvPr id="2" name="Picture 1" descr="A logo of a university&#10;&#10;Description automatically generated">
            <a:extLst>
              <a:ext uri="{FF2B5EF4-FFF2-40B4-BE49-F238E27FC236}">
                <a16:creationId xmlns:a16="http://schemas.microsoft.com/office/drawing/2014/main" id="{6BB79746-7CE5-7C63-2BA3-414DD7FA15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148569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AF3C6-621E-D293-7AAE-B296F1CC6BE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6D579C7-F28F-A94C-5404-43B4356E7484}"/>
              </a:ext>
            </a:extLst>
          </p:cNvPr>
          <p:cNvSpPr>
            <a:spLocks noGrp="1"/>
          </p:cNvSpPr>
          <p:nvPr>
            <p:ph type="subTitle" idx="1"/>
          </p:nvPr>
        </p:nvSpPr>
        <p:spPr>
          <a:xfrm>
            <a:off x="0" y="0"/>
            <a:ext cx="12192000" cy="6858000"/>
          </a:xfrm>
        </p:spPr>
        <p:txBody>
          <a:bodyPr>
            <a:normAutofit fontScale="92500"/>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3.a. Drugs</a:t>
            </a:r>
            <a:r>
              <a:rPr lang="en-US" sz="3200" dirty="0">
                <a:latin typeface="Times New Roman" panose="02020603050405020304" pitchFamily="18" charset="0"/>
                <a:cs typeface="Times New Roman" panose="02020603050405020304" pitchFamily="18" charset="0"/>
              </a:rPr>
              <a:t>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Despite the scope for substitution among inputs, modern drug therapies play an essential role in the treatment of many diseases, and they are second only to personnel costs. Their share of recurrent costs in African economies represents complementary inputs to physicians’ visits in health production as is evidenced by large positive correlations between the supply of drugs and</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the demand for health facility visits.</a:t>
            </a:r>
          </a:p>
        </p:txBody>
      </p:sp>
      <p:pic>
        <p:nvPicPr>
          <p:cNvPr id="2" name="Picture 1" descr="A logo of a university&#10;&#10;Description automatically generated">
            <a:extLst>
              <a:ext uri="{FF2B5EF4-FFF2-40B4-BE49-F238E27FC236}">
                <a16:creationId xmlns:a16="http://schemas.microsoft.com/office/drawing/2014/main" id="{078999EF-78EC-F301-DF64-273CD75CF1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830900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6DBA8-6440-48F9-57A3-D9467E84D07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644A3FD-1D00-A983-18AC-5F541C3BA855}"/>
              </a:ext>
            </a:extLst>
          </p:cNvPr>
          <p:cNvSpPr>
            <a:spLocks noGrp="1"/>
          </p:cNvSpPr>
          <p:nvPr>
            <p:ph type="subTitle" idx="1"/>
          </p:nvPr>
        </p:nvSpPr>
        <p:spPr>
          <a:xfrm>
            <a:off x="0" y="0"/>
            <a:ext cx="12192000" cy="6858000"/>
          </a:xfrm>
        </p:spPr>
        <p:txBody>
          <a:bodyPr>
            <a:normAutofit fontScale="85000" lnSpcReduction="20000"/>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70000"/>
              </a:lnSpc>
              <a:spcBef>
                <a:spcPts val="0"/>
              </a:spcBef>
            </a:pPr>
            <a:r>
              <a:rPr lang="en-US" sz="3800" b="1" dirty="0">
                <a:latin typeface="Times New Roman" panose="02020603050405020304" pitchFamily="18" charset="0"/>
                <a:cs typeface="Times New Roman" panose="02020603050405020304" pitchFamily="18" charset="0"/>
              </a:rPr>
              <a:t>3.b. Hospitals </a:t>
            </a:r>
          </a:p>
          <a:p>
            <a:pPr algn="just">
              <a:lnSpc>
                <a:spcPct val="170000"/>
              </a:lnSpc>
              <a:spcBef>
                <a:spcPts val="0"/>
              </a:spcBef>
            </a:pPr>
            <a:r>
              <a:rPr lang="en-US" sz="3800" dirty="0">
                <a:latin typeface="Times New Roman" panose="02020603050405020304" pitchFamily="18" charset="0"/>
                <a:cs typeface="Times New Roman" panose="02020603050405020304" pitchFamily="18" charset="0"/>
              </a:rPr>
              <a:t>	Hospitals combine a large number of inputs and treat a wide variety of conditions, ranging from the mundane to the exotic </a:t>
            </a:r>
          </a:p>
          <a:p>
            <a:pPr algn="just">
              <a:lnSpc>
                <a:spcPct val="170000"/>
              </a:lnSpc>
              <a:spcBef>
                <a:spcPts val="0"/>
              </a:spcBef>
            </a:pPr>
            <a:r>
              <a:rPr lang="en-US" sz="3800" dirty="0">
                <a:latin typeface="Times New Roman" panose="02020603050405020304" pitchFamily="18" charset="0"/>
                <a:cs typeface="Times New Roman" panose="02020603050405020304" pitchFamily="18" charset="0"/>
              </a:rPr>
              <a:t>	To be able to make sensible policy decisions regarding the allocation of resources to and within hospital, it is necessary to have a model (explicit or otherwise) of how these institutions function and means of explicitly measuring their performance.</a:t>
            </a:r>
          </a:p>
          <a:p>
            <a:pPr algn="just">
              <a:lnSpc>
                <a:spcPct val="150000"/>
              </a:lnSpc>
            </a:pPr>
            <a:endParaRPr lang="en-US" sz="3600" dirty="0"/>
          </a:p>
          <a:p>
            <a:pPr algn="just">
              <a:lnSpc>
                <a:spcPct val="150000"/>
              </a:lnSpc>
            </a:pPr>
            <a:endParaRPr lang="en-US" sz="36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D8F96F11-A349-E412-15E2-0A6E6BA445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244952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CFB17-9A46-DDD6-2D4D-B903EA58599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330964B-C3DB-0F7F-3753-88E48B436DCA}"/>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Moonlighting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Moonlighting is the practice of workers (not necessarily physicians) taking on a second job in addition to their primary employment. Typically, the second job will be in the informal sector of the economy, characterized by a lack of formal administrative structure (</a:t>
            </a:r>
            <a:r>
              <a:rPr lang="en-US" sz="3200" dirty="0" err="1">
                <a:latin typeface="Times New Roman" panose="02020603050405020304" pitchFamily="18" charset="0"/>
                <a:cs typeface="Times New Roman" panose="02020603050405020304" pitchFamily="18" charset="0"/>
              </a:rPr>
              <a:t>Labour</a:t>
            </a:r>
            <a:r>
              <a:rPr lang="en-US" sz="3200" dirty="0">
                <a:latin typeface="Times New Roman" panose="02020603050405020304" pitchFamily="18" charset="0"/>
                <a:cs typeface="Times New Roman" panose="02020603050405020304" pitchFamily="18" charset="0"/>
              </a:rPr>
              <a:t> laws, unions, and so on) and incomplete tax coverage.</a:t>
            </a:r>
          </a:p>
        </p:txBody>
      </p:sp>
      <p:pic>
        <p:nvPicPr>
          <p:cNvPr id="2" name="Picture 1" descr="A logo of a university&#10;&#10;Description automatically generated">
            <a:extLst>
              <a:ext uri="{FF2B5EF4-FFF2-40B4-BE49-F238E27FC236}">
                <a16:creationId xmlns:a16="http://schemas.microsoft.com/office/drawing/2014/main" id="{EBFC6233-F695-2F0F-C718-A30CA123B5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4820186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B0744-3C57-B1D5-37A3-F2E8CAEDB5A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6919747-0593-8573-AD78-B19D0D232E81}"/>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There are positive and normative issues that may be of concern to a policy analyst with respect to moonlighting.</a:t>
            </a:r>
          </a:p>
        </p:txBody>
      </p:sp>
      <p:pic>
        <p:nvPicPr>
          <p:cNvPr id="2" name="Picture 1" descr="A logo of a university&#10;&#10;Description automatically generated">
            <a:extLst>
              <a:ext uri="{FF2B5EF4-FFF2-40B4-BE49-F238E27FC236}">
                <a16:creationId xmlns:a16="http://schemas.microsoft.com/office/drawing/2014/main" id="{6838B06C-AFFA-251B-BAD9-CCC7FBD003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99171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721EC-5B64-5A7E-1F65-3F6D334BE05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76C3E69-49A3-4280-5C63-C1F9131818F4}"/>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Physicians play two distinct roles as health care providers.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They provide information and advice to patients on the nature of their condition and the likely impacts of particular treatments and engage in the physical delivery services, including surgery, administering of injections and writing of drug prescriptions. </a:t>
            </a:r>
          </a:p>
        </p:txBody>
      </p:sp>
      <p:pic>
        <p:nvPicPr>
          <p:cNvPr id="2" name="Picture 1" descr="A logo of a university&#10;&#10;Description automatically generated">
            <a:extLst>
              <a:ext uri="{FF2B5EF4-FFF2-40B4-BE49-F238E27FC236}">
                <a16:creationId xmlns:a16="http://schemas.microsoft.com/office/drawing/2014/main" id="{F75F58B6-F40F-9319-13D9-8FCF1A24EB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328172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8AB94-A7A7-7315-32A5-7A12CA2E150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2670B8F-5B3C-590B-A652-518312841D82}"/>
              </a:ext>
            </a:extLst>
          </p:cNvPr>
          <p:cNvSpPr>
            <a:spLocks noGrp="1"/>
          </p:cNvSpPr>
          <p:nvPr>
            <p:ph type="subTitle" idx="1"/>
          </p:nvPr>
        </p:nvSpPr>
        <p:spPr>
          <a:xfrm>
            <a:off x="0" y="0"/>
            <a:ext cx="12192000" cy="6858000"/>
          </a:xfrm>
        </p:spPr>
        <p:txBody>
          <a:bodyPr>
            <a:normAutofit/>
          </a:bodyPr>
          <a:lstStyle/>
          <a:p>
            <a:pPr algn="l">
              <a:lnSpc>
                <a:spcPct val="150000"/>
              </a:lnSpc>
            </a:pPr>
            <a:r>
              <a:rPr lang="en-US" b="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OUTLINE</a:t>
            </a:r>
          </a:p>
          <a:p>
            <a:pPr indent="-457200" algn="just">
              <a:lnSpc>
                <a:spcPct val="150000"/>
              </a:lnSpc>
              <a:spcBef>
                <a:spcPts val="0"/>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Introduction</a:t>
            </a:r>
          </a:p>
          <a:p>
            <a:pPr indent="-457200" algn="just">
              <a:lnSpc>
                <a:spcPct val="150000"/>
              </a:lnSpc>
              <a:spcBef>
                <a:spcPts val="0"/>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The Utility-Maximizing Rule</a:t>
            </a:r>
          </a:p>
          <a:p>
            <a:pPr indent="-457200" algn="just">
              <a:lnSpc>
                <a:spcPct val="150000"/>
              </a:lnSpc>
              <a:spcBef>
                <a:spcPts val="0"/>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 Inputs into the Production of Health Care </a:t>
            </a:r>
          </a:p>
          <a:p>
            <a:pPr indent="-457200" algn="just">
              <a:lnSpc>
                <a:spcPct val="150000"/>
              </a:lnSpc>
              <a:spcBef>
                <a:spcPts val="0"/>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 Moonlighting</a:t>
            </a:r>
          </a:p>
          <a:p>
            <a:pPr algn="l">
              <a:lnSpc>
                <a:spcPct val="150000"/>
              </a:lnSpc>
            </a:pPr>
            <a:endParaRPr lang="en-US" dirty="0">
              <a:latin typeface="Times New Roman" panose="02020603050405020304" pitchFamily="18" charset="0"/>
              <a:cs typeface="Times New Roman" panose="02020603050405020304" pitchFamily="18" charset="0"/>
            </a:endParaRPr>
          </a:p>
          <a:p>
            <a:pPr algn="l">
              <a:lnSpc>
                <a:spcPct val="150000"/>
              </a:lnSpc>
            </a:pPr>
            <a:endParaRPr lang="en-US" b="1" dirty="0">
              <a:latin typeface="Times New Roman" panose="02020603050405020304" pitchFamily="18" charset="0"/>
              <a:cs typeface="Times New Roman" panose="02020603050405020304" pitchFamily="18" charset="0"/>
            </a:endParaRPr>
          </a:p>
          <a:p>
            <a:pPr algn="l">
              <a:lnSpc>
                <a:spcPct val="150000"/>
              </a:lnSpc>
            </a:pPr>
            <a:endParaRPr lang="en-US" dirty="0">
              <a:latin typeface="Times New Roman" panose="02020603050405020304" pitchFamily="18" charset="0"/>
              <a:cs typeface="Times New Roman" panose="02020603050405020304" pitchFamily="18" charset="0"/>
            </a:endParaRPr>
          </a:p>
          <a:p>
            <a:pPr algn="l">
              <a:lnSpc>
                <a:spcPct val="150000"/>
              </a:lnSpc>
            </a:pPr>
            <a:endParaRPr lang="en-US"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44350BE3-03CE-BC03-049F-6541256DB7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445653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24F0A-2777-1C55-90DF-689ED5E388A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C59E110-012B-251E-8607-A3C0C3AB5FBC}"/>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Nurses, administrators, clerks, receptionists, traditional healers, and general staff are also medical personnel.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Some of the </a:t>
            </a:r>
            <a:r>
              <a:rPr lang="en-US" sz="3200" dirty="0" err="1">
                <a:latin typeface="Times New Roman" panose="02020603050405020304" pitchFamily="18" charset="0"/>
                <a:cs typeface="Times New Roman" panose="02020603050405020304" pitchFamily="18" charset="0"/>
              </a:rPr>
              <a:t>labour</a:t>
            </a:r>
            <a:r>
              <a:rPr lang="en-US" sz="3200" dirty="0">
                <a:latin typeface="Times New Roman" panose="02020603050405020304" pitchFamily="18" charset="0"/>
                <a:cs typeface="Times New Roman" panose="02020603050405020304" pitchFamily="18" charset="0"/>
              </a:rPr>
              <a:t> services provided by these individuals are substitutes for each other and for the work of physicians.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Medical supplies, particularly drugs, instruments, and capital equipment are essential inputs into the production of health services</a:t>
            </a:r>
            <a:r>
              <a:rPr lang="en-US" dirty="0">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E770C65C-4D95-2014-1C64-16E86A617D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2520732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DAC4E-D618-72CA-C06A-A310221E5FA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F0C65CD-9D6A-E86A-F0CF-6334E93430A3}"/>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When estimating total output of a hospital, we need to aggregate the goods that the hospital produces and the technical relationships between inputs and outputs guide us on the patterns of resource allocation to see in the health care sector.</a:t>
            </a:r>
          </a:p>
        </p:txBody>
      </p:sp>
      <p:pic>
        <p:nvPicPr>
          <p:cNvPr id="2" name="Picture 1" descr="A logo of a university&#10;&#10;Description automatically generated">
            <a:extLst>
              <a:ext uri="{FF2B5EF4-FFF2-40B4-BE49-F238E27FC236}">
                <a16:creationId xmlns:a16="http://schemas.microsoft.com/office/drawing/2014/main" id="{CDDF62D7-943E-8722-C20A-CB52A9E22C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2959151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46ACD-3BCF-BC2A-3854-0263A88FF9C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624B967-67CA-8449-387B-C3E8250562E3}"/>
              </a:ext>
            </a:extLst>
          </p:cNvPr>
          <p:cNvSpPr>
            <a:spLocks noGrp="1"/>
          </p:cNvSpPr>
          <p:nvPr>
            <p:ph type="subTitle" idx="1"/>
          </p:nvPr>
        </p:nvSpPr>
        <p:spPr>
          <a:xfrm>
            <a:off x="0" y="0"/>
            <a:ext cx="12192000" cy="6858000"/>
          </a:xfrm>
        </p:spPr>
        <p:txBody>
          <a:bodyPr>
            <a:no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a:p>
            <a:pPr>
              <a:lnSpc>
                <a:spcPct val="150000"/>
              </a:lnSpc>
            </a:pPr>
            <a:r>
              <a:rPr lang="en-US" sz="4800" dirty="0">
                <a:latin typeface="Times New Roman" panose="02020603050405020304" pitchFamily="18" charset="0"/>
                <a:cs typeface="Times New Roman" panose="02020603050405020304" pitchFamily="18" charset="0"/>
              </a:rPr>
              <a:t>Thanks </a:t>
            </a: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98EACA2A-DA2E-12DD-BFE9-48447255BD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1"/>
            <a:ext cx="1535749" cy="801384"/>
          </a:xfrm>
          <a:prstGeom prst="rect">
            <a:avLst/>
          </a:prstGeom>
        </p:spPr>
      </p:pic>
    </p:spTree>
    <p:extLst>
      <p:ext uri="{BB962C8B-B14F-4D97-AF65-F5344CB8AC3E}">
        <p14:creationId xmlns:p14="http://schemas.microsoft.com/office/powerpoint/2010/main" val="2594682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nSpc>
                <a:spcPct val="150000"/>
              </a:lnSpc>
            </a:pPr>
            <a:r>
              <a:rPr lang="en-US" b="1" dirty="0">
                <a:latin typeface="Times New Roman" panose="02020603050405020304" pitchFamily="18" charset="0"/>
                <a:cs typeface="Times New Roman" panose="02020603050405020304" pitchFamily="18" charset="0"/>
              </a:rPr>
              <a:t>Introduction to Nursing Service Management </a:t>
            </a:r>
            <a:br>
              <a:rPr lang="en-US" dirty="0"/>
            </a:br>
            <a:endParaRPr lang="en-US" dirty="0">
              <a:latin typeface="Times New Roman" panose="02020603050405020304" pitchFamily="18" charset="0"/>
              <a:cs typeface="Times New Roman" panose="02020603050405020304" pitchFamily="18" charset="0"/>
            </a:endParaRPr>
          </a:p>
          <a:p>
            <a:pPr algn="l">
              <a:lnSpc>
                <a:spcPct val="150000"/>
              </a:lnSpc>
            </a:pPr>
            <a:r>
              <a:rPr lang="en-US" b="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LEARN ING OBJEC TIVES</a:t>
            </a: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After reading this chapter, the student will be able to:</a:t>
            </a:r>
          </a:p>
          <a:p>
            <a:pPr marL="457200" lvl="0" indent="-457200" algn="just">
              <a:lnSpc>
                <a:spcPct val="150000"/>
              </a:lnSpc>
              <a:spcBef>
                <a:spcPts val="0"/>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Understand the utility-maximizing rule </a:t>
            </a:r>
          </a:p>
          <a:p>
            <a:pPr marL="457200" lvl="0" indent="-457200" algn="just">
              <a:lnSpc>
                <a:spcPct val="150000"/>
              </a:lnSpc>
              <a:spcBef>
                <a:spcPts val="0"/>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 Identify inputs into the Production of Health Care</a:t>
            </a:r>
          </a:p>
          <a:p>
            <a:pPr marL="457200" lvl="0" indent="-457200" algn="just">
              <a:lnSpc>
                <a:spcPct val="150000"/>
              </a:lnSpc>
              <a:spcBef>
                <a:spcPts val="0"/>
              </a:spcBef>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 Describe moonlighting</a:t>
            </a:r>
          </a:p>
        </p:txBody>
      </p:sp>
      <p:pic>
        <p:nvPicPr>
          <p:cNvPr id="2" name="Picture 1" descr="A logo of a university&#10;&#10;Description automatically generated">
            <a:extLst>
              <a:ext uri="{FF2B5EF4-FFF2-40B4-BE49-F238E27FC236}">
                <a16:creationId xmlns:a16="http://schemas.microsoft.com/office/drawing/2014/main" id="{5FD99A34-D9AB-7D53-2A78-49D51B170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3202177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Introduction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The stock of health can be treated as a durable good that generates utility and is subject to the law of diminishing marginal utility.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This means that each incremental improvement in health generates successively smaller additions to total utility.</a:t>
            </a:r>
          </a:p>
        </p:txBody>
      </p:sp>
      <p:pic>
        <p:nvPicPr>
          <p:cNvPr id="2" name="Picture 1" descr="A logo of a university&#10;&#10;Description automatically generated">
            <a:extLst>
              <a:ext uri="{FF2B5EF4-FFF2-40B4-BE49-F238E27FC236}">
                <a16:creationId xmlns:a16="http://schemas.microsoft.com/office/drawing/2014/main" id="{8D8FE885-D001-2BCB-C954-394803E555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672146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3531C-1155-91DF-2536-E34F62C4CEF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E09FE31-9C97-D4F9-52E3-A4591DEE5374}"/>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Medical services are an input in the production of health because a person consumes medical care services for the purpose of maintaining, restoring, or improving health. </a:t>
            </a:r>
          </a:p>
          <a:p>
            <a:pPr algn="just">
              <a:lnSpc>
                <a:spcPct val="150000"/>
              </a:lnSpc>
            </a:pPr>
            <a:r>
              <a:rPr lang="en-US" sz="3200" dirty="0">
                <a:latin typeface="Times New Roman" panose="02020603050405020304" pitchFamily="18" charset="0"/>
                <a:cs typeface="Times New Roman" panose="02020603050405020304" pitchFamily="18" charset="0"/>
              </a:rPr>
              <a:t>However, the law of diminishing marginal productivity causes the marginal improvement to health brought by each additional unit of medical care consumed to decrease.</a:t>
            </a:r>
          </a:p>
          <a:p>
            <a:pPr algn="just">
              <a:lnSpc>
                <a:spcPct val="150000"/>
              </a:lnSpc>
            </a:pPr>
            <a:endParaRPr lang="en-US" sz="36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E64C65D4-08D6-1CA3-3849-9949E1526B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4099321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444B1-180C-4DA7-7050-E36CE27EA0F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444CB66-7C75-030F-5A55-0AFCDAD64676}"/>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From this discussion, it follows that medical care indirectly provides utility.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Specifically, medical care helps to produce health which in turn generates utility.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Consequently, utility can be specified as a function of the quantity of medical care.</a:t>
            </a:r>
          </a:p>
        </p:txBody>
      </p:sp>
      <p:pic>
        <p:nvPicPr>
          <p:cNvPr id="2" name="Picture 1" descr="A logo of a university&#10;&#10;Description automatically generated">
            <a:extLst>
              <a:ext uri="{FF2B5EF4-FFF2-40B4-BE49-F238E27FC236}">
                <a16:creationId xmlns:a16="http://schemas.microsoft.com/office/drawing/2014/main" id="{2AADDA88-9652-F6C5-BE5F-302817F1A1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277365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ADD76-E527-BD3E-5C00-B723F7FBA58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1170C2D-AABC-5193-91E9-55B485119998}"/>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b="1" dirty="0"/>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An implicit assumption for the study of the determinants of demand for medical services and the uncertainty surrounding health needs was that individuals had well-defined and well-informed preferences for health and health care, and that they made their consumption and risk-reduction decisions rationally. </a:t>
            </a:r>
          </a:p>
        </p:txBody>
      </p:sp>
      <p:pic>
        <p:nvPicPr>
          <p:cNvPr id="2" name="Picture 1" descr="A logo of a university&#10;&#10;Description automatically generated">
            <a:extLst>
              <a:ext uri="{FF2B5EF4-FFF2-40B4-BE49-F238E27FC236}">
                <a16:creationId xmlns:a16="http://schemas.microsoft.com/office/drawing/2014/main" id="{1AED8085-777C-ED87-795F-CAC9F1D45C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950994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08C8B-DB29-C330-A507-AD1292613C7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CE91B46-EA10-B49C-78FB-8F9D49309E0E}"/>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b="1" dirty="0"/>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But this assumption, which is basic to most economic analysis, must be relaxed to some degree in the analysis of the supply of medical services, because it is clear that as well as providing operational services (that is, injections, surgery, and the like), one of the primary roles of a medical care worker is the provision of information that affects the demand for services.</a:t>
            </a:r>
          </a:p>
        </p:txBody>
      </p:sp>
      <p:pic>
        <p:nvPicPr>
          <p:cNvPr id="2" name="Picture 1" descr="A logo of a university&#10;&#10;Description automatically generated">
            <a:extLst>
              <a:ext uri="{FF2B5EF4-FFF2-40B4-BE49-F238E27FC236}">
                <a16:creationId xmlns:a16="http://schemas.microsoft.com/office/drawing/2014/main" id="{E16133DE-2536-E5DE-81B0-642D831DA0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3437117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F8EF3-33C5-A038-4C89-B7914D431F8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AACB1A7-B1F1-DD75-6B4C-3590012A7F40}"/>
              </a:ext>
            </a:extLst>
          </p:cNvPr>
          <p:cNvSpPr>
            <a:spLocks noGrp="1"/>
          </p:cNvSpPr>
          <p:nvPr>
            <p:ph type="subTitle" idx="1"/>
          </p:nvPr>
        </p:nvSpPr>
        <p:spPr>
          <a:xfrm>
            <a:off x="0" y="0"/>
            <a:ext cx="12192000" cy="6858000"/>
          </a:xfrm>
        </p:spPr>
        <p:txBody>
          <a:bodyPr>
            <a:normAutofit fontScale="25000" lnSpcReduction="20000"/>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70000"/>
              </a:lnSpc>
              <a:spcBef>
                <a:spcPts val="0"/>
              </a:spcBef>
            </a:pPr>
            <a:r>
              <a:rPr lang="en-US" sz="11200" b="1" dirty="0">
                <a:latin typeface="Times New Roman" panose="02020603050405020304" pitchFamily="18" charset="0"/>
                <a:cs typeface="Times New Roman" panose="02020603050405020304" pitchFamily="18" charset="0"/>
              </a:rPr>
              <a:t>Inputs into the Production of Health Care</a:t>
            </a:r>
          </a:p>
          <a:p>
            <a:pPr algn="just">
              <a:lnSpc>
                <a:spcPct val="170000"/>
              </a:lnSpc>
              <a:spcBef>
                <a:spcPts val="0"/>
              </a:spcBef>
            </a:pPr>
            <a:r>
              <a:rPr lang="en-US" sz="11200" b="1" dirty="0">
                <a:latin typeface="Times New Roman" panose="02020603050405020304" pitchFamily="18" charset="0"/>
                <a:cs typeface="Times New Roman" panose="02020603050405020304" pitchFamily="18" charset="0"/>
              </a:rPr>
              <a:t>1. Physicians </a:t>
            </a:r>
          </a:p>
          <a:p>
            <a:pPr algn="just">
              <a:lnSpc>
                <a:spcPct val="170000"/>
              </a:lnSpc>
              <a:spcBef>
                <a:spcPts val="0"/>
              </a:spcBef>
            </a:pPr>
            <a:r>
              <a:rPr lang="en-US" sz="11200" dirty="0">
                <a:latin typeface="Times New Roman" panose="02020603050405020304" pitchFamily="18" charset="0"/>
                <a:cs typeface="Times New Roman" panose="02020603050405020304" pitchFamily="18" charset="0"/>
              </a:rPr>
              <a:t>	A defining characteristic of the demand side of the health care market is the lack of information that individuals have about the cause, nature, and treatment of disease. </a:t>
            </a:r>
          </a:p>
          <a:p>
            <a:pPr algn="just">
              <a:lnSpc>
                <a:spcPct val="170000"/>
              </a:lnSpc>
              <a:spcBef>
                <a:spcPts val="0"/>
              </a:spcBef>
            </a:pPr>
            <a:r>
              <a:rPr lang="en-US" sz="11200" dirty="0">
                <a:latin typeface="Times New Roman" panose="02020603050405020304" pitchFamily="18" charset="0"/>
                <a:cs typeface="Times New Roman" panose="02020603050405020304" pitchFamily="18" charset="0"/>
              </a:rPr>
              <a:t>	Unlike the demand for food, clothing, and other standard consumption commodities, individuals often have poorly defined preferences over health care services. </a:t>
            </a:r>
          </a:p>
          <a:p>
            <a:pPr algn="just">
              <a:lnSpc>
                <a:spcPct val="170000"/>
              </a:lnSpc>
              <a:spcBef>
                <a:spcPts val="0"/>
              </a:spcBef>
            </a:pPr>
            <a:r>
              <a:rPr lang="en-US" sz="11200" dirty="0">
                <a:latin typeface="Times New Roman" panose="02020603050405020304" pitchFamily="18" charset="0"/>
                <a:cs typeface="Times New Roman" panose="02020603050405020304" pitchFamily="18" charset="0"/>
              </a:rPr>
              <a:t>	Given this essential feature of demand, physicians of all kinds and specialties play two distinct roles as health care providers.</a:t>
            </a:r>
          </a:p>
        </p:txBody>
      </p:sp>
      <p:pic>
        <p:nvPicPr>
          <p:cNvPr id="2" name="Picture 1" descr="A logo of a university&#10;&#10;Description automatically generated">
            <a:extLst>
              <a:ext uri="{FF2B5EF4-FFF2-40B4-BE49-F238E27FC236}">
                <a16:creationId xmlns:a16="http://schemas.microsoft.com/office/drawing/2014/main" id="{9BE37536-357F-0CDA-D766-5FF1046AB3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4045756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2186</TotalTime>
  <Words>1177</Words>
  <Application>Microsoft Office PowerPoint</Application>
  <PresentationFormat>Widescreen</PresentationFormat>
  <Paragraphs>101</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Aras</dc:creator>
  <cp:lastModifiedBy>Salih Ahmed</cp:lastModifiedBy>
  <cp:revision>48</cp:revision>
  <dcterms:created xsi:type="dcterms:W3CDTF">2021-09-11T04:35:35Z</dcterms:created>
  <dcterms:modified xsi:type="dcterms:W3CDTF">2026-04-14T10:06:58Z</dcterms:modified>
</cp:coreProperties>
</file>