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7"/>
  </p:notesMasterIdLst>
  <p:sldIdLst>
    <p:sldId id="325" r:id="rId3"/>
    <p:sldId id="327" r:id="rId4"/>
    <p:sldId id="326" r:id="rId5"/>
    <p:sldId id="280" r:id="rId6"/>
    <p:sldId id="281" r:id="rId7"/>
    <p:sldId id="282" r:id="rId8"/>
    <p:sldId id="318" r:id="rId9"/>
    <p:sldId id="283" r:id="rId10"/>
    <p:sldId id="284" r:id="rId11"/>
    <p:sldId id="319" r:id="rId12"/>
    <p:sldId id="285" r:id="rId13"/>
    <p:sldId id="320" r:id="rId14"/>
    <p:sldId id="297" r:id="rId15"/>
    <p:sldId id="286" r:id="rId16"/>
    <p:sldId id="298" r:id="rId17"/>
    <p:sldId id="321" r:id="rId18"/>
    <p:sldId id="287" r:id="rId19"/>
    <p:sldId id="288" r:id="rId20"/>
    <p:sldId id="289" r:id="rId21"/>
    <p:sldId id="290" r:id="rId22"/>
    <p:sldId id="291" r:id="rId23"/>
    <p:sldId id="292" r:id="rId24"/>
    <p:sldId id="293" r:id="rId25"/>
    <p:sldId id="322" r:id="rId26"/>
    <p:sldId id="295" r:id="rId27"/>
    <p:sldId id="299" r:id="rId28"/>
    <p:sldId id="323" r:id="rId29"/>
    <p:sldId id="300" r:id="rId30"/>
    <p:sldId id="301" r:id="rId31"/>
    <p:sldId id="302" r:id="rId32"/>
    <p:sldId id="303" r:id="rId33"/>
    <p:sldId id="308" r:id="rId34"/>
    <p:sldId id="304" r:id="rId35"/>
    <p:sldId id="305"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804" y="44"/>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0" Type="http://schemas.openxmlformats.org/officeDocument/2006/relationships/tableStyles" Target="tableStyles.xml"/><Relationship Id="rId4" Type="http://schemas.openxmlformats.org/officeDocument/2006/relationships/slide" Target="slides/slide2.xml"/><Relationship Id="rId39" Type="http://schemas.openxmlformats.org/officeDocument/2006/relationships/viewProps" Target="viewProps.xml"/><Relationship Id="rId38" Type="http://schemas.openxmlformats.org/officeDocument/2006/relationships/presProps" Target="presProps.xml"/><Relationship Id="rId37" Type="http://schemas.openxmlformats.org/officeDocument/2006/relationships/notesMaster" Target="notesMasters/notesMaster1.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9A3CB6-D1CC-4690-A0CA-20E0B358693F}" type="datetimeFigureOut">
              <a:rPr lang="en-US" smtClean="0"/>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E7A484-0C27-46A6-A351-749B9BB87748}"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a:p>
        </p:txBody>
      </p:sp>
      <p:sp>
        <p:nvSpPr>
          <p:cNvPr id="4" name="Date Placeholder 3"/>
          <p:cNvSpPr>
            <a:spLocks noGrp="1"/>
          </p:cNvSpPr>
          <p:nvPr>
            <p:ph type="dt" sz="half" idx="10"/>
          </p:nvPr>
        </p:nvSpPr>
        <p:spPr/>
        <p:txBody>
          <a:bodyPr/>
          <a:lstStyle/>
          <a:p>
            <a:fld id="{1A352FB4-3249-430A-B731-B99790A71ED0}"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EF693D-0E12-4FEA-9F4D-6879053EED4F}"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1A352FB4-3249-430A-B731-B99790A71ED0}"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EF693D-0E12-4FEA-9F4D-6879053EED4F}"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1A352FB4-3249-430A-B731-B99790A71ED0}"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EF693D-0E12-4FEA-9F4D-6879053EED4F}"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1A352FB4-3249-430A-B731-B99790A71ED0}"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EF693D-0E12-4FEA-9F4D-6879053EED4F}"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endParaRPr lang="en-US"/>
          </a:p>
        </p:txBody>
      </p:sp>
      <p:sp>
        <p:nvSpPr>
          <p:cNvPr id="4" name="Date Placeholder 3"/>
          <p:cNvSpPr>
            <a:spLocks noGrp="1"/>
          </p:cNvSpPr>
          <p:nvPr>
            <p:ph type="dt" sz="half" idx="10"/>
          </p:nvPr>
        </p:nvSpPr>
        <p:spPr/>
        <p:txBody>
          <a:bodyPr/>
          <a:lstStyle/>
          <a:p>
            <a:fld id="{1A352FB4-3249-430A-B731-B99790A71ED0}"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EF693D-0E12-4FEA-9F4D-6879053EED4F}"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Date Placeholder 4"/>
          <p:cNvSpPr>
            <a:spLocks noGrp="1"/>
          </p:cNvSpPr>
          <p:nvPr>
            <p:ph type="dt" sz="half" idx="10"/>
          </p:nvPr>
        </p:nvSpPr>
        <p:spPr/>
        <p:txBody>
          <a:bodyPr/>
          <a:lstStyle/>
          <a:p>
            <a:fld id="{1A352FB4-3249-430A-B731-B99790A71ED0}"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EF693D-0E12-4FEA-9F4D-6879053EED4F}"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endParaRPr lang="en-US"/>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endParaRPr lang="en-US"/>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6"/>
          <p:cNvSpPr>
            <a:spLocks noGrp="1"/>
          </p:cNvSpPr>
          <p:nvPr>
            <p:ph type="dt" sz="half" idx="10"/>
          </p:nvPr>
        </p:nvSpPr>
        <p:spPr/>
        <p:txBody>
          <a:bodyPr/>
          <a:lstStyle/>
          <a:p>
            <a:fld id="{1A352FB4-3249-430A-B731-B99790A71ED0}"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9EF693D-0E12-4FEA-9F4D-6879053EED4F}"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lstStyle/>
          <a:p>
            <a:fld id="{1A352FB4-3249-430A-B731-B99790A71ED0}"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9EF693D-0E12-4FEA-9F4D-6879053EED4F}"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352FB4-3249-430A-B731-B99790A71ED0}"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9EF693D-0E12-4FEA-9F4D-6879053EED4F}"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endParaRPr lang="en-US"/>
          </a:p>
        </p:txBody>
      </p:sp>
      <p:sp>
        <p:nvSpPr>
          <p:cNvPr id="5" name="Date Placeholder 4"/>
          <p:cNvSpPr>
            <a:spLocks noGrp="1"/>
          </p:cNvSpPr>
          <p:nvPr>
            <p:ph type="dt" sz="half" idx="10"/>
          </p:nvPr>
        </p:nvSpPr>
        <p:spPr/>
        <p:txBody>
          <a:bodyPr/>
          <a:lstStyle/>
          <a:p>
            <a:fld id="{1A352FB4-3249-430A-B731-B99790A71ED0}"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EF693D-0E12-4FEA-9F4D-6879053EED4F}"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endParaRPr lang="en-US"/>
          </a:p>
        </p:txBody>
      </p:sp>
      <p:sp>
        <p:nvSpPr>
          <p:cNvPr id="5" name="Date Placeholder 4"/>
          <p:cNvSpPr>
            <a:spLocks noGrp="1"/>
          </p:cNvSpPr>
          <p:nvPr>
            <p:ph type="dt" sz="half" idx="10"/>
          </p:nvPr>
        </p:nvSpPr>
        <p:spPr/>
        <p:txBody>
          <a:bodyPr/>
          <a:lstStyle/>
          <a:p>
            <a:fld id="{1A352FB4-3249-430A-B731-B99790A71ED0}"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EF693D-0E12-4FEA-9F4D-6879053EED4F}"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352FB4-3249-430A-B731-B99790A71ED0}"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EF693D-0E12-4FEA-9F4D-6879053EED4F}"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71919"/>
            <a:ext cx="12192000" cy="6863137"/>
          </a:xfrm>
        </p:spPr>
        <p:txBody>
          <a:bodyPr>
            <a:normAutofit fontScale="90000" lnSpcReduction="20000"/>
          </a:bodyPr>
          <a:lstStyle/>
          <a:p>
            <a:endParaRPr lang="en-US" dirty="0"/>
          </a:p>
          <a:p>
            <a:endParaRPr lang="en-US" dirty="0"/>
          </a:p>
          <a:p>
            <a:endParaRPr lang="en-US" dirty="0"/>
          </a:p>
          <a:p>
            <a:endParaRPr lang="en-US" dirty="0"/>
          </a:p>
          <a:p>
            <a:endParaRPr lang="en-US" dirty="0"/>
          </a:p>
          <a:p>
            <a:endParaRPr lang="en-US" dirty="0"/>
          </a:p>
          <a:p>
            <a:pPr algn="just">
              <a:lnSpc>
                <a:spcPct val="160000"/>
              </a:lnSpc>
              <a:spcBef>
                <a:spcPts val="0"/>
              </a:spcBef>
            </a:pPr>
            <a:endParaRPr lang="en-US" dirty="0"/>
          </a:p>
          <a:p>
            <a:pPr>
              <a:lnSpc>
                <a:spcPct val="160000"/>
              </a:lnSpc>
              <a:spcBef>
                <a:spcPts val="0"/>
              </a:spcBef>
            </a:pPr>
            <a:r>
              <a:rPr lang="en-US" sz="2800" b="1" dirty="0">
                <a:latin typeface="Times New Roman" panose="02020603050405020304" pitchFamily="18" charset="0"/>
                <a:cs typeface="Times New Roman" panose="02020603050405020304" pitchFamily="18" charset="0"/>
              </a:rPr>
              <a:t> Health Promotion</a:t>
            </a:r>
            <a:r>
              <a:rPr lang="en-US" sz="2800" dirty="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a:p>
            <a:pPr>
              <a:lnSpc>
                <a:spcPct val="160000"/>
              </a:lnSpc>
              <a:spcBef>
                <a:spcPts val="0"/>
              </a:spcBef>
            </a:pPr>
            <a:r>
              <a:rPr lang="en-US" sz="2800" b="1" dirty="0">
                <a:latin typeface="Times New Roman" panose="02020603050405020304" pitchFamily="18" charset="0"/>
                <a:cs typeface="Times New Roman" panose="02020603050405020304" pitchFamily="18" charset="0"/>
              </a:rPr>
              <a:t>Dr. Salih A Abdulla </a:t>
            </a:r>
            <a:endParaRPr lang="en-US" sz="2800" b="1" dirty="0">
              <a:latin typeface="Times New Roman" panose="02020603050405020304" pitchFamily="18" charset="0"/>
              <a:cs typeface="Times New Roman" panose="02020603050405020304" pitchFamily="18" charset="0"/>
            </a:endParaRPr>
          </a:p>
          <a:p>
            <a:pPr>
              <a:lnSpc>
                <a:spcPct val="160000"/>
              </a:lnSpc>
              <a:spcBef>
                <a:spcPts val="0"/>
              </a:spcBef>
            </a:pPr>
            <a:r>
              <a:rPr lang="pt-BR" sz="2800" b="1" dirty="0">
                <a:latin typeface="Times New Roman" panose="02020603050405020304" pitchFamily="18" charset="0"/>
                <a:cs typeface="Times New Roman" panose="02020603050405020304" pitchFamily="18" charset="0"/>
              </a:rPr>
              <a:t>TOBACCO USE</a:t>
            </a:r>
            <a:r>
              <a:rPr lang="en-US" altLang="pt-BR" sz="2800" b="1" dirty="0">
                <a:latin typeface="Times New Roman" panose="02020603050405020304" pitchFamily="18" charset="0"/>
                <a:cs typeface="Times New Roman" panose="02020603050405020304" pitchFamily="18" charset="0"/>
              </a:rPr>
              <a:t> Part 2</a:t>
            </a:r>
            <a:endParaRPr lang="pt-BR" sz="2800" b="1" dirty="0">
              <a:latin typeface="Times New Roman" panose="02020603050405020304" pitchFamily="18" charset="0"/>
              <a:cs typeface="Times New Roman" panose="02020603050405020304" pitchFamily="18" charset="0"/>
            </a:endParaRPr>
          </a:p>
          <a:p>
            <a:pPr>
              <a:lnSpc>
                <a:spcPct val="160000"/>
              </a:lnSpc>
              <a:spcBef>
                <a:spcPts val="0"/>
              </a:spcBef>
            </a:pPr>
            <a:r>
              <a:rPr lang="en-US" sz="2800" b="1" dirty="0">
                <a:latin typeface="Times New Roman" panose="02020603050405020304" pitchFamily="18" charset="0"/>
                <a:cs typeface="Times New Roman" panose="02020603050405020304" pitchFamily="18" charset="0"/>
              </a:rPr>
              <a:t>Trends, Health Consequences, Cessation, and Policies </a:t>
            </a:r>
            <a:endParaRPr lang="en-US" sz="2800" b="1" dirty="0">
              <a:latin typeface="Times New Roman" panose="02020603050405020304" pitchFamily="18" charset="0"/>
              <a:cs typeface="Times New Roman" panose="02020603050405020304" pitchFamily="18" charset="0"/>
            </a:endParaRPr>
          </a:p>
          <a:p>
            <a:pPr>
              <a:lnSpc>
                <a:spcPct val="160000"/>
              </a:lnSpc>
              <a:spcBef>
                <a:spcPts val="0"/>
              </a:spcBef>
            </a:pPr>
            <a:r>
              <a:rPr lang="en-US" sz="2800" b="1" dirty="0">
                <a:latin typeface="Times New Roman" panose="02020603050405020304" pitchFamily="18" charset="0"/>
                <a:cs typeface="Times New Roman" panose="02020603050405020304" pitchFamily="18" charset="0"/>
              </a:rPr>
              <a:t>Spring Semester </a:t>
            </a:r>
            <a:endParaRPr lang="en-US" sz="2800" b="1" dirty="0">
              <a:latin typeface="Times New Roman" panose="02020603050405020304" pitchFamily="18" charset="0"/>
              <a:cs typeface="Times New Roman" panose="02020603050405020304" pitchFamily="18" charset="0"/>
            </a:endParaRPr>
          </a:p>
          <a:p>
            <a:pPr>
              <a:lnSpc>
                <a:spcPct val="160000"/>
              </a:lnSpc>
              <a:spcBef>
                <a:spcPts val="0"/>
              </a:spcBef>
            </a:pPr>
            <a:r>
              <a:rPr lang="en-US" sz="2800" b="1" dirty="0">
                <a:latin typeface="Times New Roman" panose="02020603050405020304" pitchFamily="18" charset="0"/>
                <a:cs typeface="Times New Roman" panose="02020603050405020304" pitchFamily="18" charset="0"/>
              </a:rPr>
              <a:t>Week 7</a:t>
            </a:r>
            <a:endParaRPr lang="en-US" sz="2800" b="1" dirty="0">
              <a:latin typeface="Times New Roman" panose="02020603050405020304" pitchFamily="18" charset="0"/>
              <a:cs typeface="Times New Roman" panose="02020603050405020304" pitchFamily="18" charset="0"/>
            </a:endParaRPr>
          </a:p>
          <a:p>
            <a:pPr>
              <a:lnSpc>
                <a:spcPct val="160000"/>
              </a:lnSpc>
              <a:spcBef>
                <a:spcPts val="0"/>
              </a:spcBef>
            </a:pPr>
            <a:r>
              <a:rPr lang="en-US" sz="2800" b="1" dirty="0">
                <a:latin typeface="Times New Roman" panose="02020603050405020304" pitchFamily="18" charset="0"/>
                <a:cs typeface="Times New Roman" panose="02020603050405020304" pitchFamily="18" charset="0"/>
              </a:rPr>
              <a:t>2025-2026 </a:t>
            </a:r>
            <a:endParaRPr lang="en-US" sz="2800" b="1"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4501661" y="170393"/>
            <a:ext cx="2869809" cy="2305521"/>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rmAutofit/>
          </a:bodyPr>
          <a:lstStyle/>
          <a:p>
            <a:pPr algn="just">
              <a:lnSpc>
                <a:spcPct val="150000"/>
              </a:lnSpc>
            </a:pP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However, there is no state or federal law that prohibits the use of</a:t>
            </a:r>
            <a:br>
              <a:rPr lang="en-US" sz="3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tobacco, just the purchase of the tobacco products. </a:t>
            </a: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In other words, there is no penalty for smoking tobacco at younger than eighteen years of age.</a:t>
            </a: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rmAutofit/>
          </a:bodyPr>
          <a:lstStyle/>
          <a:p>
            <a:pPr algn="just">
              <a:lnSpc>
                <a:spcPct val="150000"/>
              </a:lnSpc>
            </a:pPr>
            <a:r>
              <a:rPr lang="en-US" sz="3200" b="1" dirty="0">
                <a:latin typeface="Times New Roman" panose="02020603050405020304" pitchFamily="18" charset="0"/>
                <a:cs typeface="Times New Roman" panose="02020603050405020304" pitchFamily="18" charset="0"/>
              </a:rPr>
              <a:t>4.3. Taxation </a:t>
            </a:r>
            <a:endParaRPr lang="en-US" sz="3200" b="1"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Tobacco has a long history of taxation in the United States. In 1862, the federal government instituted the first tobacco tax. </a:t>
            </a: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By 1969, all states and the District of Columbia had instituted additional state tobacco taxes.</a:t>
            </a: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rmAutofit/>
          </a:bodyPr>
          <a:lstStyle/>
          <a:p>
            <a:pPr algn="just">
              <a:lnSpc>
                <a:spcPct val="150000"/>
              </a:lnSpc>
            </a:pP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The largest federal tobacco tax increase occurred in 2009, when the tax was increased by 62 cents to $1.01 per pack 4%. </a:t>
            </a: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This particular increase in tax may have resulted in the 8.3% decrease in cigarette sales in 2009. </a:t>
            </a: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rmAutofit/>
          </a:bodyPr>
          <a:lstStyle/>
          <a:p>
            <a:pPr algn="just">
              <a:lnSpc>
                <a:spcPct val="150000"/>
              </a:lnSpc>
            </a:pP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Increasing tobacco taxes is an important step in decreasing the number of tobacco users in the United States. </a:t>
            </a: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Research indicates that for every 10% increase in price, youth smoking decreases 7% and overall smoking decreases by approximately 4%.</a:t>
            </a: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Autofit/>
          </a:bodyPr>
          <a:lstStyle/>
          <a:p>
            <a:pPr algn="just">
              <a:lnSpc>
                <a:spcPct val="150000"/>
              </a:lnSpc>
            </a:pPr>
            <a:r>
              <a:rPr lang="en-US" sz="3200" b="1" dirty="0">
                <a:latin typeface="Times New Roman" panose="02020603050405020304" pitchFamily="18" charset="0"/>
                <a:cs typeface="Times New Roman" panose="02020603050405020304" pitchFamily="18" charset="0"/>
              </a:rPr>
              <a:t>5. Effective Programs That Discourage Tobacco Use</a:t>
            </a:r>
            <a:endParaRPr lang="en-US" sz="3200" b="1"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In order to further decrease the percentage of people smoking, effective tobacco control programs need to be implemented by employers, in communities, in schools, and for individuals. </a:t>
            </a: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Autofit/>
          </a:bodyPr>
          <a:lstStyle/>
          <a:p>
            <a:pPr algn="just">
              <a:lnSpc>
                <a:spcPct val="150000"/>
              </a:lnSpc>
            </a:pPr>
            <a:r>
              <a:rPr lang="en-US" sz="3200" b="1" dirty="0">
                <a:latin typeface="Times New Roman" panose="02020603050405020304" pitchFamily="18" charset="0"/>
                <a:cs typeface="Times New Roman" panose="02020603050405020304" pitchFamily="18" charset="0"/>
              </a:rPr>
              <a:t>5.1. Healthy People 2020 </a:t>
            </a: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Healthy People is a federal interagency work group that sets ten-year agendas for improving the health of Americans. </a:t>
            </a: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These agendas are used by health promotion professionals to guide decisions regarding what types of programs should be provided and to whom. </a:t>
            </a:r>
            <a:endParaRPr lang="en-US" sz="3200" dirty="0">
              <a:latin typeface="Times New Roman" panose="02020603050405020304" pitchFamily="18" charset="0"/>
              <a:cs typeface="Times New Roman" panose="02020603050405020304" pitchFamily="18" charset="0"/>
            </a:endParaRPr>
          </a:p>
          <a:p>
            <a:pPr algn="just">
              <a:lnSpc>
                <a:spcPct val="150000"/>
              </a:lnSpc>
            </a:pPr>
            <a:br>
              <a:rPr lang="en-US" sz="3200" dirty="0">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a:p>
            <a:pPr algn="just">
              <a:lnSpc>
                <a:spcPct val="150000"/>
              </a:lnSpc>
            </a:pPr>
            <a:br>
              <a:rPr lang="en-US" sz="3200" dirty="0">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Autofit/>
          </a:bodyPr>
          <a:lstStyle/>
          <a:p>
            <a:pPr algn="just">
              <a:lnSpc>
                <a:spcPct val="150000"/>
              </a:lnSpc>
            </a:pP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The Healthy People 2020 tobacco-related goal is to reduce illness, disability, and death related to tobacco use and secondhand smoke exposure.</a:t>
            </a:r>
            <a:endParaRPr lang="en-US" sz="3200" dirty="0">
              <a:latin typeface="Times New Roman" panose="02020603050405020304" pitchFamily="18" charset="0"/>
              <a:cs typeface="Times New Roman" panose="02020603050405020304" pitchFamily="18" charset="0"/>
            </a:endParaRPr>
          </a:p>
          <a:p>
            <a:pPr algn="just">
              <a:lnSpc>
                <a:spcPct val="150000"/>
              </a:lnSpc>
            </a:pPr>
            <a:br>
              <a:rPr lang="en-US" sz="3200" dirty="0">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a:p>
            <a:pPr algn="just">
              <a:lnSpc>
                <a:spcPct val="150000"/>
              </a:lnSpc>
            </a:pPr>
            <a:br>
              <a:rPr lang="en-US" sz="3200" dirty="0">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lstStyle/>
          <a:p>
            <a:pPr algn="l">
              <a:lnSpc>
                <a:spcPct val="150000"/>
              </a:lnSpc>
            </a:pPr>
            <a:r>
              <a:rPr lang="en-US" sz="3200" b="1" dirty="0">
                <a:latin typeface="Times New Roman" panose="02020603050405020304" pitchFamily="18" charset="0"/>
                <a:cs typeface="Times New Roman" panose="02020603050405020304" pitchFamily="18" charset="0"/>
              </a:rPr>
              <a:t>Healthy People 2020 Objectives Related to Tobacco Use </a:t>
            </a:r>
            <a:endParaRPr lang="en-US" sz="3200" dirty="0">
              <a:latin typeface="Times New Roman" panose="02020603050405020304" pitchFamily="18" charset="0"/>
              <a:cs typeface="Times New Roman" panose="02020603050405020304" pitchFamily="18" charset="0"/>
            </a:endParaRPr>
          </a:p>
          <a:p>
            <a:pPr algn="l">
              <a:lnSpc>
                <a:spcPct val="150000"/>
              </a:lnSpc>
            </a:pPr>
            <a:r>
              <a:rPr lang="en-US" sz="3200" b="1" dirty="0">
                <a:latin typeface="Times New Roman" panose="02020603050405020304" pitchFamily="18" charset="0"/>
                <a:cs typeface="Times New Roman" panose="02020603050405020304" pitchFamily="18" charset="0"/>
              </a:rPr>
              <a:t>Tobacco use </a:t>
            </a:r>
            <a:endParaRPr lang="en-US" sz="3200" b="1" dirty="0">
              <a:latin typeface="Times New Roman" panose="02020603050405020304" pitchFamily="18" charset="0"/>
              <a:cs typeface="Times New Roman" panose="02020603050405020304" pitchFamily="18" charset="0"/>
            </a:endParaRPr>
          </a:p>
          <a:p>
            <a:pPr marL="457200" indent="-457200" algn="l">
              <a:lnSpc>
                <a:spcPct val="150000"/>
              </a:lnSpc>
              <a:buFont typeface="Wingdings" panose="05000000000000000000" pitchFamily="2" charset="2"/>
              <a:buChar char="ü"/>
            </a:pPr>
            <a:r>
              <a:rPr lang="en-US" sz="3200" dirty="0">
                <a:latin typeface="Times New Roman" panose="02020603050405020304" pitchFamily="18" charset="0"/>
                <a:cs typeface="Times New Roman" panose="02020603050405020304" pitchFamily="18" charset="0"/>
              </a:rPr>
              <a:t>Reduce tobacco use by adults</a:t>
            </a:r>
            <a:endParaRPr lang="en-US" sz="3200" dirty="0">
              <a:latin typeface="Times New Roman" panose="02020603050405020304" pitchFamily="18" charset="0"/>
              <a:cs typeface="Times New Roman" panose="02020603050405020304" pitchFamily="18" charset="0"/>
            </a:endParaRPr>
          </a:p>
          <a:p>
            <a:pPr marL="457200" indent="-457200" algn="l">
              <a:lnSpc>
                <a:spcPct val="150000"/>
              </a:lnSpc>
              <a:buFont typeface="Wingdings" panose="05000000000000000000" pitchFamily="2" charset="2"/>
              <a:buChar char="ü"/>
            </a:pPr>
            <a:r>
              <a:rPr lang="en-US" sz="3200" dirty="0">
                <a:latin typeface="Times New Roman" panose="02020603050405020304" pitchFamily="18" charset="0"/>
                <a:cs typeface="Times New Roman" panose="02020603050405020304" pitchFamily="18" charset="0"/>
              </a:rPr>
              <a:t>Reduce the initiation of tobacco use in children, adolescents, and young adults</a:t>
            </a:r>
            <a:endParaRPr lang="en-US" sz="3200" dirty="0">
              <a:latin typeface="Times New Roman" panose="02020603050405020304" pitchFamily="18" charset="0"/>
              <a:cs typeface="Times New Roman" panose="02020603050405020304" pitchFamily="18" charset="0"/>
            </a:endParaRPr>
          </a:p>
          <a:p>
            <a:pPr marL="457200" indent="-457200" algn="l">
              <a:lnSpc>
                <a:spcPct val="150000"/>
              </a:lnSpc>
              <a:buFont typeface="Wingdings" panose="05000000000000000000" pitchFamily="2" charset="2"/>
              <a:buChar char="ü"/>
            </a:pPr>
            <a:r>
              <a:rPr lang="en-US" sz="3200" dirty="0">
                <a:latin typeface="Times New Roman" panose="02020603050405020304" pitchFamily="18" charset="0"/>
                <a:cs typeface="Times New Roman" panose="02020603050405020304" pitchFamily="18" charset="0"/>
              </a:rPr>
              <a:t>Reduce tobacco use by adolescents</a:t>
            </a:r>
            <a:br>
              <a:rPr lang="en-US" dirty="0"/>
            </a:br>
            <a:br>
              <a:rPr lang="en-US" dirty="0"/>
            </a:br>
            <a:endParaRPr lang="en-US" dirty="0"/>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rmAutofit/>
          </a:bodyPr>
          <a:lstStyle/>
          <a:p>
            <a:pPr algn="just">
              <a:lnSpc>
                <a:spcPct val="150000"/>
              </a:lnSpc>
            </a:pPr>
            <a:r>
              <a:rPr lang="en-US" sz="3200" b="1" dirty="0">
                <a:latin typeface="Times New Roman" panose="02020603050405020304" pitchFamily="18" charset="0"/>
                <a:cs typeface="Times New Roman" panose="02020603050405020304" pitchFamily="18" charset="0"/>
              </a:rPr>
              <a:t>Tobacco cessation </a:t>
            </a:r>
            <a:endParaRPr lang="en-US" sz="3200" b="1" dirty="0">
              <a:latin typeface="Times New Roman" panose="02020603050405020304" pitchFamily="18" charset="0"/>
              <a:cs typeface="Times New Roman" panose="02020603050405020304" pitchFamily="18" charset="0"/>
            </a:endParaRPr>
          </a:p>
          <a:p>
            <a:pPr marL="457200" indent="-457200" algn="just">
              <a:lnSpc>
                <a:spcPct val="150000"/>
              </a:lnSpc>
              <a:buFont typeface="Wingdings" panose="05000000000000000000" pitchFamily="2" charset="2"/>
              <a:buChar char="ü"/>
            </a:pPr>
            <a:r>
              <a:rPr lang="en-US" sz="3200" dirty="0">
                <a:latin typeface="Times New Roman" panose="02020603050405020304" pitchFamily="18" charset="0"/>
                <a:cs typeface="Times New Roman" panose="02020603050405020304" pitchFamily="18" charset="0"/>
              </a:rPr>
              <a:t>Increase smoking cessation attempts by adult smokers </a:t>
            </a:r>
            <a:endParaRPr lang="en-US" sz="3200" dirty="0">
              <a:latin typeface="Times New Roman" panose="02020603050405020304" pitchFamily="18" charset="0"/>
              <a:cs typeface="Times New Roman" panose="02020603050405020304" pitchFamily="18" charset="0"/>
            </a:endParaRPr>
          </a:p>
          <a:p>
            <a:pPr marL="457200" indent="-457200" algn="just">
              <a:lnSpc>
                <a:spcPct val="150000"/>
              </a:lnSpc>
              <a:buFont typeface="Wingdings" panose="05000000000000000000" pitchFamily="2" charset="2"/>
              <a:buChar char="ü"/>
            </a:pPr>
            <a:r>
              <a:rPr lang="en-US" sz="3200" dirty="0">
                <a:latin typeface="Times New Roman" panose="02020603050405020304" pitchFamily="18" charset="0"/>
                <a:cs typeface="Times New Roman" panose="02020603050405020304" pitchFamily="18" charset="0"/>
              </a:rPr>
              <a:t>Increase recent smoking cessation success by adult smokers</a:t>
            </a:r>
            <a:endParaRPr lang="en-US" sz="3200" dirty="0">
              <a:latin typeface="Times New Roman" panose="02020603050405020304" pitchFamily="18" charset="0"/>
              <a:cs typeface="Times New Roman" panose="02020603050405020304" pitchFamily="18" charset="0"/>
            </a:endParaRPr>
          </a:p>
          <a:p>
            <a:pPr marL="457200" indent="-457200" algn="just">
              <a:lnSpc>
                <a:spcPct val="150000"/>
              </a:lnSpc>
              <a:buFont typeface="Wingdings" panose="05000000000000000000" pitchFamily="2" charset="2"/>
              <a:buChar char="ü"/>
            </a:pPr>
            <a:r>
              <a:rPr lang="en-US" sz="3200" dirty="0">
                <a:latin typeface="Times New Roman" panose="02020603050405020304" pitchFamily="18" charset="0"/>
                <a:cs typeface="Times New Roman" panose="02020603050405020304" pitchFamily="18" charset="0"/>
              </a:rPr>
              <a:t>Increase smoking cessation during pregnancy</a:t>
            </a:r>
            <a:endParaRPr lang="en-US" sz="3200" dirty="0">
              <a:latin typeface="Times New Roman" panose="02020603050405020304" pitchFamily="18" charset="0"/>
              <a:cs typeface="Times New Roman" panose="02020603050405020304" pitchFamily="18" charset="0"/>
            </a:endParaRPr>
          </a:p>
          <a:p>
            <a:pPr algn="just">
              <a:lnSpc>
                <a:spcPct val="150000"/>
              </a:lnSpc>
            </a:pPr>
            <a:br>
              <a:rPr lang="en-US" sz="3200" dirty="0">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rmAutofit/>
          </a:bodyPr>
          <a:lstStyle/>
          <a:p>
            <a:pPr algn="l">
              <a:lnSpc>
                <a:spcPct val="150000"/>
              </a:lnSpc>
            </a:pPr>
            <a:r>
              <a:rPr lang="en-US" sz="3200" b="1" dirty="0">
                <a:latin typeface="Times New Roman" panose="02020603050405020304" pitchFamily="18" charset="0"/>
                <a:cs typeface="Times New Roman" panose="02020603050405020304" pitchFamily="18" charset="0"/>
              </a:rPr>
              <a:t>Health system changes </a:t>
            </a:r>
            <a:endParaRPr lang="en-US" sz="3200" b="1" dirty="0">
              <a:latin typeface="Times New Roman" panose="02020603050405020304" pitchFamily="18" charset="0"/>
              <a:cs typeface="Times New Roman" panose="02020603050405020304" pitchFamily="18" charset="0"/>
            </a:endParaRPr>
          </a:p>
          <a:p>
            <a:pPr marL="457200" indent="-457200" algn="l">
              <a:lnSpc>
                <a:spcPct val="150000"/>
              </a:lnSpc>
              <a:buFont typeface="Wingdings" panose="05000000000000000000" pitchFamily="2" charset="2"/>
              <a:buChar char="ü"/>
            </a:pPr>
            <a:r>
              <a:rPr lang="en-US" sz="3200" dirty="0">
                <a:latin typeface="Times New Roman" panose="02020603050405020304" pitchFamily="18" charset="0"/>
                <a:cs typeface="Times New Roman" panose="02020603050405020304" pitchFamily="18" charset="0"/>
              </a:rPr>
              <a:t>Increase tobacco screening in health care settings</a:t>
            </a:r>
            <a:endParaRPr lang="en-US" sz="3200" dirty="0">
              <a:latin typeface="Times New Roman" panose="02020603050405020304" pitchFamily="18" charset="0"/>
              <a:cs typeface="Times New Roman" panose="02020603050405020304" pitchFamily="18" charset="0"/>
            </a:endParaRPr>
          </a:p>
          <a:p>
            <a:pPr marL="457200" indent="-457200" algn="l">
              <a:lnSpc>
                <a:spcPct val="150000"/>
              </a:lnSpc>
              <a:buFont typeface="Wingdings" panose="05000000000000000000" pitchFamily="2" charset="2"/>
              <a:buChar char="ü"/>
            </a:pPr>
            <a:r>
              <a:rPr lang="en-US" sz="3200" dirty="0">
                <a:latin typeface="Times New Roman" panose="02020603050405020304" pitchFamily="18" charset="0"/>
                <a:cs typeface="Times New Roman" panose="02020603050405020304" pitchFamily="18" charset="0"/>
              </a:rPr>
              <a:t>Increase tobacco cessation counseling in health care settings</a:t>
            </a:r>
            <a:endParaRPr lang="en-US" sz="3200" dirty="0">
              <a:latin typeface="Times New Roman" panose="02020603050405020304" pitchFamily="18" charset="0"/>
              <a:cs typeface="Times New Roman" panose="02020603050405020304" pitchFamily="18" charset="0"/>
            </a:endParaRPr>
          </a:p>
          <a:p>
            <a:pPr marL="457200" indent="-457200" algn="l">
              <a:lnSpc>
                <a:spcPct val="150000"/>
              </a:lnSpc>
              <a:buFont typeface="Wingdings" panose="05000000000000000000" pitchFamily="2" charset="2"/>
              <a:buChar char="ü"/>
            </a:pPr>
            <a:r>
              <a:rPr lang="en-US" sz="3200" dirty="0">
                <a:latin typeface="Times New Roman" panose="02020603050405020304" pitchFamily="18" charset="0"/>
                <a:cs typeface="Times New Roman" panose="02020603050405020304" pitchFamily="18" charset="0"/>
              </a:rPr>
              <a:t>Reduce the proportion of nonsmokers exposed to secondhand smoke</a:t>
            </a:r>
            <a:br>
              <a:rPr lang="en-US" sz="3200" dirty="0">
                <a:latin typeface="Times New Roman" panose="02020603050405020304" pitchFamily="18" charset="0"/>
                <a:cs typeface="Times New Roman" panose="02020603050405020304" pitchFamily="18" charset="0"/>
              </a:rPr>
            </a:br>
            <a:br>
              <a:rPr lang="en-US" sz="3200" dirty="0">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Autofit/>
          </a:bodyPr>
          <a:lstStyle/>
          <a:p>
            <a:pPr algn="l">
              <a:lnSpc>
                <a:spcPct val="150000"/>
              </a:lnSpc>
            </a:pPr>
            <a:r>
              <a:rPr lang="en-US" sz="3200" b="1" dirty="0">
                <a:latin typeface="Times New Roman" panose="02020603050405020304" pitchFamily="18" charset="0"/>
                <a:cs typeface="Times New Roman" panose="02020603050405020304" pitchFamily="18" charset="0"/>
              </a:rPr>
              <a:t>OUTLINE</a:t>
            </a:r>
            <a:endParaRPr lang="en-US" sz="3200" b="1" dirty="0">
              <a:latin typeface="Times New Roman" panose="02020603050405020304" pitchFamily="18" charset="0"/>
              <a:cs typeface="Times New Roman" panose="02020603050405020304" pitchFamily="18" charset="0"/>
            </a:endParaRPr>
          </a:p>
          <a:p>
            <a:pPr marL="457200" indent="-457200" algn="l">
              <a:lnSpc>
                <a:spcPct val="150000"/>
              </a:lnSpc>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Political and Cultural History of Tobacco Use </a:t>
            </a:r>
            <a:endParaRPr lang="en-US" sz="3200" dirty="0">
              <a:latin typeface="Times New Roman" panose="02020603050405020304" pitchFamily="18" charset="0"/>
              <a:cs typeface="Times New Roman" panose="02020603050405020304" pitchFamily="18" charset="0"/>
            </a:endParaRPr>
          </a:p>
          <a:p>
            <a:pPr marL="457200" indent="-457200" algn="l">
              <a:lnSpc>
                <a:spcPct val="150000"/>
              </a:lnSpc>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 Effective Programs That Discourage Tobacco Use</a:t>
            </a:r>
            <a:endParaRPr lang="en-US" sz="3200" dirty="0">
              <a:latin typeface="Times New Roman" panose="02020603050405020304" pitchFamily="18" charset="0"/>
              <a:cs typeface="Times New Roman" panose="02020603050405020304" pitchFamily="18" charset="0"/>
            </a:endParaRPr>
          </a:p>
          <a:p>
            <a:pPr marL="457200" indent="-457200" algn="l">
              <a:lnSpc>
                <a:spcPct val="150000"/>
              </a:lnSpc>
              <a:buFont typeface="Arial" panose="020B0604020202020204" pitchFamily="34" charset="0"/>
              <a:buChar char="•"/>
            </a:pPr>
            <a:r>
              <a:rPr lang="en-US" sz="3200" dirty="0">
                <a:latin typeface="Times New Roman" panose="02020603050405020304" pitchFamily="18" charset="0"/>
                <a:cs typeface="Times New Roman" panose="02020603050405020304" pitchFamily="18" charset="0"/>
              </a:rPr>
              <a:t> Challenges to Reducing Smoking</a:t>
            </a:r>
            <a:br>
              <a:rPr lang="en-US" sz="3200" dirty="0">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rmAutofit/>
          </a:bodyPr>
          <a:lstStyle/>
          <a:p>
            <a:pPr algn="just">
              <a:lnSpc>
                <a:spcPct val="150000"/>
              </a:lnSpc>
            </a:pPr>
            <a:r>
              <a:rPr lang="en-US" sz="3200" b="1" dirty="0">
                <a:latin typeface="Times New Roman" panose="02020603050405020304" pitchFamily="18" charset="0"/>
                <a:cs typeface="Times New Roman" panose="02020603050405020304" pitchFamily="18" charset="0"/>
              </a:rPr>
              <a:t>Social and environmental changes </a:t>
            </a:r>
            <a:endParaRPr lang="en-US" sz="3200" b="1" dirty="0">
              <a:latin typeface="Times New Roman" panose="02020603050405020304" pitchFamily="18" charset="0"/>
              <a:cs typeface="Times New Roman" panose="02020603050405020304" pitchFamily="18" charset="0"/>
            </a:endParaRPr>
          </a:p>
          <a:p>
            <a:pPr marL="457200" indent="-457200" algn="just">
              <a:lnSpc>
                <a:spcPct val="150000"/>
              </a:lnSpc>
              <a:buFont typeface="Wingdings" panose="05000000000000000000" pitchFamily="2" charset="2"/>
              <a:buChar char="ü"/>
            </a:pPr>
            <a:r>
              <a:rPr lang="en-US" sz="3200" dirty="0">
                <a:latin typeface="Times New Roman" panose="02020603050405020304" pitchFamily="18" charset="0"/>
                <a:cs typeface="Times New Roman" panose="02020603050405020304" pitchFamily="18" charset="0"/>
              </a:rPr>
              <a:t>Increase tobacco-free environments in schools</a:t>
            </a:r>
            <a:endParaRPr lang="en-US" sz="3200" dirty="0">
              <a:latin typeface="Times New Roman" panose="02020603050405020304" pitchFamily="18" charset="0"/>
              <a:cs typeface="Times New Roman" panose="02020603050405020304" pitchFamily="18" charset="0"/>
            </a:endParaRPr>
          </a:p>
          <a:p>
            <a:pPr marL="457200" indent="-457200" algn="just">
              <a:lnSpc>
                <a:spcPct val="150000"/>
              </a:lnSpc>
              <a:buFont typeface="Wingdings" panose="05000000000000000000" pitchFamily="2" charset="2"/>
              <a:buChar char="ü"/>
            </a:pPr>
            <a:r>
              <a:rPr lang="en-US" sz="3200" dirty="0">
                <a:latin typeface="Times New Roman" panose="02020603050405020304" pitchFamily="18" charset="0"/>
                <a:cs typeface="Times New Roman" panose="02020603050405020304" pitchFamily="18" charset="0"/>
              </a:rPr>
              <a:t>Increase the federal and state taxes on tobacco products</a:t>
            </a:r>
            <a:endParaRPr lang="en-US" sz="3200" dirty="0">
              <a:latin typeface="Times New Roman" panose="02020603050405020304" pitchFamily="18" charset="0"/>
              <a:cs typeface="Times New Roman" panose="02020603050405020304" pitchFamily="18" charset="0"/>
            </a:endParaRPr>
          </a:p>
          <a:p>
            <a:pPr marL="457200" indent="-457200" algn="just">
              <a:lnSpc>
                <a:spcPct val="150000"/>
              </a:lnSpc>
              <a:buFont typeface="Wingdings" panose="05000000000000000000" pitchFamily="2" charset="2"/>
              <a:buChar char="ü"/>
            </a:pPr>
            <a:r>
              <a:rPr lang="en-US" sz="3200" dirty="0">
                <a:latin typeface="Times New Roman" panose="02020603050405020304" pitchFamily="18" charset="0"/>
                <a:cs typeface="Times New Roman" panose="02020603050405020304" pitchFamily="18" charset="0"/>
              </a:rPr>
              <a:t>Reduce the proportion of adolescents and young adults in grades 6</a:t>
            </a: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through 12 who are exposed to tobacco advertising and promotion</a:t>
            </a:r>
            <a:endParaRPr lang="en-US" sz="3200" dirty="0">
              <a:latin typeface="Times New Roman" panose="02020603050405020304" pitchFamily="18" charset="0"/>
              <a:cs typeface="Times New Roman" panose="02020603050405020304" pitchFamily="18" charset="0"/>
            </a:endParaRPr>
          </a:p>
          <a:p>
            <a:pPr algn="just">
              <a:lnSpc>
                <a:spcPct val="150000"/>
              </a:lnSpc>
            </a:pPr>
            <a:br>
              <a:rPr lang="en-US" sz="3200" dirty="0">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rmAutofit/>
          </a:bodyPr>
          <a:lstStyle/>
          <a:p>
            <a:pPr algn="just">
              <a:lnSpc>
                <a:spcPct val="150000"/>
              </a:lnSpc>
            </a:pPr>
            <a:r>
              <a:rPr lang="en-US" sz="3200" b="1" dirty="0">
                <a:latin typeface="Times New Roman" panose="02020603050405020304" pitchFamily="18" charset="0"/>
                <a:cs typeface="Times New Roman" panose="02020603050405020304" pitchFamily="18" charset="0"/>
              </a:rPr>
              <a:t>5.2. Population-Based Strategies </a:t>
            </a: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Population-based strategies have been shown to be effective in helping smokers quit. For example, in a systematic review of fifty studies, data indicate that smoke-free laws for workplaces and public places are effective in reducing active smoking rates and reducing exposure to secondhand smoke.</a:t>
            </a:r>
            <a:endParaRPr lang="en-US" sz="3200" dirty="0">
              <a:latin typeface="Times New Roman" panose="02020603050405020304" pitchFamily="18" charset="0"/>
              <a:cs typeface="Times New Roman" panose="02020603050405020304" pitchFamily="18" charset="0"/>
            </a:endParaRPr>
          </a:p>
          <a:p>
            <a:pPr algn="just">
              <a:lnSpc>
                <a:spcPct val="150000"/>
              </a:lnSpc>
            </a:pPr>
            <a:br>
              <a:rPr lang="en-US" sz="3200" dirty="0">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rmAutofit/>
          </a:bodyPr>
          <a:lstStyle/>
          <a:p>
            <a:pPr algn="just">
              <a:lnSpc>
                <a:spcPct val="150000"/>
              </a:lnSpc>
            </a:pPr>
            <a:r>
              <a:rPr lang="en-US" sz="3200" b="1" dirty="0">
                <a:latin typeface="Times New Roman" panose="02020603050405020304" pitchFamily="18" charset="0"/>
                <a:cs typeface="Times New Roman" panose="02020603050405020304" pitchFamily="18" charset="0"/>
              </a:rPr>
              <a:t>Effective Examples of Population-Based Strategies </a:t>
            </a:r>
            <a:endParaRPr lang="en-US" sz="3200" b="1"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Multimedia interventions are most likely to be successful in reducing</a:t>
            </a:r>
            <a:br>
              <a:rPr lang="en-US" sz="3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smoking rates if they are part of a complex set of interventions; for example, one component of a state tobacco control program. </a:t>
            </a: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A few examples of effective campaigns are provided in the following sections:</a:t>
            </a: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rmAutofit/>
          </a:bodyPr>
          <a:lstStyle/>
          <a:p>
            <a:pPr algn="just">
              <a:lnSpc>
                <a:spcPct val="150000"/>
              </a:lnSpc>
            </a:pPr>
            <a:r>
              <a:rPr lang="en-US" sz="3200" b="1" i="1" dirty="0">
                <a:latin typeface="Times New Roman" panose="02020603050405020304" pitchFamily="18" charset="0"/>
                <a:cs typeface="Times New Roman" panose="02020603050405020304" pitchFamily="18" charset="0"/>
              </a:rPr>
              <a:t>Truth </a:t>
            </a:r>
            <a:endParaRPr lang="en-US" sz="3200" b="1" i="1"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The “ Truth” campaign aims to empower youth to decide not to smoke. It is an ongoing publicity campaign that advertises on television, the Internet, social networking sites.</a:t>
            </a: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rmAutofit/>
          </a:bodyPr>
          <a:lstStyle/>
          <a:p>
            <a:pPr algn="just">
              <a:lnSpc>
                <a:spcPct val="150000"/>
              </a:lnSpc>
            </a:pPr>
            <a:r>
              <a:rPr lang="en-US" sz="3200" b="1" i="1" dirty="0">
                <a:latin typeface="Times New Roman" panose="02020603050405020304" pitchFamily="18" charset="0"/>
                <a:cs typeface="Times New Roman" panose="02020603050405020304" pitchFamily="18" charset="0"/>
              </a:rPr>
              <a:t>Tips from Former Smokers </a:t>
            </a:r>
            <a:endParaRPr lang="en-US" sz="3200" b="1" i="1"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 Tips” was the first federally funded mass media campaign to reduce smoking rates. </a:t>
            </a: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The target audience was eighteen to fifty-four, and the short-term goal was to prompt people to quit and raise awareness of free government resources to help smokers quit.</a:t>
            </a: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rmAutofit/>
          </a:bodyPr>
          <a:lstStyle/>
          <a:p>
            <a:pPr algn="just">
              <a:lnSpc>
                <a:spcPct val="150000"/>
              </a:lnSpc>
            </a:pPr>
            <a:r>
              <a:rPr lang="en-US" sz="3200" b="1" i="1" dirty="0">
                <a:latin typeface="Times New Roman" panose="02020603050405020304" pitchFamily="18" charset="0"/>
                <a:cs typeface="Times New Roman" panose="02020603050405020304" pitchFamily="18" charset="0"/>
              </a:rPr>
              <a:t>EX </a:t>
            </a:r>
            <a:endParaRPr lang="en-US" sz="3200" b="1" i="1"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From March 2008 to September 2008, the National Alliance for Tobacco Cessation sponsored a mass-media campaign entitled “ EX.” </a:t>
            </a: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The target audience was smokers who were open to quitting but did not know how to successfully quit.</a:t>
            </a:r>
            <a:endParaRPr lang="en-US" sz="3200" dirty="0">
              <a:latin typeface="Times New Roman" panose="02020603050405020304" pitchFamily="18" charset="0"/>
              <a:cs typeface="Times New Roman" panose="02020603050405020304" pitchFamily="18" charset="0"/>
            </a:endParaRPr>
          </a:p>
          <a:p>
            <a:pPr algn="just">
              <a:lnSpc>
                <a:spcPct val="150000"/>
              </a:lnSpc>
            </a:pPr>
            <a:br>
              <a:rPr lang="en-US" sz="3200" dirty="0">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Autofit/>
          </a:bodyPr>
          <a:lstStyle/>
          <a:p>
            <a:pPr algn="just">
              <a:lnSpc>
                <a:spcPct val="150000"/>
              </a:lnSpc>
            </a:pPr>
            <a:r>
              <a:rPr lang="en-US" sz="3200" b="1" i="1" dirty="0">
                <a:latin typeface="Times New Roman" panose="02020603050405020304" pitchFamily="18" charset="0"/>
                <a:cs typeface="Times New Roman" panose="02020603050405020304" pitchFamily="18" charset="0"/>
              </a:rPr>
              <a:t>Work Site Initiatives </a:t>
            </a:r>
            <a:endParaRPr lang="en-US" sz="3200" b="1" i="1"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According to the CDC, an employer can expect to save nearly $3,500 annually for each employee who successfully quits using tobacco. </a:t>
            </a: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The savings is derived from decreased health care costs and increased productivity. </a:t>
            </a:r>
            <a:endParaRPr lang="en-US" sz="3200" dirty="0">
              <a:latin typeface="Times New Roman" panose="02020603050405020304" pitchFamily="18" charset="0"/>
              <a:cs typeface="Times New Roman" panose="02020603050405020304" pitchFamily="18" charset="0"/>
            </a:endParaRPr>
          </a:p>
          <a:p>
            <a:pPr algn="just">
              <a:lnSpc>
                <a:spcPct val="150000"/>
              </a:lnSpc>
            </a:pPr>
            <a:br>
              <a:rPr lang="en-US" sz="3200" dirty="0">
                <a:latin typeface="Times New Roman" panose="02020603050405020304" pitchFamily="18" charset="0"/>
                <a:cs typeface="Times New Roman" panose="02020603050405020304" pitchFamily="18" charset="0"/>
              </a:rPr>
            </a:br>
            <a:br>
              <a:rPr lang="en-US" sz="3200" dirty="0">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Autofit/>
          </a:bodyPr>
          <a:lstStyle/>
          <a:p>
            <a:pPr algn="just">
              <a:lnSpc>
                <a:spcPct val="150000"/>
              </a:lnSpc>
            </a:pP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The primary objectives of work site smoking programs are to decrease the number of smokers and reduce employee exposure to secondhand smoke. A workplace smoking ban is the most effective strategy to achieve these objectives.</a:t>
            </a:r>
            <a:endParaRPr lang="en-US" sz="3200" dirty="0">
              <a:latin typeface="Times New Roman" panose="02020603050405020304" pitchFamily="18" charset="0"/>
              <a:cs typeface="Times New Roman" panose="02020603050405020304" pitchFamily="18" charset="0"/>
            </a:endParaRPr>
          </a:p>
          <a:p>
            <a:pPr algn="just">
              <a:lnSpc>
                <a:spcPct val="150000"/>
              </a:lnSpc>
            </a:pPr>
            <a:br>
              <a:rPr lang="en-US" sz="3200" dirty="0">
                <a:latin typeface="Times New Roman" panose="02020603050405020304" pitchFamily="18" charset="0"/>
                <a:cs typeface="Times New Roman" panose="02020603050405020304" pitchFamily="18" charset="0"/>
              </a:rPr>
            </a:br>
            <a:br>
              <a:rPr lang="en-US" sz="3200" dirty="0">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rmAutofit/>
          </a:bodyPr>
          <a:lstStyle/>
          <a:p>
            <a:pPr algn="just">
              <a:lnSpc>
                <a:spcPct val="150000"/>
              </a:lnSpc>
            </a:pP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Some employers offer smoking cessation programs for employees.</a:t>
            </a:r>
            <a:br>
              <a:rPr lang="en-US" sz="3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These programs include counseling and quit lines and are most effective</a:t>
            </a:r>
            <a:br>
              <a:rPr lang="en-US" sz="3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when offered on-site for easy employee access. </a:t>
            </a: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Companies that are large enough may hire a health educator or a tobacco cessation counselor to provide individual or group counseling.</a:t>
            </a:r>
            <a:endParaRPr lang="en-US" sz="3200" dirty="0">
              <a:latin typeface="Times New Roman" panose="02020603050405020304" pitchFamily="18" charset="0"/>
              <a:cs typeface="Times New Roman" panose="02020603050405020304" pitchFamily="18" charset="0"/>
            </a:endParaRPr>
          </a:p>
          <a:p>
            <a:pPr algn="just">
              <a:lnSpc>
                <a:spcPct val="150000"/>
              </a:lnSpc>
            </a:pPr>
            <a:br>
              <a:rPr lang="en-US" sz="3200" dirty="0">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Autofit/>
          </a:bodyPr>
          <a:lstStyle/>
          <a:p>
            <a:pPr algn="just">
              <a:lnSpc>
                <a:spcPct val="150000"/>
              </a:lnSpc>
            </a:pPr>
            <a:r>
              <a:rPr lang="en-US" sz="3200" b="1" dirty="0">
                <a:latin typeface="Times New Roman" panose="02020603050405020304" pitchFamily="18" charset="0"/>
                <a:cs typeface="Times New Roman" panose="02020603050405020304" pitchFamily="18" charset="0"/>
              </a:rPr>
              <a:t>6. Challenges to Reducing Smoking </a:t>
            </a:r>
            <a:endParaRPr lang="en-US" sz="3200" b="1"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Significant health promotion challenges to reducing smoking are discussed in this section. </a:t>
            </a: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b="1" dirty="0">
                <a:latin typeface="Times New Roman" panose="02020603050405020304" pitchFamily="18" charset="0"/>
                <a:cs typeface="Times New Roman" panose="02020603050405020304" pitchFamily="18" charset="0"/>
              </a:rPr>
              <a:t>6.1. Access to Treatment </a:t>
            </a:r>
            <a:endParaRPr lang="en-US" sz="3200" b="1"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Getting access to treatment methods and supports is the first step to quitting smoking. </a:t>
            </a: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According to Healthy People 2020, only five states have comprehensive Medicaid insurance coverage of evidence-based tobacco treatment.</a:t>
            </a:r>
            <a:endParaRPr lang="en-US" sz="3200" dirty="0">
              <a:latin typeface="Times New Roman" panose="02020603050405020304" pitchFamily="18" charset="0"/>
              <a:cs typeface="Times New Roman" panose="02020603050405020304" pitchFamily="18" charset="0"/>
            </a:endParaRPr>
          </a:p>
          <a:p>
            <a:pPr algn="just">
              <a:lnSpc>
                <a:spcPct val="150000"/>
              </a:lnSpc>
            </a:pPr>
            <a:br>
              <a:rPr lang="en-US" sz="3200" dirty="0">
                <a:latin typeface="Times New Roman" panose="02020603050405020304" pitchFamily="18" charset="0"/>
                <a:cs typeface="Times New Roman" panose="02020603050405020304" pitchFamily="18" charset="0"/>
              </a:rPr>
            </a:br>
            <a:br>
              <a:rPr lang="en-US" sz="3200" dirty="0">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Autofit/>
          </a:bodyPr>
          <a:lstStyle/>
          <a:p>
            <a:pPr algn="l">
              <a:lnSpc>
                <a:spcPct val="150000"/>
              </a:lnSpc>
            </a:pPr>
            <a:r>
              <a:rPr lang="en-US" sz="3200" b="1" dirty="0">
                <a:latin typeface="Times New Roman" panose="02020603050405020304" pitchFamily="18" charset="0"/>
                <a:cs typeface="Times New Roman" panose="02020603050405020304" pitchFamily="18" charset="0"/>
              </a:rPr>
              <a:t>LEARN ING OBJECTIVES</a:t>
            </a:r>
            <a:endParaRPr lang="en-US" sz="3200" b="1" dirty="0">
              <a:latin typeface="Times New Roman" panose="02020603050405020304" pitchFamily="18" charset="0"/>
              <a:cs typeface="Times New Roman" panose="02020603050405020304" pitchFamily="18" charset="0"/>
            </a:endParaRPr>
          </a:p>
          <a:p>
            <a:pPr algn="l">
              <a:lnSpc>
                <a:spcPct val="150000"/>
              </a:lnSpc>
            </a:pPr>
            <a:r>
              <a:rPr lang="en-US" sz="3200" dirty="0">
                <a:latin typeface="Times New Roman" panose="02020603050405020304" pitchFamily="18" charset="0"/>
                <a:cs typeface="Times New Roman" panose="02020603050405020304" pitchFamily="18" charset="0"/>
              </a:rPr>
              <a:t>After reading this chapter, the student will be able to:</a:t>
            </a:r>
            <a:endParaRPr lang="en-US" sz="3200" dirty="0">
              <a:latin typeface="Times New Roman" panose="02020603050405020304" pitchFamily="18" charset="0"/>
              <a:cs typeface="Times New Roman" panose="02020603050405020304" pitchFamily="18" charset="0"/>
            </a:endParaRPr>
          </a:p>
          <a:p>
            <a:pPr marL="457200" indent="-457200" algn="l">
              <a:lnSpc>
                <a:spcPct val="150000"/>
              </a:lnSpc>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Describe the trends of tobacco use over the past several decades.</a:t>
            </a:r>
            <a:endParaRPr lang="en-US" sz="3200" dirty="0">
              <a:latin typeface="Times New Roman" panose="02020603050405020304" pitchFamily="18" charset="0"/>
              <a:cs typeface="Times New Roman" panose="02020603050405020304" pitchFamily="18" charset="0"/>
            </a:endParaRPr>
          </a:p>
          <a:p>
            <a:pPr marL="457200" indent="-457200" algn="l">
              <a:lnSpc>
                <a:spcPct val="150000"/>
              </a:lnSpc>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Discuss the effects tobacco has on the human body.</a:t>
            </a:r>
            <a:endParaRPr lang="en-US" sz="3200" dirty="0">
              <a:latin typeface="Times New Roman" panose="02020603050405020304" pitchFamily="18" charset="0"/>
              <a:cs typeface="Times New Roman" panose="02020603050405020304" pitchFamily="18" charset="0"/>
            </a:endParaRPr>
          </a:p>
          <a:p>
            <a:pPr marL="457200" indent="-457200" algn="l">
              <a:lnSpc>
                <a:spcPct val="150000"/>
              </a:lnSpc>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Identify the barriers to tobacco cessation programs.</a:t>
            </a:r>
            <a:endParaRPr lang="en-US" sz="3200" dirty="0">
              <a:latin typeface="Times New Roman" panose="02020603050405020304" pitchFamily="18" charset="0"/>
              <a:cs typeface="Times New Roman" panose="02020603050405020304" pitchFamily="18" charset="0"/>
            </a:endParaRPr>
          </a:p>
          <a:p>
            <a:pPr marL="457200" indent="-457200" algn="l">
              <a:lnSpc>
                <a:spcPct val="150000"/>
              </a:lnSpc>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Summarize best practice for tobacco cessation.</a:t>
            </a:r>
            <a:endParaRPr lang="en-US" sz="3200" dirty="0">
              <a:latin typeface="Times New Roman" panose="02020603050405020304" pitchFamily="18" charset="0"/>
              <a:cs typeface="Times New Roman" panose="02020603050405020304" pitchFamily="18" charset="0"/>
            </a:endParaRPr>
          </a:p>
          <a:p>
            <a:pPr marL="457200" indent="-457200" algn="l">
              <a:lnSpc>
                <a:spcPct val="150000"/>
              </a:lnSpc>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Restate the policies that have been enacted to limit tobacco use.</a:t>
            </a:r>
            <a:endParaRPr lang="en-US" sz="3200" dirty="0">
              <a:latin typeface="Times New Roman" panose="02020603050405020304" pitchFamily="18" charset="0"/>
              <a:cs typeface="Times New Roman" panose="02020603050405020304" pitchFamily="18" charset="0"/>
            </a:endParaRPr>
          </a:p>
          <a:p>
            <a:pPr marL="457200" indent="-457200" algn="l">
              <a:lnSpc>
                <a:spcPct val="150000"/>
              </a:lnSpc>
              <a:buFont typeface="Wingdings" panose="05000000000000000000" pitchFamily="2" charset="2"/>
              <a:buChar char="§"/>
            </a:pPr>
            <a:r>
              <a:rPr lang="en-US" sz="3200" dirty="0">
                <a:latin typeface="Times New Roman" panose="02020603050405020304" pitchFamily="18" charset="0"/>
                <a:cs typeface="Times New Roman" panose="02020603050405020304" pitchFamily="18" charset="0"/>
              </a:rPr>
              <a:t>Explain the impact that Clean Indoor Air has had on smoking rates.</a:t>
            </a:r>
            <a:br>
              <a:rPr lang="en-US" sz="3200" dirty="0">
                <a:latin typeface="Times New Roman" panose="02020603050405020304" pitchFamily="18" charset="0"/>
                <a:cs typeface="Times New Roman" panose="02020603050405020304" pitchFamily="18" charset="0"/>
              </a:rPr>
            </a:br>
            <a:br>
              <a:rPr lang="en-US" sz="3200" dirty="0">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rmAutofit/>
          </a:bodyPr>
          <a:lstStyle/>
          <a:p>
            <a:pPr algn="just">
              <a:lnSpc>
                <a:spcPct val="150000"/>
              </a:lnSpc>
            </a:pP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Research indicates that when smokers do not have to pay for treatment,</a:t>
            </a:r>
            <a:br>
              <a:rPr lang="en-US" sz="3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there is an increase in the number of smokers attempting to quit, use of</a:t>
            </a:r>
            <a:br>
              <a:rPr lang="en-US" sz="3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evidence-based treatments, and success in quitting.</a:t>
            </a: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Autofit/>
          </a:bodyPr>
          <a:lstStyle/>
          <a:p>
            <a:pPr algn="just">
              <a:lnSpc>
                <a:spcPct val="150000"/>
              </a:lnSpc>
            </a:pPr>
            <a:r>
              <a:rPr lang="en-US" sz="3200" b="1" dirty="0">
                <a:latin typeface="Times New Roman" panose="02020603050405020304" pitchFamily="18" charset="0"/>
                <a:cs typeface="Times New Roman" panose="02020603050405020304" pitchFamily="18" charset="0"/>
              </a:rPr>
              <a:t>6.2. Addictive Property of Nicotine</a:t>
            </a:r>
            <a:endParaRPr lang="en-US" sz="3200" b="1"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a person is considered to be dependent on a substance if he or she exhibits any of the following three criteria in a twelve-month period: </a:t>
            </a: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 Increased tolerance</a:t>
            </a: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 Physical withdrawal at times</a:t>
            </a: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 Strong desire to take drug</a:t>
            </a:r>
            <a:endParaRPr lang="en-US" sz="3200" dirty="0">
              <a:latin typeface="Times New Roman" panose="02020603050405020304" pitchFamily="18" charset="0"/>
              <a:cs typeface="Times New Roman" panose="02020603050405020304" pitchFamily="18" charset="0"/>
            </a:endParaRPr>
          </a:p>
          <a:p>
            <a:pPr algn="just">
              <a:lnSpc>
                <a:spcPct val="150000"/>
              </a:lnSpc>
            </a:pPr>
            <a:br>
              <a:rPr lang="en-US" sz="3200" dirty="0">
                <a:latin typeface="Times New Roman" panose="02020603050405020304" pitchFamily="18" charset="0"/>
                <a:cs typeface="Times New Roman" panose="02020603050405020304" pitchFamily="18" charset="0"/>
              </a:rPr>
            </a:br>
            <a:br>
              <a:rPr lang="en-US" sz="3200" dirty="0">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Autofit/>
          </a:bodyPr>
          <a:lstStyle/>
          <a:p>
            <a:pPr algn="just">
              <a:lnSpc>
                <a:spcPct val="150000"/>
              </a:lnSpc>
            </a:pP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 Difficulty controlling use</a:t>
            </a: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 Persistent use despite harmful consequences</a:t>
            </a: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 Higher priority given to drug use than to other activities and obligations</a:t>
            </a:r>
            <a:br>
              <a:rPr lang="en-US" sz="3200" dirty="0">
                <a:latin typeface="Times New Roman" panose="02020603050405020304" pitchFamily="18" charset="0"/>
                <a:cs typeface="Times New Roman" panose="02020603050405020304" pitchFamily="18" charset="0"/>
              </a:rPr>
            </a:br>
            <a:br>
              <a:rPr lang="en-US" sz="3200" dirty="0">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Autofit/>
          </a:bodyPr>
          <a:lstStyle/>
          <a:p>
            <a:pPr algn="just">
              <a:lnSpc>
                <a:spcPct val="150000"/>
              </a:lnSpc>
            </a:pPr>
            <a:r>
              <a:rPr lang="en-US" sz="3200" b="1" dirty="0">
                <a:latin typeface="Times New Roman" panose="02020603050405020304" pitchFamily="18" charset="0"/>
                <a:cs typeface="Times New Roman" panose="02020603050405020304" pitchFamily="18" charset="0"/>
              </a:rPr>
              <a:t>6.3. Tobacco Industry Practices </a:t>
            </a:r>
            <a:endParaRPr lang="en-US" sz="3200" b="1"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The tobacco industry is well aware of the addictive property of their products and understands the difficulty in quitting. </a:t>
            </a: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They understand that by getting adolescents addicted, they have a lifetime consumer. </a:t>
            </a: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They also know that chronic use of their product will end with the death of the customer, so they need to consistently attract new, young lifetime users.</a:t>
            </a:r>
            <a:endParaRPr lang="en-US" sz="3200" dirty="0">
              <a:latin typeface="Times New Roman" panose="02020603050405020304" pitchFamily="18" charset="0"/>
              <a:cs typeface="Times New Roman" panose="02020603050405020304" pitchFamily="18" charset="0"/>
            </a:endParaRPr>
          </a:p>
          <a:p>
            <a:pPr algn="just">
              <a:lnSpc>
                <a:spcPct val="150000"/>
              </a:lnSpc>
            </a:pPr>
            <a:br>
              <a:rPr lang="en-US" sz="3200" dirty="0">
                <a:latin typeface="Times New Roman" panose="02020603050405020304" pitchFamily="18" charset="0"/>
                <a:cs typeface="Times New Roman" panose="02020603050405020304" pitchFamily="18" charset="0"/>
              </a:rPr>
            </a:br>
            <a:br>
              <a:rPr lang="en-US" sz="3200" dirty="0">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rmAutofit/>
          </a:bodyPr>
          <a:lstStyle/>
          <a:p>
            <a:pPr>
              <a:lnSpc>
                <a:spcPct val="150000"/>
              </a:lnSpc>
            </a:pPr>
            <a:endParaRPr lang="en-US" sz="7200" dirty="0">
              <a:latin typeface="Times New Roman" panose="02020603050405020304" pitchFamily="18" charset="0"/>
              <a:cs typeface="Times New Roman" panose="02020603050405020304" pitchFamily="18" charset="0"/>
            </a:endParaRPr>
          </a:p>
          <a:p>
            <a:pPr>
              <a:lnSpc>
                <a:spcPct val="150000"/>
              </a:lnSpc>
            </a:pPr>
            <a:r>
              <a:rPr lang="en-US" sz="7200" dirty="0">
                <a:latin typeface="Times New Roman" panose="02020603050405020304" pitchFamily="18" charset="0"/>
                <a:cs typeface="Times New Roman" panose="02020603050405020304" pitchFamily="18" charset="0"/>
              </a:rPr>
              <a:t>Thanks </a:t>
            </a:r>
            <a:r>
              <a:rPr lang="en-US" sz="3200" dirty="0">
                <a:latin typeface="Times New Roman" panose="02020603050405020304" pitchFamily="18" charset="0"/>
                <a:cs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rmAutofit/>
          </a:bodyPr>
          <a:lstStyle/>
          <a:p>
            <a:pPr algn="just">
              <a:lnSpc>
                <a:spcPct val="150000"/>
              </a:lnSpc>
            </a:pPr>
            <a:r>
              <a:rPr lang="en-US" sz="3200" b="1" dirty="0">
                <a:latin typeface="Times New Roman" panose="02020603050405020304" pitchFamily="18" charset="0"/>
                <a:cs typeface="Times New Roman" panose="02020603050405020304" pitchFamily="18" charset="0"/>
              </a:rPr>
              <a:t>4. Political and Cultural History of Tobacco Use </a:t>
            </a:r>
            <a:endParaRPr lang="en-US" sz="3200" b="1"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Significant changes have occurred in US culture and government policy with regards to smoking, which may have seemed unimaginable fifty years ago. </a:t>
            </a: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During the second half of the twentieth century, US culture went from</a:t>
            </a:r>
            <a:br>
              <a:rPr lang="en-US" sz="3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accepting smoking to avoiding it.</a:t>
            </a: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rmAutofit/>
          </a:bodyPr>
          <a:lstStyle/>
          <a:p>
            <a:pPr algn="just">
              <a:lnSpc>
                <a:spcPct val="150000"/>
              </a:lnSpc>
            </a:pP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This change in attitude, which was heavily influenced at the beginning by the 1964 surgeon general’s report that showed smoking caused lung cancer in men, was then continuously influenced by the large volumes of research disseminated in the following years on the wide spectrum of ill effects of smoking, and resulted in policy changes at the state and federal levels to reduce the incidence of secondhand smoke and protect citizens from big tobacco advertising schemes.</a:t>
            </a: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rmAutofit/>
          </a:bodyPr>
          <a:lstStyle/>
          <a:p>
            <a:pPr algn="just">
              <a:lnSpc>
                <a:spcPct val="150000"/>
              </a:lnSpc>
            </a:pPr>
            <a:r>
              <a:rPr lang="en-US" sz="3200" b="1" dirty="0">
                <a:latin typeface="Times New Roman" panose="02020603050405020304" pitchFamily="18" charset="0"/>
                <a:cs typeface="Times New Roman" panose="02020603050405020304" pitchFamily="18" charset="0"/>
              </a:rPr>
              <a:t>4.1. Warning labels </a:t>
            </a:r>
            <a:endParaRPr lang="en-US" sz="3200" b="1"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The warning labels that we are familiar with today were required beginning in 1985. </a:t>
            </a:r>
            <a:r>
              <a:rPr lang="en-US" sz="3200" b="1" dirty="0">
                <a:latin typeface="Times New Roman" panose="02020603050405020304" pitchFamily="18" charset="0"/>
                <a:cs typeface="Times New Roman" panose="02020603050405020304" pitchFamily="18" charset="0"/>
              </a:rPr>
              <a:t>One of the following four labels is required to be on a cigarette pack:</a:t>
            </a:r>
            <a:endParaRPr lang="en-US" sz="3200" b="1"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 Smoking Causes Lung Cancer, Heart Disease, Emphysema, And</a:t>
            </a:r>
            <a:br>
              <a:rPr lang="en-US" sz="3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May Complicate Pregnancy </a:t>
            </a: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rmAutofit/>
          </a:bodyPr>
          <a:lstStyle/>
          <a:p>
            <a:pPr algn="just">
              <a:lnSpc>
                <a:spcPct val="150000"/>
              </a:lnSpc>
            </a:pP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 Quitting Smoking Now Greatly Reduces Serious Risks to Your Health</a:t>
            </a:r>
            <a:br>
              <a:rPr lang="en-US" sz="3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 Smoking By Pregnant Women May Result in Fetal Injury, Premature</a:t>
            </a:r>
            <a:br>
              <a:rPr lang="en-US" sz="3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Birth, And Low Birth Weight </a:t>
            </a: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 Cigarette Smoke Contains Carbon Monoxide</a:t>
            </a: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rmAutofit fontScale="92500" lnSpcReduction="10000"/>
          </a:bodyPr>
          <a:lstStyle/>
          <a:p>
            <a:pPr algn="just">
              <a:lnSpc>
                <a:spcPct val="150000"/>
              </a:lnSpc>
            </a:pP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Starting in 2010, as part of the 2009 Tobacco Control Act, smokeless tobacco products were required to show a warning label. </a:t>
            </a: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b="1" dirty="0">
                <a:latin typeface="Times New Roman" panose="02020603050405020304" pitchFamily="18" charset="0"/>
                <a:cs typeface="Times New Roman" panose="02020603050405020304" pitchFamily="18" charset="0"/>
              </a:rPr>
              <a:t>One of the following four labels is required to be on the two principal sides of the package and cover at least 30% of each side:</a:t>
            </a:r>
            <a:endParaRPr lang="en-US" sz="3200" b="1"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 This product can cause mouth cancer.</a:t>
            </a: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 This product can cause gum disease and tooth loss.</a:t>
            </a: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 This product is not a safe alternative to cigarettes.</a:t>
            </a: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 Smokeless tobacco is addictive.</a:t>
            </a:r>
            <a:endParaRPr lang="en-US" sz="3200" dirty="0">
              <a:latin typeface="Times New Roman" panose="02020603050405020304" pitchFamily="18" charset="0"/>
              <a:cs typeface="Times New Roman" panose="02020603050405020304" pitchFamily="18" charset="0"/>
            </a:endParaRPr>
          </a:p>
          <a:p>
            <a:pPr algn="just">
              <a:lnSpc>
                <a:spcPct val="150000"/>
              </a:lnSpc>
            </a:pP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12192000" cy="6858000"/>
          </a:xfrm>
        </p:spPr>
        <p:txBody>
          <a:bodyPr>
            <a:normAutofit/>
          </a:bodyPr>
          <a:lstStyle/>
          <a:p>
            <a:pPr algn="just">
              <a:lnSpc>
                <a:spcPct val="150000"/>
              </a:lnSpc>
            </a:pPr>
            <a:r>
              <a:rPr lang="en-US" sz="3200" b="1" dirty="0">
                <a:latin typeface="Times New Roman" panose="02020603050405020304" pitchFamily="18" charset="0"/>
                <a:cs typeface="Times New Roman" panose="02020603050405020304" pitchFamily="18" charset="0"/>
              </a:rPr>
              <a:t>4.2. Purchasing Restrictions</a:t>
            </a:r>
            <a:endParaRPr lang="en-US" sz="3200" b="1"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Age restrictions on who can purchase cigarettes have existed in the United States since 1992.  </a:t>
            </a:r>
            <a:endParaRPr lang="en-US" sz="3200" dirty="0">
              <a:latin typeface="Times New Roman" panose="02020603050405020304" pitchFamily="18" charset="0"/>
              <a:cs typeface="Times New Roman" panose="02020603050405020304" pitchFamily="18" charset="0"/>
            </a:endParaRPr>
          </a:p>
          <a:p>
            <a:pPr algn="just">
              <a:lnSpc>
                <a:spcPct val="150000"/>
              </a:lnSpc>
            </a:pPr>
            <a:r>
              <a:rPr lang="en-US" sz="3200" dirty="0">
                <a:latin typeface="Times New Roman" panose="02020603050405020304" pitchFamily="18" charset="0"/>
                <a:cs typeface="Times New Roman" panose="02020603050405020304" pitchFamily="18" charset="0"/>
              </a:rPr>
              <a:t>The average legal age for purchasing is eighteen years old. In four states (Alabama, Alaska, New Jersey, and Utah) the age is nineteen years old. </a:t>
            </a:r>
            <a:endParaRPr lang="en-US"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0800090" y="0"/>
            <a:ext cx="1391910" cy="970037"/>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8568</Words>
  <Application>WPS Presentation</Application>
  <PresentationFormat>Widescreen</PresentationFormat>
  <Paragraphs>163</Paragraphs>
  <Slides>34</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34</vt:i4>
      </vt:variant>
    </vt:vector>
  </HeadingPairs>
  <TitlesOfParts>
    <vt:vector size="43" baseType="lpstr">
      <vt:lpstr>Arial</vt:lpstr>
      <vt:lpstr>SimSun</vt:lpstr>
      <vt:lpstr>Wingdings</vt:lpstr>
      <vt:lpstr>Times New Roman</vt:lpstr>
      <vt:lpstr>Calibri</vt:lpstr>
      <vt:lpstr>Microsoft YaHei</vt:lpstr>
      <vt:lpstr>Arial Unicode MS</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Aras</dc:creator>
  <cp:lastModifiedBy>Salih Abdulla</cp:lastModifiedBy>
  <cp:revision>77</cp:revision>
  <dcterms:created xsi:type="dcterms:W3CDTF">2021-09-23T02:40:00Z</dcterms:created>
  <dcterms:modified xsi:type="dcterms:W3CDTF">2026-05-04T11:41:29Z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1033-12.1.0.25242</vt:lpwstr>
  </property>
  <property fmtid="{D5CDD505-2E9C-101B-9397-08002B2CF9AE}" pid="3" name="ICV">
    <vt:lpwstr>1CD5B569FCD04D88B9D440A9DA48394B_12</vt:lpwstr>
  </property>
</Properties>
</file>