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0" r:id="rId4"/>
    <p:sldMasterId id="2147483716" r:id="rId5"/>
    <p:sldMasterId id="2147483728" r:id="rId6"/>
    <p:sldMasterId id="2147483744" r:id="rId7"/>
    <p:sldMasterId id="2147483756" r:id="rId8"/>
    <p:sldMasterId id="2147483772" r:id="rId9"/>
    <p:sldMasterId id="2147483784" r:id="rId10"/>
    <p:sldMasterId id="2147483800" r:id="rId11"/>
    <p:sldMasterId id="2147483812" r:id="rId12"/>
    <p:sldMasterId id="2147483828" r:id="rId13"/>
    <p:sldMasterId id="2147483876" r:id="rId14"/>
  </p:sldMasterIdLst>
  <p:notesMasterIdLst>
    <p:notesMasterId r:id="rId23"/>
  </p:notesMasterIdLst>
  <p:handoutMasterIdLst>
    <p:handoutMasterId r:id="rId24"/>
  </p:handoutMasterIdLst>
  <p:sldIdLst>
    <p:sldId id="331" r:id="rId15"/>
    <p:sldId id="348" r:id="rId16"/>
    <p:sldId id="323" r:id="rId17"/>
    <p:sldId id="346" r:id="rId18"/>
    <p:sldId id="317" r:id="rId19"/>
    <p:sldId id="335" r:id="rId20"/>
    <p:sldId id="349" r:id="rId21"/>
    <p:sldId id="347" r:id="rId2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7FE"/>
    <a:srgbClr val="0066FF"/>
    <a:srgbClr val="FFFF00"/>
    <a:srgbClr val="FFFFFF"/>
    <a:srgbClr val="F4EE00"/>
    <a:srgbClr val="DED900"/>
    <a:srgbClr val="3399FF"/>
    <a:srgbClr val="008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89247" autoAdjust="0"/>
  </p:normalViewPr>
  <p:slideViewPr>
    <p:cSldViewPr>
      <p:cViewPr>
        <p:scale>
          <a:sx n="50" d="100"/>
          <a:sy n="50" d="100"/>
        </p:scale>
        <p:origin x="-2100" y="-42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1BF7E7ED-8C33-4546-93E7-F87D08D63EC1}" type="datetimeFigureOut">
              <a:rPr lang="en-GB" smtClean="0"/>
              <a:pPr/>
              <a:t>06/05/2026</a:t>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C0911B50-2484-471A-A049-213664531704}" type="slidenum">
              <a:rPr lang="en-GB" smtClean="0"/>
              <a:pPr/>
              <a:t>‹#›</a:t>
            </a:fld>
            <a:endParaRPr lang="en-GB"/>
          </a:p>
        </p:txBody>
      </p:sp>
    </p:spTree>
    <p:extLst>
      <p:ext uri="{BB962C8B-B14F-4D97-AF65-F5344CB8AC3E}">
        <p14:creationId xmlns:p14="http://schemas.microsoft.com/office/powerpoint/2010/main" val="40229711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8915006-E157-4127-8361-A12680FCABBD}" type="datetimeFigureOut">
              <a:rPr lang="en-GB" smtClean="0"/>
              <a:pPr/>
              <a:t>06/05/2026</a:t>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4672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200"/>
            </a:lvl1pPr>
          </a:lstStyle>
          <a:p>
            <a:fld id="{4BEA5B25-D60B-4404-9ED9-D4A9C083AE24}" type="slidenum">
              <a:rPr lang="en-GB" smtClean="0"/>
              <a:pPr/>
              <a:t>‹#›</a:t>
            </a:fld>
            <a:endParaRPr lang="en-GB"/>
          </a:p>
        </p:txBody>
      </p:sp>
    </p:spTree>
    <p:extLst>
      <p:ext uri="{BB962C8B-B14F-4D97-AF65-F5344CB8AC3E}">
        <p14:creationId xmlns:p14="http://schemas.microsoft.com/office/powerpoint/2010/main" val="165090686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Methodology</a:t>
            </a:r>
            <a:endParaRPr lang="en-GB"/>
          </a:p>
        </p:txBody>
      </p:sp>
    </p:spTree>
    <p:extLst>
      <p:ext uri="{BB962C8B-B14F-4D97-AF65-F5344CB8AC3E}">
        <p14:creationId xmlns:p14="http://schemas.microsoft.com/office/powerpoint/2010/main" val="212892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en-GB" sz="1200" kern="1200" dirty="0" smtClean="0">
                <a:solidFill>
                  <a:schemeClr val="tx1"/>
                </a:solidFill>
                <a:latin typeface="+mn-lt"/>
                <a:ea typeface="+mn-ea"/>
                <a:cs typeface="+mn-cs"/>
              </a:rPr>
              <a:t>The concept of functional food backs to the middle of 1980s, when first promoted in Japan by expertise who studied the connection between nutrition, supplementation and alteration physiological system. Then after the interest of functional food spread over EU and US.</a:t>
            </a:r>
          </a:p>
          <a:p>
            <a:pPr algn="just" rtl="0"/>
            <a:r>
              <a:rPr lang="en-GB" sz="1200" kern="1200" dirty="0" smtClean="0">
                <a:solidFill>
                  <a:schemeClr val="tx1"/>
                </a:solidFill>
                <a:latin typeface="+mn-lt"/>
                <a:ea typeface="+mn-ea"/>
                <a:cs typeface="+mn-cs"/>
              </a:rPr>
              <a:t>The term refers to the food that supplemented with a particular component that possess positive physiological influences (</a:t>
            </a:r>
            <a:r>
              <a:rPr lang="en-GB" sz="1200" u="none" strike="noStrike" kern="1200" dirty="0" smtClean="0">
                <a:solidFill>
                  <a:schemeClr val="tx1"/>
                </a:solidFill>
                <a:latin typeface="+mn-lt"/>
                <a:ea typeface="+mn-ea"/>
                <a:cs typeface="+mn-cs"/>
                <a:hlinkClick r:id="" action="ppaction://hlinkfile" tooltip="Van Kleef, 2005 #81"/>
              </a:rPr>
              <a:t>Van </a:t>
            </a:r>
            <a:r>
              <a:rPr lang="en-GB" sz="1200" u="none" strike="noStrike" kern="1200" dirty="0" err="1" smtClean="0">
                <a:solidFill>
                  <a:schemeClr val="tx1"/>
                </a:solidFill>
                <a:latin typeface="+mn-lt"/>
                <a:ea typeface="+mn-ea"/>
                <a:cs typeface="+mn-cs"/>
                <a:hlinkClick r:id="" action="ppaction://hlinkfile" tooltip="Van Kleef, 2005 #81"/>
              </a:rPr>
              <a:t>Kleef</a:t>
            </a:r>
            <a:r>
              <a:rPr lang="en-GB" sz="1200" u="none" strike="noStrike" kern="1200" dirty="0" smtClean="0">
                <a:solidFill>
                  <a:schemeClr val="tx1"/>
                </a:solidFill>
                <a:latin typeface="+mn-lt"/>
                <a:ea typeface="+mn-ea"/>
                <a:cs typeface="+mn-cs"/>
                <a:hlinkClick r:id="" action="ppaction://hlinkfile" tooltip="Van Kleef, 2005 #81"/>
              </a:rPr>
              <a:t> et al., 2005</a:t>
            </a:r>
            <a:r>
              <a:rPr lang="en-GB" sz="1200" kern="1200" dirty="0" smtClean="0">
                <a:solidFill>
                  <a:schemeClr val="tx1"/>
                </a:solidFill>
                <a:latin typeface="+mn-lt"/>
                <a:ea typeface="+mn-ea"/>
                <a:cs typeface="+mn-cs"/>
              </a:rPr>
              <a:t>). This concept (FF) has been described many times and there is no single agreed definition to precisely describe FF (</a:t>
            </a:r>
            <a:r>
              <a:rPr lang="en-GB" sz="1200" u="none" strike="noStrike" kern="1200" dirty="0" err="1" smtClean="0">
                <a:solidFill>
                  <a:schemeClr val="tx1"/>
                </a:solidFill>
                <a:latin typeface="+mn-lt"/>
                <a:ea typeface="+mn-ea"/>
                <a:cs typeface="+mn-cs"/>
                <a:hlinkClick r:id="" action="ppaction://hlinkfile" tooltip="Alzamora, 2005 #281"/>
              </a:rPr>
              <a:t>Alzamora</a:t>
            </a:r>
            <a:r>
              <a:rPr lang="en-GB" sz="1200" u="none" strike="noStrike" kern="1200" dirty="0" smtClean="0">
                <a:solidFill>
                  <a:schemeClr val="tx1"/>
                </a:solidFill>
                <a:latin typeface="+mn-lt"/>
                <a:ea typeface="+mn-ea"/>
                <a:cs typeface="+mn-cs"/>
                <a:hlinkClick r:id="" action="ppaction://hlinkfile" tooltip="Alzamora, 2005 #281"/>
              </a:rPr>
              <a:t> et al., 2005</a:t>
            </a:r>
            <a:r>
              <a:rPr lang="en-GB" sz="1200" kern="1200" dirty="0" smtClean="0">
                <a:solidFill>
                  <a:schemeClr val="tx1"/>
                </a:solidFill>
                <a:latin typeface="+mn-lt"/>
                <a:ea typeface="+mn-ea"/>
                <a:cs typeface="+mn-cs"/>
              </a:rPr>
              <a:t>). Up to date, various food scientists, organisations  and academics  have suggested different definitions </a:t>
            </a:r>
            <a:endParaRPr lang="en-GB" dirty="0"/>
          </a:p>
        </p:txBody>
      </p:sp>
      <p:sp>
        <p:nvSpPr>
          <p:cNvPr id="4" name="Header Placeholder 3"/>
          <p:cNvSpPr>
            <a:spLocks noGrp="1"/>
          </p:cNvSpPr>
          <p:nvPr>
            <p:ph type="hdr" sz="quarter" idx="10"/>
          </p:nvPr>
        </p:nvSpPr>
        <p:spPr/>
        <p:txBody>
          <a:bodyPr/>
          <a:lstStyle/>
          <a:p>
            <a:r>
              <a:rPr lang="en-GB" smtClean="0"/>
              <a:t>Methodology</a:t>
            </a:r>
            <a:endParaRPr lang="en-GB"/>
          </a:p>
        </p:txBody>
      </p:sp>
    </p:spTree>
    <p:extLst>
      <p:ext uri="{BB962C8B-B14F-4D97-AF65-F5344CB8AC3E}">
        <p14:creationId xmlns:p14="http://schemas.microsoft.com/office/powerpoint/2010/main" val="39694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make the bread we used this</a:t>
            </a:r>
            <a:r>
              <a:rPr lang="en-GB" baseline="0" dirty="0" smtClean="0"/>
              <a:t> ingredients; but for the DF, we used 20 different combination and tested quality. After a series of tests we found this does will be the best </a:t>
            </a:r>
            <a:endParaRPr lang="en-GB" dirty="0"/>
          </a:p>
        </p:txBody>
      </p:sp>
      <p:sp>
        <p:nvSpPr>
          <p:cNvPr id="4" name="Header Placeholder 3"/>
          <p:cNvSpPr>
            <a:spLocks noGrp="1"/>
          </p:cNvSpPr>
          <p:nvPr>
            <p:ph type="hdr" sz="quarter" idx="10"/>
          </p:nvPr>
        </p:nvSpPr>
        <p:spPr/>
        <p:txBody>
          <a:bodyPr/>
          <a:lstStyle/>
          <a:p>
            <a:r>
              <a:rPr lang="en-GB" smtClean="0"/>
              <a:t>Methodology</a:t>
            </a:r>
            <a:endParaRPr lang="en-GB"/>
          </a:p>
        </p:txBody>
      </p:sp>
    </p:spTree>
    <p:extLst>
      <p:ext uri="{BB962C8B-B14F-4D97-AF65-F5344CB8AC3E}">
        <p14:creationId xmlns:p14="http://schemas.microsoft.com/office/powerpoint/2010/main" val="421752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recruited a 9</a:t>
            </a:r>
            <a:r>
              <a:rPr lang="en-GB" baseline="0" dirty="0" smtClean="0"/>
              <a:t> healthy volunteers from staff and students of Plymouth university. After we made sure they do not have any health problems. We asked them to come to lab after they fast overnight. We served a proper breakfast with our bread corresponding to 50g of carbohydrate. Then we asked them to eat blood themselves at different time according this form. </a:t>
            </a:r>
            <a:endParaRPr lang="en-GB" dirty="0"/>
          </a:p>
        </p:txBody>
      </p:sp>
      <p:sp>
        <p:nvSpPr>
          <p:cNvPr id="4" name="Header Placeholder 3"/>
          <p:cNvSpPr>
            <a:spLocks noGrp="1"/>
          </p:cNvSpPr>
          <p:nvPr>
            <p:ph type="hdr" sz="quarter" idx="10"/>
          </p:nvPr>
        </p:nvSpPr>
        <p:spPr/>
        <p:txBody>
          <a:bodyPr/>
          <a:lstStyle/>
          <a:p>
            <a:r>
              <a:rPr lang="en-GB" smtClean="0"/>
              <a:t>Methodology</a:t>
            </a:r>
            <a:endParaRPr lang="en-GB"/>
          </a:p>
        </p:txBody>
      </p:sp>
    </p:spTree>
    <p:extLst>
      <p:ext uri="{BB962C8B-B14F-4D97-AF65-F5344CB8AC3E}">
        <p14:creationId xmlns:p14="http://schemas.microsoft.com/office/powerpoint/2010/main" val="78248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 Id="rId5" Type="http://schemas.openxmlformats.org/officeDocument/2006/relationships/image" Target="../media/image1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1"/>
            <a:ext cx="8458200" cy="3454415"/>
          </a:xfrm>
          <a:prstGeom prst="rect">
            <a:avLst/>
          </a:prstGeom>
        </p:spPr>
      </p:pic>
      <p:pic>
        <p:nvPicPr>
          <p:cNvPr id="11" name="Picture 10"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3" y="3730912"/>
            <a:ext cx="7039627" cy="3139615"/>
          </a:xfrm>
          <a:prstGeom prst="rect">
            <a:avLst/>
          </a:prstGeom>
        </p:spPr>
      </p:pic>
      <p:pic>
        <p:nvPicPr>
          <p:cNvPr id="8" name="Picture 7"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1"/>
            <a:ext cx="5373635" cy="643129"/>
          </a:xfrm>
          <a:prstGeom prst="rect">
            <a:avLst/>
          </a:prstGeom>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1"/>
            <a:ext cx="5373635" cy="563881"/>
          </a:xfrm>
          <a:prstGeom prst="rect">
            <a:avLst/>
          </a:prstGeom>
        </p:spPr>
      </p:pic>
      <p:pic>
        <p:nvPicPr>
          <p:cNvPr id="14" name="Picture 13"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70"/>
            <a:ext cx="9144000" cy="2102938"/>
          </a:xfrm>
          <a:prstGeom prst="rect">
            <a:avLst/>
          </a:prstGeom>
        </p:spPr>
      </p:pic>
      <p:pic>
        <p:nvPicPr>
          <p:cNvPr id="16" name="Picture 15"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8" y="3591838"/>
            <a:ext cx="3313183" cy="1341123"/>
          </a:xfrm>
          <a:prstGeom prst="rect">
            <a:avLst/>
          </a:prstGeom>
        </p:spPr>
      </p:pic>
      <p:pic>
        <p:nvPicPr>
          <p:cNvPr id="17" name="Picture 16"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1"/>
            <a:ext cx="4476075" cy="809685"/>
          </a:xfrm>
          <a:prstGeom prst="rect">
            <a:avLst/>
          </a:prstGeom>
        </p:spPr>
      </p:pic>
      <p:pic>
        <p:nvPicPr>
          <p:cNvPr id="19" name="Picture 18"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p:nvPicPr>
        <p:blipFill>
          <a:blip r:embed="rId3" cstate="print">
            <a:lum bright="70000" contrast="-70000"/>
          </a:blip>
          <a:stretch>
            <a:fillRect/>
          </a:stretch>
        </p:blipFill>
        <p:spPr>
          <a:xfrm>
            <a:off x="2590800" y="3260332"/>
            <a:ext cx="6553200" cy="3611887"/>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8" y="2865715"/>
            <a:ext cx="6857999" cy="1126571"/>
          </a:xfrm>
          <a:prstGeom prst="rect">
            <a:avLst/>
          </a:prstGeom>
        </p:spPr>
      </p:pic>
      <p:pic>
        <p:nvPicPr>
          <p:cNvPr id="9" name="Picture 8"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1" y="2830213"/>
            <a:ext cx="6858000" cy="1200959"/>
          </a:xfrm>
          <a:prstGeom prst="rect">
            <a:avLst/>
          </a:prstGeom>
        </p:spPr>
      </p:pic>
      <p:sp>
        <p:nvSpPr>
          <p:cNvPr id="2" name="Title 1"/>
          <p:cNvSpPr>
            <a:spLocks noGrp="1"/>
          </p:cNvSpPr>
          <p:nvPr>
            <p:ph type="title"/>
          </p:nvPr>
        </p:nvSpPr>
        <p:spPr>
          <a:xfrm>
            <a:off x="1200959"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9"/>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9"/>
          </a:xfrm>
          <a:prstGeom prst="rect">
            <a:avLst/>
          </a:prstGeom>
        </p:spPr>
      </p:pic>
      <p:pic>
        <p:nvPicPr>
          <p:cNvPr id="11" name="Picture 10"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5" y="2956142"/>
            <a:ext cx="6858001" cy="945719"/>
          </a:xfrm>
          <a:prstGeom prst="rect">
            <a:avLst/>
          </a:prstGeom>
        </p:spPr>
      </p:pic>
      <p:pic>
        <p:nvPicPr>
          <p:cNvPr id="14" name="Picture 13"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7"/>
            <a:ext cx="9250475" cy="1435922"/>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FE546-D9B9-4430-BAE8-B5D2D0481B27}" type="datetimeFigureOut">
              <a:rPr lang="en-US" smtClean="0"/>
              <a:pPr/>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FE546-D9B9-4430-BAE8-B5D2D0481B27}" type="datetimeFigureOut">
              <a:rPr lang="en-US" smtClean="0"/>
              <a:pPr/>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E546-D9B9-4430-BAE8-B5D2D0481B27}" type="datetimeFigureOut">
              <a:rPr lang="en-US" smtClean="0"/>
              <a:pPr/>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image" Target="../media/image1.gif"/><Relationship Id="rId2" Type="http://schemas.openxmlformats.org/officeDocument/2006/relationships/slideLayout" Target="../slideLayouts/slideLayout117.xml"/><Relationship Id="rId16"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gi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image" Target="../media/image1.gif"/><Relationship Id="rId2" Type="http://schemas.openxmlformats.org/officeDocument/2006/relationships/slideLayout" Target="../slideLayouts/slideLayout143.xml"/><Relationship Id="rId16" Type="http://schemas.openxmlformats.org/officeDocument/2006/relationships/theme" Target="../theme/theme12.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2.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gi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gi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gif"/><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gi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gif"/><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gif"/><Relationship Id="rId2" Type="http://schemas.openxmlformats.org/officeDocument/2006/relationships/slideLayout" Target="../slideLayouts/slideLayout91.xml"/><Relationship Id="rId16" Type="http://schemas.openxmlformats.org/officeDocument/2006/relationships/theme" Target="../theme/theme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gi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31FE546-D9B9-4430-BAE8-B5D2D0481B27}"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5FA2DF-B09C-42BA-88B6-6D71FFDCD943}"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5/6/2026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A2DF-B09C-42BA-88B6-6D71FFDCD9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5/6/2026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5" r="729"/>
          <a:stretch/>
        </p:blipFill>
        <p:spPr bwMode="auto">
          <a:xfrm>
            <a:off x="-1" y="4953000"/>
            <a:ext cx="914400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9" r="2899"/>
          <a:stretch/>
        </p:blipFill>
        <p:spPr bwMode="auto">
          <a:xfrm>
            <a:off x="-1" y="-1"/>
            <a:ext cx="5105401" cy="64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3"/>
          <p:cNvSpPr txBox="1">
            <a:spLocks/>
          </p:cNvSpPr>
          <p:nvPr/>
        </p:nvSpPr>
        <p:spPr>
          <a:xfrm>
            <a:off x="769187" y="2121456"/>
            <a:ext cx="7605623" cy="1323439"/>
          </a:xfrm>
          <a:prstGeom prst="rect">
            <a:avLst/>
          </a:prstGeom>
          <a:noFill/>
        </p:spPr>
        <p:txBody>
          <a:bodyPr vert="horz" wrap="square" lIns="91440" tIns="45720" rIns="91440" bIns="45720" rtlCol="0" anchor="t">
            <a:sp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spcBef>
                <a:spcPct val="50000"/>
              </a:spcBef>
            </a:pPr>
            <a:r>
              <a:rPr lang="en-US" dirty="0" smtClean="0"/>
              <a:t>Introduction  to  Human Nutrition </a:t>
            </a:r>
            <a:endParaRPr lang="en-US" dirty="0"/>
          </a:p>
        </p:txBody>
      </p:sp>
      <p:sp>
        <p:nvSpPr>
          <p:cNvPr id="10" name="Rectangle 9"/>
          <p:cNvSpPr/>
          <p:nvPr/>
        </p:nvSpPr>
        <p:spPr>
          <a:xfrm>
            <a:off x="1884151" y="4038600"/>
            <a:ext cx="5375695" cy="2492990"/>
          </a:xfrm>
          <a:prstGeom prst="rect">
            <a:avLst/>
          </a:prstGeom>
        </p:spPr>
        <p:txBody>
          <a:bodyPr wrap="square">
            <a:spAutoFit/>
          </a:bodyPr>
          <a:lstStyle/>
          <a:p>
            <a:pPr algn="ctr"/>
            <a:r>
              <a:rPr lang="en-US" sz="3200" b="1" dirty="0" smtClean="0">
                <a:solidFill>
                  <a:srgbClr val="FF0000"/>
                </a:solidFill>
                <a:effectLst>
                  <a:outerShdw blurRad="38100" dist="38100" dir="2700000" algn="tl">
                    <a:srgbClr val="000000">
                      <a:alpha val="43137"/>
                    </a:srgbClr>
                  </a:outerShdw>
                </a:effectLst>
              </a:rPr>
              <a:t>Assist Prof   </a:t>
            </a:r>
            <a:r>
              <a:rPr lang="en-US" sz="3200" b="1" dirty="0" err="1" smtClean="0">
                <a:solidFill>
                  <a:srgbClr val="FF0000"/>
                </a:solidFill>
                <a:effectLst>
                  <a:outerShdw blurRad="38100" dist="38100" dir="2700000" algn="tl">
                    <a:srgbClr val="000000">
                      <a:alpha val="43137"/>
                    </a:srgbClr>
                  </a:outerShdw>
                </a:effectLst>
              </a:rPr>
              <a:t>Yaseen</a:t>
            </a:r>
            <a:r>
              <a:rPr lang="en-US" sz="3200" b="1" dirty="0" smtClean="0">
                <a:solidFill>
                  <a:srgbClr val="FF0000"/>
                </a:solidFill>
                <a:effectLst>
                  <a:outerShdw blurRad="38100" dist="38100" dir="2700000" algn="tl">
                    <a:srgbClr val="000000">
                      <a:alpha val="43137"/>
                    </a:srgbClr>
                  </a:outerShdw>
                </a:effectLst>
              </a:rPr>
              <a:t> </a:t>
            </a:r>
            <a:r>
              <a:rPr lang="en-US" sz="3200" b="1" dirty="0" err="1" smtClean="0">
                <a:solidFill>
                  <a:srgbClr val="FF0000"/>
                </a:solidFill>
                <a:effectLst>
                  <a:outerShdw blurRad="38100" dist="38100" dir="2700000" algn="tl">
                    <a:srgbClr val="000000">
                      <a:alpha val="43137"/>
                    </a:srgbClr>
                  </a:outerShdw>
                </a:effectLst>
              </a:rPr>
              <a:t>Galali</a:t>
            </a:r>
            <a:endParaRPr lang="en-US" sz="3200" b="1" dirty="0" smtClean="0">
              <a:solidFill>
                <a:srgbClr val="FF0000"/>
              </a:solidFill>
              <a:effectLst>
                <a:outerShdw blurRad="38100" dist="38100" dir="2700000" algn="tl">
                  <a:srgbClr val="000000">
                    <a:alpha val="43137"/>
                  </a:srgbClr>
                </a:outerShdw>
              </a:effectLst>
            </a:endParaRPr>
          </a:p>
          <a:p>
            <a:pPr algn="ctr"/>
            <a:endParaRPr lang="en-US" sz="3200" b="1" dirty="0" smtClean="0">
              <a:solidFill>
                <a:srgbClr val="FF0000"/>
              </a:solidFill>
              <a:effectLst>
                <a:outerShdw blurRad="38100" dist="38100" dir="2700000" algn="tl">
                  <a:srgbClr val="000000">
                    <a:alpha val="43137"/>
                  </a:srgbClr>
                </a:outerShdw>
              </a:effectLst>
            </a:endParaRPr>
          </a:p>
          <a:p>
            <a:pPr algn="ctr"/>
            <a:endParaRPr lang="en-US" sz="3200" b="1" dirty="0" smtClean="0">
              <a:solidFill>
                <a:srgbClr val="FF0000"/>
              </a:solidFill>
              <a:effectLst>
                <a:outerShdw blurRad="38100" dist="38100" dir="2700000" algn="tl">
                  <a:srgbClr val="000000">
                    <a:alpha val="43137"/>
                  </a:srgbClr>
                </a:outerShdw>
              </a:effectLst>
            </a:endParaRPr>
          </a:p>
          <a:p>
            <a:pPr algn="ctr"/>
            <a:endParaRPr lang="en-GB" sz="3200" b="1" dirty="0" smtClean="0">
              <a:solidFill>
                <a:srgbClr val="FF0000"/>
              </a:solidFill>
              <a:effectLst>
                <a:outerShdw blurRad="38100" dist="38100" dir="2700000" algn="tl">
                  <a:srgbClr val="000000">
                    <a:alpha val="43137"/>
                  </a:srgbClr>
                </a:outerShdw>
              </a:effectLst>
            </a:endParaRPr>
          </a:p>
          <a:p>
            <a:pPr lvl="0" algn="ctr"/>
            <a:endParaRPr lang="en-US" sz="28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63488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1500" accel="50000" decel="50000" autoRev="1" fill="hold">
                                          <p:stCondLst>
                                            <p:cond delay="0"/>
                                          </p:stCondLst>
                                        </p:cTn>
                                        <p:tgtEl>
                                          <p:spTgt spid="8"/>
                                        </p:tgtEl>
                                        <p:attrNameLst>
                                          <p:attrName>ppt_x</p:attrName>
                                          <p:attrName>ppt_y</p:attrName>
                                        </p:attrNameLst>
                                      </p:cBhvr>
                                    </p:animMotion>
                                    <p:animRot by="1500000">
                                      <p:cBhvr>
                                        <p:cTn id="7" dur="750" fill="hold">
                                          <p:stCondLst>
                                            <p:cond delay="0"/>
                                          </p:stCondLst>
                                        </p:cTn>
                                        <p:tgtEl>
                                          <p:spTgt spid="8"/>
                                        </p:tgtEl>
                                        <p:attrNameLst>
                                          <p:attrName>r</p:attrName>
                                        </p:attrNameLst>
                                      </p:cBhvr>
                                    </p:animRot>
                                    <p:animRot by="-1500000">
                                      <p:cBhvr>
                                        <p:cTn id="8" dur="750" fill="hold">
                                          <p:stCondLst>
                                            <p:cond delay="750"/>
                                          </p:stCondLst>
                                        </p:cTn>
                                        <p:tgtEl>
                                          <p:spTgt spid="8"/>
                                        </p:tgtEl>
                                        <p:attrNameLst>
                                          <p:attrName>r</p:attrName>
                                        </p:attrNameLst>
                                      </p:cBhvr>
                                    </p:animRot>
                                    <p:animRot by="-1500000">
                                      <p:cBhvr>
                                        <p:cTn id="9" dur="750" fill="hold">
                                          <p:stCondLst>
                                            <p:cond delay="1500"/>
                                          </p:stCondLst>
                                        </p:cTn>
                                        <p:tgtEl>
                                          <p:spTgt spid="8"/>
                                        </p:tgtEl>
                                        <p:attrNameLst>
                                          <p:attrName>r</p:attrName>
                                        </p:attrNameLst>
                                      </p:cBhvr>
                                    </p:animRot>
                                    <p:animRot by="1500000">
                                      <p:cBhvr>
                                        <p:cTn id="10" dur="750" fill="hold">
                                          <p:stCondLst>
                                            <p:cond delay="225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t>
            </a:r>
            <a:endParaRPr lang="en-US" dirty="0"/>
          </a:p>
        </p:txBody>
      </p:sp>
      <p:sp>
        <p:nvSpPr>
          <p:cNvPr id="3" name="Content Placeholder 2"/>
          <p:cNvSpPr>
            <a:spLocks noGrp="1"/>
          </p:cNvSpPr>
          <p:nvPr>
            <p:ph idx="1"/>
          </p:nvPr>
        </p:nvSpPr>
        <p:spPr/>
        <p:txBody>
          <a:bodyPr/>
          <a:lstStyle/>
          <a:p>
            <a:r>
              <a:rPr lang="en-GB" dirty="0" smtClean="0"/>
              <a:t>Nutrition is the study of nutrients in food, how the body uses nutrients, and the relationship between diet, health, and disease.</a:t>
            </a:r>
          </a:p>
          <a:p>
            <a:pPr>
              <a:buNone/>
            </a:pPr>
            <a:r>
              <a:rPr lang="en-GB" dirty="0" smtClean="0"/>
              <a:t/>
            </a:r>
            <a:br>
              <a:rPr lang="en-GB" dirty="0" smtClean="0"/>
            </a:br>
            <a:endParaRPr lang="en-US" dirty="0"/>
          </a:p>
        </p:txBody>
      </p:sp>
      <p:pic>
        <p:nvPicPr>
          <p:cNvPr id="10242" name="Picture 2" descr="ÙØªÙØ¬Ø© Ø¨Ø­Ø« Ø§ÙØµÙØ± Ø¹Ù âªNutritionâ¬â"/>
          <p:cNvPicPr>
            <a:picLocks noChangeAspect="1" noChangeArrowheads="1"/>
          </p:cNvPicPr>
          <p:nvPr/>
        </p:nvPicPr>
        <p:blipFill>
          <a:blip r:embed="rId2" cstate="print"/>
          <a:srcRect/>
          <a:stretch>
            <a:fillRect/>
          </a:stretch>
        </p:blipFill>
        <p:spPr bwMode="auto">
          <a:xfrm>
            <a:off x="4495800" y="3430066"/>
            <a:ext cx="3311444" cy="220873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57200" y="274638"/>
            <a:ext cx="8229600" cy="1143000"/>
          </a:xfrm>
        </p:spPr>
        <p:txBody>
          <a:bodyPr/>
          <a:lstStyle/>
          <a:p>
            <a:r>
              <a:rPr lang="en-US" dirty="0" smtClean="0"/>
              <a:t>Definitions </a:t>
            </a:r>
            <a:endParaRPr lang="ar-SA" dirty="0" smtClean="0"/>
          </a:p>
        </p:txBody>
      </p:sp>
      <p:sp>
        <p:nvSpPr>
          <p:cNvPr id="10" name="Content Placeholder 4"/>
          <p:cNvSpPr>
            <a:spLocks noGrp="1"/>
          </p:cNvSpPr>
          <p:nvPr>
            <p:ph idx="1"/>
          </p:nvPr>
        </p:nvSpPr>
        <p:spPr>
          <a:xfrm>
            <a:off x="457200" y="1600200"/>
            <a:ext cx="8229600" cy="4525963"/>
          </a:xfrm>
        </p:spPr>
        <p:txBody>
          <a:bodyPr/>
          <a:lstStyle/>
          <a:p>
            <a:pPr>
              <a:buNone/>
            </a:pPr>
            <a:r>
              <a:rPr lang="en-GB" dirty="0" smtClean="0"/>
              <a:t> </a:t>
            </a:r>
            <a:r>
              <a:rPr lang="en-GB" dirty="0" smtClean="0">
                <a:solidFill>
                  <a:srgbClr val="FF0000"/>
                </a:solidFill>
              </a:rPr>
              <a:t>Foods</a:t>
            </a:r>
            <a:r>
              <a:rPr lang="en-GB" dirty="0" smtClean="0"/>
              <a:t> is any substance when ingested or eaten nourishes the body.</a:t>
            </a:r>
            <a:endParaRPr lang="ar-OM" dirty="0" smtClean="0"/>
          </a:p>
          <a:p>
            <a:pPr>
              <a:buNone/>
            </a:pPr>
            <a:r>
              <a:rPr lang="en-GB" dirty="0" smtClean="0">
                <a:solidFill>
                  <a:srgbClr val="FF0000"/>
                </a:solidFill>
              </a:rPr>
              <a:t>Nutrient</a:t>
            </a:r>
            <a:r>
              <a:rPr lang="en-GB" dirty="0" smtClean="0"/>
              <a:t> – is a chemical component needed by the body to provide energy, to</a:t>
            </a:r>
          </a:p>
          <a:p>
            <a:pPr>
              <a:buNone/>
            </a:pPr>
            <a:r>
              <a:rPr lang="en-GB" dirty="0" smtClean="0"/>
              <a:t>build and repair tissues and to regulate life process.</a:t>
            </a:r>
            <a:endParaRPr lang="ar-OM" dirty="0" smtClean="0"/>
          </a:p>
          <a:p>
            <a:pPr>
              <a:buNone/>
            </a:pPr>
            <a:r>
              <a:rPr lang="en-GB" dirty="0" smtClean="0">
                <a:solidFill>
                  <a:srgbClr val="FF0000"/>
                </a:solidFill>
              </a:rPr>
              <a:t>Digestion</a:t>
            </a:r>
            <a:r>
              <a:rPr lang="en-GB" dirty="0" smtClean="0"/>
              <a:t> – it is a mechanical and chemical breakdown of food into smaller components.</a:t>
            </a:r>
            <a:endParaRPr lang="ar-SA" dirty="0" smtClean="0"/>
          </a:p>
        </p:txBody>
      </p:sp>
      <p:sp>
        <p:nvSpPr>
          <p:cNvPr id="13" name="Slide Number Placeholder 2"/>
          <p:cNvSpPr>
            <a:spLocks noGrp="1"/>
          </p:cNvSpPr>
          <p:nvPr>
            <p:ph type="sldNum" sz="quarter" idx="12"/>
          </p:nvPr>
        </p:nvSpPr>
        <p:spPr>
          <a:xfrm>
            <a:off x="457200" y="6245225"/>
            <a:ext cx="2133600" cy="476250"/>
          </a:xfrm>
          <a:noFill/>
        </p:spPr>
        <p:txBody>
          <a:bodyPr/>
          <a:lstStyle/>
          <a:p>
            <a:fld id="{25CDE97B-217F-46A9-ADA9-A76819C77DF5}" type="slidenum">
              <a:rPr lang="ar-SA" smtClean="0">
                <a:latin typeface="Arial" charset="0"/>
                <a:cs typeface="Arial" charset="0"/>
              </a:rPr>
              <a:pPr/>
              <a:t>3</a:t>
            </a:fld>
            <a:endParaRPr lang="en-US" smtClean="0">
              <a:latin typeface="Arial" charset="0"/>
              <a:cs typeface="Arial" charset="0"/>
            </a:endParaRPr>
          </a:p>
        </p:txBody>
      </p:sp>
      <p:sp>
        <p:nvSpPr>
          <p:cNvPr id="25602" name="AutoShape 2" descr="ÙØªÙØ¬Ø© Ø¨Ø­Ø« Ø§ÙØµÙØ± Ø¹Ù âªepidemiology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ÙØªÙØ¬Ø© Ø¨Ø­Ø« Ø§ÙØµÙØ± Ø¹Ù âªepidemiology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8" name="AutoShape 2" descr="ÙØªÙØ¬Ø© Ø¨Ø­Ø« Ø§ÙØµÙØ± Ø¹Ù âªNutrition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ÙØªÙØ¬Ø© Ø¨Ø­Ø« Ø§ÙØµÙØ± Ø¹Ù âªNutrition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03273368"/>
      </p:ext>
    </p:extLst>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457200" y="6245225"/>
            <a:ext cx="2133600" cy="476250"/>
          </a:xfrm>
          <a:noFill/>
        </p:spPr>
        <p:txBody>
          <a:bodyPr/>
          <a:lstStyle/>
          <a:p>
            <a:fld id="{0CEC7952-D295-47CF-A587-4211F3C61CB3}" type="slidenum">
              <a:rPr lang="ar-SA" smtClean="0">
                <a:latin typeface="Arial" charset="0"/>
                <a:cs typeface="Arial" charset="0"/>
              </a:rPr>
              <a:pPr/>
              <a:t>4</a:t>
            </a:fld>
            <a:endParaRPr lang="en-US" smtClean="0">
              <a:latin typeface="Arial" charset="0"/>
              <a:cs typeface="Arial" charset="0"/>
            </a:endParaRPr>
          </a:p>
        </p:txBody>
      </p:sp>
      <p:sp>
        <p:nvSpPr>
          <p:cNvPr id="11" name="Rectangle 3"/>
          <p:cNvSpPr txBox="1">
            <a:spLocks noChangeArrowheads="1"/>
          </p:cNvSpPr>
          <p:nvPr/>
        </p:nvSpPr>
        <p:spPr>
          <a:xfrm>
            <a:off x="395288" y="1125538"/>
            <a:ext cx="8424862" cy="453548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n-US" altLang="ar-SA"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554" name="AutoShape 2" descr="ÙØªÙØ¬Ø© Ø¨Ø­Ø« Ø§ÙØµÙØ± Ø¹Ù âªnutrition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ÙØªÙØ¬Ø© Ø¨Ø­Ø« Ø§ÙØµÙØ± Ø¹Ù âªnutrition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33400" y="685800"/>
            <a:ext cx="8153400" cy="4401205"/>
          </a:xfrm>
          <a:prstGeom prst="rect">
            <a:avLst/>
          </a:prstGeom>
        </p:spPr>
        <p:txBody>
          <a:bodyPr wrap="square">
            <a:spAutoFit/>
          </a:bodyPr>
          <a:lstStyle/>
          <a:p>
            <a:r>
              <a:rPr lang="en-GB" sz="2800" dirty="0" smtClean="0">
                <a:solidFill>
                  <a:srgbClr val="FF0000"/>
                </a:solidFill>
              </a:rPr>
              <a:t>Absorption</a:t>
            </a:r>
            <a:r>
              <a:rPr lang="en-GB" sz="2800" dirty="0" smtClean="0"/>
              <a:t> – it is a process where the nutrients from foods are absorb by the body</a:t>
            </a:r>
          </a:p>
          <a:p>
            <a:r>
              <a:rPr lang="en-GB" sz="2800" dirty="0" smtClean="0"/>
              <a:t>into the bloodstreams.</a:t>
            </a:r>
          </a:p>
          <a:p>
            <a:r>
              <a:rPr lang="en-GB" sz="2800" dirty="0" smtClean="0"/>
              <a:t> </a:t>
            </a:r>
            <a:r>
              <a:rPr lang="en-GB" sz="2800" dirty="0" smtClean="0">
                <a:solidFill>
                  <a:srgbClr val="FF0000"/>
                </a:solidFill>
              </a:rPr>
              <a:t>Metabolism</a:t>
            </a:r>
            <a:r>
              <a:rPr lang="en-GB" sz="2800" dirty="0" smtClean="0"/>
              <a:t> – is a chemical process of transforming foods into other substance to</a:t>
            </a:r>
          </a:p>
          <a:p>
            <a:r>
              <a:rPr lang="en-GB" sz="2800" dirty="0" smtClean="0"/>
              <a:t>sustain life.</a:t>
            </a:r>
          </a:p>
          <a:p>
            <a:r>
              <a:rPr lang="en-GB" sz="2800" dirty="0" smtClean="0"/>
              <a:t> </a:t>
            </a:r>
            <a:r>
              <a:rPr lang="en-GB" sz="2800" dirty="0" smtClean="0">
                <a:solidFill>
                  <a:srgbClr val="FF0000"/>
                </a:solidFill>
              </a:rPr>
              <a:t>Enzymes</a:t>
            </a:r>
            <a:r>
              <a:rPr lang="en-GB" sz="2800" dirty="0" smtClean="0"/>
              <a:t> – an organic catalyst that are protein in nature and are produced by living cells.</a:t>
            </a:r>
          </a:p>
          <a:p>
            <a:r>
              <a:rPr lang="en-GB" sz="2800" dirty="0" smtClean="0"/>
              <a:t>A catalyst speeds up or slows down chemical reactions without itself undergoing change.</a:t>
            </a:r>
            <a:endParaRPr lang="en-GB" sz="28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457200" y="6245225"/>
            <a:ext cx="2133600" cy="476250"/>
          </a:xfrm>
          <a:noFill/>
        </p:spPr>
        <p:txBody>
          <a:bodyPr/>
          <a:lstStyle/>
          <a:p>
            <a:fld id="{6FFC961D-1A20-4C2C-8674-78B6FAE5204E}" type="slidenum">
              <a:rPr lang="ar-SA" smtClean="0">
                <a:latin typeface="Arial" charset="0"/>
                <a:cs typeface="Arial" charset="0"/>
              </a:rPr>
              <a:pPr/>
              <a:t>5</a:t>
            </a:fld>
            <a:endParaRPr lang="en-US" smtClean="0">
              <a:latin typeface="Arial" charset="0"/>
              <a:cs typeface="Arial" charset="0"/>
            </a:endParaRPr>
          </a:p>
        </p:txBody>
      </p:sp>
      <p:sp>
        <p:nvSpPr>
          <p:cNvPr id="8" name="عنوان 1"/>
          <p:cNvSpPr>
            <a:spLocks noGrp="1"/>
          </p:cNvSpPr>
          <p:nvPr>
            <p:ph type="title" idx="4294967295"/>
          </p:nvPr>
        </p:nvSpPr>
        <p:spPr>
          <a:xfrm>
            <a:off x="381000" y="2209800"/>
            <a:ext cx="8229600" cy="1143000"/>
          </a:xfrm>
        </p:spPr>
        <p:txBody>
          <a:bodyPr>
            <a:noAutofit/>
          </a:bodyPr>
          <a:lstStyle/>
          <a:p>
            <a:pPr algn="l"/>
            <a:r>
              <a:rPr lang="en-GB" sz="3200" dirty="0" smtClean="0">
                <a:solidFill>
                  <a:srgbClr val="FF0000"/>
                </a:solidFill>
              </a:rPr>
              <a:t>Nutritional Status </a:t>
            </a:r>
            <a:r>
              <a:rPr lang="en-GB" sz="3200" dirty="0" smtClean="0"/>
              <a:t>– is the condition of the body resulting from the utilization of</a:t>
            </a:r>
            <a:br>
              <a:rPr lang="en-GB" sz="3200" dirty="0" smtClean="0"/>
            </a:br>
            <a:r>
              <a:rPr lang="en-GB" sz="3200" dirty="0" smtClean="0"/>
              <a:t>essential nutrients.</a:t>
            </a:r>
            <a:br>
              <a:rPr lang="en-GB" sz="3200" dirty="0" smtClean="0"/>
            </a:br>
            <a:r>
              <a:rPr lang="en-GB" sz="3200" dirty="0" smtClean="0">
                <a:solidFill>
                  <a:srgbClr val="FF0000"/>
                </a:solidFill>
              </a:rPr>
              <a:t>Calorie </a:t>
            </a:r>
            <a:r>
              <a:rPr lang="en-GB" sz="3200" dirty="0" smtClean="0"/>
              <a:t>– fuel potential in a food. One calorie represents the amount of heat required</a:t>
            </a:r>
            <a:br>
              <a:rPr lang="en-GB" sz="3200" dirty="0" smtClean="0"/>
            </a:br>
            <a:r>
              <a:rPr lang="en-GB" sz="3200" dirty="0" smtClean="0"/>
              <a:t>to raise one </a:t>
            </a:r>
            <a:r>
              <a:rPr lang="en-GB" sz="3200" dirty="0" err="1" smtClean="0"/>
              <a:t>liter</a:t>
            </a:r>
            <a:r>
              <a:rPr lang="en-GB" sz="3200" dirty="0" smtClean="0"/>
              <a:t> of water one degree Celsius.</a:t>
            </a:r>
            <a:br>
              <a:rPr lang="en-GB" sz="3200" dirty="0" smtClean="0"/>
            </a:br>
            <a:r>
              <a:rPr lang="en-GB" sz="3200" dirty="0" smtClean="0">
                <a:solidFill>
                  <a:srgbClr val="FF0000"/>
                </a:solidFill>
              </a:rPr>
              <a:t>Malnutrition</a:t>
            </a:r>
            <a:r>
              <a:rPr lang="en-GB" sz="3200" dirty="0" smtClean="0"/>
              <a:t> – It is the condition of the body resulting from a lack of one or more</a:t>
            </a:r>
            <a:br>
              <a:rPr lang="en-GB" sz="3200" dirty="0" smtClean="0"/>
            </a:br>
            <a:r>
              <a:rPr lang="en-GB" sz="3200" dirty="0" smtClean="0"/>
              <a:t>essential nutrients or due to excessive nutrient supply.</a:t>
            </a:r>
            <a:endParaRPr lang="ar-SA" sz="2800" b="1" dirty="0" smtClean="0">
              <a:solidFill>
                <a:schemeClr val="tx1"/>
              </a:solidFill>
            </a:endParaRPr>
          </a:p>
        </p:txBody>
      </p:sp>
      <p:pic>
        <p:nvPicPr>
          <p:cNvPr id="5" name="Picture 2" descr="Rela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1200" y="4536579"/>
            <a:ext cx="3352800" cy="2321421"/>
          </a:xfrm>
          <a:prstGeom prst="rect">
            <a:avLst/>
          </a:prstGeom>
          <a:noFill/>
        </p:spPr>
      </p:pic>
    </p:spTree>
    <p:extLst>
      <p:ext uri="{BB962C8B-B14F-4D97-AF65-F5344CB8AC3E}">
        <p14:creationId xmlns:p14="http://schemas.microsoft.com/office/powerpoint/2010/main" val="17840002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457200" y="6245225"/>
            <a:ext cx="2133600" cy="476250"/>
          </a:xfrm>
          <a:noFill/>
        </p:spPr>
        <p:txBody>
          <a:bodyPr/>
          <a:lstStyle/>
          <a:p>
            <a:fld id="{961AB4D4-2C16-43F1-8763-9E543059E490}" type="slidenum">
              <a:rPr lang="ar-SA" smtClean="0">
                <a:latin typeface="Arial" charset="0"/>
                <a:cs typeface="Arial" charset="0"/>
              </a:rPr>
              <a:pPr/>
              <a:t>6</a:t>
            </a:fld>
            <a:endParaRPr lang="en-US" smtClean="0">
              <a:latin typeface="Arial" charset="0"/>
              <a:cs typeface="Arial" charset="0"/>
            </a:endParaRPr>
          </a:p>
        </p:txBody>
      </p:sp>
      <p:sp>
        <p:nvSpPr>
          <p:cNvPr id="12" name="Rectangle 2"/>
          <p:cNvSpPr>
            <a:spLocks noGrp="1" noChangeArrowheads="1"/>
          </p:cNvSpPr>
          <p:nvPr>
            <p:ph type="title" idx="4294967295"/>
          </p:nvPr>
        </p:nvSpPr>
        <p:spPr>
          <a:xfrm>
            <a:off x="958850" y="274638"/>
            <a:ext cx="7727950" cy="1143000"/>
          </a:xfrm>
        </p:spPr>
        <p:txBody>
          <a:bodyPr anchor="t">
            <a:noAutofit/>
          </a:bodyPr>
          <a:lstStyle/>
          <a:p>
            <a:r>
              <a:rPr lang="en-GB" sz="4000" dirty="0" smtClean="0"/>
              <a:t>Nutrients classification </a:t>
            </a:r>
            <a:endParaRPr lang="en-US" sz="4000" b="1" dirty="0" smtClean="0"/>
          </a:p>
        </p:txBody>
      </p:sp>
      <p:sp>
        <p:nvSpPr>
          <p:cNvPr id="5" name="Rectangle 4"/>
          <p:cNvSpPr/>
          <p:nvPr/>
        </p:nvSpPr>
        <p:spPr>
          <a:xfrm>
            <a:off x="838200" y="1066800"/>
            <a:ext cx="6858000" cy="3539430"/>
          </a:xfrm>
          <a:prstGeom prst="rect">
            <a:avLst/>
          </a:prstGeom>
        </p:spPr>
        <p:txBody>
          <a:bodyPr wrap="square">
            <a:spAutoFit/>
          </a:bodyPr>
          <a:lstStyle/>
          <a:p>
            <a:r>
              <a:rPr lang="en-GB" sz="2800" dirty="0" smtClean="0"/>
              <a:t>Classification of Nutrients</a:t>
            </a:r>
          </a:p>
          <a:p>
            <a:r>
              <a:rPr lang="en-GB" sz="2800" dirty="0" smtClean="0"/>
              <a:t>1) According to function:</a:t>
            </a:r>
          </a:p>
          <a:p>
            <a:r>
              <a:rPr lang="en-GB" sz="2800" dirty="0" smtClean="0"/>
              <a:t>- Function as energy giving, body building, body regulating.</a:t>
            </a:r>
          </a:p>
          <a:p>
            <a:r>
              <a:rPr lang="en-GB" sz="2800" dirty="0" smtClean="0"/>
              <a:t>2) According to chemical properties:</a:t>
            </a:r>
          </a:p>
          <a:p>
            <a:r>
              <a:rPr lang="en-GB" sz="2800" dirty="0" smtClean="0"/>
              <a:t>a) Organic – protein, lipids, carbohydrates and vitamins</a:t>
            </a:r>
          </a:p>
          <a:p>
            <a:r>
              <a:rPr lang="en-GB" sz="2800" dirty="0" smtClean="0"/>
              <a:t>b) Inorganic – water &amp; minerals</a:t>
            </a:r>
            <a:endParaRPr lang="en-US" sz="2800" dirty="0"/>
          </a:p>
        </p:txBody>
      </p:sp>
    </p:spTree>
    <p:extLst>
      <p:ext uri="{BB962C8B-B14F-4D97-AF65-F5344CB8AC3E}">
        <p14:creationId xmlns:p14="http://schemas.microsoft.com/office/powerpoint/2010/main" val="576294081"/>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foods </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GB" dirty="0" smtClean="0"/>
              <a:t>  Body building or growth </a:t>
            </a:r>
          </a:p>
          <a:p>
            <a:pPr>
              <a:buFont typeface="Wingdings" pitchFamily="2" charset="2"/>
              <a:buChar char="v"/>
            </a:pPr>
            <a:r>
              <a:rPr lang="en-GB" dirty="0" smtClean="0"/>
              <a:t> Providing energy </a:t>
            </a:r>
          </a:p>
          <a:p>
            <a:pPr>
              <a:buFont typeface="Wingdings" pitchFamily="2" charset="2"/>
              <a:buChar char="v"/>
            </a:pPr>
            <a:r>
              <a:rPr lang="en-GB" dirty="0" smtClean="0"/>
              <a:t> Regulation of body process (beating of the heart etc) </a:t>
            </a:r>
          </a:p>
          <a:p>
            <a:pPr>
              <a:buFont typeface="Wingdings" pitchFamily="2" charset="2"/>
              <a:buChar char="v"/>
            </a:pPr>
            <a:r>
              <a:rPr lang="en-GB" dirty="0" smtClean="0"/>
              <a:t>Protective function.( recovery from diseases)</a:t>
            </a:r>
          </a:p>
          <a:p>
            <a:pPr>
              <a:buFont typeface="Wingdings" pitchFamily="2" charset="2"/>
              <a:buChar char="v"/>
            </a:pPr>
            <a:r>
              <a:rPr lang="en-GB" dirty="0" smtClean="0"/>
              <a:t> Maintenance and repairs</a:t>
            </a:r>
            <a:endParaRPr lang="en-US" dirty="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50668573"/>
              </p:ext>
            </p:extLst>
          </p:nvPr>
        </p:nvGraphicFramePr>
        <p:xfrm>
          <a:off x="0" y="522398"/>
          <a:ext cx="8991600" cy="6259402"/>
        </p:xfrm>
        <a:graphic>
          <a:graphicData uri="http://schemas.openxmlformats.org/drawingml/2006/table">
            <a:tbl>
              <a:tblPr firstRow="1" bandRow="1">
                <a:tableStyleId>{5C22544A-7EE6-4342-B048-85BDC9FD1C3A}</a:tableStyleId>
              </a:tblPr>
              <a:tblGrid>
                <a:gridCol w="2167619"/>
                <a:gridCol w="3371850"/>
                <a:gridCol w="3452131"/>
              </a:tblGrid>
              <a:tr h="611180">
                <a:tc>
                  <a:txBody>
                    <a:bodyPr/>
                    <a:lstStyle/>
                    <a:p>
                      <a:r>
                        <a:rPr lang="en-US" sz="1500" dirty="0" smtClean="0"/>
                        <a:t>Class/category</a:t>
                      </a:r>
                      <a:endParaRPr lang="en-US" sz="1500" dirty="0"/>
                    </a:p>
                  </a:txBody>
                  <a:tcPr/>
                </a:tc>
                <a:tc>
                  <a:txBody>
                    <a:bodyPr/>
                    <a:lstStyle/>
                    <a:p>
                      <a:r>
                        <a:rPr lang="en-US" sz="1500" dirty="0" smtClean="0"/>
                        <a:t>Subclass/category</a:t>
                      </a:r>
                      <a:endParaRPr lang="en-US" sz="1500" dirty="0"/>
                    </a:p>
                  </a:txBody>
                  <a:tcPr/>
                </a:tc>
                <a:tc>
                  <a:txBody>
                    <a:bodyPr/>
                    <a:lstStyle/>
                    <a:p>
                      <a:r>
                        <a:rPr lang="en-US" sz="1500" dirty="0" smtClean="0"/>
                        <a:t>Nutrient examples</a:t>
                      </a:r>
                      <a:endParaRPr lang="en-US" sz="1500" dirty="0"/>
                    </a:p>
                  </a:txBody>
                  <a:tcPr/>
                </a:tc>
              </a:tr>
              <a:tr h="876910">
                <a:tc>
                  <a:txBody>
                    <a:bodyPr/>
                    <a:lstStyle/>
                    <a:p>
                      <a:r>
                        <a:rPr lang="en-US" sz="1500" dirty="0" smtClean="0"/>
                        <a:t>Carbohydrates (macronutrients)</a:t>
                      </a:r>
                      <a:endParaRPr lang="en-US" sz="1500" dirty="0"/>
                    </a:p>
                  </a:txBody>
                  <a:tcPr/>
                </a:tc>
                <a:tc>
                  <a:txBody>
                    <a:bodyPr/>
                    <a:lstStyle/>
                    <a:p>
                      <a:r>
                        <a:rPr lang="en-US" sz="1500" dirty="0" err="1" smtClean="0"/>
                        <a:t>Monosaccharides</a:t>
                      </a:r>
                      <a:r>
                        <a:rPr lang="en-US" sz="1500" dirty="0" smtClean="0"/>
                        <a:t> Disaccharides Polysaccharides</a:t>
                      </a:r>
                      <a:endParaRPr lang="en-US" sz="1500" dirty="0"/>
                    </a:p>
                  </a:txBody>
                  <a:tcPr/>
                </a:tc>
                <a:tc>
                  <a:txBody>
                    <a:bodyPr/>
                    <a:lstStyle/>
                    <a:p>
                      <a:r>
                        <a:rPr lang="en-US" sz="1500" dirty="0" smtClean="0"/>
                        <a:t>Glucose, fructose, </a:t>
                      </a:r>
                      <a:r>
                        <a:rPr lang="en-US" sz="1500" dirty="0" err="1" smtClean="0"/>
                        <a:t>galactose</a:t>
                      </a:r>
                      <a:r>
                        <a:rPr lang="en-US" sz="1500" dirty="0" smtClean="0"/>
                        <a:t> Sucrose, maltose, lactose Starch and dietary fi </a:t>
                      </a:r>
                      <a:r>
                        <a:rPr lang="en-US" sz="1500" dirty="0" err="1" smtClean="0"/>
                        <a:t>ber</a:t>
                      </a:r>
                      <a:endParaRPr lang="en-US" sz="1500" dirty="0"/>
                    </a:p>
                  </a:txBody>
                  <a:tcPr/>
                </a:tc>
              </a:tr>
              <a:tr h="613837">
                <a:tc>
                  <a:txBody>
                    <a:bodyPr/>
                    <a:lstStyle/>
                    <a:p>
                      <a:r>
                        <a:rPr lang="en-US" sz="1500" dirty="0" smtClean="0"/>
                        <a:t>Proteins (macronutrients)</a:t>
                      </a:r>
                      <a:endParaRPr lang="en-US" sz="1500" dirty="0"/>
                    </a:p>
                  </a:txBody>
                  <a:tcPr/>
                </a:tc>
                <a:tc>
                  <a:txBody>
                    <a:bodyPr/>
                    <a:lstStyle/>
                    <a:p>
                      <a:r>
                        <a:rPr lang="en-US" sz="1500" dirty="0" smtClean="0"/>
                        <a:t>Plant and animal source proteins</a:t>
                      </a:r>
                      <a:endParaRPr lang="en-US" sz="1500" dirty="0"/>
                    </a:p>
                  </a:txBody>
                  <a:tcPr/>
                </a:tc>
                <a:tc>
                  <a:txBody>
                    <a:bodyPr/>
                    <a:lstStyle/>
                    <a:p>
                      <a:r>
                        <a:rPr lang="en-US" sz="1500" dirty="0" smtClean="0"/>
                        <a:t>Amino acids (n = 20): aliphatic, aromatic, sulfur-containing, acidic, basic</a:t>
                      </a:r>
                      <a:endParaRPr lang="en-US" sz="1500" dirty="0"/>
                    </a:p>
                  </a:txBody>
                  <a:tcPr/>
                </a:tc>
              </a:tr>
              <a:tr h="1514663">
                <a:tc>
                  <a:txBody>
                    <a:bodyPr/>
                    <a:lstStyle/>
                    <a:p>
                      <a:r>
                        <a:rPr lang="en-US" sz="1500" dirty="0" smtClean="0"/>
                        <a:t>Fats and oils (lipids) (macronutrients)</a:t>
                      </a:r>
                      <a:endParaRPr lang="en-US" sz="1500" dirty="0"/>
                    </a:p>
                  </a:txBody>
                  <a:tcPr/>
                </a:tc>
                <a:tc>
                  <a:txBody>
                    <a:bodyPr/>
                    <a:lstStyle/>
                    <a:p>
                      <a:r>
                        <a:rPr lang="en-US" sz="1500" dirty="0" smtClean="0"/>
                        <a:t>Saturated fatty acids </a:t>
                      </a:r>
                    </a:p>
                    <a:p>
                      <a:r>
                        <a:rPr lang="en-US" sz="1500" dirty="0" smtClean="0"/>
                        <a:t>Monounsaturated fatty acids </a:t>
                      </a:r>
                    </a:p>
                    <a:p>
                      <a:endParaRPr lang="en-US" sz="1500" dirty="0" smtClean="0"/>
                    </a:p>
                    <a:p>
                      <a:r>
                        <a:rPr lang="en-US" sz="1500" dirty="0" smtClean="0"/>
                        <a:t>Polyunsaturated fatty acids (n-3, n-6, n-9</a:t>
                      </a:r>
                      <a:endParaRPr lang="en-US" sz="1500" dirty="0"/>
                    </a:p>
                  </a:txBody>
                  <a:tcPr/>
                </a:tc>
                <a:tc>
                  <a:txBody>
                    <a:bodyPr/>
                    <a:lstStyle/>
                    <a:p>
                      <a:r>
                        <a:rPr lang="en-US" sz="1500" dirty="0" err="1" smtClean="0"/>
                        <a:t>Palmitic</a:t>
                      </a:r>
                      <a:r>
                        <a:rPr lang="en-US" sz="1500" dirty="0" smtClean="0"/>
                        <a:t> and stearic acid</a:t>
                      </a:r>
                    </a:p>
                    <a:p>
                      <a:r>
                        <a:rPr lang="en-US" sz="1500" dirty="0" smtClean="0"/>
                        <a:t> Oleic (</a:t>
                      </a:r>
                      <a:r>
                        <a:rPr lang="en-US" sz="1500" dirty="0" err="1" smtClean="0"/>
                        <a:t>cis</a:t>
                      </a:r>
                      <a:r>
                        <a:rPr lang="en-US" sz="1500" dirty="0" smtClean="0"/>
                        <a:t>) and </a:t>
                      </a:r>
                      <a:r>
                        <a:rPr lang="en-US" sz="1500" dirty="0" err="1" smtClean="0"/>
                        <a:t>elaidic</a:t>
                      </a:r>
                      <a:r>
                        <a:rPr lang="en-US" sz="1500" dirty="0" smtClean="0"/>
                        <a:t>  fatty acids </a:t>
                      </a:r>
                    </a:p>
                    <a:p>
                      <a:r>
                        <a:rPr lang="en-US" sz="1500" dirty="0" smtClean="0"/>
                        <a:t>Linoleic, </a:t>
                      </a:r>
                      <a:r>
                        <a:rPr lang="el-GR" sz="1500" dirty="0" smtClean="0"/>
                        <a:t>α-</a:t>
                      </a:r>
                      <a:r>
                        <a:rPr lang="en-US" sz="1500" dirty="0" err="1" smtClean="0"/>
                        <a:t>linolenic</a:t>
                      </a:r>
                      <a:r>
                        <a:rPr lang="en-US" sz="1500" dirty="0" smtClean="0"/>
                        <a:t>, </a:t>
                      </a:r>
                      <a:r>
                        <a:rPr lang="en-US" sz="1500" dirty="0" err="1" smtClean="0"/>
                        <a:t>arachidonic</a:t>
                      </a:r>
                      <a:r>
                        <a:rPr lang="en-US" sz="1500" dirty="0" smtClean="0"/>
                        <a:t>, </a:t>
                      </a:r>
                      <a:r>
                        <a:rPr lang="en-US" sz="1500" dirty="0" err="1" smtClean="0"/>
                        <a:t>eicosapentaenoic</a:t>
                      </a:r>
                      <a:r>
                        <a:rPr lang="en-US" sz="1500" dirty="0" smtClean="0"/>
                        <a:t>, </a:t>
                      </a:r>
                      <a:r>
                        <a:rPr lang="en-US" sz="1500" dirty="0" err="1" smtClean="0"/>
                        <a:t>docosahexaenoic</a:t>
                      </a:r>
                      <a:r>
                        <a:rPr lang="en-US" sz="1500" dirty="0" smtClean="0"/>
                        <a:t> acid</a:t>
                      </a:r>
                      <a:endParaRPr lang="en-US" sz="1500" dirty="0"/>
                    </a:p>
                  </a:txBody>
                  <a:tcPr/>
                </a:tc>
              </a:tr>
              <a:tr h="797192">
                <a:tc>
                  <a:txBody>
                    <a:bodyPr/>
                    <a:lstStyle/>
                    <a:p>
                      <a:r>
                        <a:rPr lang="en-US" sz="1500" dirty="0" smtClean="0"/>
                        <a:t>Minerals (micronutrients</a:t>
                      </a:r>
                      <a:endParaRPr lang="en-US" sz="1500" dirty="0"/>
                    </a:p>
                  </a:txBody>
                  <a:tcPr/>
                </a:tc>
                <a:tc>
                  <a:txBody>
                    <a:bodyPr/>
                    <a:lstStyle/>
                    <a:p>
                      <a:r>
                        <a:rPr lang="en-US" sz="1500" dirty="0" smtClean="0"/>
                        <a:t>Minerals and </a:t>
                      </a:r>
                    </a:p>
                    <a:p>
                      <a:r>
                        <a:rPr lang="en-US" sz="1500" dirty="0" smtClean="0"/>
                        <a:t>electrolytes Trace elements</a:t>
                      </a:r>
                      <a:endParaRPr lang="en-US" sz="1500" dirty="0"/>
                    </a:p>
                  </a:txBody>
                  <a:tcPr/>
                </a:tc>
                <a:tc>
                  <a:txBody>
                    <a:bodyPr/>
                    <a:lstStyle/>
                    <a:p>
                      <a:r>
                        <a:rPr lang="en-US" sz="1500" dirty="0" smtClean="0"/>
                        <a:t>Calcium, sodium, phosphate, potassium, iron, zinc, selenium, copper, manganese, molybdenum, </a:t>
                      </a:r>
                      <a:r>
                        <a:rPr lang="en-US" sz="1500" dirty="0" err="1" smtClean="0"/>
                        <a:t>fl</a:t>
                      </a:r>
                      <a:r>
                        <a:rPr lang="en-US" sz="1500" dirty="0" smtClean="0"/>
                        <a:t> </a:t>
                      </a:r>
                      <a:r>
                        <a:rPr lang="en-US" sz="1500" dirty="0" err="1" smtClean="0"/>
                        <a:t>uoride</a:t>
                      </a:r>
                      <a:r>
                        <a:rPr lang="en-US" sz="1500" dirty="0" smtClean="0"/>
                        <a:t>, chromium</a:t>
                      </a:r>
                      <a:endParaRPr lang="en-US" sz="1500" dirty="0"/>
                    </a:p>
                  </a:txBody>
                  <a:tcPr/>
                </a:tc>
              </a:tr>
              <a:tr h="613837">
                <a:tc>
                  <a:txBody>
                    <a:bodyPr/>
                    <a:lstStyle/>
                    <a:p>
                      <a:r>
                        <a:rPr lang="en-US" sz="1500" dirty="0" smtClean="0"/>
                        <a:t>Vitamins (micronutrients)</a:t>
                      </a:r>
                      <a:endParaRPr lang="en-US" sz="1500" dirty="0"/>
                    </a:p>
                  </a:txBody>
                  <a:tcPr/>
                </a:tc>
                <a:tc>
                  <a:txBody>
                    <a:bodyPr/>
                    <a:lstStyle/>
                    <a:p>
                      <a:r>
                        <a:rPr lang="en-US" sz="1500" dirty="0" smtClean="0"/>
                        <a:t>Fat soluble</a:t>
                      </a:r>
                    </a:p>
                    <a:p>
                      <a:endParaRPr lang="en-US" sz="1500" dirty="0" smtClean="0"/>
                    </a:p>
                    <a:p>
                      <a:r>
                        <a:rPr lang="en-US" sz="1500" dirty="0" smtClean="0"/>
                        <a:t>Water soluble </a:t>
                      </a:r>
                      <a:endParaRPr lang="en-US" sz="1500" dirty="0"/>
                    </a:p>
                  </a:txBody>
                  <a:tcPr/>
                </a:tc>
                <a:tc>
                  <a:txBody>
                    <a:bodyPr/>
                    <a:lstStyle/>
                    <a:p>
                      <a:r>
                        <a:rPr lang="en-US" sz="1500" dirty="0" smtClean="0"/>
                        <a:t>Retinol (A), </a:t>
                      </a:r>
                      <a:r>
                        <a:rPr lang="en-US" sz="1500" dirty="0" err="1" smtClean="0"/>
                        <a:t>calciferols</a:t>
                      </a:r>
                      <a:r>
                        <a:rPr lang="en-US" sz="1500" dirty="0" smtClean="0"/>
                        <a:t> (D), </a:t>
                      </a:r>
                      <a:r>
                        <a:rPr lang="en-US" sz="1500" dirty="0" err="1" smtClean="0"/>
                        <a:t>tocopherols</a:t>
                      </a:r>
                      <a:r>
                        <a:rPr lang="en-US" sz="1500" dirty="0" smtClean="0"/>
                        <a:t> (E), vitamin K</a:t>
                      </a:r>
                    </a:p>
                    <a:p>
                      <a:r>
                        <a:rPr lang="en-US" sz="1500" dirty="0" smtClean="0"/>
                        <a:t>Ascorbic acid (C), thiamine (B1), </a:t>
                      </a:r>
                      <a:r>
                        <a:rPr lang="en-US" sz="1500" dirty="0" err="1" smtClean="0"/>
                        <a:t>ribofl</a:t>
                      </a:r>
                      <a:r>
                        <a:rPr lang="en-US" sz="1500" dirty="0" smtClean="0"/>
                        <a:t> </a:t>
                      </a:r>
                      <a:r>
                        <a:rPr lang="en-US" sz="1500" dirty="0" err="1" smtClean="0"/>
                        <a:t>avin</a:t>
                      </a:r>
                      <a:r>
                        <a:rPr lang="en-US" sz="1500" dirty="0" smtClean="0"/>
                        <a:t> (B2), niacin (B3), pyridoxine (B6), </a:t>
                      </a:r>
                      <a:r>
                        <a:rPr lang="en-US" sz="1500" dirty="0" err="1" smtClean="0"/>
                        <a:t>folate</a:t>
                      </a:r>
                      <a:r>
                        <a:rPr lang="en-US" sz="1500" dirty="0" smtClean="0"/>
                        <a:t>, </a:t>
                      </a:r>
                      <a:r>
                        <a:rPr lang="en-US" sz="1500" dirty="0" err="1" smtClean="0"/>
                        <a:t>cobalamin</a:t>
                      </a:r>
                      <a:r>
                        <a:rPr lang="en-US" sz="1500" dirty="0" smtClean="0"/>
                        <a:t> (B12)</a:t>
                      </a:r>
                      <a:endParaRPr lang="en-US" sz="1500" dirty="0"/>
                    </a:p>
                  </a:txBody>
                  <a:tcPr/>
                </a:tc>
              </a:tr>
              <a:tr h="611180">
                <a:tc>
                  <a:txBody>
                    <a:bodyPr/>
                    <a:lstStyle/>
                    <a:p>
                      <a:r>
                        <a:rPr lang="en-US" sz="1500" dirty="0" smtClean="0"/>
                        <a:t>Water</a:t>
                      </a:r>
                      <a:endParaRPr lang="en-US" sz="1500" dirty="0"/>
                    </a:p>
                  </a:txBody>
                  <a:tcPr/>
                </a:tc>
                <a:tc>
                  <a:txBody>
                    <a:bodyPr/>
                    <a:lstStyle/>
                    <a:p>
                      <a:r>
                        <a:rPr lang="en-US" sz="1500" dirty="0" smtClean="0"/>
                        <a:t>Water</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Water</a:t>
                      </a:r>
                    </a:p>
                    <a:p>
                      <a:endParaRPr lang="en-US" sz="1500" dirty="0"/>
                    </a:p>
                  </a:txBody>
                  <a:tcPr/>
                </a:tc>
              </a:tr>
            </a:tbl>
          </a:graphicData>
        </a:graphic>
      </p:graphicFrame>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dna5</Template>
  <TotalTime>23110</TotalTime>
  <Words>662</Words>
  <Application>Microsoft Office PowerPoint</Application>
  <PresentationFormat>On-screen Show (4:3)</PresentationFormat>
  <Paragraphs>74</Paragraphs>
  <Slides>8</Slides>
  <Notes>4</Notes>
  <HiddenSlides>0</HiddenSlides>
  <MMClips>0</MMClips>
  <ScaleCrop>false</ScaleCrop>
  <HeadingPairs>
    <vt:vector size="4" baseType="variant">
      <vt:variant>
        <vt:lpstr>Theme</vt:lpstr>
      </vt:variant>
      <vt:variant>
        <vt:i4>14</vt:i4>
      </vt:variant>
      <vt:variant>
        <vt:lpstr>Slide Titles</vt:lpstr>
      </vt:variant>
      <vt:variant>
        <vt:i4>8</vt:i4>
      </vt:variant>
    </vt:vector>
  </HeadingPairs>
  <TitlesOfParts>
    <vt:vector size="22" baseType="lpstr">
      <vt:lpstr>dna5</vt:lpstr>
      <vt:lpstr>THEATER</vt:lpstr>
      <vt:lpstr>1_DNA THEATRE</vt:lpstr>
      <vt:lpstr>1_THEATER</vt:lpstr>
      <vt:lpstr>2_DNA THEATRE</vt:lpstr>
      <vt:lpstr>2_THEATER</vt:lpstr>
      <vt:lpstr>BLUE ATOM</vt:lpstr>
      <vt:lpstr>3_THEATER</vt:lpstr>
      <vt:lpstr>3_DNA THEATRE</vt:lpstr>
      <vt:lpstr>4_THEATER</vt:lpstr>
      <vt:lpstr>4_DNA THEATRE</vt:lpstr>
      <vt:lpstr>5_THEATER</vt:lpstr>
      <vt:lpstr>1_BLUE ATOM</vt:lpstr>
      <vt:lpstr>Theme2</vt:lpstr>
      <vt:lpstr>PowerPoint Presentation</vt:lpstr>
      <vt:lpstr>Nutrition </vt:lpstr>
      <vt:lpstr>Definitions </vt:lpstr>
      <vt:lpstr>PowerPoint Presentation</vt:lpstr>
      <vt:lpstr>Nutritional Status – is the condition of the body resulting from the utilization of essential nutrients. Calorie – fuel potential in a food. One calorie represents the amount of heat required to raise one liter of water one degree Celsius. Malnutrition – It is the condition of the body resulting from a lack of one or more essential nutrients or due to excessive nutrient supply.</vt:lpstr>
      <vt:lpstr>Nutrients classification </vt:lpstr>
      <vt:lpstr>Functions of foods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Evaluation Of Concentrated Milk Products</dc:title>
  <dc:creator>digitallib66</dc:creator>
  <cp:lastModifiedBy>Maher</cp:lastModifiedBy>
  <cp:revision>566</cp:revision>
  <cp:lastPrinted>2013-05-13T14:22:48Z</cp:lastPrinted>
  <dcterms:created xsi:type="dcterms:W3CDTF">2012-02-21T06:31:23Z</dcterms:created>
  <dcterms:modified xsi:type="dcterms:W3CDTF">2026-05-05T21:06:59Z</dcterms:modified>
</cp:coreProperties>
</file>