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77" r:id="rId5"/>
    <p:sldId id="278" r:id="rId6"/>
    <p:sldId id="279" r:id="rId7"/>
    <p:sldId id="25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3" r:id="rId18"/>
    <p:sldId id="289" r:id="rId19"/>
    <p:sldId id="290" r:id="rId20"/>
    <p:sldId id="292" r:id="rId21"/>
  </p:sldIdLst>
  <p:sldSz cx="12192000" cy="6858000"/>
  <p:notesSz cx="6858000" cy="12192000"/>
  <p:embeddedFontLst>
    <p:embeddedFont>
      <p:font typeface="Liter" panose="02000503030000020004" pitchFamily="2" charset="0"/>
      <p:regular r:id="rId23"/>
    </p:embeddedFont>
    <p:embeddedFont>
      <p:font typeface="Open Sauce" pitchFamily="2" charset="77"/>
      <p:regular r:id="rId24"/>
      <p:bold r:id="rId25"/>
      <p:italic r:id="rId26"/>
      <p:boldItalic r:id="rId27"/>
    </p:embeddedFont>
    <p:embeddedFont>
      <p:font typeface="Open Sauce Bold" pitchFamily="2" charset="77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6180" y="225770"/>
            <a:ext cx="2479466" cy="2044472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94613" y="3441023"/>
            <a:ext cx="7002771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" y="6346697"/>
            <a:ext cx="12192000" cy="511303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18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806" y="6430598"/>
            <a:ext cx="1908344" cy="343502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-7391" y="6360438"/>
            <a:ext cx="511303" cy="48382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31796" y="2648453"/>
            <a:ext cx="11328400" cy="67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</a:pPr>
            <a:r>
              <a:rPr lang="en-US" sz="3200" b="1" spc="-96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Microbiology of Milk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2636" y="4923367"/>
            <a:ext cx="5026723" cy="7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1666" b="1" u="sng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/>
              </a:rPr>
              <a:t>adam.jalal@tiu.edu.iq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355" y="852047"/>
            <a:ext cx="4526939" cy="79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4447" y="3651787"/>
            <a:ext cx="8103103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Food Microbiology /7th Lecture</a:t>
            </a:r>
          </a:p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nd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Spring Semester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846" y="6437566"/>
            <a:ext cx="2199754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Food Microbiology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5239496" y="6441690"/>
            <a:ext cx="1713002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7B03-D353-C39D-B586-6BC9C0DE3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FDA317E-D751-C16F-F900-412C3309249E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Pasteurization of Milk</a:t>
            </a:r>
            <a:endParaRPr lang="en-IQ" sz="3200" dirty="0"/>
          </a:p>
        </p:txBody>
      </p:sp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BD567EE8-2E73-C537-5B59-EDBC5179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83" y="1435840"/>
            <a:ext cx="8710084" cy="48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E0DC-EF55-EAB8-5057-6DDD4CAB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84141DF-486C-8BA6-35A2-11BA60BAEEBF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Pasteurization of Milk</a:t>
            </a:r>
            <a:endParaRPr lang="en-IQ" sz="3200" dirty="0"/>
          </a:p>
        </p:txBody>
      </p:sp>
      <p:pic>
        <p:nvPicPr>
          <p:cNvPr id="4" name="Picture 3" descr="A screenshot of a test&#10;&#10;AI-generated content may be incorrect.">
            <a:extLst>
              <a:ext uri="{FF2B5EF4-FFF2-40B4-BE49-F238E27FC236}">
                <a16:creationId xmlns:a16="http://schemas.microsoft.com/office/drawing/2014/main" id="{32A4A0CB-5BA4-ABED-432B-523EBA561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55" y="1346199"/>
            <a:ext cx="7842955" cy="51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D44C9-EE49-80CD-EC6A-C116E67A3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text&#10;&#10;AI-generated content may be incorrect.">
            <a:extLst>
              <a:ext uri="{FF2B5EF4-FFF2-40B4-BE49-F238E27FC236}">
                <a16:creationId xmlns:a16="http://schemas.microsoft.com/office/drawing/2014/main" id="{2E498352-114E-2B9A-2D5D-5363FCA6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0" y="403111"/>
            <a:ext cx="7588956" cy="60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95B80-E65D-31FA-2548-F9E1A9CE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5AE2EE-8457-9493-2523-5F3681C5A7C5}"/>
              </a:ext>
            </a:extLst>
          </p:cNvPr>
          <p:cNvSpPr/>
          <p:nvPr/>
        </p:nvSpPr>
        <p:spPr>
          <a:xfrm>
            <a:off x="372533" y="530578"/>
            <a:ext cx="776675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Microbial spoilage of milk and milk products</a:t>
            </a:r>
            <a:endParaRPr lang="en-IQ" sz="3200" dirty="0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428D05B3-C23F-BFEE-B65E-C158F813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0" y="1438124"/>
            <a:ext cx="6634340" cy="1604158"/>
          </a:xfrm>
          <a:prstGeom prst="rect">
            <a:avLst/>
          </a:prstGeom>
        </p:spPr>
      </p:pic>
      <p:pic>
        <p:nvPicPr>
          <p:cNvPr id="10" name="Picture 9" descr="A close-up of a text&#10;&#10;AI-generated content may be incorrect.">
            <a:extLst>
              <a:ext uri="{FF2B5EF4-FFF2-40B4-BE49-F238E27FC236}">
                <a16:creationId xmlns:a16="http://schemas.microsoft.com/office/drawing/2014/main" id="{CC4CA000-7C06-7CC4-86F9-B80F0564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04" y="3042282"/>
            <a:ext cx="6741584" cy="31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7E515-A248-ECAA-D613-5E8DCBA6E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&#10;&#10;AI-generated content may be incorrect.">
            <a:extLst>
              <a:ext uri="{FF2B5EF4-FFF2-40B4-BE49-F238E27FC236}">
                <a16:creationId xmlns:a16="http://schemas.microsoft.com/office/drawing/2014/main" id="{A9F3A8DE-04BC-ABDF-1D60-C0A3E555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2" y="473528"/>
            <a:ext cx="8088994" cy="6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F0A55-896D-86C5-3242-F210714EB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1548668-CEAA-2640-B898-C20015A7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1" y="546099"/>
            <a:ext cx="8571796" cy="61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A8C1E-E9FE-239D-F6AE-039168D6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F2E408-3F15-6DD8-9973-6258E0E0E5C8}"/>
              </a:ext>
            </a:extLst>
          </p:cNvPr>
          <p:cNvSpPr/>
          <p:nvPr/>
        </p:nvSpPr>
        <p:spPr>
          <a:xfrm>
            <a:off x="372533" y="530578"/>
            <a:ext cx="776675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Microbial spoilage of milk and milk products</a:t>
            </a:r>
            <a:endParaRPr lang="en-IQ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8771C-EAFF-8712-EB2E-2B366603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3" y="1367473"/>
            <a:ext cx="6531833" cy="54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C8899-283A-45D9-B49C-BF902C3E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4D0166-1DD4-FB47-B997-FB23A0777661}"/>
              </a:ext>
            </a:extLst>
          </p:cNvPr>
          <p:cNvSpPr/>
          <p:nvPr/>
        </p:nvSpPr>
        <p:spPr>
          <a:xfrm>
            <a:off x="372533" y="530578"/>
            <a:ext cx="776675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Microbial spoilage of milk and milk products</a:t>
            </a:r>
            <a:endParaRPr lang="en-IQ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14416-36A2-F420-FE30-67D75F53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3" y="1666798"/>
            <a:ext cx="7581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42CF9-13C7-B33B-9B52-AA909F8B6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4565A36-2579-A828-C56E-B1F6C7771B21}"/>
              </a:ext>
            </a:extLst>
          </p:cNvPr>
          <p:cNvSpPr/>
          <p:nvPr/>
        </p:nvSpPr>
        <p:spPr>
          <a:xfrm>
            <a:off x="372533" y="530578"/>
            <a:ext cx="776675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Microbial spoilage of milk and milk products</a:t>
            </a:r>
            <a:endParaRPr lang="en-IQ" sz="3200" dirty="0"/>
          </a:p>
        </p:txBody>
      </p:sp>
      <p:pic>
        <p:nvPicPr>
          <p:cNvPr id="5" name="Picture 4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00D9E89F-831D-FBD3-A1A4-E9B880CF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87" y="1435099"/>
            <a:ext cx="8453417" cy="45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9F7C7-A13B-1C9B-152C-A421760B1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CB20D61-2E13-FFA1-FA87-33FFC0BCCC6B}"/>
              </a:ext>
            </a:extLst>
          </p:cNvPr>
          <p:cNvSpPr/>
          <p:nvPr/>
        </p:nvSpPr>
        <p:spPr>
          <a:xfrm>
            <a:off x="372533" y="530578"/>
            <a:ext cx="8553753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of Microorganisms in Diary Industry</a:t>
            </a:r>
            <a:endParaRPr lang="en-IQ" sz="3200" dirty="0"/>
          </a:p>
        </p:txBody>
      </p:sp>
      <p:pic>
        <p:nvPicPr>
          <p:cNvPr id="4" name="Picture 3" descr="A screenshot of a chart&#10;&#10;AI-generated content may be incorrect.">
            <a:extLst>
              <a:ext uri="{FF2B5EF4-FFF2-40B4-BE49-F238E27FC236}">
                <a16:creationId xmlns:a16="http://schemas.microsoft.com/office/drawing/2014/main" id="{967EE3C2-37F2-2632-74E8-EA18CE16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10" y="1285282"/>
            <a:ext cx="6378992" cy="52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26E63C-3F04-E4A0-4B25-0413844CFA05}"/>
              </a:ext>
            </a:extLst>
          </p:cNvPr>
          <p:cNvSpPr/>
          <p:nvPr/>
        </p:nvSpPr>
        <p:spPr>
          <a:xfrm>
            <a:off x="372533" y="530578"/>
            <a:ext cx="249484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3200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E34A4-6A02-8798-6E7F-41521E754281}"/>
              </a:ext>
            </a:extLst>
          </p:cNvPr>
          <p:cNvSpPr txBox="1"/>
          <p:nvPr/>
        </p:nvSpPr>
        <p:spPr>
          <a:xfrm>
            <a:off x="372534" y="1456267"/>
            <a:ext cx="6376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Q" sz="2000" dirty="0"/>
              <a:t>Milk is </a:t>
            </a:r>
            <a:r>
              <a:rPr lang="en-US" sz="2000" dirty="0"/>
              <a:t>a highly</a:t>
            </a:r>
            <a:r>
              <a:rPr lang="en-IQ" sz="2000" dirty="0"/>
              <a:t> nutritious </a:t>
            </a:r>
            <a:r>
              <a:rPr lang="en-US" sz="2000" dirty="0"/>
              <a:t>medium</a:t>
            </a:r>
            <a:r>
              <a:rPr lang="en-IQ" sz="2000" dirty="0"/>
              <a:t> for </a:t>
            </a:r>
            <a:r>
              <a:rPr lang="en-US" sz="2000" dirty="0"/>
              <a:t>bacteria;</a:t>
            </a:r>
            <a:r>
              <a:rPr lang="en-IQ" sz="2000" dirty="0"/>
              <a:t> it can spoil easily.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Q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Initially,</a:t>
            </a:r>
            <a:r>
              <a:rPr lang="en-IQ" sz="2000" dirty="0"/>
              <a:t> milk has few organisms, but bacteria can enter the milk during milking processes and handling.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Q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Refrigeration</a:t>
            </a:r>
            <a:r>
              <a:rPr lang="en-IQ" sz="2000" dirty="0"/>
              <a:t> improved </a:t>
            </a:r>
            <a:r>
              <a:rPr lang="en-US" sz="2000" dirty="0"/>
              <a:t>the milk</a:t>
            </a:r>
            <a:r>
              <a:rPr lang="en-IQ" sz="2000" dirty="0"/>
              <a:t> industry, but still other improvements needed to be </a:t>
            </a:r>
            <a:r>
              <a:rPr lang="en-US" sz="2000" dirty="0"/>
              <a:t>made</a:t>
            </a:r>
            <a:r>
              <a:rPr lang="en-IQ" sz="2000" dirty="0"/>
              <a:t> to reduce the risk of pathogenic microorganisms. </a:t>
            </a:r>
          </a:p>
        </p:txBody>
      </p:sp>
      <p:pic>
        <p:nvPicPr>
          <p:cNvPr id="1026" name="Picture 2" descr="Is raw milk safe? Science has a clear answer. | Popular Science">
            <a:extLst>
              <a:ext uri="{FF2B5EF4-FFF2-40B4-BE49-F238E27FC236}">
                <a16:creationId xmlns:a16="http://schemas.microsoft.com/office/drawing/2014/main" id="{522A050A-D791-9116-AD2A-F0395455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23" y="2079466"/>
            <a:ext cx="4798343" cy="26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6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624CC-9A4A-C93B-2450-CC645FDF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91D27-EB8F-7C37-9A88-81658367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334"/>
          <a:stretch>
            <a:fillRect/>
          </a:stretch>
        </p:blipFill>
        <p:spPr>
          <a:xfrm>
            <a:off x="474133" y="417688"/>
            <a:ext cx="8071556" cy="53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54D6-E291-CE1D-4681-4F86864E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AD26B7F-3D73-5B93-B75A-C5D6AC0E4089}"/>
              </a:ext>
            </a:extLst>
          </p:cNvPr>
          <p:cNvSpPr/>
          <p:nvPr/>
        </p:nvSpPr>
        <p:spPr>
          <a:xfrm>
            <a:off x="372533" y="530578"/>
            <a:ext cx="2494845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3200" dirty="0"/>
              <a:t>Compostion</a:t>
            </a:r>
          </a:p>
        </p:txBody>
      </p:sp>
      <p:pic>
        <p:nvPicPr>
          <p:cNvPr id="4" name="Picture 3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B83CE80A-66A7-4276-36B4-1C4BD601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07" y="1629908"/>
            <a:ext cx="8342785" cy="42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A2B3-CDB9-547E-AF6D-182ECA7B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5E7041-96A2-2476-D10E-6E7A972907CD}"/>
              </a:ext>
            </a:extLst>
          </p:cNvPr>
          <p:cNvSpPr/>
          <p:nvPr/>
        </p:nvSpPr>
        <p:spPr>
          <a:xfrm>
            <a:off x="372534" y="530578"/>
            <a:ext cx="4751010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Non-pathogens</a:t>
            </a:r>
            <a:r>
              <a:rPr lang="en-IQ" sz="3200" dirty="0"/>
              <a:t> in milk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67C7-B757-309F-C016-68798DA4F957}"/>
              </a:ext>
            </a:extLst>
          </p:cNvPr>
          <p:cNvSpPr txBox="1"/>
          <p:nvPr/>
        </p:nvSpPr>
        <p:spPr>
          <a:xfrm>
            <a:off x="575734" y="1422400"/>
            <a:ext cx="66265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Airborne</a:t>
            </a:r>
            <a:r>
              <a:rPr lang="en-IQ" sz="2000" dirty="0"/>
              <a:t> contaminants: </a:t>
            </a:r>
            <a:r>
              <a:rPr lang="en-IQ" sz="2000" i="1" dirty="0"/>
              <a:t>Pseudomonas, Flavobacterium, </a:t>
            </a:r>
            <a:r>
              <a:rPr lang="en-US" sz="2000" i="1" dirty="0"/>
              <a:t>Alcaligenes, Micrococcus,</a:t>
            </a:r>
            <a:r>
              <a:rPr lang="en-US" sz="2000" dirty="0"/>
              <a:t> and fungi.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/>
              <a:t>Psychrotrophs</a:t>
            </a:r>
            <a:r>
              <a:rPr lang="en-US" sz="2000" dirty="0"/>
              <a:t>: More detrimental to milk. </a:t>
            </a:r>
          </a:p>
          <a:p>
            <a:r>
              <a:rPr lang="en-US" sz="2000" dirty="0"/>
              <a:t>      They are able to grow at 5 </a:t>
            </a:r>
            <a:r>
              <a:rPr lang="en-US" sz="2000" b="1" dirty="0"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°C </a:t>
            </a:r>
            <a:r>
              <a:rPr lang="en-US" sz="2000" dirty="0"/>
              <a:t>or </a:t>
            </a:r>
            <a:r>
              <a:rPr lang="en-IQ" sz="2000" dirty="0"/>
              <a:t>less and make up a large number of the microbes in </a:t>
            </a:r>
            <a:r>
              <a:rPr lang="en-US" sz="2000" dirty="0"/>
              <a:t>milk;</a:t>
            </a:r>
            <a:r>
              <a:rPr lang="en-IQ" sz="2000" dirty="0"/>
              <a:t> they are natural soil inhabitants and </a:t>
            </a:r>
            <a:r>
              <a:rPr lang="en-US" sz="2000" dirty="0"/>
              <a:t>widespread</a:t>
            </a:r>
            <a:r>
              <a:rPr lang="en-IQ" sz="2000" dirty="0"/>
              <a:t> in </a:t>
            </a:r>
            <a:r>
              <a:rPr lang="en-US" sz="2000" dirty="0"/>
              <a:t>the environment, especially</a:t>
            </a:r>
            <a:r>
              <a:rPr lang="en-IQ" sz="2000" dirty="0"/>
              <a:t> water. </a:t>
            </a:r>
          </a:p>
          <a:p>
            <a:endParaRPr lang="en-IQ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Q" sz="2000" b="1" dirty="0"/>
              <a:t>Spoilage</a:t>
            </a:r>
            <a:r>
              <a:rPr lang="en-IQ" sz="2000" dirty="0"/>
              <a:t> of </a:t>
            </a:r>
            <a:r>
              <a:rPr lang="en-US" sz="2000" dirty="0"/>
              <a:t>refrigerated</a:t>
            </a:r>
            <a:r>
              <a:rPr lang="en-IQ" sz="2000" dirty="0"/>
              <a:t> milk consists </a:t>
            </a:r>
            <a:r>
              <a:rPr lang="en-US" sz="2000" dirty="0"/>
              <a:t>of</a:t>
            </a:r>
            <a:r>
              <a:rPr lang="en-IQ" sz="2000" dirty="0"/>
              <a:t> a bitter, </a:t>
            </a:r>
            <a:r>
              <a:rPr lang="en-US" sz="2000" dirty="0"/>
              <a:t>rancid,</a:t>
            </a:r>
            <a:r>
              <a:rPr lang="en-IQ" sz="2000" dirty="0"/>
              <a:t> fruity flavor.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Q" sz="2000" b="1" dirty="0"/>
              <a:t>Spoilage </a:t>
            </a:r>
            <a:r>
              <a:rPr lang="en-IQ" sz="2000" dirty="0"/>
              <a:t>of milk at room </a:t>
            </a:r>
            <a:r>
              <a:rPr lang="en-US" sz="2000" dirty="0"/>
              <a:t>temperature</a:t>
            </a:r>
            <a:r>
              <a:rPr lang="en-IQ" sz="2000" dirty="0"/>
              <a:t> usually consists </a:t>
            </a:r>
            <a:r>
              <a:rPr lang="en-US" sz="2000" dirty="0"/>
              <a:t>of a</a:t>
            </a:r>
            <a:r>
              <a:rPr lang="en-IQ" sz="2000" dirty="0"/>
              <a:t> </a:t>
            </a:r>
            <a:r>
              <a:rPr lang="en-US" sz="2000" dirty="0"/>
              <a:t>sour</a:t>
            </a:r>
            <a:r>
              <a:rPr lang="en-IQ" sz="2000" dirty="0"/>
              <a:t> flavor. </a:t>
            </a:r>
          </a:p>
          <a:p>
            <a:endParaRPr lang="en-IQ" sz="2000" dirty="0"/>
          </a:p>
        </p:txBody>
      </p:sp>
      <p:pic>
        <p:nvPicPr>
          <p:cNvPr id="3074" name="Picture 2" descr="When good milk turns bad">
            <a:extLst>
              <a:ext uri="{FF2B5EF4-FFF2-40B4-BE49-F238E27FC236}">
                <a16:creationId xmlns:a16="http://schemas.microsoft.com/office/drawing/2014/main" id="{EDCAAE06-D35A-32EC-952B-ECEB2ECE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9028" y="2394855"/>
            <a:ext cx="4334937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A3D26-5DEA-DAC8-AF28-F63C3914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6835ED4-E7FA-B2D7-AB68-71DD3E3FD703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Types of Microorganisms in milk</a:t>
            </a:r>
            <a:endParaRPr lang="en-IQ" sz="3200" dirty="0"/>
          </a:p>
        </p:txBody>
      </p:sp>
      <p:pic>
        <p:nvPicPr>
          <p:cNvPr id="5" name="Picture 4" descr="A diagram of different types of microorganisms&#10;&#10;AI-generated content may be incorrect.">
            <a:extLst>
              <a:ext uri="{FF2B5EF4-FFF2-40B4-BE49-F238E27FC236}">
                <a16:creationId xmlns:a16="http://schemas.microsoft.com/office/drawing/2014/main" id="{DFE4B680-BAE4-88F5-67E2-1AA448AA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0" y="1185333"/>
            <a:ext cx="6491110" cy="55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8F987-C939-04B7-CC9F-D63659C0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A5ADD6-724D-73F9-1D0F-5C470B11024D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Types of Microorganisms in milk</a:t>
            </a:r>
            <a:endParaRPr lang="en-IQ" sz="3200" dirty="0"/>
          </a:p>
        </p:txBody>
      </p:sp>
      <p:pic>
        <p:nvPicPr>
          <p:cNvPr id="4" name="Picture 3" descr="A list of different species&#10;&#10;AI-generated content may be incorrect.">
            <a:extLst>
              <a:ext uri="{FF2B5EF4-FFF2-40B4-BE49-F238E27FC236}">
                <a16:creationId xmlns:a16="http://schemas.microsoft.com/office/drawing/2014/main" id="{778A895F-FCD1-F208-287D-4D8D756D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48" y="1347611"/>
            <a:ext cx="6612063" cy="5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0578" y="370578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" name="Text 1"/>
          <p:cNvSpPr/>
          <p:nvPr/>
        </p:nvSpPr>
        <p:spPr>
          <a:xfrm>
            <a:off x="333520" y="370578"/>
            <a:ext cx="444693" cy="370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52328" y="370578"/>
            <a:ext cx="5519506" cy="3705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26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Contamination Sources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52328" y="815271"/>
            <a:ext cx="889386" cy="37058"/>
          </a:xfrm>
          <a:custGeom>
            <a:avLst/>
            <a:gdLst/>
            <a:ahLst/>
            <a:cxnLst/>
            <a:rect l="l" t="t" r="r" b="b"/>
            <a:pathLst>
              <a:path w="889386" h="37058">
                <a:moveTo>
                  <a:pt x="0" y="0"/>
                </a:moveTo>
                <a:lnTo>
                  <a:pt x="889386" y="0"/>
                </a:lnTo>
                <a:lnTo>
                  <a:pt x="889386" y="37058"/>
                </a:lnTo>
                <a:lnTo>
                  <a:pt x="0" y="37058"/>
                </a:lnTo>
                <a:lnTo>
                  <a:pt x="0" y="0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70578" y="1093204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370578" y="1093204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555866" y="1297021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Shape 7"/>
          <p:cNvSpPr/>
          <p:nvPr/>
        </p:nvSpPr>
        <p:spPr>
          <a:xfrm>
            <a:off x="662407" y="1426723"/>
            <a:ext cx="231611" cy="185289"/>
          </a:xfrm>
          <a:custGeom>
            <a:avLst/>
            <a:gdLst/>
            <a:ahLst/>
            <a:cxnLst/>
            <a:rect l="l" t="t" r="r" b="b"/>
            <a:pathLst>
              <a:path w="231611" h="185289">
                <a:moveTo>
                  <a:pt x="34742" y="81064"/>
                </a:moveTo>
                <a:lnTo>
                  <a:pt x="34742" y="150547"/>
                </a:lnTo>
                <a:cubicBezTo>
                  <a:pt x="34742" y="156953"/>
                  <a:pt x="39917" y="162128"/>
                  <a:pt x="46322" y="162128"/>
                </a:cubicBezTo>
                <a:lnTo>
                  <a:pt x="57903" y="162128"/>
                </a:lnTo>
                <a:cubicBezTo>
                  <a:pt x="64308" y="162128"/>
                  <a:pt x="69483" y="156953"/>
                  <a:pt x="69483" y="150547"/>
                </a:cubicBezTo>
                <a:lnTo>
                  <a:pt x="69483" y="118628"/>
                </a:lnTo>
                <a:cubicBezTo>
                  <a:pt x="73066" y="121017"/>
                  <a:pt x="76938" y="122971"/>
                  <a:pt x="81064" y="124455"/>
                </a:cubicBezTo>
                <a:lnTo>
                  <a:pt x="81064" y="133212"/>
                </a:lnTo>
                <a:cubicBezTo>
                  <a:pt x="81064" y="136397"/>
                  <a:pt x="83669" y="139003"/>
                  <a:pt x="86854" y="139003"/>
                </a:cubicBezTo>
                <a:cubicBezTo>
                  <a:pt x="90039" y="139003"/>
                  <a:pt x="92644" y="136397"/>
                  <a:pt x="92644" y="133212"/>
                </a:cubicBezTo>
                <a:lnTo>
                  <a:pt x="92644" y="127097"/>
                </a:lnTo>
                <a:cubicBezTo>
                  <a:pt x="94562" y="127314"/>
                  <a:pt x="96480" y="127422"/>
                  <a:pt x="98435" y="127422"/>
                </a:cubicBezTo>
                <a:cubicBezTo>
                  <a:pt x="100389" y="127422"/>
                  <a:pt x="102307" y="127314"/>
                  <a:pt x="104225" y="127097"/>
                </a:cubicBezTo>
                <a:lnTo>
                  <a:pt x="104225" y="133212"/>
                </a:lnTo>
                <a:cubicBezTo>
                  <a:pt x="104225" y="136397"/>
                  <a:pt x="106831" y="139003"/>
                  <a:pt x="110015" y="139003"/>
                </a:cubicBezTo>
                <a:cubicBezTo>
                  <a:pt x="113200" y="139003"/>
                  <a:pt x="115805" y="136397"/>
                  <a:pt x="115805" y="133212"/>
                </a:cubicBezTo>
                <a:lnTo>
                  <a:pt x="115805" y="124455"/>
                </a:lnTo>
                <a:cubicBezTo>
                  <a:pt x="119931" y="123007"/>
                  <a:pt x="123803" y="121053"/>
                  <a:pt x="127386" y="118628"/>
                </a:cubicBezTo>
                <a:lnTo>
                  <a:pt x="127386" y="150547"/>
                </a:lnTo>
                <a:cubicBezTo>
                  <a:pt x="127386" y="156953"/>
                  <a:pt x="132561" y="162128"/>
                  <a:pt x="138967" y="162128"/>
                </a:cubicBezTo>
                <a:lnTo>
                  <a:pt x="150547" y="162128"/>
                </a:lnTo>
                <a:cubicBezTo>
                  <a:pt x="156953" y="162128"/>
                  <a:pt x="162128" y="156953"/>
                  <a:pt x="162128" y="150547"/>
                </a:cubicBezTo>
                <a:lnTo>
                  <a:pt x="162128" y="92644"/>
                </a:lnTo>
                <a:lnTo>
                  <a:pt x="173708" y="104225"/>
                </a:lnTo>
                <a:lnTo>
                  <a:pt x="173708" y="122139"/>
                </a:lnTo>
                <a:cubicBezTo>
                  <a:pt x="173708" y="125577"/>
                  <a:pt x="174722" y="128906"/>
                  <a:pt x="176640" y="131765"/>
                </a:cubicBezTo>
                <a:lnTo>
                  <a:pt x="191803" y="154528"/>
                </a:lnTo>
                <a:cubicBezTo>
                  <a:pt x="194987" y="159269"/>
                  <a:pt x="200307" y="162128"/>
                  <a:pt x="206025" y="162128"/>
                </a:cubicBezTo>
                <a:cubicBezTo>
                  <a:pt x="214168" y="162128"/>
                  <a:pt x="221188" y="156374"/>
                  <a:pt x="222781" y="148376"/>
                </a:cubicBezTo>
                <a:lnTo>
                  <a:pt x="230127" y="111608"/>
                </a:lnTo>
                <a:cubicBezTo>
                  <a:pt x="231068" y="106903"/>
                  <a:pt x="230019" y="102017"/>
                  <a:pt x="227232" y="98109"/>
                </a:cubicBezTo>
                <a:lnTo>
                  <a:pt x="225821" y="96119"/>
                </a:lnTo>
                <a:lnTo>
                  <a:pt x="225821" y="66588"/>
                </a:lnTo>
                <a:cubicBezTo>
                  <a:pt x="225821" y="61775"/>
                  <a:pt x="221948" y="57903"/>
                  <a:pt x="217135" y="57903"/>
                </a:cubicBezTo>
                <a:cubicBezTo>
                  <a:pt x="212322" y="57903"/>
                  <a:pt x="208450" y="61775"/>
                  <a:pt x="208450" y="66588"/>
                </a:cubicBezTo>
                <a:lnTo>
                  <a:pt x="208450" y="71799"/>
                </a:lnTo>
                <a:lnTo>
                  <a:pt x="189306" y="44983"/>
                </a:lnTo>
                <a:cubicBezTo>
                  <a:pt x="179498" y="31304"/>
                  <a:pt x="163720" y="23161"/>
                  <a:pt x="146892" y="23161"/>
                </a:cubicBezTo>
                <a:lnTo>
                  <a:pt x="52112" y="23161"/>
                </a:lnTo>
                <a:cubicBezTo>
                  <a:pt x="28119" y="23161"/>
                  <a:pt x="8685" y="42595"/>
                  <a:pt x="8685" y="66588"/>
                </a:cubicBezTo>
                <a:lnTo>
                  <a:pt x="8685" y="86130"/>
                </a:lnTo>
                <a:cubicBezTo>
                  <a:pt x="3402" y="90401"/>
                  <a:pt x="0" y="96915"/>
                  <a:pt x="0" y="104225"/>
                </a:cubicBezTo>
                <a:lnTo>
                  <a:pt x="0" y="110594"/>
                </a:lnTo>
                <a:cubicBezTo>
                  <a:pt x="0" y="113489"/>
                  <a:pt x="2316" y="115805"/>
                  <a:pt x="5211" y="115805"/>
                </a:cubicBezTo>
                <a:cubicBezTo>
                  <a:pt x="16719" y="115805"/>
                  <a:pt x="26056" y="106469"/>
                  <a:pt x="26056" y="94960"/>
                </a:cubicBezTo>
                <a:lnTo>
                  <a:pt x="26056" y="66588"/>
                </a:lnTo>
                <a:cubicBezTo>
                  <a:pt x="26056" y="57794"/>
                  <a:pt x="30435" y="50013"/>
                  <a:pt x="37094" y="45273"/>
                </a:cubicBezTo>
                <a:cubicBezTo>
                  <a:pt x="35574" y="49181"/>
                  <a:pt x="34742" y="53451"/>
                  <a:pt x="34742" y="57903"/>
                </a:cubicBezTo>
                <a:lnTo>
                  <a:pt x="34742" y="81064"/>
                </a:lnTo>
                <a:close/>
                <a:moveTo>
                  <a:pt x="202660" y="121596"/>
                </a:moveTo>
                <a:cubicBezTo>
                  <a:pt x="202660" y="118400"/>
                  <a:pt x="205254" y="115805"/>
                  <a:pt x="208450" y="115805"/>
                </a:cubicBezTo>
                <a:cubicBezTo>
                  <a:pt x="211646" y="115805"/>
                  <a:pt x="214240" y="118400"/>
                  <a:pt x="214240" y="121596"/>
                </a:cubicBezTo>
                <a:cubicBezTo>
                  <a:pt x="214240" y="124791"/>
                  <a:pt x="211646" y="127386"/>
                  <a:pt x="208450" y="127386"/>
                </a:cubicBezTo>
                <a:cubicBezTo>
                  <a:pt x="205254" y="127386"/>
                  <a:pt x="202660" y="124791"/>
                  <a:pt x="202660" y="121596"/>
                </a:cubicBezTo>
                <a:close/>
                <a:moveTo>
                  <a:pt x="60291" y="60291"/>
                </a:moveTo>
                <a:cubicBezTo>
                  <a:pt x="58771" y="58771"/>
                  <a:pt x="57903" y="56672"/>
                  <a:pt x="57903" y="54501"/>
                </a:cubicBezTo>
                <a:cubicBezTo>
                  <a:pt x="57903" y="49977"/>
                  <a:pt x="61558" y="46322"/>
                  <a:pt x="66081" y="46322"/>
                </a:cubicBezTo>
                <a:lnTo>
                  <a:pt x="130752" y="46322"/>
                </a:lnTo>
                <a:cubicBezTo>
                  <a:pt x="135275" y="46322"/>
                  <a:pt x="138930" y="49977"/>
                  <a:pt x="138930" y="54501"/>
                </a:cubicBezTo>
                <a:cubicBezTo>
                  <a:pt x="138930" y="56672"/>
                  <a:pt x="138062" y="58771"/>
                  <a:pt x="136542" y="60291"/>
                </a:cubicBezTo>
                <a:lnTo>
                  <a:pt x="128074" y="68759"/>
                </a:lnTo>
                <a:cubicBezTo>
                  <a:pt x="120221" y="76649"/>
                  <a:pt x="109545" y="81064"/>
                  <a:pt x="98435" y="81064"/>
                </a:cubicBezTo>
                <a:cubicBezTo>
                  <a:pt x="87325" y="81064"/>
                  <a:pt x="76649" y="76649"/>
                  <a:pt x="68796" y="68796"/>
                </a:cubicBezTo>
                <a:lnTo>
                  <a:pt x="60327" y="60327"/>
                </a:ln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0" name="Text 8"/>
          <p:cNvSpPr/>
          <p:nvPr/>
        </p:nvSpPr>
        <p:spPr>
          <a:xfrm>
            <a:off x="1111733" y="1389666"/>
            <a:ext cx="1361872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Animal Sources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55866" y="1852888"/>
            <a:ext cx="5336316" cy="722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Udder and adjacent parts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are primary sources of microorganisms. The udder canal and teat surface harbor natural microflora including Micrococci, Streptococci, and Corynebacteria.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55866" y="2686687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685568" y="2821021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129702"/>
                </a:moveTo>
                <a:cubicBezTo>
                  <a:pt x="100643" y="129702"/>
                  <a:pt x="129702" y="100643"/>
                  <a:pt x="129702" y="64851"/>
                </a:cubicBezTo>
                <a:cubicBezTo>
                  <a:pt x="129702" y="29059"/>
                  <a:pt x="100643" y="0"/>
                  <a:pt x="64851" y="0"/>
                </a:cubicBezTo>
                <a:cubicBezTo>
                  <a:pt x="29059" y="0"/>
                  <a:pt x="0" y="29059"/>
                  <a:pt x="0" y="64851"/>
                </a:cubicBezTo>
                <a:cubicBezTo>
                  <a:pt x="0" y="100643"/>
                  <a:pt x="29059" y="129702"/>
                  <a:pt x="64851" y="129702"/>
                </a:cubicBezTo>
                <a:close/>
                <a:moveTo>
                  <a:pt x="56745" y="40532"/>
                </a:moveTo>
                <a:cubicBezTo>
                  <a:pt x="56745" y="36058"/>
                  <a:pt x="60377" y="32426"/>
                  <a:pt x="64851" y="32426"/>
                </a:cubicBezTo>
                <a:cubicBezTo>
                  <a:pt x="69325" y="32426"/>
                  <a:pt x="72957" y="36058"/>
                  <a:pt x="72957" y="40532"/>
                </a:cubicBezTo>
                <a:cubicBezTo>
                  <a:pt x="72957" y="45006"/>
                  <a:pt x="69325" y="48638"/>
                  <a:pt x="64851" y="48638"/>
                </a:cubicBezTo>
                <a:cubicBezTo>
                  <a:pt x="60377" y="48638"/>
                  <a:pt x="56745" y="45006"/>
                  <a:pt x="56745" y="40532"/>
                </a:cubicBezTo>
                <a:close/>
                <a:moveTo>
                  <a:pt x="54718" y="56745"/>
                </a:moveTo>
                <a:lnTo>
                  <a:pt x="66878" y="56745"/>
                </a:lnTo>
                <a:cubicBezTo>
                  <a:pt x="70247" y="56745"/>
                  <a:pt x="72957" y="59455"/>
                  <a:pt x="72957" y="62824"/>
                </a:cubicBezTo>
                <a:lnTo>
                  <a:pt x="72957" y="85117"/>
                </a:lnTo>
                <a:lnTo>
                  <a:pt x="74984" y="85117"/>
                </a:lnTo>
                <a:cubicBezTo>
                  <a:pt x="78353" y="85117"/>
                  <a:pt x="81064" y="87828"/>
                  <a:pt x="81064" y="91197"/>
                </a:cubicBezTo>
                <a:cubicBezTo>
                  <a:pt x="81064" y="94566"/>
                  <a:pt x="78353" y="97277"/>
                  <a:pt x="74984" y="97277"/>
                </a:cubicBezTo>
                <a:lnTo>
                  <a:pt x="54718" y="97277"/>
                </a:lnTo>
                <a:cubicBezTo>
                  <a:pt x="51349" y="97277"/>
                  <a:pt x="48638" y="94566"/>
                  <a:pt x="48638" y="91197"/>
                </a:cubicBezTo>
                <a:cubicBezTo>
                  <a:pt x="48638" y="87828"/>
                  <a:pt x="51349" y="85117"/>
                  <a:pt x="54718" y="85117"/>
                </a:cubicBezTo>
                <a:lnTo>
                  <a:pt x="60798" y="85117"/>
                </a:lnTo>
                <a:lnTo>
                  <a:pt x="60798" y="68904"/>
                </a:lnTo>
                <a:lnTo>
                  <a:pt x="54718" y="68904"/>
                </a:lnTo>
                <a:cubicBezTo>
                  <a:pt x="51349" y="68904"/>
                  <a:pt x="48638" y="66194"/>
                  <a:pt x="48638" y="62824"/>
                </a:cubicBezTo>
                <a:cubicBezTo>
                  <a:pt x="48638" y="59455"/>
                  <a:pt x="51349" y="56745"/>
                  <a:pt x="54718" y="5674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887865" y="2797860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These organisms can enter milk during the milking process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186545" y="1093204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6" name="Shape 14"/>
          <p:cNvSpPr/>
          <p:nvPr/>
        </p:nvSpPr>
        <p:spPr>
          <a:xfrm>
            <a:off x="6186545" y="1093204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6371834" y="1297021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478375" y="1426723"/>
            <a:ext cx="231611" cy="185289"/>
          </a:xfrm>
          <a:custGeom>
            <a:avLst/>
            <a:gdLst/>
            <a:ahLst/>
            <a:cxnLst/>
            <a:rect l="l" t="t" r="r" b="b"/>
            <a:pathLst>
              <a:path w="231611" h="185289">
                <a:moveTo>
                  <a:pt x="150511" y="76178"/>
                </a:moveTo>
                <a:cubicBezTo>
                  <a:pt x="154926" y="74984"/>
                  <a:pt x="159558" y="77083"/>
                  <a:pt x="161549" y="81172"/>
                </a:cubicBezTo>
                <a:lnTo>
                  <a:pt x="168280" y="94780"/>
                </a:lnTo>
                <a:cubicBezTo>
                  <a:pt x="172007" y="95286"/>
                  <a:pt x="175662" y="96299"/>
                  <a:pt x="179100" y="97711"/>
                </a:cubicBezTo>
                <a:lnTo>
                  <a:pt x="191767" y="89279"/>
                </a:lnTo>
                <a:cubicBezTo>
                  <a:pt x="195566" y="86746"/>
                  <a:pt x="200597" y="87252"/>
                  <a:pt x="203818" y="90473"/>
                </a:cubicBezTo>
                <a:lnTo>
                  <a:pt x="210766" y="97421"/>
                </a:lnTo>
                <a:cubicBezTo>
                  <a:pt x="213987" y="100642"/>
                  <a:pt x="214493" y="105709"/>
                  <a:pt x="211960" y="109472"/>
                </a:cubicBezTo>
                <a:lnTo>
                  <a:pt x="203528" y="122102"/>
                </a:lnTo>
                <a:cubicBezTo>
                  <a:pt x="204216" y="123803"/>
                  <a:pt x="204831" y="125577"/>
                  <a:pt x="205338" y="127422"/>
                </a:cubicBezTo>
                <a:cubicBezTo>
                  <a:pt x="205844" y="129268"/>
                  <a:pt x="206170" y="131077"/>
                  <a:pt x="206423" y="132923"/>
                </a:cubicBezTo>
                <a:lnTo>
                  <a:pt x="220067" y="139654"/>
                </a:lnTo>
                <a:cubicBezTo>
                  <a:pt x="224156" y="141681"/>
                  <a:pt x="226255" y="146313"/>
                  <a:pt x="225061" y="150692"/>
                </a:cubicBezTo>
                <a:lnTo>
                  <a:pt x="222527" y="160173"/>
                </a:lnTo>
                <a:cubicBezTo>
                  <a:pt x="221333" y="164552"/>
                  <a:pt x="217244" y="167520"/>
                  <a:pt x="212684" y="167230"/>
                </a:cubicBezTo>
                <a:lnTo>
                  <a:pt x="197485" y="166253"/>
                </a:lnTo>
                <a:cubicBezTo>
                  <a:pt x="195205" y="169185"/>
                  <a:pt x="192563" y="171899"/>
                  <a:pt x="189559" y="174215"/>
                </a:cubicBezTo>
                <a:lnTo>
                  <a:pt x="190536" y="189378"/>
                </a:lnTo>
                <a:cubicBezTo>
                  <a:pt x="190826" y="193938"/>
                  <a:pt x="187858" y="198064"/>
                  <a:pt x="183479" y="199222"/>
                </a:cubicBezTo>
                <a:lnTo>
                  <a:pt x="173998" y="201755"/>
                </a:lnTo>
                <a:cubicBezTo>
                  <a:pt x="169583" y="202949"/>
                  <a:pt x="164987" y="200850"/>
                  <a:pt x="162960" y="196761"/>
                </a:cubicBezTo>
                <a:lnTo>
                  <a:pt x="156229" y="183154"/>
                </a:lnTo>
                <a:cubicBezTo>
                  <a:pt x="152501" y="182647"/>
                  <a:pt x="148846" y="181634"/>
                  <a:pt x="145408" y="180222"/>
                </a:cubicBezTo>
                <a:lnTo>
                  <a:pt x="132742" y="188654"/>
                </a:lnTo>
                <a:cubicBezTo>
                  <a:pt x="128942" y="191188"/>
                  <a:pt x="123912" y="190681"/>
                  <a:pt x="120691" y="187460"/>
                </a:cubicBezTo>
                <a:lnTo>
                  <a:pt x="113743" y="180512"/>
                </a:lnTo>
                <a:cubicBezTo>
                  <a:pt x="110522" y="177291"/>
                  <a:pt x="110015" y="172261"/>
                  <a:pt x="112548" y="168461"/>
                </a:cubicBezTo>
                <a:lnTo>
                  <a:pt x="120981" y="155795"/>
                </a:lnTo>
                <a:cubicBezTo>
                  <a:pt x="120293" y="154094"/>
                  <a:pt x="119678" y="152320"/>
                  <a:pt x="119171" y="150475"/>
                </a:cubicBezTo>
                <a:cubicBezTo>
                  <a:pt x="118664" y="148629"/>
                  <a:pt x="118339" y="146783"/>
                  <a:pt x="118085" y="144974"/>
                </a:cubicBezTo>
                <a:lnTo>
                  <a:pt x="104442" y="138243"/>
                </a:lnTo>
                <a:cubicBezTo>
                  <a:pt x="100353" y="136216"/>
                  <a:pt x="98290" y="131584"/>
                  <a:pt x="99448" y="127205"/>
                </a:cubicBezTo>
                <a:lnTo>
                  <a:pt x="101981" y="117723"/>
                </a:lnTo>
                <a:cubicBezTo>
                  <a:pt x="103175" y="113345"/>
                  <a:pt x="107265" y="110377"/>
                  <a:pt x="111825" y="110667"/>
                </a:cubicBezTo>
                <a:lnTo>
                  <a:pt x="126988" y="111644"/>
                </a:lnTo>
                <a:cubicBezTo>
                  <a:pt x="129268" y="108712"/>
                  <a:pt x="131910" y="105998"/>
                  <a:pt x="134913" y="103682"/>
                </a:cubicBezTo>
                <a:lnTo>
                  <a:pt x="133936" y="88555"/>
                </a:lnTo>
                <a:cubicBezTo>
                  <a:pt x="133647" y="83995"/>
                  <a:pt x="136614" y="79870"/>
                  <a:pt x="140993" y="78712"/>
                </a:cubicBezTo>
                <a:lnTo>
                  <a:pt x="150475" y="76178"/>
                </a:lnTo>
                <a:close/>
                <a:moveTo>
                  <a:pt x="162272" y="123043"/>
                </a:moveTo>
                <a:cubicBezTo>
                  <a:pt x="153484" y="123053"/>
                  <a:pt x="146357" y="130196"/>
                  <a:pt x="146367" y="138985"/>
                </a:cubicBezTo>
                <a:cubicBezTo>
                  <a:pt x="146377" y="147773"/>
                  <a:pt x="153520" y="154900"/>
                  <a:pt x="162309" y="154890"/>
                </a:cubicBezTo>
                <a:cubicBezTo>
                  <a:pt x="171097" y="154880"/>
                  <a:pt x="178224" y="147737"/>
                  <a:pt x="178214" y="138948"/>
                </a:cubicBezTo>
                <a:cubicBezTo>
                  <a:pt x="178204" y="130160"/>
                  <a:pt x="171061" y="123033"/>
                  <a:pt x="162272" y="123043"/>
                </a:cubicBezTo>
                <a:close/>
                <a:moveTo>
                  <a:pt x="81390" y="-16466"/>
                </a:moveTo>
                <a:lnTo>
                  <a:pt x="90871" y="-13933"/>
                </a:lnTo>
                <a:cubicBezTo>
                  <a:pt x="95250" y="-12739"/>
                  <a:pt x="98218" y="-8613"/>
                  <a:pt x="97928" y="-4089"/>
                </a:cubicBezTo>
                <a:lnTo>
                  <a:pt x="96951" y="11038"/>
                </a:lnTo>
                <a:cubicBezTo>
                  <a:pt x="99955" y="13354"/>
                  <a:pt x="102596" y="16032"/>
                  <a:pt x="104876" y="18999"/>
                </a:cubicBezTo>
                <a:lnTo>
                  <a:pt x="120076" y="18022"/>
                </a:lnTo>
                <a:cubicBezTo>
                  <a:pt x="124599" y="17733"/>
                  <a:pt x="128725" y="20700"/>
                  <a:pt x="129919" y="25079"/>
                </a:cubicBezTo>
                <a:lnTo>
                  <a:pt x="132453" y="34561"/>
                </a:lnTo>
                <a:cubicBezTo>
                  <a:pt x="133611" y="38940"/>
                  <a:pt x="131548" y="43572"/>
                  <a:pt x="127458" y="45598"/>
                </a:cubicBezTo>
                <a:lnTo>
                  <a:pt x="113815" y="52330"/>
                </a:lnTo>
                <a:cubicBezTo>
                  <a:pt x="113562" y="54175"/>
                  <a:pt x="113200" y="56021"/>
                  <a:pt x="112729" y="57830"/>
                </a:cubicBezTo>
                <a:cubicBezTo>
                  <a:pt x="112259" y="59640"/>
                  <a:pt x="111608" y="61449"/>
                  <a:pt x="110920" y="63150"/>
                </a:cubicBezTo>
                <a:lnTo>
                  <a:pt x="119352" y="75816"/>
                </a:lnTo>
                <a:cubicBezTo>
                  <a:pt x="121885" y="79616"/>
                  <a:pt x="121379" y="84647"/>
                  <a:pt x="118158" y="87867"/>
                </a:cubicBezTo>
                <a:lnTo>
                  <a:pt x="111209" y="94816"/>
                </a:lnTo>
                <a:cubicBezTo>
                  <a:pt x="107989" y="98037"/>
                  <a:pt x="102958" y="98543"/>
                  <a:pt x="99158" y="96010"/>
                </a:cubicBezTo>
                <a:lnTo>
                  <a:pt x="86492" y="87578"/>
                </a:lnTo>
                <a:cubicBezTo>
                  <a:pt x="83054" y="88989"/>
                  <a:pt x="79399" y="90003"/>
                  <a:pt x="75672" y="90509"/>
                </a:cubicBezTo>
                <a:lnTo>
                  <a:pt x="68940" y="104116"/>
                </a:lnTo>
                <a:cubicBezTo>
                  <a:pt x="66914" y="108206"/>
                  <a:pt x="62282" y="110269"/>
                  <a:pt x="57903" y="109110"/>
                </a:cubicBezTo>
                <a:lnTo>
                  <a:pt x="48421" y="106577"/>
                </a:lnTo>
                <a:cubicBezTo>
                  <a:pt x="44006" y="105383"/>
                  <a:pt x="41075" y="101257"/>
                  <a:pt x="41364" y="96734"/>
                </a:cubicBezTo>
                <a:lnTo>
                  <a:pt x="42341" y="81570"/>
                </a:lnTo>
                <a:cubicBezTo>
                  <a:pt x="39338" y="79254"/>
                  <a:pt x="36696" y="76576"/>
                  <a:pt x="34416" y="73609"/>
                </a:cubicBezTo>
                <a:lnTo>
                  <a:pt x="19216" y="74586"/>
                </a:lnTo>
                <a:cubicBezTo>
                  <a:pt x="14693" y="74875"/>
                  <a:pt x="10567" y="71908"/>
                  <a:pt x="9373" y="67529"/>
                </a:cubicBezTo>
                <a:lnTo>
                  <a:pt x="6840" y="58047"/>
                </a:lnTo>
                <a:cubicBezTo>
                  <a:pt x="5682" y="53669"/>
                  <a:pt x="7744" y="49036"/>
                  <a:pt x="11834" y="47010"/>
                </a:cubicBezTo>
                <a:lnTo>
                  <a:pt x="25477" y="40279"/>
                </a:lnTo>
                <a:cubicBezTo>
                  <a:pt x="25731" y="38433"/>
                  <a:pt x="26092" y="36623"/>
                  <a:pt x="26563" y="34778"/>
                </a:cubicBezTo>
                <a:cubicBezTo>
                  <a:pt x="27070" y="32932"/>
                  <a:pt x="27649" y="31159"/>
                  <a:pt x="28372" y="29458"/>
                </a:cubicBezTo>
                <a:lnTo>
                  <a:pt x="19940" y="16828"/>
                </a:lnTo>
                <a:cubicBezTo>
                  <a:pt x="17407" y="13028"/>
                  <a:pt x="17914" y="7998"/>
                  <a:pt x="21134" y="4777"/>
                </a:cubicBezTo>
                <a:lnTo>
                  <a:pt x="28083" y="-2171"/>
                </a:lnTo>
                <a:cubicBezTo>
                  <a:pt x="31304" y="-5392"/>
                  <a:pt x="36334" y="-5899"/>
                  <a:pt x="40134" y="-3366"/>
                </a:cubicBezTo>
                <a:lnTo>
                  <a:pt x="52800" y="5066"/>
                </a:lnTo>
                <a:cubicBezTo>
                  <a:pt x="56238" y="3655"/>
                  <a:pt x="59893" y="2642"/>
                  <a:pt x="63621" y="2135"/>
                </a:cubicBezTo>
                <a:lnTo>
                  <a:pt x="70352" y="-11472"/>
                </a:lnTo>
                <a:cubicBezTo>
                  <a:pt x="72378" y="-15561"/>
                  <a:pt x="76974" y="-17624"/>
                  <a:pt x="81390" y="-16466"/>
                </a:cubicBezTo>
                <a:close/>
                <a:moveTo>
                  <a:pt x="69628" y="30399"/>
                </a:moveTo>
                <a:cubicBezTo>
                  <a:pt x="60840" y="30399"/>
                  <a:pt x="53705" y="37534"/>
                  <a:pt x="53705" y="46322"/>
                </a:cubicBezTo>
                <a:cubicBezTo>
                  <a:pt x="53705" y="55110"/>
                  <a:pt x="60840" y="62245"/>
                  <a:pt x="69628" y="62245"/>
                </a:cubicBezTo>
                <a:cubicBezTo>
                  <a:pt x="78416" y="62245"/>
                  <a:pt x="85551" y="55110"/>
                  <a:pt x="85551" y="46322"/>
                </a:cubicBezTo>
                <a:cubicBezTo>
                  <a:pt x="85551" y="37534"/>
                  <a:pt x="78416" y="30399"/>
                  <a:pt x="69628" y="30399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6927700" y="1389666"/>
            <a:ext cx="1621277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Milking Equipment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371834" y="1852888"/>
            <a:ext cx="5336316" cy="481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Milking machines and milk cans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can harbor bacteria if not properly sanitized. Equipment surfaces provide ideal environments for microbial biofilm formation.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371834" y="2445812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6501536" y="2580146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0"/>
                </a:moveTo>
                <a:cubicBezTo>
                  <a:pt x="68575" y="0"/>
                  <a:pt x="71995" y="2052"/>
                  <a:pt x="73768" y="5320"/>
                </a:cubicBezTo>
                <a:lnTo>
                  <a:pt x="128486" y="106650"/>
                </a:lnTo>
                <a:cubicBezTo>
                  <a:pt x="130183" y="109791"/>
                  <a:pt x="130107" y="113591"/>
                  <a:pt x="128284" y="116656"/>
                </a:cubicBezTo>
                <a:cubicBezTo>
                  <a:pt x="126460" y="119721"/>
                  <a:pt x="123141" y="121596"/>
                  <a:pt x="119569" y="121596"/>
                </a:cubicBezTo>
                <a:lnTo>
                  <a:pt x="10133" y="121596"/>
                </a:lnTo>
                <a:cubicBezTo>
                  <a:pt x="6561" y="121596"/>
                  <a:pt x="3268" y="119721"/>
                  <a:pt x="1419" y="116656"/>
                </a:cubicBezTo>
                <a:cubicBezTo>
                  <a:pt x="-431" y="113591"/>
                  <a:pt x="-481" y="109791"/>
                  <a:pt x="1216" y="106650"/>
                </a:cubicBezTo>
                <a:lnTo>
                  <a:pt x="55934" y="5320"/>
                </a:lnTo>
                <a:cubicBezTo>
                  <a:pt x="57707" y="2052"/>
                  <a:pt x="61127" y="0"/>
                  <a:pt x="64851" y="0"/>
                </a:cubicBezTo>
                <a:close/>
                <a:moveTo>
                  <a:pt x="64851" y="42559"/>
                </a:moveTo>
                <a:cubicBezTo>
                  <a:pt x="61482" y="42559"/>
                  <a:pt x="58771" y="45269"/>
                  <a:pt x="58771" y="48638"/>
                </a:cubicBezTo>
                <a:lnTo>
                  <a:pt x="58771" y="77011"/>
                </a:lnTo>
                <a:cubicBezTo>
                  <a:pt x="58771" y="80380"/>
                  <a:pt x="61482" y="83090"/>
                  <a:pt x="64851" y="83090"/>
                </a:cubicBezTo>
                <a:cubicBezTo>
                  <a:pt x="68220" y="83090"/>
                  <a:pt x="70931" y="80380"/>
                  <a:pt x="70931" y="77011"/>
                </a:cubicBezTo>
                <a:lnTo>
                  <a:pt x="70931" y="48638"/>
                </a:lnTo>
                <a:cubicBezTo>
                  <a:pt x="70931" y="45269"/>
                  <a:pt x="68220" y="42559"/>
                  <a:pt x="64851" y="42559"/>
                </a:cubicBezTo>
                <a:close/>
                <a:moveTo>
                  <a:pt x="71615" y="97277"/>
                </a:moveTo>
                <a:cubicBezTo>
                  <a:pt x="71769" y="94766"/>
                  <a:pt x="70517" y="92377"/>
                  <a:pt x="68364" y="91075"/>
                </a:cubicBezTo>
                <a:cubicBezTo>
                  <a:pt x="66212" y="89774"/>
                  <a:pt x="63515" y="89774"/>
                  <a:pt x="61363" y="91075"/>
                </a:cubicBezTo>
                <a:cubicBezTo>
                  <a:pt x="59211" y="92377"/>
                  <a:pt x="57959" y="94766"/>
                  <a:pt x="58113" y="97277"/>
                </a:cubicBezTo>
                <a:cubicBezTo>
                  <a:pt x="57959" y="99787"/>
                  <a:pt x="59211" y="102176"/>
                  <a:pt x="61363" y="103478"/>
                </a:cubicBezTo>
                <a:cubicBezTo>
                  <a:pt x="63515" y="104780"/>
                  <a:pt x="66212" y="104780"/>
                  <a:pt x="68364" y="103478"/>
                </a:cubicBezTo>
                <a:cubicBezTo>
                  <a:pt x="70517" y="102176"/>
                  <a:pt x="71769" y="99787"/>
                  <a:pt x="71615" y="97277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6703833" y="2556985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Improper cleaning allows bacterial proliferation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70578" y="3483429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5" name="Shape 23"/>
          <p:cNvSpPr/>
          <p:nvPr/>
        </p:nvSpPr>
        <p:spPr>
          <a:xfrm>
            <a:off x="370578" y="3483429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Shape 24"/>
          <p:cNvSpPr/>
          <p:nvPr/>
        </p:nvSpPr>
        <p:spPr>
          <a:xfrm>
            <a:off x="555866" y="3687246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2C5F7C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7" name="Shape 25"/>
          <p:cNvSpPr/>
          <p:nvPr/>
        </p:nvSpPr>
        <p:spPr>
          <a:xfrm>
            <a:off x="685568" y="3816948"/>
            <a:ext cx="185289" cy="185289"/>
          </a:xfrm>
          <a:custGeom>
            <a:avLst/>
            <a:gdLst/>
            <a:ahLst/>
            <a:cxnLst/>
            <a:rect l="l" t="t" r="r" b="b"/>
            <a:pathLst>
              <a:path w="185289" h="185289">
                <a:moveTo>
                  <a:pt x="104225" y="11581"/>
                </a:moveTo>
                <a:cubicBezTo>
                  <a:pt x="104225" y="17986"/>
                  <a:pt x="109400" y="23161"/>
                  <a:pt x="115805" y="23161"/>
                </a:cubicBezTo>
                <a:lnTo>
                  <a:pt x="130281" y="23161"/>
                </a:lnTo>
                <a:cubicBezTo>
                  <a:pt x="135094" y="23161"/>
                  <a:pt x="138967" y="27033"/>
                  <a:pt x="138967" y="31847"/>
                </a:cubicBezTo>
                <a:cubicBezTo>
                  <a:pt x="138967" y="36660"/>
                  <a:pt x="135094" y="40532"/>
                  <a:pt x="130281" y="40532"/>
                </a:cubicBezTo>
                <a:lnTo>
                  <a:pt x="11581" y="40532"/>
                </a:lnTo>
                <a:cubicBezTo>
                  <a:pt x="5175" y="40532"/>
                  <a:pt x="0" y="45707"/>
                  <a:pt x="0" y="52112"/>
                </a:cubicBezTo>
                <a:cubicBezTo>
                  <a:pt x="0" y="58518"/>
                  <a:pt x="5175" y="63693"/>
                  <a:pt x="11581" y="63693"/>
                </a:cubicBezTo>
                <a:lnTo>
                  <a:pt x="130281" y="63693"/>
                </a:lnTo>
                <a:cubicBezTo>
                  <a:pt x="147869" y="63693"/>
                  <a:pt x="162128" y="49434"/>
                  <a:pt x="162128" y="31847"/>
                </a:cubicBezTo>
                <a:cubicBezTo>
                  <a:pt x="162128" y="14259"/>
                  <a:pt x="147869" y="0"/>
                  <a:pt x="130281" y="0"/>
                </a:cubicBezTo>
                <a:lnTo>
                  <a:pt x="115805" y="0"/>
                </a:lnTo>
                <a:cubicBezTo>
                  <a:pt x="109400" y="0"/>
                  <a:pt x="104225" y="5175"/>
                  <a:pt x="104225" y="11581"/>
                </a:cubicBezTo>
                <a:close/>
                <a:moveTo>
                  <a:pt x="127386" y="138967"/>
                </a:moveTo>
                <a:cubicBezTo>
                  <a:pt x="127386" y="145372"/>
                  <a:pt x="132561" y="150547"/>
                  <a:pt x="138967" y="150547"/>
                </a:cubicBezTo>
                <a:lnTo>
                  <a:pt x="150547" y="150547"/>
                </a:lnTo>
                <a:cubicBezTo>
                  <a:pt x="169727" y="150547"/>
                  <a:pt x="185289" y="134986"/>
                  <a:pt x="185289" y="115805"/>
                </a:cubicBezTo>
                <a:cubicBezTo>
                  <a:pt x="185289" y="96625"/>
                  <a:pt x="169727" y="81064"/>
                  <a:pt x="150547" y="81064"/>
                </a:cubicBezTo>
                <a:lnTo>
                  <a:pt x="11581" y="81064"/>
                </a:lnTo>
                <a:cubicBezTo>
                  <a:pt x="5175" y="81064"/>
                  <a:pt x="0" y="86239"/>
                  <a:pt x="0" y="92644"/>
                </a:cubicBezTo>
                <a:cubicBezTo>
                  <a:pt x="0" y="99050"/>
                  <a:pt x="5175" y="104225"/>
                  <a:pt x="11581" y="104225"/>
                </a:cubicBezTo>
                <a:lnTo>
                  <a:pt x="150547" y="104225"/>
                </a:lnTo>
                <a:cubicBezTo>
                  <a:pt x="156953" y="104225"/>
                  <a:pt x="162128" y="109400"/>
                  <a:pt x="162128" y="115805"/>
                </a:cubicBezTo>
                <a:cubicBezTo>
                  <a:pt x="162128" y="122211"/>
                  <a:pt x="156953" y="127386"/>
                  <a:pt x="150547" y="127386"/>
                </a:cubicBezTo>
                <a:lnTo>
                  <a:pt x="138967" y="127386"/>
                </a:lnTo>
                <a:cubicBezTo>
                  <a:pt x="132561" y="127386"/>
                  <a:pt x="127386" y="132561"/>
                  <a:pt x="127386" y="138967"/>
                </a:cubicBezTo>
                <a:close/>
                <a:moveTo>
                  <a:pt x="46322" y="185289"/>
                </a:moveTo>
                <a:lnTo>
                  <a:pt x="60798" y="185289"/>
                </a:lnTo>
                <a:cubicBezTo>
                  <a:pt x="78386" y="185289"/>
                  <a:pt x="92644" y="171030"/>
                  <a:pt x="92644" y="153442"/>
                </a:cubicBezTo>
                <a:cubicBezTo>
                  <a:pt x="92644" y="135854"/>
                  <a:pt x="78386" y="121596"/>
                  <a:pt x="60798" y="121596"/>
                </a:cubicBezTo>
                <a:lnTo>
                  <a:pt x="11581" y="121596"/>
                </a:lnTo>
                <a:cubicBezTo>
                  <a:pt x="5175" y="121596"/>
                  <a:pt x="0" y="126771"/>
                  <a:pt x="0" y="133176"/>
                </a:cubicBezTo>
                <a:cubicBezTo>
                  <a:pt x="0" y="139582"/>
                  <a:pt x="5175" y="144757"/>
                  <a:pt x="11581" y="144757"/>
                </a:cubicBezTo>
                <a:lnTo>
                  <a:pt x="60798" y="144757"/>
                </a:lnTo>
                <a:cubicBezTo>
                  <a:pt x="65611" y="144757"/>
                  <a:pt x="69483" y="148629"/>
                  <a:pt x="69483" y="153442"/>
                </a:cubicBezTo>
                <a:cubicBezTo>
                  <a:pt x="69483" y="158255"/>
                  <a:pt x="65611" y="162128"/>
                  <a:pt x="60798" y="162128"/>
                </a:cubicBezTo>
                <a:lnTo>
                  <a:pt x="46322" y="162128"/>
                </a:lnTo>
                <a:cubicBezTo>
                  <a:pt x="39917" y="162128"/>
                  <a:pt x="34742" y="167303"/>
                  <a:pt x="34742" y="173708"/>
                </a:cubicBezTo>
                <a:cubicBezTo>
                  <a:pt x="34742" y="180114"/>
                  <a:pt x="39917" y="185289"/>
                  <a:pt x="46322" y="185289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1111733" y="3779891"/>
            <a:ext cx="1769508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Milking Environment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55866" y="4243112"/>
            <a:ext cx="5336316" cy="722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Environmental factors include </a:t>
            </a: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airborne contaminants, dust particles, insects, and animal feed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These can introduce gram-negative rods, spore-forming bacteria, and other environmental microbes.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55866" y="5076912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85568" y="5211246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129702"/>
                </a:moveTo>
                <a:cubicBezTo>
                  <a:pt x="100643" y="129702"/>
                  <a:pt x="129702" y="100643"/>
                  <a:pt x="129702" y="64851"/>
                </a:cubicBezTo>
                <a:cubicBezTo>
                  <a:pt x="129702" y="29059"/>
                  <a:pt x="100643" y="0"/>
                  <a:pt x="64851" y="0"/>
                </a:cubicBezTo>
                <a:cubicBezTo>
                  <a:pt x="29059" y="0"/>
                  <a:pt x="0" y="29059"/>
                  <a:pt x="0" y="64851"/>
                </a:cubicBezTo>
                <a:cubicBezTo>
                  <a:pt x="0" y="100643"/>
                  <a:pt x="29059" y="129702"/>
                  <a:pt x="64851" y="129702"/>
                </a:cubicBezTo>
                <a:close/>
                <a:moveTo>
                  <a:pt x="56745" y="40532"/>
                </a:moveTo>
                <a:cubicBezTo>
                  <a:pt x="56745" y="36058"/>
                  <a:pt x="60377" y="32426"/>
                  <a:pt x="64851" y="32426"/>
                </a:cubicBezTo>
                <a:cubicBezTo>
                  <a:pt x="69325" y="32426"/>
                  <a:pt x="72957" y="36058"/>
                  <a:pt x="72957" y="40532"/>
                </a:cubicBezTo>
                <a:cubicBezTo>
                  <a:pt x="72957" y="45006"/>
                  <a:pt x="69325" y="48638"/>
                  <a:pt x="64851" y="48638"/>
                </a:cubicBezTo>
                <a:cubicBezTo>
                  <a:pt x="60377" y="48638"/>
                  <a:pt x="56745" y="45006"/>
                  <a:pt x="56745" y="40532"/>
                </a:cubicBezTo>
                <a:close/>
                <a:moveTo>
                  <a:pt x="54718" y="56745"/>
                </a:moveTo>
                <a:lnTo>
                  <a:pt x="66878" y="56745"/>
                </a:lnTo>
                <a:cubicBezTo>
                  <a:pt x="70247" y="56745"/>
                  <a:pt x="72957" y="59455"/>
                  <a:pt x="72957" y="62824"/>
                </a:cubicBezTo>
                <a:lnTo>
                  <a:pt x="72957" y="85117"/>
                </a:lnTo>
                <a:lnTo>
                  <a:pt x="74984" y="85117"/>
                </a:lnTo>
                <a:cubicBezTo>
                  <a:pt x="78353" y="85117"/>
                  <a:pt x="81064" y="87828"/>
                  <a:pt x="81064" y="91197"/>
                </a:cubicBezTo>
                <a:cubicBezTo>
                  <a:pt x="81064" y="94566"/>
                  <a:pt x="78353" y="97277"/>
                  <a:pt x="74984" y="97277"/>
                </a:cubicBezTo>
                <a:lnTo>
                  <a:pt x="54718" y="97277"/>
                </a:lnTo>
                <a:cubicBezTo>
                  <a:pt x="51349" y="97277"/>
                  <a:pt x="48638" y="94566"/>
                  <a:pt x="48638" y="91197"/>
                </a:cubicBezTo>
                <a:cubicBezTo>
                  <a:pt x="48638" y="87828"/>
                  <a:pt x="51349" y="85117"/>
                  <a:pt x="54718" y="85117"/>
                </a:cubicBezTo>
                <a:lnTo>
                  <a:pt x="60798" y="85117"/>
                </a:lnTo>
                <a:lnTo>
                  <a:pt x="60798" y="68904"/>
                </a:lnTo>
                <a:lnTo>
                  <a:pt x="54718" y="68904"/>
                </a:lnTo>
                <a:cubicBezTo>
                  <a:pt x="51349" y="68904"/>
                  <a:pt x="48638" y="66194"/>
                  <a:pt x="48638" y="62824"/>
                </a:cubicBezTo>
                <a:cubicBezTo>
                  <a:pt x="48638" y="59455"/>
                  <a:pt x="51349" y="56745"/>
                  <a:pt x="54718" y="56745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887865" y="5188085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Poor ventilation increases contamination risk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6545" y="3483429"/>
            <a:ext cx="5632778" cy="2186407"/>
          </a:xfrm>
          <a:custGeom>
            <a:avLst/>
            <a:gdLst/>
            <a:ahLst/>
            <a:cxnLst/>
            <a:rect l="l" t="t" r="r" b="b"/>
            <a:pathLst>
              <a:path w="5632778" h="2186407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2075228"/>
                </a:lnTo>
                <a:cubicBezTo>
                  <a:pt x="5632778" y="2136631"/>
                  <a:pt x="5583002" y="2186407"/>
                  <a:pt x="5521599" y="2186407"/>
                </a:cubicBezTo>
                <a:lnTo>
                  <a:pt x="111179" y="2186407"/>
                </a:lnTo>
                <a:cubicBezTo>
                  <a:pt x="49776" y="2186407"/>
                  <a:pt x="0" y="2136631"/>
                  <a:pt x="0" y="2075228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5587" dist="37058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4" name="Shape 32"/>
          <p:cNvSpPr/>
          <p:nvPr/>
        </p:nvSpPr>
        <p:spPr>
          <a:xfrm>
            <a:off x="6186545" y="3483429"/>
            <a:ext cx="5632778" cy="37058"/>
          </a:xfrm>
          <a:custGeom>
            <a:avLst/>
            <a:gdLst/>
            <a:ahLst/>
            <a:cxnLst/>
            <a:rect l="l" t="t" r="r" b="b"/>
            <a:pathLst>
              <a:path w="5632778" h="37058">
                <a:moveTo>
                  <a:pt x="37058" y="0"/>
                </a:moveTo>
                <a:lnTo>
                  <a:pt x="5595720" y="0"/>
                </a:lnTo>
                <a:cubicBezTo>
                  <a:pt x="5616187" y="0"/>
                  <a:pt x="5632778" y="16591"/>
                  <a:pt x="5632778" y="37058"/>
                </a:cubicBezTo>
                <a:lnTo>
                  <a:pt x="5632778" y="37058"/>
                </a:lnTo>
                <a:lnTo>
                  <a:pt x="0" y="37058"/>
                </a:ln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371834" y="3687246"/>
            <a:ext cx="444693" cy="444693"/>
          </a:xfrm>
          <a:custGeom>
            <a:avLst/>
            <a:gdLst/>
            <a:ahLst/>
            <a:cxnLst/>
            <a:rect l="l" t="t" r="r" b="b"/>
            <a:pathLst>
              <a:path w="444693" h="444693">
                <a:moveTo>
                  <a:pt x="222347" y="0"/>
                </a:moveTo>
                <a:lnTo>
                  <a:pt x="222347" y="0"/>
                </a:lnTo>
                <a:cubicBezTo>
                  <a:pt x="345145" y="0"/>
                  <a:pt x="444693" y="99548"/>
                  <a:pt x="444693" y="222347"/>
                </a:cubicBezTo>
                <a:lnTo>
                  <a:pt x="444693" y="222347"/>
                </a:lnTo>
                <a:cubicBezTo>
                  <a:pt x="444693" y="345145"/>
                  <a:pt x="345145" y="444693"/>
                  <a:pt x="222347" y="444693"/>
                </a:cubicBezTo>
                <a:lnTo>
                  <a:pt x="222347" y="444693"/>
                </a:lnTo>
                <a:cubicBezTo>
                  <a:pt x="99548" y="444693"/>
                  <a:pt x="0" y="345145"/>
                  <a:pt x="0" y="222347"/>
                </a:cubicBezTo>
                <a:lnTo>
                  <a:pt x="0" y="222347"/>
                </a:lnTo>
                <a:cubicBezTo>
                  <a:pt x="0" y="99548"/>
                  <a:pt x="99548" y="0"/>
                  <a:pt x="222347" y="0"/>
                </a:cubicBezTo>
                <a:close/>
              </a:path>
            </a:pathLst>
          </a:custGeom>
          <a:solidFill>
            <a:srgbClr val="D97A4E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513117" y="3816948"/>
            <a:ext cx="162128" cy="185289"/>
          </a:xfrm>
          <a:custGeom>
            <a:avLst/>
            <a:gdLst/>
            <a:ahLst/>
            <a:cxnLst/>
            <a:rect l="l" t="t" r="r" b="b"/>
            <a:pathLst>
              <a:path w="162128" h="185289">
                <a:moveTo>
                  <a:pt x="81064" y="89749"/>
                </a:moveTo>
                <a:cubicBezTo>
                  <a:pt x="105032" y="89749"/>
                  <a:pt x="124491" y="70290"/>
                  <a:pt x="124491" y="46322"/>
                </a:cubicBezTo>
                <a:cubicBezTo>
                  <a:pt x="124491" y="22354"/>
                  <a:pt x="105032" y="2895"/>
                  <a:pt x="81064" y="2895"/>
                </a:cubicBezTo>
                <a:cubicBezTo>
                  <a:pt x="57096" y="2895"/>
                  <a:pt x="37637" y="22354"/>
                  <a:pt x="37637" y="46322"/>
                </a:cubicBezTo>
                <a:cubicBezTo>
                  <a:pt x="37637" y="70290"/>
                  <a:pt x="57096" y="89749"/>
                  <a:pt x="81064" y="89749"/>
                </a:cubicBezTo>
                <a:close/>
                <a:moveTo>
                  <a:pt x="70316" y="110015"/>
                </a:moveTo>
                <a:cubicBezTo>
                  <a:pt x="34669" y="110015"/>
                  <a:pt x="5790" y="138894"/>
                  <a:pt x="5790" y="174541"/>
                </a:cubicBezTo>
                <a:cubicBezTo>
                  <a:pt x="5790" y="180476"/>
                  <a:pt x="10603" y="185289"/>
                  <a:pt x="16538" y="185289"/>
                </a:cubicBezTo>
                <a:lnTo>
                  <a:pt x="145589" y="185289"/>
                </a:lnTo>
                <a:cubicBezTo>
                  <a:pt x="151524" y="185289"/>
                  <a:pt x="156337" y="180476"/>
                  <a:pt x="156337" y="174541"/>
                </a:cubicBezTo>
                <a:cubicBezTo>
                  <a:pt x="156337" y="138894"/>
                  <a:pt x="127458" y="110015"/>
                  <a:pt x="91812" y="110015"/>
                </a:cubicBezTo>
                <a:lnTo>
                  <a:pt x="70316" y="110015"/>
                </a:ln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6927700" y="3779891"/>
            <a:ext cx="125069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9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Dairy Workers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71834" y="4243112"/>
            <a:ext cx="5336316" cy="481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Human sources include </a:t>
            </a:r>
            <a:r>
              <a:rPr lang="en-US" sz="1167" b="1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hands, clothes, sneezing, coughing, and poor personal hygiene</a:t>
            </a: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Workers can transfer pathogens and spoilage organisms directly to milk.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71834" y="4836036"/>
            <a:ext cx="5262201" cy="407635"/>
          </a:xfrm>
          <a:custGeom>
            <a:avLst/>
            <a:gdLst/>
            <a:ahLst/>
            <a:cxnLst/>
            <a:rect l="l" t="t" r="r" b="b"/>
            <a:pathLst>
              <a:path w="5262201" h="407635">
                <a:moveTo>
                  <a:pt x="74116" y="0"/>
                </a:moveTo>
                <a:lnTo>
                  <a:pt x="5188084" y="0"/>
                </a:lnTo>
                <a:cubicBezTo>
                  <a:pt x="5229018" y="0"/>
                  <a:pt x="5262201" y="33183"/>
                  <a:pt x="5262201" y="74116"/>
                </a:cubicBezTo>
                <a:lnTo>
                  <a:pt x="5262201" y="333519"/>
                </a:lnTo>
                <a:cubicBezTo>
                  <a:pt x="5262201" y="374452"/>
                  <a:pt x="5229018" y="407635"/>
                  <a:pt x="5188084" y="407635"/>
                </a:cubicBezTo>
                <a:lnTo>
                  <a:pt x="74116" y="407635"/>
                </a:lnTo>
                <a:cubicBezTo>
                  <a:pt x="33210" y="407635"/>
                  <a:pt x="0" y="374425"/>
                  <a:pt x="0" y="333519"/>
                </a:cubicBezTo>
                <a:lnTo>
                  <a:pt x="0" y="74116"/>
                </a:lnTo>
                <a:cubicBezTo>
                  <a:pt x="0" y="33210"/>
                  <a:pt x="33210" y="0"/>
                  <a:pt x="74116" y="0"/>
                </a:cubicBezTo>
                <a:close/>
              </a:path>
            </a:pathLst>
          </a:custGeom>
          <a:solidFill>
            <a:srgbClr val="D97A4E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6501536" y="4970371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64851" y="0"/>
                </a:moveTo>
                <a:cubicBezTo>
                  <a:pt x="68575" y="0"/>
                  <a:pt x="71995" y="2052"/>
                  <a:pt x="73768" y="5320"/>
                </a:cubicBezTo>
                <a:lnTo>
                  <a:pt x="128486" y="106650"/>
                </a:lnTo>
                <a:cubicBezTo>
                  <a:pt x="130183" y="109791"/>
                  <a:pt x="130107" y="113591"/>
                  <a:pt x="128284" y="116656"/>
                </a:cubicBezTo>
                <a:cubicBezTo>
                  <a:pt x="126460" y="119721"/>
                  <a:pt x="123141" y="121596"/>
                  <a:pt x="119569" y="121596"/>
                </a:cubicBezTo>
                <a:lnTo>
                  <a:pt x="10133" y="121596"/>
                </a:lnTo>
                <a:cubicBezTo>
                  <a:pt x="6561" y="121596"/>
                  <a:pt x="3268" y="119721"/>
                  <a:pt x="1419" y="116656"/>
                </a:cubicBezTo>
                <a:cubicBezTo>
                  <a:pt x="-431" y="113591"/>
                  <a:pt x="-481" y="109791"/>
                  <a:pt x="1216" y="106650"/>
                </a:cubicBezTo>
                <a:lnTo>
                  <a:pt x="55934" y="5320"/>
                </a:lnTo>
                <a:cubicBezTo>
                  <a:pt x="57707" y="2052"/>
                  <a:pt x="61127" y="0"/>
                  <a:pt x="64851" y="0"/>
                </a:cubicBezTo>
                <a:close/>
                <a:moveTo>
                  <a:pt x="64851" y="42559"/>
                </a:moveTo>
                <a:cubicBezTo>
                  <a:pt x="61482" y="42559"/>
                  <a:pt x="58771" y="45269"/>
                  <a:pt x="58771" y="48638"/>
                </a:cubicBezTo>
                <a:lnTo>
                  <a:pt x="58771" y="77011"/>
                </a:lnTo>
                <a:cubicBezTo>
                  <a:pt x="58771" y="80380"/>
                  <a:pt x="61482" y="83090"/>
                  <a:pt x="64851" y="83090"/>
                </a:cubicBezTo>
                <a:cubicBezTo>
                  <a:pt x="68220" y="83090"/>
                  <a:pt x="70931" y="80380"/>
                  <a:pt x="70931" y="77011"/>
                </a:cubicBezTo>
                <a:lnTo>
                  <a:pt x="70931" y="48638"/>
                </a:lnTo>
                <a:cubicBezTo>
                  <a:pt x="70931" y="45269"/>
                  <a:pt x="68220" y="42559"/>
                  <a:pt x="64851" y="42559"/>
                </a:cubicBezTo>
                <a:close/>
                <a:moveTo>
                  <a:pt x="71615" y="97277"/>
                </a:moveTo>
                <a:cubicBezTo>
                  <a:pt x="71769" y="94766"/>
                  <a:pt x="70517" y="92377"/>
                  <a:pt x="68364" y="91075"/>
                </a:cubicBezTo>
                <a:cubicBezTo>
                  <a:pt x="66212" y="89774"/>
                  <a:pt x="63515" y="89774"/>
                  <a:pt x="61363" y="91075"/>
                </a:cubicBezTo>
                <a:cubicBezTo>
                  <a:pt x="59211" y="92377"/>
                  <a:pt x="57959" y="94766"/>
                  <a:pt x="58113" y="97277"/>
                </a:cubicBezTo>
                <a:cubicBezTo>
                  <a:pt x="57959" y="99787"/>
                  <a:pt x="59211" y="102176"/>
                  <a:pt x="61363" y="103478"/>
                </a:cubicBezTo>
                <a:cubicBezTo>
                  <a:pt x="63515" y="104780"/>
                  <a:pt x="66212" y="104780"/>
                  <a:pt x="68364" y="103478"/>
                </a:cubicBezTo>
                <a:cubicBezTo>
                  <a:pt x="70517" y="102176"/>
                  <a:pt x="71769" y="99787"/>
                  <a:pt x="71615" y="97277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6703833" y="4947210"/>
            <a:ext cx="4883879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6C757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hygiene training is essential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89106" y="5818067"/>
            <a:ext cx="11432316" cy="1037617"/>
          </a:xfrm>
          <a:custGeom>
            <a:avLst/>
            <a:gdLst/>
            <a:ahLst/>
            <a:cxnLst/>
            <a:rect l="l" t="t" r="r" b="b"/>
            <a:pathLst>
              <a:path w="11432316" h="1037617">
                <a:moveTo>
                  <a:pt x="37058" y="0"/>
                </a:moveTo>
                <a:lnTo>
                  <a:pt x="11321146" y="0"/>
                </a:lnTo>
                <a:cubicBezTo>
                  <a:pt x="11382543" y="0"/>
                  <a:pt x="11432316" y="49773"/>
                  <a:pt x="11432316" y="111170"/>
                </a:cubicBezTo>
                <a:lnTo>
                  <a:pt x="11432316" y="926447"/>
                </a:lnTo>
                <a:cubicBezTo>
                  <a:pt x="11432316" y="987844"/>
                  <a:pt x="11382543" y="1037617"/>
                  <a:pt x="11321146" y="1037617"/>
                </a:cubicBezTo>
                <a:lnTo>
                  <a:pt x="37058" y="1037617"/>
                </a:lnTo>
                <a:cubicBezTo>
                  <a:pt x="16591" y="1037617"/>
                  <a:pt x="0" y="1021026"/>
                  <a:pt x="0" y="1000559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>
              <a:alpha val="5098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1"/>
          <p:cNvSpPr/>
          <p:nvPr/>
        </p:nvSpPr>
        <p:spPr>
          <a:xfrm>
            <a:off x="389106" y="5818067"/>
            <a:ext cx="37058" cy="1037617"/>
          </a:xfrm>
          <a:custGeom>
            <a:avLst/>
            <a:gdLst/>
            <a:ahLst/>
            <a:cxnLst/>
            <a:rect l="l" t="t" r="r" b="b"/>
            <a:pathLst>
              <a:path w="37058" h="1037617">
                <a:moveTo>
                  <a:pt x="37058" y="0"/>
                </a:moveTo>
                <a:lnTo>
                  <a:pt x="37058" y="0"/>
                </a:lnTo>
                <a:lnTo>
                  <a:pt x="37058" y="1037617"/>
                </a:lnTo>
                <a:lnTo>
                  <a:pt x="37058" y="1037617"/>
                </a:lnTo>
                <a:cubicBezTo>
                  <a:pt x="16591" y="1037617"/>
                  <a:pt x="0" y="1021026"/>
                  <a:pt x="0" y="1000559"/>
                </a:cubicBezTo>
                <a:lnTo>
                  <a:pt x="0" y="37058"/>
                </a:lnTo>
                <a:cubicBezTo>
                  <a:pt x="0" y="16591"/>
                  <a:pt x="16591" y="0"/>
                  <a:pt x="37058" y="0"/>
                </a:cubicBezTo>
                <a:close/>
              </a:path>
            </a:pathLst>
          </a:custGeom>
          <a:solidFill>
            <a:srgbClr val="2C5F7C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Shape 42"/>
          <p:cNvSpPr/>
          <p:nvPr/>
        </p:nvSpPr>
        <p:spPr>
          <a:xfrm>
            <a:off x="537337" y="6003356"/>
            <a:ext cx="250140" cy="222347"/>
          </a:xfrm>
          <a:custGeom>
            <a:avLst/>
            <a:gdLst/>
            <a:ahLst/>
            <a:cxnLst/>
            <a:rect l="l" t="t" r="r" b="b"/>
            <a:pathLst>
              <a:path w="250140" h="222347">
                <a:moveTo>
                  <a:pt x="0" y="41690"/>
                </a:moveTo>
                <a:cubicBezTo>
                  <a:pt x="0" y="26360"/>
                  <a:pt x="12464" y="13897"/>
                  <a:pt x="27793" y="13897"/>
                </a:cubicBezTo>
                <a:lnTo>
                  <a:pt x="152863" y="13897"/>
                </a:lnTo>
                <a:cubicBezTo>
                  <a:pt x="168193" y="13897"/>
                  <a:pt x="180657" y="26360"/>
                  <a:pt x="180657" y="41690"/>
                </a:cubicBezTo>
                <a:lnTo>
                  <a:pt x="180657" y="55587"/>
                </a:lnTo>
                <a:lnTo>
                  <a:pt x="202674" y="55587"/>
                </a:lnTo>
                <a:cubicBezTo>
                  <a:pt x="210057" y="55587"/>
                  <a:pt x="217135" y="58496"/>
                  <a:pt x="222347" y="63707"/>
                </a:cubicBezTo>
                <a:lnTo>
                  <a:pt x="242019" y="83380"/>
                </a:lnTo>
                <a:cubicBezTo>
                  <a:pt x="247230" y="88591"/>
                  <a:pt x="250140" y="95670"/>
                  <a:pt x="250140" y="103052"/>
                </a:cubicBezTo>
                <a:lnTo>
                  <a:pt x="250140" y="166760"/>
                </a:lnTo>
                <a:cubicBezTo>
                  <a:pt x="250140" y="182090"/>
                  <a:pt x="237676" y="194553"/>
                  <a:pt x="222347" y="194553"/>
                </a:cubicBezTo>
                <a:lnTo>
                  <a:pt x="220913" y="194553"/>
                </a:lnTo>
                <a:cubicBezTo>
                  <a:pt x="216397" y="210578"/>
                  <a:pt x="201632" y="222347"/>
                  <a:pt x="184131" y="222347"/>
                </a:cubicBezTo>
                <a:cubicBezTo>
                  <a:pt x="166630" y="222347"/>
                  <a:pt x="151908" y="210578"/>
                  <a:pt x="147348" y="194553"/>
                </a:cubicBezTo>
                <a:lnTo>
                  <a:pt x="102792" y="194553"/>
                </a:lnTo>
                <a:cubicBezTo>
                  <a:pt x="98275" y="210578"/>
                  <a:pt x="83510" y="222347"/>
                  <a:pt x="66009" y="222347"/>
                </a:cubicBezTo>
                <a:cubicBezTo>
                  <a:pt x="48508" y="222347"/>
                  <a:pt x="33786" y="210578"/>
                  <a:pt x="29226" y="194553"/>
                </a:cubicBezTo>
                <a:lnTo>
                  <a:pt x="27793" y="194553"/>
                </a:lnTo>
                <a:cubicBezTo>
                  <a:pt x="12464" y="194553"/>
                  <a:pt x="0" y="182090"/>
                  <a:pt x="0" y="166760"/>
                </a:cubicBezTo>
                <a:lnTo>
                  <a:pt x="0" y="41690"/>
                </a:lnTo>
                <a:close/>
                <a:moveTo>
                  <a:pt x="222347" y="125070"/>
                </a:moveTo>
                <a:lnTo>
                  <a:pt x="222347" y="103052"/>
                </a:lnTo>
                <a:lnTo>
                  <a:pt x="202674" y="83380"/>
                </a:lnTo>
                <a:lnTo>
                  <a:pt x="180657" y="83380"/>
                </a:lnTo>
                <a:lnTo>
                  <a:pt x="180657" y="125070"/>
                </a:lnTo>
                <a:lnTo>
                  <a:pt x="222347" y="125070"/>
                </a:lnTo>
                <a:close/>
                <a:moveTo>
                  <a:pt x="83380" y="184131"/>
                </a:moveTo>
                <a:cubicBezTo>
                  <a:pt x="83380" y="174543"/>
                  <a:pt x="75596" y="166760"/>
                  <a:pt x="66009" y="166760"/>
                </a:cubicBezTo>
                <a:cubicBezTo>
                  <a:pt x="56422" y="166760"/>
                  <a:pt x="48638" y="174543"/>
                  <a:pt x="48638" y="184131"/>
                </a:cubicBezTo>
                <a:cubicBezTo>
                  <a:pt x="48638" y="193718"/>
                  <a:pt x="56422" y="201502"/>
                  <a:pt x="66009" y="201502"/>
                </a:cubicBezTo>
                <a:cubicBezTo>
                  <a:pt x="75596" y="201502"/>
                  <a:pt x="83380" y="193718"/>
                  <a:pt x="83380" y="184131"/>
                </a:cubicBezTo>
                <a:close/>
                <a:moveTo>
                  <a:pt x="184131" y="201502"/>
                </a:moveTo>
                <a:cubicBezTo>
                  <a:pt x="193718" y="201502"/>
                  <a:pt x="201502" y="193718"/>
                  <a:pt x="201502" y="184131"/>
                </a:cubicBezTo>
                <a:cubicBezTo>
                  <a:pt x="201502" y="174543"/>
                  <a:pt x="193718" y="166760"/>
                  <a:pt x="184131" y="166760"/>
                </a:cubicBezTo>
                <a:cubicBezTo>
                  <a:pt x="174543" y="166760"/>
                  <a:pt x="166760" y="174543"/>
                  <a:pt x="166760" y="184131"/>
                </a:cubicBezTo>
                <a:cubicBezTo>
                  <a:pt x="166760" y="193718"/>
                  <a:pt x="174543" y="201502"/>
                  <a:pt x="184131" y="201502"/>
                </a:cubicBezTo>
                <a:close/>
              </a:path>
            </a:pathLst>
          </a:custGeom>
          <a:solidFill>
            <a:srgbClr val="D97A4E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Text 43"/>
          <p:cNvSpPr/>
          <p:nvPr/>
        </p:nvSpPr>
        <p:spPr>
          <a:xfrm>
            <a:off x="878529" y="5966298"/>
            <a:ext cx="10876450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2C5F7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Transportation Contamination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78529" y="6262760"/>
            <a:ext cx="10867185" cy="444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7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Milk can become contaminated during transport through unclean containers, temperature abuse, and extended storage times. Transportation vehicles must be properly sanitized and maintained at appropriate temperatures.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A4D21-EA65-6833-97FC-B09E68DA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FE64A9-AE99-C47A-CC4E-0E9B3BB232C7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Source of pathogens in Milk</a:t>
            </a:r>
            <a:endParaRPr lang="en-IQ" sz="32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271F10-C64F-C180-BB6A-1778139B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05" y="1641122"/>
            <a:ext cx="75311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9EEDA-6673-429F-FFD9-3CA25C48E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5F3CE3-D936-5A1D-BD03-26E102E11842}"/>
              </a:ext>
            </a:extLst>
          </p:cNvPr>
          <p:cNvSpPr/>
          <p:nvPr/>
        </p:nvSpPr>
        <p:spPr>
          <a:xfrm>
            <a:off x="372534" y="530578"/>
            <a:ext cx="5723466" cy="6208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Pasteurization of Milk</a:t>
            </a:r>
            <a:endParaRPr lang="en-IQ" sz="3200" dirty="0"/>
          </a:p>
        </p:txBody>
      </p:sp>
      <p:pic>
        <p:nvPicPr>
          <p:cNvPr id="4" name="Picture 3" descr="A screenshot of a white paper&#10;&#10;AI-generated content may be incorrect.">
            <a:extLst>
              <a:ext uri="{FF2B5EF4-FFF2-40B4-BE49-F238E27FC236}">
                <a16:creationId xmlns:a16="http://schemas.microsoft.com/office/drawing/2014/main" id="{1E6951E2-7567-E13E-AD9F-FE176764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4" y="1467555"/>
            <a:ext cx="8344606" cy="46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98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424</Words>
  <Application>Microsoft Macintosh PowerPoint</Application>
  <PresentationFormat>Widescreen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Sauce</vt:lpstr>
      <vt:lpstr>Liter</vt:lpstr>
      <vt:lpstr>Wingdings</vt:lpstr>
      <vt:lpstr>Open Sauce Bold</vt:lpstr>
      <vt:lpstr>Arial</vt:lpstr>
      <vt:lpstr>Quattrocento Sans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of Milk</dc:title>
  <dc:subject>Microbiology of Milk</dc:subject>
  <dc:creator>Kimi</dc:creator>
  <cp:lastModifiedBy>Adam Jalal Mohammed</cp:lastModifiedBy>
  <cp:revision>9</cp:revision>
  <dcterms:created xsi:type="dcterms:W3CDTF">2026-04-02T21:49:28Z</dcterms:created>
  <dcterms:modified xsi:type="dcterms:W3CDTF">2026-05-21T07:03:51Z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{"Label":"Microbiology of Milk","ContentProducer":"001191110108MACG2KBH8F10000","ProduceID":"19d50264-c5f2-885f-8000-0000de9edcd5","ReservedCode1":"","ContentPropagator":"001191110108MACG2KBH8F20000","PropagateID":"19d50264-c5f2-885f-8000-0000de9edcd5","ReservedCode2":""}</vt:lpwstr>
  </property>
</Properties>
</file>