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51749C-BFDC-9068-4F08-47D895690A89}" name="Heshu Jalal" initials="HJ" userId="S::heshu.jalal@tiu.edu.iq::357b1b57-2d0e-44f3-8d64-5194f61cec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5D6E9-AAA3-4472-B6E7-E5F633E2918C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3BC04-A053-4E89-AEE7-E7D4D233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3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DABDC-E423-474A-8312-49A31FC72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E30B4-F12D-6A80-C6A2-FADB2D91A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CE8C1-62A8-522F-5884-0E8684C31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C620B-5A20-7ED1-D3F9-282E64FB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57295-09F2-9928-826D-88834919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E283-DE8B-26AC-2650-A80C152D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898AF-568B-C824-44C4-1F049A1AA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206E5-38A9-9A32-79BE-16FFBAFC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9F579-8403-0845-1019-E4561C39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BB899-639B-DD2C-B870-4A7912FB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0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99D1A-D8BB-2412-FB3A-40744830B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C493D-8205-DA3D-F18F-9CC1412E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64A86-205D-D266-0201-3E193B53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810B9-DC90-131C-5AE8-4DB400F9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83A99-5163-A4FC-21BA-E2CEB903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8C9C-5F46-8D09-9956-74AA24C4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6FA4D-F789-765A-AEC1-374B12A4C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28FF4-A43A-DEBA-3CF0-60A82E31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8D2E7-2CB0-76BB-B409-9498607F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95013-1F81-5D20-CAB4-64C0A320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8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076A-E66D-7F04-D611-A486C5B5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95F97-A726-3477-C479-AA0AB50F3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EB3C5-10E4-8FAC-3D8A-BD826CA0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30A77-B3E7-38BA-804D-669D603F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24BEE-9ADF-B57C-99DF-119A99C2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0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EA7A-884F-9BF9-D112-C4463CD8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D8AB-BE5C-48B5-8170-35305B432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E6276-CB1D-6327-796C-05BC347BD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641DF-DCB6-7FEF-09E7-7A51155D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2C849-049F-7E69-DA66-1A1B329B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9C1FF-39C9-2C8E-E7EC-2A592D89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2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E0C93-7908-CAEC-02E4-DAF86FE5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42372-B28B-8529-8B71-66C2055B1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F0357-60F3-6CEB-E6DE-9B740710C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6F79FA-4B41-83A8-0E9F-416826BED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0E1BB4-3A2D-0542-107A-FDA091EE8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63A40-C4A5-6222-B0C3-77232CC6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1CAEA-9E36-8ECE-9ED8-F36B0315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C07BDC-88C1-02E0-D2DF-4431AB4A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8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D1C8-41E7-778C-CF65-68AF058DB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A19C4-A470-302A-3EA2-B710E00B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47B7C-2FB4-FB68-350B-7E929D00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B5BD3-89E8-353B-2FB0-8E87A954C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2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5B9A8-38D1-CE7C-58DF-55192A0D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031EB-ABF7-63CF-51E2-2600E728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91B68-2620-C6D7-B08B-4B6FA215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6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9273-37AB-6123-471B-62E97502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09AC-07A2-BF71-0978-E648BDDC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C3F40-056A-69C4-A9EB-7BD0A88DA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BB76A-929A-9A87-7CC4-055E2C5E0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D7318-0F7C-3EB3-1C95-6B6C321E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A0C4B-245B-4646-ED1C-9348AC02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9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CC1E-13EF-A29A-81BD-7768158F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BDE22-9A5A-75F9-5073-7B60AC1B0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A99E-D31D-831F-1E29-5C23A1368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55B87-BE37-C674-4B7A-7CA3CD07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DB846-1A97-5C1B-BA7B-BF9FF254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EC060-B2DF-1E66-4E50-8920019B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3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5C962D-A7C1-C29F-31CD-41AE77F0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1F815-2931-BCE3-925E-67F6E42F2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F5A40-57C1-F4E4-FCD0-645A7DBBA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CBF6-4DDB-4AE2-9E76-A3A6BA6BB845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BE032-F545-16C6-7753-7467A2CE1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0EFA6-5BB5-1B54-20CC-651E90BC9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1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7048" y="1124712"/>
            <a:ext cx="9144000" cy="146304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l"/>
            <a:r>
              <a:rPr sz="5400" b="0" i="0">
                <a:solidFill>
                  <a:srgbClr val="000000"/>
                </a:solidFill>
                <a:latin typeface="Times New Roman"/>
              </a:rPr>
              <a:t>Helicobacter pylori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7048" y="4160520"/>
            <a:ext cx="7315200" cy="109728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1800" b="0" i="0">
                <a:solidFill>
                  <a:srgbClr val="000000"/>
                </a:solidFill>
                <a:latin typeface="Franklin Gothic Book"/>
              </a:rPr>
              <a:t>Ms. Heshu J. Ahmed</a:t>
            </a:r>
            <a:br/>
            <a:r>
              <a:rPr sz="1800" b="0" i="0">
                <a:solidFill>
                  <a:srgbClr val="000000"/>
                </a:solidFill>
                <a:latin typeface="Franklin Gothic Book"/>
              </a:rPr>
              <a:t>PhD Candidate</a:t>
            </a:r>
            <a:br/>
            <a:r>
              <a:rPr sz="1800" b="0" i="0">
                <a:solidFill>
                  <a:srgbClr val="000000"/>
                </a:solidFill>
                <a:latin typeface="Franklin Gothic Book"/>
              </a:rPr>
              <a:t>Medical Bacteriology 423</a:t>
            </a:r>
            <a:br/>
            <a:r>
              <a:rPr sz="1800" b="0" i="0">
                <a:solidFill>
                  <a:srgbClr val="000000"/>
                </a:solidFill>
                <a:latin typeface="Franklin Gothic Book"/>
              </a:rPr>
              <a:t>Spring Semester</a:t>
            </a:r>
            <a:br/>
            <a:r>
              <a:rPr sz="1800" b="0" i="0">
                <a:solidFill>
                  <a:srgbClr val="000000"/>
                </a:solidFill>
                <a:latin typeface="Franklin Gothic Book"/>
              </a:rPr>
              <a:t>Week Ten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0A3D50-535D-9CE3-D0D8-3C5B39CE4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406" y="370115"/>
            <a:ext cx="2201091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68" y="347472"/>
            <a:ext cx="10515600" cy="685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4200" b="0" i="0">
                <a:solidFill>
                  <a:srgbClr val="000000"/>
                </a:solidFill>
                <a:latin typeface="Times New Roman"/>
              </a:rPr>
              <a:t>Site of infection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3232" y="1417320"/>
            <a:ext cx="6217920" cy="484632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2100" b="0" i="0">
                <a:solidFill>
                  <a:srgbClr val="000000"/>
                </a:solidFill>
                <a:latin typeface="Times New Roman"/>
              </a:rPr>
              <a:t>• H. pylori is highly adapted to live on gastric mucosa.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The gastric antrum is a common favored site.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The organism is present in the mucus that overlies the mucosa.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It may be suspended in mucus or attached to epithelial cells.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Colonization stimulates chronic active gastritis.</a:t>
            </a:r>
          </a:p>
        </p:txBody>
      </p:sp>
      <p:pic>
        <p:nvPicPr>
          <p:cNvPr id="4" name="Picture 3" descr="s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027" y="1417320"/>
            <a:ext cx="3735705" cy="3383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1120" y="6492240"/>
            <a:ext cx="29260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800">
                <a:solidFill>
                  <a:srgbClr val="969696"/>
                </a:solidFill>
                <a:latin typeface="Franklin Gothic Book"/>
              </a:rPr>
              <a:t>Medical Bacteriology 423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68" y="347472"/>
            <a:ext cx="10515600" cy="685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4200" b="0" i="0">
                <a:solidFill>
                  <a:srgbClr val="000000"/>
                </a:solidFill>
                <a:latin typeface="Times New Roman"/>
              </a:rPr>
              <a:t>Pathogenesis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3232" y="1417320"/>
            <a:ext cx="10698480" cy="484632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2100" b="0" i="0">
                <a:solidFill>
                  <a:srgbClr val="000000"/>
                </a:solidFill>
                <a:latin typeface="Times New Roman"/>
              </a:rPr>
              <a:t>• Most bacteria are killed in the hostile acidic environment of the gastric lumen.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H. pylori survives by combining motility, urease activity, and adherence to epithelial cells.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The organism proliferates in the mucus layer over the epithelium.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Disease outcome depends on interaction between bacterial virulence factors, host response, and gastric acid production.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Inflammation and epithelial injury lead to gastritis and may progress to ulcer disease.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61120" y="6492240"/>
            <a:ext cx="29260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800">
                <a:solidFill>
                  <a:srgbClr val="969696"/>
                </a:solidFill>
                <a:latin typeface="Franklin Gothic Book"/>
              </a:rPr>
              <a:t>Medical Bacteriology 423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68" y="347472"/>
            <a:ext cx="10515600" cy="685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4200" b="0" i="0">
                <a:solidFill>
                  <a:srgbClr val="000000"/>
                </a:solidFill>
                <a:latin typeface="Times New Roman"/>
              </a:rPr>
              <a:t>Virulence factors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3232" y="1325880"/>
            <a:ext cx="10698480" cy="512064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2100" b="0" i="0">
                <a:solidFill>
                  <a:srgbClr val="000000"/>
                </a:solidFill>
                <a:latin typeface="Times New Roman"/>
              </a:rPr>
              <a:t>• Flagella: allow movement through gastric mucus.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Adhesins: mediate binding to gastric epithelial cells.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Urease: protects against acidity by producing ammonia.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Mucinases and phospholipases: disrupt the protective gastric mucus barrier.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VacA: causes vacuolation and epithelial cell damage.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CagA/type IV secretion system: contributes to inflammation and epithelial alteration.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61120" y="6492240"/>
            <a:ext cx="29260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800">
                <a:solidFill>
                  <a:srgbClr val="969696"/>
                </a:solidFill>
                <a:latin typeface="Franklin Gothic Book"/>
              </a:rPr>
              <a:t>Medical Bacteriology 423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347472"/>
            <a:ext cx="10881360" cy="685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sz="3600" b="0" i="0">
                <a:solidFill>
                  <a:srgbClr val="000000"/>
                </a:solidFill>
                <a:latin typeface="Times New Roman"/>
              </a:rPr>
              <a:t>Mechanism of H. pylori infection</a:t>
            </a:r>
          </a:p>
        </p:txBody>
      </p:sp>
      <p:pic>
        <p:nvPicPr>
          <p:cNvPr id="3" name="Picture 2" descr="mechanis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987" y="1143000"/>
            <a:ext cx="7831545" cy="5166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61120" y="6492240"/>
            <a:ext cx="29260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800">
                <a:solidFill>
                  <a:srgbClr val="969696"/>
                </a:solidFill>
                <a:latin typeface="Franklin Gothic Book"/>
              </a:rPr>
              <a:t>Medical Bacteriology 423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347472"/>
            <a:ext cx="10881360" cy="685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sz="3600" b="0" i="0">
                <a:solidFill>
                  <a:srgbClr val="000000"/>
                </a:solidFill>
                <a:latin typeface="Times New Roman"/>
              </a:rPr>
              <a:t>How H. pylori infection progresses?</a:t>
            </a:r>
          </a:p>
        </p:txBody>
      </p:sp>
      <p:pic>
        <p:nvPicPr>
          <p:cNvPr id="3" name="Picture 2" descr="progress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148" y="1188720"/>
            <a:ext cx="8579223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61120" y="6492240"/>
            <a:ext cx="29260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800">
                <a:solidFill>
                  <a:srgbClr val="969696"/>
                </a:solidFill>
                <a:latin typeface="Franklin Gothic Book"/>
              </a:rPr>
              <a:t>Medical Bacteriology 423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68" y="347472"/>
            <a:ext cx="10515600" cy="685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4200" b="0" i="0">
                <a:solidFill>
                  <a:srgbClr val="000000"/>
                </a:solidFill>
                <a:latin typeface="Times New Roman"/>
              </a:rPr>
              <a:t>Clinical manifestations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3232" y="1417320"/>
            <a:ext cx="6675120" cy="484632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2100" b="0" i="0">
                <a:solidFill>
                  <a:srgbClr val="000000"/>
                </a:solidFill>
                <a:latin typeface="Times New Roman"/>
              </a:rPr>
              <a:t>• Many infected persons remain asymptomatic.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Abdominal pain with burning or gnawing sensation.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Pain may be worse with an empty stomach and may occur at night.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Dyspepsia, belching, nausea, and vomiting.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Poor appetite and weight loss may occur.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Alarm symptoms such as blood in stool require medical evaluation.</a:t>
            </a:r>
          </a:p>
        </p:txBody>
      </p:sp>
      <p:pic>
        <p:nvPicPr>
          <p:cNvPr id="4" name="Picture 3" descr="flagell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120" y="1829662"/>
            <a:ext cx="3337560" cy="2329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1120" y="6492240"/>
            <a:ext cx="29260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800">
                <a:solidFill>
                  <a:srgbClr val="969696"/>
                </a:solidFill>
                <a:latin typeface="Franklin Gothic Book"/>
              </a:rPr>
              <a:t>Medical Bacteriology 423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68" y="347472"/>
            <a:ext cx="10515600" cy="685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4200" b="0" i="0">
                <a:solidFill>
                  <a:srgbClr val="000000"/>
                </a:solidFill>
                <a:latin typeface="Times New Roman"/>
              </a:rPr>
              <a:t>Diseases associated with H. pylori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3232" y="1417320"/>
            <a:ext cx="4937760" cy="484632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2300" b="0" i="0">
                <a:solidFill>
                  <a:srgbClr val="000000"/>
                </a:solidFill>
                <a:latin typeface="Times New Roman"/>
              </a:rPr>
              <a:t>• Chronic active gastritis.</a:t>
            </a:r>
            <a:br/>
            <a:r>
              <a:rPr sz="2300" b="0" i="0">
                <a:solidFill>
                  <a:srgbClr val="000000"/>
                </a:solidFill>
                <a:latin typeface="Times New Roman"/>
              </a:rPr>
              <a:t>• Duodenal ulcer.</a:t>
            </a:r>
            <a:br/>
            <a:r>
              <a:rPr sz="2300" b="0" i="0">
                <a:solidFill>
                  <a:srgbClr val="000000"/>
                </a:solidFill>
                <a:latin typeface="Times New Roman"/>
              </a:rPr>
              <a:t>• Gastric ulcer.</a:t>
            </a:r>
            <a:br/>
            <a:r>
              <a:rPr sz="2300" b="0" i="0">
                <a:solidFill>
                  <a:srgbClr val="000000"/>
                </a:solidFill>
                <a:latin typeface="Times New Roman"/>
              </a:rPr>
              <a:t>• Non-ulcer dyspepsia.</a:t>
            </a:r>
            <a:br/>
            <a:r>
              <a:rPr sz="2300" b="0" i="0">
                <a:solidFill>
                  <a:srgbClr val="000000"/>
                </a:solidFill>
                <a:latin typeface="Times New Roman"/>
              </a:rPr>
              <a:t>• Gastric adenocarcinoma.</a:t>
            </a:r>
            <a:br/>
            <a:r>
              <a:rPr sz="2300" b="0" i="0">
                <a:solidFill>
                  <a:srgbClr val="000000"/>
                </a:solidFill>
                <a:latin typeface="Times New Roman"/>
              </a:rPr>
              <a:t>• MALT lymphoma.</a:t>
            </a:r>
          </a:p>
        </p:txBody>
      </p:sp>
      <p:pic>
        <p:nvPicPr>
          <p:cNvPr id="4" name="Picture 3" descr="ulce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1640883"/>
            <a:ext cx="5669280" cy="2570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1120" y="6492240"/>
            <a:ext cx="29260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800">
                <a:solidFill>
                  <a:srgbClr val="969696"/>
                </a:solidFill>
                <a:latin typeface="Franklin Gothic Book"/>
              </a:rPr>
              <a:t>Medical Bacteriology 423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68" y="347472"/>
            <a:ext cx="10515600" cy="685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4200" b="0" i="0">
                <a:solidFill>
                  <a:srgbClr val="000000"/>
                </a:solidFill>
                <a:latin typeface="Times New Roman"/>
              </a:rPr>
              <a:t>Gastritis to carcinoma sequence</a:t>
            </a:r>
          </a:p>
        </p:txBody>
      </p:sp>
      <p:pic>
        <p:nvPicPr>
          <p:cNvPr id="3" name="Picture 2" descr="cancer_se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86" y="1078992"/>
            <a:ext cx="7348747" cy="5074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61120" y="6492240"/>
            <a:ext cx="29260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800">
                <a:solidFill>
                  <a:srgbClr val="969696"/>
                </a:solidFill>
                <a:latin typeface="Franklin Gothic Book"/>
              </a:rPr>
              <a:t>Medical Bacteriology 423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68" y="347472"/>
            <a:ext cx="10515600" cy="685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4200" b="0" i="0">
                <a:solidFill>
                  <a:srgbClr val="000000"/>
                </a:solidFill>
                <a:latin typeface="Times New Roman"/>
              </a:rPr>
              <a:t>Laboratory diagnosis: non-invasive tests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353312"/>
            <a:ext cx="6675120" cy="512064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2000" b="0" i="0">
                <a:solidFill>
                  <a:srgbClr val="000000"/>
                </a:solidFill>
                <a:latin typeface="Times New Roman"/>
              </a:rPr>
              <a:t>• Serology: detects antibodies, but cannot reliably distinguish active from past infection.</a:t>
            </a:r>
            <a:br/>
            <a:r>
              <a:rPr sz="2000" b="0" i="0">
                <a:solidFill>
                  <a:srgbClr val="000000"/>
                </a:solidFill>
                <a:latin typeface="Times New Roman"/>
              </a:rPr>
              <a:t>• Urea breath test: detects active infection by measuring labeled carbon dioxide after urea ingestion.</a:t>
            </a:r>
            <a:br/>
            <a:r>
              <a:rPr sz="2000" b="0" i="0">
                <a:solidFill>
                  <a:srgbClr val="000000"/>
                </a:solidFill>
                <a:latin typeface="Times New Roman"/>
              </a:rPr>
              <a:t>• Stool antigen test: detects H. pylori antigen in fecal samples.</a:t>
            </a:r>
            <a:br/>
            <a:r>
              <a:rPr sz="2000" b="0" i="0">
                <a:solidFill>
                  <a:srgbClr val="000000"/>
                </a:solidFill>
                <a:latin typeface="Times New Roman"/>
              </a:rPr>
              <a:t>• PCR can detect H. pylori DNA, but is not always routine in clinical practice.</a:t>
            </a:r>
            <a:br/>
            <a:r>
              <a:rPr sz="2000" b="0" i="0">
                <a:solidFill>
                  <a:srgbClr val="000000"/>
                </a:solidFill>
                <a:latin typeface="Times New Roman"/>
              </a:rPr>
              <a:t>• Non-invasive tests are useful for initial diagnosis and for confirming eradication.</a:t>
            </a:r>
          </a:p>
        </p:txBody>
      </p:sp>
      <p:pic>
        <p:nvPicPr>
          <p:cNvPr id="4" name="Picture 3" descr="rapid_te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332" y="1691640"/>
            <a:ext cx="3130254" cy="2331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1120" y="6492240"/>
            <a:ext cx="29260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800">
                <a:solidFill>
                  <a:srgbClr val="969696"/>
                </a:solidFill>
                <a:latin typeface="Franklin Gothic Book"/>
              </a:rPr>
              <a:t>Medical Bacteriology 423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68" y="347472"/>
            <a:ext cx="10515600" cy="685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4200" b="0" i="0">
                <a:solidFill>
                  <a:srgbClr val="000000"/>
                </a:solidFill>
                <a:latin typeface="Times New Roman"/>
              </a:rPr>
              <a:t>Laboratory diagnosis: invasive tests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3232" y="1417320"/>
            <a:ext cx="10698480" cy="484632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2100" b="0" i="0">
                <a:solidFill>
                  <a:srgbClr val="000000"/>
                </a:solidFill>
                <a:latin typeface="Times New Roman"/>
              </a:rPr>
              <a:t>• Endoscopy allows gastric or duodenal biopsy specimens to be obtained.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Histological examination can show H. pylori and associated gastritis.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Rapid urease test detects urease activity in biopsy specimens.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Culture is less sensitive and requires special media and incubation conditions.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Culture can be useful for antibiotic susceptibility testing in persistent infection.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61120" y="6492240"/>
            <a:ext cx="29260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800">
                <a:solidFill>
                  <a:srgbClr val="969696"/>
                </a:solidFill>
                <a:latin typeface="Franklin Gothic Book"/>
              </a:rPr>
              <a:t>Medical Bacteriology 423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68" y="347472"/>
            <a:ext cx="10515600" cy="685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4200" b="0" i="0">
                <a:solidFill>
                  <a:srgbClr val="000000"/>
                </a:solidFill>
                <a:latin typeface="Times New Roman"/>
              </a:rPr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4672" y="1572768"/>
            <a:ext cx="10241280" cy="438912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2200" b="0" i="0">
                <a:solidFill>
                  <a:srgbClr val="000000"/>
                </a:solidFill>
                <a:latin typeface="Times New Roman"/>
              </a:rPr>
              <a:t>• Introduction and historical background</a:t>
            </a:r>
            <a:br/>
            <a:r>
              <a:rPr sz="2200" b="0" i="0">
                <a:solidFill>
                  <a:srgbClr val="000000"/>
                </a:solidFill>
                <a:latin typeface="Times New Roman"/>
              </a:rPr>
              <a:t>• Morphology and biological properties</a:t>
            </a:r>
            <a:br/>
            <a:r>
              <a:rPr sz="2200" b="0" i="0">
                <a:solidFill>
                  <a:srgbClr val="000000"/>
                </a:solidFill>
                <a:latin typeface="Times New Roman"/>
              </a:rPr>
              <a:t>• Epidemiology and transmission</a:t>
            </a:r>
            <a:br/>
            <a:r>
              <a:rPr sz="2200" b="0" i="0">
                <a:solidFill>
                  <a:srgbClr val="000000"/>
                </a:solidFill>
                <a:latin typeface="Times New Roman"/>
              </a:rPr>
              <a:t>• Defense mechanisms and site of infection</a:t>
            </a:r>
            <a:br/>
            <a:r>
              <a:rPr sz="2200" b="0" i="0">
                <a:solidFill>
                  <a:srgbClr val="000000"/>
                </a:solidFill>
                <a:latin typeface="Times New Roman"/>
              </a:rPr>
              <a:t>• Pathogenesis and virulence factors</a:t>
            </a:r>
            <a:br/>
            <a:r>
              <a:rPr sz="2200" b="0" i="0">
                <a:solidFill>
                  <a:srgbClr val="000000"/>
                </a:solidFill>
                <a:latin typeface="Times New Roman"/>
              </a:rPr>
              <a:t>• Clinical manifestations and associated diseases</a:t>
            </a:r>
            <a:br/>
            <a:r>
              <a:rPr sz="2200" b="0" i="0">
                <a:solidFill>
                  <a:srgbClr val="000000"/>
                </a:solidFill>
                <a:latin typeface="Times New Roman"/>
              </a:rPr>
              <a:t>• Laboratory diagnosis and treatment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61120" y="6492240"/>
            <a:ext cx="29260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800">
                <a:solidFill>
                  <a:srgbClr val="969696"/>
                </a:solidFill>
                <a:latin typeface="Franklin Gothic Book"/>
              </a:rPr>
              <a:t>Medical Bacteriology 423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68" y="347472"/>
            <a:ext cx="10515600" cy="685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4200" b="0" i="0">
                <a:solidFill>
                  <a:srgbClr val="000000"/>
                </a:solidFill>
                <a:latin typeface="Times New Roman"/>
              </a:rPr>
              <a:t>Treatment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3232" y="1325880"/>
            <a:ext cx="10698480" cy="512064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2100" b="0" i="0">
                <a:solidFill>
                  <a:srgbClr val="000000"/>
                </a:solidFill>
                <a:latin typeface="Times New Roman"/>
              </a:rPr>
              <a:t>• The goal of therapy is complete eradication of H. pylori.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Treatment usually combines acid suppression with more than one antibiotic.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When antibiotic susceptibility is unknown, optimized bismuth quadruple therapy for 14 days is commonly recommended as first-line therapy.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Clarithromycin-based triple therapy should not be used empirically where resistance is likely or susceptibility is unknown.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Successful treatment should be confirmed after completion of therapy using a test for active infection.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61120" y="6492240"/>
            <a:ext cx="29260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800">
                <a:solidFill>
                  <a:srgbClr val="969696"/>
                </a:solidFill>
                <a:latin typeface="Franklin Gothic Book"/>
              </a:rPr>
              <a:t>Medical Bacteriology 423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68" y="347472"/>
            <a:ext cx="10515600" cy="685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4200" b="0" i="0">
                <a:solidFill>
                  <a:srgbClr val="000000"/>
                </a:solidFill>
                <a:latin typeface="Times New Roman"/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3232" y="1325880"/>
            <a:ext cx="10698480" cy="512064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2100" b="0" i="0">
                <a:solidFill>
                  <a:srgbClr val="000000"/>
                </a:solidFill>
                <a:latin typeface="Times New Roman"/>
              </a:rPr>
              <a:t>• H. pylori is a curved, motile, urease-positive gram-negative bacterium.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It colonizes the gastric mucus layer and persists despite host immune responses.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Urease, flagella, adhesins, VacA, and CagA are important in survival and pathogenesis.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Infection can cause chronic gastritis, peptic ulcers, gastric cancer, and MALT lymphoma.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Diagnosis may be invasive or non-invasive; active infection tests are preferred for confirmation of eradication.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Eradication requires combination therapy and follow-up testing.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61120" y="6492240"/>
            <a:ext cx="29260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800">
                <a:solidFill>
                  <a:srgbClr val="969696"/>
                </a:solidFill>
                <a:latin typeface="Franklin Gothic Book"/>
              </a:rPr>
              <a:t>Medical Bacteriology 423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68" y="347472"/>
            <a:ext cx="10515600" cy="685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4200" b="0" i="0">
                <a:solidFill>
                  <a:srgbClr val="000000"/>
                </a:solidFill>
                <a:latin typeface="Times New Roman"/>
              </a:rPr>
              <a:t>Questions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8680" y="1600200"/>
            <a:ext cx="10149840" cy="429768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2400" b="0" i="0">
                <a:solidFill>
                  <a:srgbClr val="000000"/>
                </a:solidFill>
                <a:latin typeface="Times New Roman"/>
              </a:rPr>
              <a:t>• How does urease help H. pylori survive in the stomach?</a:t>
            </a:r>
            <a:br/>
            <a:r>
              <a:rPr sz="2400" b="0" i="0">
                <a:solidFill>
                  <a:srgbClr val="000000"/>
                </a:solidFill>
                <a:latin typeface="Times New Roman"/>
              </a:rPr>
              <a:t>• What are the main virulence factors of H. pylori?</a:t>
            </a:r>
            <a:br/>
            <a:r>
              <a:rPr sz="2400" b="0" i="0">
                <a:solidFill>
                  <a:srgbClr val="000000"/>
                </a:solidFill>
                <a:latin typeface="Times New Roman"/>
              </a:rPr>
              <a:t>• How can H. pylori infection lead to peptic ulcer disease?</a:t>
            </a:r>
            <a:br/>
            <a:r>
              <a:rPr sz="2400" b="0" i="0">
                <a:solidFill>
                  <a:srgbClr val="000000"/>
                </a:solidFill>
                <a:latin typeface="Times New Roman"/>
              </a:rPr>
              <a:t>• Compare invasive and non-invasive methods for diagnosis of H. pylori.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61120" y="6492240"/>
            <a:ext cx="29260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800">
                <a:solidFill>
                  <a:srgbClr val="969696"/>
                </a:solidFill>
                <a:latin typeface="Franklin Gothic Book"/>
              </a:rPr>
              <a:t>Medical Bacteriology 423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68" y="347472"/>
            <a:ext cx="10515600" cy="685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4200" b="0" i="0">
                <a:solidFill>
                  <a:srgbClr val="000000"/>
                </a:solidFill>
                <a:latin typeface="Times New Roman"/>
              </a:rPr>
              <a:t>References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3232" y="1325880"/>
            <a:ext cx="10698480" cy="512064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2000" b="0" i="0">
                <a:solidFill>
                  <a:srgbClr val="000000"/>
                </a:solidFill>
                <a:latin typeface="Times New Roman"/>
              </a:rPr>
              <a:t>• Sherris Medical Microbiology: An Introduction to Infectious Diseases.</a:t>
            </a:r>
            <a:br/>
            <a:r>
              <a:rPr sz="2000" b="0" i="0">
                <a:solidFill>
                  <a:srgbClr val="000000"/>
                </a:solidFill>
                <a:latin typeface="Times New Roman"/>
              </a:rPr>
              <a:t>• Jawetz, Melnick &amp; Adelberg's Medical Microbiology.</a:t>
            </a:r>
            <a:br/>
            <a:r>
              <a:rPr sz="2000" b="0" i="0">
                <a:solidFill>
                  <a:srgbClr val="000000"/>
                </a:solidFill>
                <a:latin typeface="Times New Roman"/>
              </a:rPr>
              <a:t>• Prescott's Microbiology by Joanne Willey, Linda Sherwood, and Christopher J. Woolverton.</a:t>
            </a:r>
            <a:br/>
            <a:r>
              <a:rPr sz="2000" b="0" i="0">
                <a:solidFill>
                  <a:srgbClr val="000000"/>
                </a:solidFill>
                <a:latin typeface="Times New Roman"/>
              </a:rPr>
              <a:t>• American College of Gastroenterology. Clinical Guideline: Treatment of Helicobacter pylori Infection, 2024.</a:t>
            </a:r>
            <a:br/>
            <a:r>
              <a:rPr sz="2000" b="0" i="0">
                <a:solidFill>
                  <a:srgbClr val="000000"/>
                </a:solidFill>
                <a:latin typeface="Times New Roman"/>
              </a:rPr>
              <a:t>• Provided H. pylori overview lecture and provided Medical Bacteriology lecture format examples.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61120" y="6492240"/>
            <a:ext cx="29260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800">
                <a:solidFill>
                  <a:srgbClr val="969696"/>
                </a:solidFill>
                <a:latin typeface="Franklin Gothic Book"/>
              </a:rPr>
              <a:t>Medical Bacteriology 423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68" y="347472"/>
            <a:ext cx="10515600" cy="685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4200" b="0" i="0">
                <a:solidFill>
                  <a:srgbClr val="000000"/>
                </a:solidFill>
                <a:latin typeface="Times New Roman"/>
              </a:rPr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3232" y="1325880"/>
            <a:ext cx="10698480" cy="507492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2100" b="0" i="0">
                <a:solidFill>
                  <a:srgbClr val="000000"/>
                </a:solidFill>
                <a:latin typeface="Times New Roman"/>
              </a:rPr>
              <a:t>• Describe the main characteristics of Helicobacter pylori.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Explain how H. pylori survives in the acidic stomach environment.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Identify the major virulence factors involved in colonization and tissue injury.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Relate H. pylori infection to gastritis, peptic ulcer disease, gastric cancer, and MALT lymphoma.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Compare invasive and non-invasive diagnostic methods.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Summarize the basic principles of H. pylori eradication therapy.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61120" y="6492240"/>
            <a:ext cx="29260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800">
                <a:solidFill>
                  <a:srgbClr val="969696"/>
                </a:solidFill>
                <a:latin typeface="Franklin Gothic Book"/>
              </a:rPr>
              <a:t>Medical Bacteriology 423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68" y="347472"/>
            <a:ext cx="10515600" cy="685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4200" b="0" i="0">
                <a:solidFill>
                  <a:srgbClr val="000000"/>
                </a:solidFill>
                <a:latin typeface="Times New Roman"/>
              </a:rPr>
              <a:t>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3232" y="1417320"/>
            <a:ext cx="6766560" cy="484632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2100" b="0" i="0">
                <a:solidFill>
                  <a:srgbClr val="000000"/>
                </a:solidFill>
                <a:latin typeface="Times New Roman"/>
              </a:rPr>
              <a:t>• Helicobacter pylori is a spiral, gram-negative bacterium adapted to the gastric mucosa.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For many years, the human stomach was considered too acidic for bacterial colonization.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Marshall and Warren identified and cultured the organism in 1982.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The discovery changed the understanding and treatment of gastritis and peptic ulcer disease.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H. pylori infection is usually chronic and may persist for decades without eradication.</a:t>
            </a:r>
          </a:p>
        </p:txBody>
      </p:sp>
      <p:pic>
        <p:nvPicPr>
          <p:cNvPr id="4" name="Picture 3" descr="morpholo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120" y="1562100"/>
            <a:ext cx="3383280" cy="2773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1120" y="6492240"/>
            <a:ext cx="29260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800">
                <a:solidFill>
                  <a:srgbClr val="969696"/>
                </a:solidFill>
                <a:latin typeface="Franklin Gothic Book"/>
              </a:rPr>
              <a:t>Medical Bacteriology 423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68" y="347472"/>
            <a:ext cx="10515600" cy="685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4200" b="0" i="0">
                <a:solidFill>
                  <a:srgbClr val="000000"/>
                </a:solidFill>
                <a:latin typeface="Times New Roman"/>
              </a:rPr>
              <a:t>Morphology and structure of H. pylori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3232" y="1417320"/>
            <a:ext cx="6492240" cy="484632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2100" b="0" i="0">
                <a:solidFill>
                  <a:srgbClr val="000000"/>
                </a:solidFill>
                <a:latin typeface="Times New Roman"/>
              </a:rPr>
              <a:t>• Spiral or curved gram-negative rod.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Motile by multiple polar flagella, usually 4–6 flagella.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Microaerophilic: requires oxygen, but at lower levels than atmospheric oxygen.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Oxidase-positive, catalase-positive, and strongly urease-positive.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Usually found in the mucus layer overlying gastric epithelial cells.</a:t>
            </a:r>
          </a:p>
        </p:txBody>
      </p:sp>
      <p:pic>
        <p:nvPicPr>
          <p:cNvPr id="4" name="Picture 3" descr="flagell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240" y="1628667"/>
            <a:ext cx="3520440" cy="2457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1120" y="6492240"/>
            <a:ext cx="29260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800">
                <a:solidFill>
                  <a:srgbClr val="969696"/>
                </a:solidFill>
                <a:latin typeface="Franklin Gothic Book"/>
              </a:rPr>
              <a:t>Medical Bacteriology 423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68" y="347472"/>
            <a:ext cx="10515600" cy="685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4200" b="0" i="0">
                <a:solidFill>
                  <a:srgbClr val="000000"/>
                </a:solidFill>
                <a:latin typeface="Times New Roman"/>
              </a:rPr>
              <a:t>Biological properties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3232" y="1417320"/>
            <a:ext cx="6583680" cy="484632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2100" b="0" i="0">
                <a:solidFill>
                  <a:srgbClr val="000000"/>
                </a:solidFill>
                <a:latin typeface="Times New Roman"/>
              </a:rPr>
              <a:t>• Produces adhesins that help the bacterium attach to gastric epithelial cells.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Uses urease to break down urea into ammonia and carbon dioxide.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Ammonia helps neutralize acid around the organism.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Motility allows penetration into the gastric mucus layer.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The infection is not easily cleared by the host immune response.</a:t>
            </a:r>
          </a:p>
        </p:txBody>
      </p:sp>
      <p:pic>
        <p:nvPicPr>
          <p:cNvPr id="4" name="Picture 3" descr="urea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120" y="1328420"/>
            <a:ext cx="3246120" cy="360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1120" y="6492240"/>
            <a:ext cx="29260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800">
                <a:solidFill>
                  <a:srgbClr val="969696"/>
                </a:solidFill>
                <a:latin typeface="Franklin Gothic Book"/>
              </a:rPr>
              <a:t>Medical Bacteriology 423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68" y="347472"/>
            <a:ext cx="10515600" cy="685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4200" b="0" i="0">
                <a:solidFill>
                  <a:srgbClr val="000000"/>
                </a:solidFill>
                <a:latin typeface="Times New Roman"/>
              </a:rPr>
              <a:t>Epidemiology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3232" y="1417320"/>
            <a:ext cx="10698480" cy="48006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2100" b="0" i="0">
                <a:solidFill>
                  <a:srgbClr val="000000"/>
                </a:solidFill>
                <a:latin typeface="Times New Roman"/>
              </a:rPr>
              <a:t>• H. pylori is one of the most common chronic bacterial infections in humans.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Acquisition is strongly related to socio-economic status and living conditions early in life.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In developing countries, many infections are acquired during childhood.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In developed countries, childhood infection is less common, but prevalence increases with age.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Most infected individuals are asymptomatic, but chronic inflammation may continue.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61120" y="6492240"/>
            <a:ext cx="29260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800">
                <a:solidFill>
                  <a:srgbClr val="969696"/>
                </a:solidFill>
                <a:latin typeface="Franklin Gothic Book"/>
              </a:rPr>
              <a:t>Medical Bacteriology 423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68" y="347472"/>
            <a:ext cx="10515600" cy="685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4200" b="0" i="0">
                <a:solidFill>
                  <a:srgbClr val="000000"/>
                </a:solidFill>
                <a:latin typeface="Times New Roman"/>
              </a:rPr>
              <a:t>Transmission of H. pylori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3232" y="1417320"/>
            <a:ext cx="10698480" cy="484632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2100" b="0" i="0">
                <a:solidFill>
                  <a:srgbClr val="000000"/>
                </a:solidFill>
                <a:latin typeface="Times New Roman"/>
              </a:rPr>
              <a:t>• The exact route of transmission is not fully defined.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Humans are considered the main reservoir.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Person-to-person transmission is most likely.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Fecal–oral and oral–oral exposure are possible routes.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Family members may carry similar strains because of shared living environments.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Environmental or animal sources cannot be completely excluded.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61120" y="6492240"/>
            <a:ext cx="29260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800">
                <a:solidFill>
                  <a:srgbClr val="969696"/>
                </a:solidFill>
                <a:latin typeface="Franklin Gothic Book"/>
              </a:rPr>
              <a:t>Medical Bacteriology 423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68" y="347472"/>
            <a:ext cx="10515600" cy="6858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4200" b="0" i="0">
                <a:solidFill>
                  <a:srgbClr val="000000"/>
                </a:solidFill>
                <a:latin typeface="Times New Roman"/>
              </a:rPr>
              <a:t>Defense mechanism: urease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3232" y="1325880"/>
            <a:ext cx="6629400" cy="50292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2100" b="0" i="0">
                <a:solidFill>
                  <a:srgbClr val="000000"/>
                </a:solidFill>
                <a:latin typeface="Times New Roman"/>
              </a:rPr>
              <a:t>• After reaching the mucus layer, H. pylori avoids the strongest acidity of the gastric lumen.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Urease hydrolyzes urea into ammonia and carbon dioxide.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Ammonia acts as a local base and creates a protective neutral microenvironment.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This mechanism helps the bacterium survive long enough to colonize the mucosa.</a:t>
            </a:r>
            <a:br/>
            <a:r>
              <a:rPr sz="2100" b="0" i="0">
                <a:solidFill>
                  <a:srgbClr val="000000"/>
                </a:solidFill>
                <a:latin typeface="Times New Roman"/>
              </a:rPr>
              <a:t>• Urease activity is also used clinically in rapid urease testing and urea breath testing.</a:t>
            </a:r>
          </a:p>
        </p:txBody>
      </p:sp>
      <p:pic>
        <p:nvPicPr>
          <p:cNvPr id="4" name="Picture 3" descr="urea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120" y="1419860"/>
            <a:ext cx="3246120" cy="360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1120" y="6492240"/>
            <a:ext cx="29260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800">
                <a:solidFill>
                  <a:srgbClr val="969696"/>
                </a:solidFill>
                <a:latin typeface="Franklin Gothic Book"/>
              </a:rPr>
              <a:t>Medical Bacteriology 423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7005</TotalTime>
  <Words>1458</Words>
  <Application>Microsoft Office PowerPoint</Application>
  <PresentationFormat>Widescreen</PresentationFormat>
  <Paragraphs>65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Franklin Gothic Book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Reminders!!</dc:title>
  <dc:creator>Heshu Jalal</dc:creator>
  <cp:lastModifiedBy>Heshu Jalal</cp:lastModifiedBy>
  <cp:revision>41</cp:revision>
  <dcterms:created xsi:type="dcterms:W3CDTF">2024-01-28T18:34:39Z</dcterms:created>
  <dcterms:modified xsi:type="dcterms:W3CDTF">2026-06-23T18:10:15Z</dcterms:modified>
</cp:coreProperties>
</file>