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89" r:id="rId3"/>
    <p:sldId id="336" r:id="rId4"/>
    <p:sldId id="339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06" r:id="rId32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/>
    <p:restoredTop sz="94694"/>
  </p:normalViewPr>
  <p:slideViewPr>
    <p:cSldViewPr snapToGrid="0">
      <p:cViewPr varScale="1">
        <p:scale>
          <a:sx n="121" d="100"/>
          <a:sy n="12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5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2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8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2/14/26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9D018-9D95-14FF-940C-CB78C000D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93510"/>
            <a:ext cx="12192000" cy="3303764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Security</a:t>
            </a:r>
            <a:b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880A7-BBC3-5CC2-E500-8D879BE93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491" y="4029104"/>
            <a:ext cx="9291144" cy="170653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 Department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Code: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CBS 214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Lecture 2: SQL Server Fundamentals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logo with text and rays of light&#10;&#10;AI-generated content may be incorrect.">
            <a:extLst>
              <a:ext uri="{FF2B5EF4-FFF2-40B4-BE49-F238E27FC236}">
                <a16:creationId xmlns:a16="http://schemas.microsoft.com/office/drawing/2014/main" id="{92A91239-5B8F-3804-C519-D3FF1F31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0" r="124" b="-4"/>
          <a:stretch>
            <a:fillRect/>
          </a:stretch>
        </p:blipFill>
        <p:spPr>
          <a:xfrm>
            <a:off x="5008872" y="1011850"/>
            <a:ext cx="1729773" cy="1762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EBE84-C3F8-609B-3528-7DB57094D395}"/>
              </a:ext>
            </a:extLst>
          </p:cNvPr>
          <p:cNvSpPr txBox="1"/>
          <p:nvPr/>
        </p:nvSpPr>
        <p:spPr>
          <a:xfrm>
            <a:off x="8487061" y="5735637"/>
            <a:ext cx="6096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Halal Abdulrahman Ahmed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9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93B0-D3E4-9BA8-9EF0-86EA2AAE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65729-513E-7D6C-8F6B-89AFD7A72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65434"/>
            <a:ext cx="11155680" cy="43805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Task B: The Update (Changing Data)</a:t>
            </a:r>
            <a:endParaRPr lang="en-GB" dirty="0"/>
          </a:p>
        </p:txBody>
      </p:sp>
      <p:pic>
        <p:nvPicPr>
          <p:cNvPr id="5" name="Picture 4" descr="A close up of a white background&#10;&#10;AI-generated content may be incorrect.">
            <a:extLst>
              <a:ext uri="{FF2B5EF4-FFF2-40B4-BE49-F238E27FC236}">
                <a16:creationId xmlns:a16="http://schemas.microsoft.com/office/drawing/2014/main" id="{B33AE8A5-DE0E-0B51-2BB8-489F589B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3" y="2560802"/>
            <a:ext cx="11370813" cy="24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2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0D913-0489-3776-B89D-8F5B99145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24E9-5D98-67B2-DA74-BDCACBEC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F50-AA15-6785-4AB8-FA9D0D66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65434"/>
            <a:ext cx="11155680" cy="43805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Task C: The Delete (Removing Data)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D7435-55B1-F698-66DC-301C83F9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0" y="2722397"/>
            <a:ext cx="11125972" cy="12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3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C624-2486-968F-86EE-170A9EF7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677618"/>
            <a:ext cx="11155680" cy="1463040"/>
          </a:xfrm>
        </p:spPr>
        <p:txBody>
          <a:bodyPr/>
          <a:lstStyle/>
          <a:p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BikeStores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Entity–Relationship Diagram (ERD)</a:t>
            </a:r>
            <a:endParaRPr lang="en-GB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diagram of a product&#10;&#10;AI-generated content may be incorrect.">
            <a:extLst>
              <a:ext uri="{FF2B5EF4-FFF2-40B4-BE49-F238E27FC236}">
                <a16:creationId xmlns:a16="http://schemas.microsoft.com/office/drawing/2014/main" id="{0AC126E0-6782-559E-B180-0B9F50913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354" y="1421934"/>
            <a:ext cx="6605613" cy="53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E50A-D3DC-0E64-D1CC-EC0F619B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Database Tables </a:t>
            </a:r>
            <a:br>
              <a:rPr lang="en-US" b="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1C34-95D9-DB29-B6F2-1669E4DB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97269"/>
            <a:ext cx="11155680" cy="4548667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Table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sales.stores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sales.stores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includes the store’s information. Each store has a store name, contact information such as phone and email, and an address including street, city, state, and zip code.</a:t>
            </a:r>
          </a:p>
          <a:p>
            <a:pPr algn="just"/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0A7270FE-C08A-E3A3-6897-00A1F0EE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36" y="3067938"/>
            <a:ext cx="5969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4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940B-3A3E-1102-2CB0-A1B43619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788276"/>
            <a:ext cx="11155680" cy="5557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sales.staffs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 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sales.staffs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stores the essential information of staffs including first name, last name. It also contains the communication information such as email and phone.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staff works at a store specified by the value in the 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store_id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column. A store can have one or more staffs.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staff reports to a store manager specified by the value in the 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manager_id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column. If the value in 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manager_id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null, then the staff is the top manager.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staff no longer works for any stores, the value in the active column is set to zero.</a:t>
            </a:r>
          </a:p>
          <a:p>
            <a:pPr marL="0" indent="0" algn="just">
              <a:lnSpc>
                <a:spcPct val="150000"/>
              </a:lnSpc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0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23BCDB9D-5B20-5EF5-58FF-B17AA7B9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243" y="762301"/>
            <a:ext cx="6239591" cy="60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40CE-A9C4-4D6F-454E-590E9B59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err="1"/>
              <a:t>production.categories</a:t>
            </a:r>
            <a:r>
              <a:rPr lang="en-US" dirty="0"/>
              <a:t> 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E6F8-97E1-D27D-9C6C-5245B7D8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49821"/>
            <a:ext cx="11155680" cy="449611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production.categories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stores the bike’s categories such as children bicycles, comfort bicycles, and electric bikes.</a:t>
            </a:r>
          </a:p>
          <a:p>
            <a:endParaRPr lang="en-GB" dirty="0"/>
          </a:p>
        </p:txBody>
      </p:sp>
      <p:pic>
        <p:nvPicPr>
          <p:cNvPr id="5" name="Picture 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38C1EFF2-BE74-919C-88CE-ED0B0663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8" y="2921218"/>
            <a:ext cx="10897544" cy="26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E44E-3798-BFEF-D7F8-2362A6D8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Table </a:t>
            </a:r>
            <a:r>
              <a:rPr lang="en-US" b="0" dirty="0" err="1"/>
              <a:t>production.brands</a:t>
            </a:r>
            <a:br>
              <a:rPr lang="en-US" b="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B467-CDB3-93A4-0892-16207CBC0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86455"/>
            <a:ext cx="11155680" cy="43594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The 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production.brands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/>
              <a:t>table stores the brand’s information of bikes, for example, Electra, Haro, and Heller.</a:t>
            </a:r>
            <a:endParaRPr lang="en-GB" sz="2200" dirty="0"/>
          </a:p>
        </p:txBody>
      </p:sp>
      <p:pic>
        <p:nvPicPr>
          <p:cNvPr id="5" name="Picture 4" descr="A close-up of a website&#10;&#10;AI-generated content may be incorrect.">
            <a:extLst>
              <a:ext uri="{FF2B5EF4-FFF2-40B4-BE49-F238E27FC236}">
                <a16:creationId xmlns:a16="http://schemas.microsoft.com/office/drawing/2014/main" id="{BEE8BD50-C9F1-4225-EDF7-0EE76232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33" y="3429000"/>
            <a:ext cx="8999496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5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384D-C1A8-6791-607D-F60360CE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err="1"/>
              <a:t>production.products</a:t>
            </a:r>
            <a:r>
              <a:rPr lang="en-US" dirty="0"/>
              <a:t> 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F6D6-7B46-C485-8C05-E5E282FE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55229"/>
            <a:ext cx="11155680" cy="4590708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The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production.products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/>
              <a:t>table stores the product’s information such as name, brand, category, model year, and list price.</a:t>
            </a:r>
          </a:p>
          <a:p>
            <a:pPr algn="just"/>
            <a:r>
              <a:rPr lang="en-US" sz="2200" dirty="0"/>
              <a:t>Each product belongs to a brand specified by the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brand_id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/>
              <a:t>column. Hence, a brand may have zero or many products.</a:t>
            </a:r>
          </a:p>
          <a:p>
            <a:pPr algn="just"/>
            <a:r>
              <a:rPr lang="en-US" sz="2200" dirty="0"/>
              <a:t>Each product also belongs a category specified by the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category_id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/>
              <a:t>column. Also, each category may have zero or many products.</a:t>
            </a:r>
          </a:p>
          <a:p>
            <a:pPr algn="just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20378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53926AAF-EABC-233F-1520-648294FC6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019" y="812362"/>
            <a:ext cx="7480328" cy="58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8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CF98-AC8C-929A-114D-026D9CCF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Outlines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E6C03-119A-AFCE-0169-2A7FCC4E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186" y="789221"/>
            <a:ext cx="1850744" cy="185074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37DA62-8075-F31A-F017-C596CD3CE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0700" y="2134931"/>
            <a:ext cx="10158422" cy="40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Q" altLang="en-IQ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SQL Server Management Studio (SSMS)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Q" altLang="en-IQ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SSMS Environment (Object Explorer, Query Editor, Results, Messages)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Q" altLang="en-IQ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Creating Tables with Constraints (PRIMARY KEY, IDENTITY, CHECK, DEFAULT)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Q" altLang="en-IQ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Managing Data (SELECT, WHERE, LIKE, UPDATE, DELETE)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Q" altLang="en-IQ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BikeStores Database &amp; ERD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IQ" altLang="en-IQ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Database Tables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965885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526A-A494-9BDD-641F-5B0B684C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Table </a:t>
            </a:r>
            <a:r>
              <a:rPr lang="en-US" b="0" dirty="0" err="1"/>
              <a:t>sales.customers</a:t>
            </a:r>
            <a:br>
              <a:rPr lang="en-US" b="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00B4-522E-23BE-557F-EAF5562E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49821"/>
            <a:ext cx="11155680" cy="44961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The 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sales.customers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/>
              <a:t>table stores customer’s information including first name, last name, phone, email, street, city, state and zip code.</a:t>
            </a:r>
            <a:endParaRPr lang="en-GB" sz="2200" dirty="0"/>
          </a:p>
        </p:txBody>
      </p:sp>
      <p:pic>
        <p:nvPicPr>
          <p:cNvPr id="5" name="Picture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11A58C11-BCEC-7A48-922A-ECEAD15F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72" y="2877426"/>
            <a:ext cx="6197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5B47-3379-406E-4BE1-08B7DBC9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Table </a:t>
            </a:r>
            <a:r>
              <a:rPr lang="en-US" b="0" dirty="0" err="1"/>
              <a:t>sales.orders</a:t>
            </a:r>
            <a:br>
              <a:rPr lang="en-US" b="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AA2E-0CC8-A816-A067-FEC91799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12883"/>
            <a:ext cx="11155680" cy="44330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The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sales.orders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/>
              <a:t>table stores the sales order’s header information including customer, order status, order date, required date, shipped date.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It also stores the information on where the sales transaction was created (store) and who created it (staff).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Each sales order has a row in the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sales_orders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/>
              <a:t>table. A sales order has one or many line items stored in the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sales.order_items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/>
              <a:t>table.</a:t>
            </a:r>
          </a:p>
          <a:p>
            <a:pPr algn="just">
              <a:lnSpc>
                <a:spcPct val="150000"/>
              </a:lnSpc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6004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3E2CEBDD-3D25-A92A-E7A7-5D1A41F72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880" y="717767"/>
            <a:ext cx="8090354" cy="60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5A67-52BC-B984-CFD6-38C16BFC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Table </a:t>
            </a:r>
            <a:r>
              <a:rPr lang="en-US" b="0" dirty="0" err="1"/>
              <a:t>sales.order_items</a:t>
            </a:r>
            <a:br>
              <a:rPr lang="en-US" b="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F96F-4E68-2590-DD71-3EBD52A6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07779"/>
            <a:ext cx="11155680" cy="4538157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sales.order_items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table stores the line items of a sales order. Each line item belongs to a sales order specified by the 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order_id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column.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sales order line item includes product, order quantity, list price, and discount.</a:t>
            </a:r>
          </a:p>
          <a:p>
            <a:pPr algn="just"/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1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AA2AE9AB-1446-FFDE-0052-4B61F9C59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816" y="854404"/>
            <a:ext cx="6715998" cy="57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2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F702-FE09-0937-80C5-641AA87C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Table </a:t>
            </a:r>
            <a:r>
              <a:rPr lang="en-US" b="0" dirty="0" err="1"/>
              <a:t>production.stocks</a:t>
            </a:r>
            <a:br>
              <a:rPr lang="en-US" b="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C4A7-EC41-8A7E-465D-576AF8A7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12883"/>
            <a:ext cx="11155680" cy="44330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production.stocks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stores the inventory information i.e. the quantity of a particular product in a specific store.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D8FC0636-A172-C23F-4563-CD038F989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17" y="2441448"/>
            <a:ext cx="62103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75B1C04D-1A17-BF5C-8A63-267859E82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720" y="785394"/>
            <a:ext cx="7524560" cy="59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47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6801ABF8-39A0-72D0-9E8F-147BB665A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558" y="799723"/>
            <a:ext cx="10166961" cy="57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18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FD87C5E7-3D66-FF94-DDD1-E64C3B49D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061" y="984496"/>
            <a:ext cx="10237877" cy="54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3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5F5244D8-EAEC-CFAA-8EE7-F2C0C4773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11" y="1302202"/>
            <a:ext cx="10861578" cy="47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42DF-823F-BA8B-8350-44E2EFB9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1C9E-66DA-2389-BB1A-7F4FDDB2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59806"/>
            <a:ext cx="11155680" cy="4286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lecture, students will be able to: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Navigate and use SQL Server Management Studio (SSMS)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tables with appropriate constraints to ensure data integrity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basic data manipulation operations (Search, Update, Delete)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relationships between tables using ERD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structure and purpose of real-world database tables</a:t>
            </a:r>
          </a:p>
          <a:p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B2C2-9083-0EA0-8054-13C5D78E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B397A-6848-56C0-E161-0D3A2F43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17986"/>
            <a:ext cx="11155680" cy="4327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Ben-Gan, I. (2016). </a:t>
            </a:r>
            <a:r>
              <a:rPr lang="en-US" i="1" dirty="0"/>
              <a:t>T-SQL fundamentals</a:t>
            </a:r>
            <a:r>
              <a:rPr lang="en-US" dirty="0"/>
              <a:t> (3rd ed.). Microsoft Press.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015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question mark and black text&#10;&#10;AI-generated content may be incorrect.">
            <a:extLst>
              <a:ext uri="{FF2B5EF4-FFF2-40B4-BE49-F238E27FC236}">
                <a16:creationId xmlns:a16="http://schemas.microsoft.com/office/drawing/2014/main" id="{C95EC9AB-DD92-A33C-1C33-D8C044A2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64" y="814774"/>
            <a:ext cx="9689071" cy="54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1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AB32-3138-BC72-EEC6-34953AF47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08EB-46FF-3BF9-6E5D-15062C17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Environment: SQL Server Management Studio (SSMS)</a:t>
            </a:r>
            <a:endParaRPr 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34FA-0A49-EE85-7853-E5A75E30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04521"/>
            <a:ext cx="11155680" cy="422975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Explorer: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tree view on the left where you navigate databases and tables.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Editor: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central workspace where T-SQL code is written.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Grid: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data appears after execution.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Tab: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SQL Server tells you if your code succeeded or why it failed (The "Debugger").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5880F1-909C-C39C-CA3D-9171A768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88" b="20946"/>
          <a:stretch>
            <a:fillRect/>
          </a:stretch>
        </p:blipFill>
        <p:spPr>
          <a:xfrm>
            <a:off x="2792248" y="3589519"/>
            <a:ext cx="5311837" cy="30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3FE05-45F3-282F-E4E9-F9F73F2F7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9F76-D613-76AE-B46A-36721C9F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the Shop (Design &amp; Constraints)</a:t>
            </a:r>
          </a:p>
        </p:txBody>
      </p:sp>
      <p:pic>
        <p:nvPicPr>
          <p:cNvPr id="10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4D7775-6FE3-1694-4E60-3EA036B89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36" y="1909625"/>
            <a:ext cx="8934994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7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8C4F-7F0C-905F-7ECD-75EEAE78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Tables and "Smart" Rules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CD19B5-FA03-7263-2543-6DEAD593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933903"/>
            <a:ext cx="11155680" cy="441203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Integrity. We don't just store data; we protect it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IDENTITY(1,1):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Auto-counts IDs (1, 2, 3...).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Prevents impossible data (like negative prices).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DEFAULT: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Fills in missing data automatically.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4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CFD9E1D8-F941-5010-5553-7775F2D19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229" y="728279"/>
            <a:ext cx="8127474" cy="59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6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C19540-2EA8-2D9C-B85F-E81567CA1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745" y="709380"/>
            <a:ext cx="6070465" cy="61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6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8A73D-90B7-22BF-02ED-61CAD077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723D-7916-9FF6-DFCA-1044D6CC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39310"/>
            <a:ext cx="11155680" cy="45066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Task A: The Search (WHERE &amp; LIKE)</a:t>
            </a:r>
            <a:endParaRPr lang="en-GB" dirty="0"/>
          </a:p>
        </p:txBody>
      </p:sp>
      <p:pic>
        <p:nvPicPr>
          <p:cNvPr id="5" name="Picture 4" descr="A close up of text&#10;&#10;AI-generated content may be incorrect.">
            <a:extLst>
              <a:ext uri="{FF2B5EF4-FFF2-40B4-BE49-F238E27FC236}">
                <a16:creationId xmlns:a16="http://schemas.microsoft.com/office/drawing/2014/main" id="{14C9C934-9685-0DC7-2BD7-F10329086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79" y="2441448"/>
            <a:ext cx="7624641" cy="20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16637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835</Words>
  <Application>Microsoft Macintosh PowerPoint</Application>
  <PresentationFormat>Widescreen</PresentationFormat>
  <Paragraphs>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Bierstadt</vt:lpstr>
      <vt:lpstr>Consolas</vt:lpstr>
      <vt:lpstr>Times New Roman</vt:lpstr>
      <vt:lpstr>GestaltVTI</vt:lpstr>
      <vt:lpstr>Database Administration Security </vt:lpstr>
      <vt:lpstr>Lecture Outlines</vt:lpstr>
      <vt:lpstr>Learning Outcomes</vt:lpstr>
      <vt:lpstr>The Environment: SQL Server Management Studio (SSMS)</vt:lpstr>
      <vt:lpstr>Building the Shop (Design &amp; Constraints)</vt:lpstr>
      <vt:lpstr>Tables and "Smart" Rules</vt:lpstr>
      <vt:lpstr>PowerPoint Presentation</vt:lpstr>
      <vt:lpstr>PowerPoint Presentation</vt:lpstr>
      <vt:lpstr>Managing Data</vt:lpstr>
      <vt:lpstr>Managing Data</vt:lpstr>
      <vt:lpstr>Managing Data</vt:lpstr>
      <vt:lpstr>BikeStores Entity–Relationship Diagram (ERD)</vt:lpstr>
      <vt:lpstr>Database Tables  </vt:lpstr>
      <vt:lpstr>PowerPoint Presentation</vt:lpstr>
      <vt:lpstr>PowerPoint Presentation</vt:lpstr>
      <vt:lpstr>Table production.categories  </vt:lpstr>
      <vt:lpstr>Table production.brands </vt:lpstr>
      <vt:lpstr>Table production.products  </vt:lpstr>
      <vt:lpstr>PowerPoint Presentation</vt:lpstr>
      <vt:lpstr>Table sales.customers </vt:lpstr>
      <vt:lpstr>Table sales.orders </vt:lpstr>
      <vt:lpstr>PowerPoint Presentation</vt:lpstr>
      <vt:lpstr>Table sales.order_items </vt:lpstr>
      <vt:lpstr>PowerPoint Presentation</vt:lpstr>
      <vt:lpstr>Table production.stocks </vt:lpstr>
      <vt:lpstr>PowerPoint Presentation</vt:lpstr>
      <vt:lpstr>PowerPoint Presentation</vt:lpstr>
      <vt:lpstr>PowerPoint Presentation</vt:lpstr>
      <vt:lpstr>PowerPoint Presentation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HALAL ABDULRAHMAN AHMED</dc:creator>
  <cp:lastModifiedBy>Cybersecurity Department - EBL</cp:lastModifiedBy>
  <cp:revision>70</cp:revision>
  <dcterms:created xsi:type="dcterms:W3CDTF">2025-09-29T10:39:56Z</dcterms:created>
  <dcterms:modified xsi:type="dcterms:W3CDTF">2026-02-14T19:24:21Z</dcterms:modified>
</cp:coreProperties>
</file>