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387" r:id="rId4"/>
    <p:sldId id="388" r:id="rId5"/>
    <p:sldId id="389" r:id="rId6"/>
    <p:sldId id="390" r:id="rId7"/>
    <p:sldId id="391" r:id="rId8"/>
    <p:sldId id="392" r:id="rId9"/>
    <p:sldId id="393" r:id="rId10"/>
    <p:sldId id="395" r:id="rId11"/>
    <p:sldId id="396" r:id="rId12"/>
    <p:sldId id="397" r:id="rId13"/>
    <p:sldId id="398" r:id="rId14"/>
    <p:sldId id="399" r:id="rId15"/>
    <p:sldId id="400" r:id="rId16"/>
    <p:sldId id="401" r:id="rId17"/>
    <p:sldId id="402" r:id="rId18"/>
    <p:sldId id="403" r:id="rId19"/>
    <p:sldId id="404" r:id="rId20"/>
    <p:sldId id="415" r:id="rId21"/>
    <p:sldId id="416" r:id="rId22"/>
    <p:sldId id="418" r:id="rId23"/>
    <p:sldId id="419" r:id="rId24"/>
    <p:sldId id="420" r:id="rId25"/>
    <p:sldId id="434" r:id="rId26"/>
    <p:sldId id="421" r:id="rId27"/>
    <p:sldId id="422" r:id="rId28"/>
    <p:sldId id="423" r:id="rId29"/>
    <p:sldId id="43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A42C"/>
    <a:srgbClr val="EE8E00"/>
    <a:srgbClr val="FF9900"/>
    <a:srgbClr val="DE7400"/>
    <a:srgbClr val="4E8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72595" y="2512770"/>
            <a:ext cx="7772400" cy="167975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6940" y="4345230"/>
            <a:ext cx="6400800" cy="152705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</a:p>
          <a:p>
            <a:r>
              <a:rPr lang="en-US" dirty="0"/>
              <a:t>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E8E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443836"/>
            <a:ext cx="6710784" cy="4275740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E8E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E8E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url?sa=t&amp;source=web&amp;rct=j&amp;opi=89978449&amp;url=https://www.merriam-webster.com/medical/cholesterolemia&amp;ved=2ahUKEwjHjvOyxPGFAxUh9wIHHVJtCroQFnoECBsQAw&amp;usg=AOvVaw1ZY7fKlSbFUBjOf8fuTwp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76717" y="101252"/>
            <a:ext cx="3814881" cy="152705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6000" b="1" dirty="0">
                <a:solidFill>
                  <a:schemeClr val="tx1"/>
                </a:solidFill>
              </a:rPr>
            </a:br>
            <a:r>
              <a:rPr lang="en-US" sz="73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" pitchFamily="18" charset="0"/>
              </a:rPr>
              <a:t>Nutrition</a:t>
            </a:r>
            <a:br>
              <a:rPr lang="en-US" sz="6700" b="1" dirty="0">
                <a:solidFill>
                  <a:schemeClr val="tx1"/>
                </a:solidFill>
              </a:rPr>
            </a:br>
            <a:endParaRPr lang="en-US" sz="31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4158" y="2590800"/>
            <a:ext cx="7620000" cy="1068935"/>
          </a:xfrm>
        </p:spPr>
        <p:txBody>
          <a:bodyPr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ctr"/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MSc. Roza Talaat Yaseen</a:t>
            </a:r>
          </a:p>
          <a:p>
            <a:pPr algn="ctr"/>
            <a:endParaRPr lang="en-US" sz="1800" b="1" dirty="0">
              <a:solidFill>
                <a:schemeClr val="tx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ctr"/>
            <a:r>
              <a:rPr lang="en-US" sz="1800" b="1" dirty="0"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83759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3835"/>
            <a:ext cx="9143999" cy="4733855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Nutrition is an interdisciplinary science focused on the study of food, nutrients, and their impact on health.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Is the process of providing or obtaining the food and nutrients  necessary for health and growth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Nutrition is the process by which organisms obtain and utilize the nutrients necessary for their growth, development, and maintenance of life functions</a:t>
            </a:r>
          </a:p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4999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Nutrition involves:</a:t>
            </a:r>
          </a:p>
          <a:p>
            <a:pPr algn="just">
              <a:lnSpc>
                <a:spcPct val="90000"/>
              </a:lnSpc>
              <a:buNone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 </a:t>
            </a:r>
          </a:p>
          <a:p>
            <a:pPr algn="just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The intake of food, </a:t>
            </a:r>
          </a:p>
          <a:p>
            <a:pPr algn="just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Digestion, </a:t>
            </a:r>
          </a:p>
          <a:p>
            <a:pPr algn="just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Absorption, </a:t>
            </a:r>
          </a:p>
          <a:p>
            <a:pPr algn="just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Metabolism, and </a:t>
            </a:r>
          </a:p>
          <a:p>
            <a:pPr algn="just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Performed functions by essential nutrients that are needed for growth and health. Maintenance of the body structure and physiological processes, and repair of damaged tissues</a:t>
            </a:r>
          </a:p>
          <a:p>
            <a:pPr algn="just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Excretion of waste products. </a:t>
            </a:r>
          </a:p>
          <a:p>
            <a:endParaRPr lang="en-US" sz="30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63580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Nutrients are chemical substances in foods that are used by the body for 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Growth, and development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Providing energy,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Tissue maintenance and repair, and </a:t>
            </a:r>
          </a:p>
          <a:p>
            <a:pPr marL="0" indent="0">
              <a:buFont typeface="Wingdings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Ongoing health and regulate bodily functions. </a:t>
            </a:r>
          </a:p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rgbClr val="FF9900"/>
                </a:solidFill>
                <a:latin typeface="Times" pitchFamily="18" charset="0"/>
              </a:rPr>
              <a:t>Nutrients are categorized into 2 types: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1. Essential Nutrients:</a:t>
            </a:r>
          </a:p>
          <a:p>
            <a:pPr marL="0" indent="0" algn="just">
              <a:buNone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These are the nutrients that our body cannot produce in sufficient amounts or at all. They include carbohydrates, certain AAs, essential FAs, vitamins, minerals, and water.</a:t>
            </a:r>
          </a:p>
          <a:p>
            <a:pPr marL="0" indent="0" algn="just"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2. Nonessential Nutrients:</a:t>
            </a:r>
          </a:p>
          <a:p>
            <a:pPr marL="0" indent="0" algn="just">
              <a:buNone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These are the nutrients that our body can produce from other components, but they are not necessary to be included in our diets. Examples of nonessential nutrients are cholesterol and </a:t>
            </a:r>
            <a:r>
              <a:rPr lang="en-US" b="1" dirty="0" err="1">
                <a:solidFill>
                  <a:schemeClr val="tx1"/>
                </a:solidFill>
                <a:latin typeface="Times" pitchFamily="18" charset="0"/>
              </a:rPr>
              <a:t>creatine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.</a:t>
            </a:r>
          </a:p>
          <a:p>
            <a:pPr algn="just">
              <a:buNone/>
            </a:pPr>
            <a:endParaRPr lang="en-US" dirty="0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All living organisms require six classes of nutrients to survive: </a:t>
            </a:r>
          </a:p>
          <a:p>
            <a:pPr algn="just"/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Carbohydrates</a:t>
            </a:r>
          </a:p>
          <a:p>
            <a:pPr algn="just"/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Proteins</a:t>
            </a:r>
          </a:p>
          <a:p>
            <a:pPr algn="just"/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Fats &amp; fatty acids</a:t>
            </a:r>
          </a:p>
          <a:p>
            <a:pPr algn="just"/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Vitamins</a:t>
            </a:r>
          </a:p>
          <a:p>
            <a:pPr algn="just"/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Minerals</a:t>
            </a:r>
          </a:p>
          <a:p>
            <a:pPr algn="just"/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Water</a:t>
            </a:r>
          </a:p>
          <a:p>
            <a:pPr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3836"/>
            <a:ext cx="9144000" cy="4275740"/>
          </a:xfrm>
        </p:spPr>
        <p:txBody>
          <a:bodyPr/>
          <a:lstStyle/>
          <a:p>
            <a:pPr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These nutrient classes can be further classified into 2 categories: 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Macronutrients 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Micronutrients.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4636" y="1333000"/>
            <a:ext cx="9144000" cy="549036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200" b="1" dirty="0">
                <a:solidFill>
                  <a:srgbClr val="FF0000"/>
                </a:solidFill>
                <a:latin typeface="Times" pitchFamily="18" charset="0"/>
              </a:rPr>
              <a:t>Macronutrients</a:t>
            </a: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are the nutrients we need in large quantities to provide us with energy. They include carbs, protein,  and fat.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200" b="1" dirty="0">
                <a:solidFill>
                  <a:srgbClr val="FF0000"/>
                </a:solidFill>
                <a:latin typeface="Times" pitchFamily="18" charset="0"/>
              </a:rPr>
              <a:t>Micronutrients</a:t>
            </a: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On the other hand, micronutrients are essential to body processes, but they do not provide energy.</a:t>
            </a:r>
          </a:p>
          <a:p>
            <a:pPr marL="0" indent="0" algn="just"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These include vitamins and minerals, and they are consumed in smaller amounts.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576576"/>
          </a:xfrm>
        </p:spPr>
        <p:txBody>
          <a:bodyPr/>
          <a:lstStyle/>
          <a:p>
            <a:pPr algn="ctr"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algn="ctr"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Let's take a look at the different  groups of nutrients we mentioned.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57657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3200" b="1" dirty="0">
                <a:solidFill>
                  <a:srgbClr val="FF0000"/>
                </a:solidFill>
                <a:latin typeface="Times" pitchFamily="18" charset="0"/>
              </a:rPr>
              <a:t>Water: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A human adult body is made up of 60% water, and keeping hydrated is essential for human survival.</a:t>
            </a:r>
            <a:endParaRPr lang="en-US" sz="3200" b="1" baseline="30000" dirty="0">
              <a:solidFill>
                <a:schemeClr val="tx1"/>
              </a:solidFill>
              <a:latin typeface="Times" pitchFamily="18" charset="0"/>
            </a:endParaRP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Drinking water, and eating foods with high water content will aid in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rgbClr val="00B050"/>
                </a:solidFill>
                <a:latin typeface="Times" pitchFamily="18" charset="0"/>
              </a:rPr>
              <a:t>Critical waste removal,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rgbClr val="00B050"/>
                </a:solidFill>
                <a:latin typeface="Times" pitchFamily="18" charset="0"/>
              </a:rPr>
              <a:t>Temperature regulation, and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rgbClr val="00B050"/>
                </a:solidFill>
                <a:latin typeface="Times" pitchFamily="18" charset="0"/>
              </a:rPr>
              <a:t>Overall health and wellness.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67636"/>
            <a:ext cx="9144000" cy="54141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000" b="1" dirty="0">
                <a:solidFill>
                  <a:srgbClr val="FF0000"/>
                </a:solidFill>
                <a:latin typeface="Times" pitchFamily="18" charset="0"/>
              </a:rPr>
              <a:t>Carbohydrates</a:t>
            </a: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 are a type of macronutrient used for quick energy in cells. </a:t>
            </a:r>
          </a:p>
          <a:p>
            <a:pPr algn="just">
              <a:buNone/>
            </a:pPr>
            <a:r>
              <a:rPr lang="en-US" sz="3000" b="1" dirty="0">
                <a:solidFill>
                  <a:srgbClr val="FF0000"/>
                </a:solidFill>
                <a:latin typeface="Times" pitchFamily="18" charset="0"/>
              </a:rPr>
              <a:t>Proteins</a:t>
            </a: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: 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 the most abundant and functionally diverse molecules in the living system. every life process depends on the class of protein molecules</a:t>
            </a:r>
          </a:p>
          <a:p>
            <a:pPr algn="just">
              <a:buNone/>
            </a:pPr>
            <a:r>
              <a:rPr lang="en-US" sz="3000" b="1" dirty="0">
                <a:solidFill>
                  <a:srgbClr val="FF0000"/>
                </a:solidFill>
                <a:latin typeface="Times" pitchFamily="18" charset="0"/>
              </a:rPr>
              <a:t>Lipids (Fats): </a:t>
            </a: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Lipids are a heterogeneous group of water-insoluble, bio-organic molecules</a:t>
            </a:r>
          </a:p>
          <a:p>
            <a:pPr algn="just">
              <a:buNone/>
            </a:pPr>
            <a:r>
              <a:rPr lang="en-US" sz="3000" b="1" dirty="0">
                <a:solidFill>
                  <a:srgbClr val="FF0000"/>
                </a:solidFill>
                <a:latin typeface="Times" pitchFamily="18" charset="0"/>
              </a:rPr>
              <a:t>Minerals: </a:t>
            </a: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 The body needs many minerals; these are called essential minerals.</a:t>
            </a:r>
          </a:p>
          <a:p>
            <a:pPr algn="just">
              <a:buNone/>
            </a:pPr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  <a:p>
            <a:pPr>
              <a:buNone/>
            </a:pPr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949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400" b="1" dirty="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Times" panose="02020603050405020304" pitchFamily="18" charset="0"/>
              </a:rPr>
              <a:t>Lecture </a:t>
            </a:r>
            <a:r>
              <a:rPr lang="en-US" sz="3400" b="1" dirty="0">
                <a:solidFill>
                  <a:schemeClr val="tx1"/>
                </a:solidFill>
                <a:latin typeface="Times" pitchFamily="18" charset="0"/>
              </a:rPr>
              <a:t>Objectives </a:t>
            </a:r>
            <a:endParaRPr lang="en-US" sz="3400" b="1" dirty="0">
              <a:solidFill>
                <a:schemeClr val="tx1"/>
              </a:solidFill>
              <a:latin typeface="Times" panose="02020603050405020304" pitchFamily="18" charset="0"/>
              <a:ea typeface="+mn-ea"/>
              <a:cs typeface="Times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65" y="1191708"/>
            <a:ext cx="8991600" cy="5666292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Educate about Nutrient Basics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Promote Healthy Eating Habits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Address Nutritional Deficiencies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Explore Special Dietary Needs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Macronutrients &amp; Micronutrients: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Dietary Guidelines and Recommendations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Special Dietary Considerations (e.g., Pregnancy, Infants, Athletes)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Nutrition and Disease Prevention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Importance of Maintaining a Healthy Weight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Body Mass Index (BMI)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Caloric intake equation (Mifflin-equation)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Estimated Energy Requirements EER</a:t>
            </a:r>
          </a:p>
        </p:txBody>
      </p:sp>
    </p:spTree>
    <p:extLst>
      <p:ext uri="{BB962C8B-B14F-4D97-AF65-F5344CB8AC3E}">
        <p14:creationId xmlns:p14="http://schemas.microsoft.com/office/powerpoint/2010/main" val="26956329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219092"/>
              </p:ext>
            </p:extLst>
          </p:nvPr>
        </p:nvGraphicFramePr>
        <p:xfrm>
          <a:off x="0" y="1828800"/>
          <a:ext cx="9144000" cy="5029199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5933"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latin typeface="Times" pitchFamily="18" charset="0"/>
                        </a:rPr>
                        <a:t>Mineral</a:t>
                      </a:r>
                    </a:p>
                  </a:txBody>
                  <a:tcPr marL="42328" marR="42328" marT="21164" marB="211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latin typeface="Times" pitchFamily="18" charset="0"/>
                        </a:rPr>
                        <a:t>Functions</a:t>
                      </a:r>
                    </a:p>
                  </a:txBody>
                  <a:tcPr marL="42328" marR="42328" marT="21164" marB="211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0361"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latin typeface="Times" pitchFamily="18" charset="0"/>
                        </a:rPr>
                        <a:t>Sodium</a:t>
                      </a:r>
                    </a:p>
                  </a:txBody>
                  <a:tcPr marL="42328" marR="42328" marT="21164" marB="211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latin typeface="Times" pitchFamily="18" charset="0"/>
                        </a:rPr>
                        <a:t>Needed for proper fluid balance, nerve transmission, and muscle contraction</a:t>
                      </a:r>
                    </a:p>
                  </a:txBody>
                  <a:tcPr marL="42328" marR="42328" marT="21164" marB="211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0361"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Chloride</a:t>
                      </a:r>
                    </a:p>
                  </a:txBody>
                  <a:tcPr marL="42328" marR="42328" marT="21164" marB="211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Needed for proper fluid balance, stomach acid</a:t>
                      </a:r>
                    </a:p>
                  </a:txBody>
                  <a:tcPr marL="42328" marR="42328" marT="21164" marB="211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5612">
                <a:tc>
                  <a:txBody>
                    <a:bodyPr/>
                    <a:lstStyle/>
                    <a:p>
                      <a:pPr algn="just"/>
                      <a:r>
                        <a:rPr lang="en-US" sz="2400" b="1">
                          <a:latin typeface="Times" pitchFamily="18" charset="0"/>
                        </a:rPr>
                        <a:t>Potassium</a:t>
                      </a:r>
                    </a:p>
                  </a:txBody>
                  <a:tcPr marL="42328" marR="42328" marT="21164" marB="211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latin typeface="Times" pitchFamily="18" charset="0"/>
                        </a:rPr>
                        <a:t>Needed for proper fluid balance, nerve transmission, and muscle contraction</a:t>
                      </a:r>
                    </a:p>
                  </a:txBody>
                  <a:tcPr marL="42328" marR="42328" marT="21164" marB="211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932"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Calcium</a:t>
                      </a:r>
                    </a:p>
                  </a:txBody>
                  <a:tcPr marL="42328" marR="42328" marT="21164" marB="211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Important for healthy bones and teeth; helps muscles relax and contract; important in nerve functioning, blood clotting, blood pressure regulation, immune system health</a:t>
                      </a:r>
                    </a:p>
                  </a:txBody>
                  <a:tcPr marL="42328" marR="42328" marT="21164" marB="211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0" y="0"/>
            <a:ext cx="9144000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400" b="1" dirty="0">
                <a:latin typeface="Times" pitchFamily="18" charset="0"/>
              </a:rPr>
              <a:t>The two tables below list minerals, what they do in the body (their functions), and their sources in food</a:t>
            </a:r>
          </a:p>
          <a:p>
            <a:pPr lvl="0">
              <a:spcBef>
                <a:spcPct val="20000"/>
              </a:spcBef>
              <a:defRPr/>
            </a:pPr>
            <a:endParaRPr lang="en-US" sz="2400" b="1" dirty="0">
              <a:solidFill>
                <a:schemeClr val="accent6">
                  <a:lumMod val="50000"/>
                </a:schemeClr>
              </a:solidFill>
              <a:latin typeface="Times" pitchFamily="18" charset="0"/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sz="2400" b="1" dirty="0" err="1">
                <a:latin typeface="Times" pitchFamily="18" charset="0"/>
              </a:rPr>
              <a:t>Macrominerals</a:t>
            </a:r>
            <a:r>
              <a:rPr lang="en-US" sz="2400" b="1" dirty="0">
                <a:latin typeface="Times" pitchFamily="18" charset="0"/>
              </a:rPr>
              <a:t> (major minerals)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5382753"/>
              </p:ext>
            </p:extLst>
          </p:nvPr>
        </p:nvGraphicFramePr>
        <p:xfrm>
          <a:off x="0" y="1295400"/>
          <a:ext cx="9144000" cy="4275139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67551">
                <a:tc>
                  <a:txBody>
                    <a:bodyPr/>
                    <a:lstStyle/>
                    <a:p>
                      <a:pPr algn="just"/>
                      <a:r>
                        <a:rPr lang="en-US" sz="2800" b="1" dirty="0">
                          <a:latin typeface="Times" pitchFamily="18" charset="0"/>
                        </a:rPr>
                        <a:t>Phosphorus</a:t>
                      </a:r>
                    </a:p>
                  </a:txBody>
                  <a:tcPr marL="71252" marR="71252" marT="35626" marB="35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dirty="0">
                          <a:latin typeface="Times" pitchFamily="18" charset="0"/>
                        </a:rPr>
                        <a:t>Important for healthy bones and teeth; found in every cell; part of the system that maintains acid-base balance</a:t>
                      </a:r>
                    </a:p>
                  </a:txBody>
                  <a:tcPr marL="71252" marR="71252" marT="35626" marB="35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7551">
                <a:tc>
                  <a:txBody>
                    <a:bodyPr/>
                    <a:lstStyle/>
                    <a:p>
                      <a:pPr algn="just"/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Magnesium</a:t>
                      </a:r>
                    </a:p>
                  </a:txBody>
                  <a:tcPr marL="71252" marR="71252" marT="35626" marB="35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Found in bones; needed for making protein, muscle contraction, nerve transmission, immune system health</a:t>
                      </a:r>
                    </a:p>
                  </a:txBody>
                  <a:tcPr marL="71252" marR="71252" marT="35626" marB="35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0037"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latin typeface="Times" pitchFamily="18" charset="0"/>
                        </a:rPr>
                        <a:t>Sulfur</a:t>
                      </a:r>
                    </a:p>
                  </a:txBody>
                  <a:tcPr marL="71252" marR="71252" marT="35626" marB="35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 dirty="0">
                          <a:latin typeface="Times" pitchFamily="18" charset="0"/>
                        </a:rPr>
                        <a:t>Found in protein molecules</a:t>
                      </a:r>
                    </a:p>
                  </a:txBody>
                  <a:tcPr marL="71252" marR="71252" marT="35626" marB="35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8880095"/>
              </p:ext>
            </p:extLst>
          </p:nvPr>
        </p:nvGraphicFramePr>
        <p:xfrm>
          <a:off x="0" y="2483812"/>
          <a:ext cx="9144000" cy="4374188"/>
        </p:xfrm>
        <a:graphic>
          <a:graphicData uri="http://schemas.openxmlformats.org/drawingml/2006/table">
            <a:tbl>
              <a:tblPr/>
              <a:tblGrid>
                <a:gridCol w="2050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3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764"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latin typeface="Times" pitchFamily="18" charset="0"/>
                        </a:rPr>
                        <a:t>Mineral</a:t>
                      </a:r>
                    </a:p>
                  </a:txBody>
                  <a:tcPr marL="39955" marR="39955" marT="19977" marB="1997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latin typeface="Times" pitchFamily="18" charset="0"/>
                        </a:rPr>
                        <a:t>Function</a:t>
                      </a:r>
                    </a:p>
                  </a:txBody>
                  <a:tcPr marL="39955" marR="39955" marT="19977" marB="1997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572"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latin typeface="Times" pitchFamily="18" charset="0"/>
                        </a:rPr>
                        <a:t>Iron</a:t>
                      </a:r>
                    </a:p>
                  </a:txBody>
                  <a:tcPr marL="39955" marR="39955" marT="19977" marB="1997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latin typeface="Times" pitchFamily="18" charset="0"/>
                        </a:rPr>
                        <a:t>Part of hemoglobin; needed for energy metabolism</a:t>
                      </a:r>
                    </a:p>
                  </a:txBody>
                  <a:tcPr marL="39955" marR="39955" marT="19977" marB="1997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6807"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Zinc</a:t>
                      </a:r>
                    </a:p>
                  </a:txBody>
                  <a:tcPr marL="39955" marR="39955" marT="19977" marB="1997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Part of many enzymes;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imes" pitchFamily="18" charset="0"/>
                        </a:rPr>
                        <a:t>needed for making protein and genetic material,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 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Times" pitchFamily="18" charset="0"/>
                        </a:rPr>
                        <a:t>wound healing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, normal fetal development,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imes" pitchFamily="18" charset="0"/>
                        </a:rPr>
                        <a:t>production of sperm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, 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Times" pitchFamily="18" charset="0"/>
                        </a:rPr>
                        <a:t>normal growth and sexual maturation,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imes" pitchFamily="18" charset="0"/>
                        </a:rPr>
                        <a:t>immune system and health</a:t>
                      </a:r>
                    </a:p>
                  </a:txBody>
                  <a:tcPr marL="39955" marR="39955" marT="19977" marB="1997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6381">
                <a:tc>
                  <a:txBody>
                    <a:bodyPr/>
                    <a:lstStyle/>
                    <a:p>
                      <a:pPr algn="just"/>
                      <a:r>
                        <a:rPr lang="en-US" sz="2400" b="1">
                          <a:latin typeface="Times" pitchFamily="18" charset="0"/>
                        </a:rPr>
                        <a:t>Iodine</a:t>
                      </a:r>
                    </a:p>
                  </a:txBody>
                  <a:tcPr marL="39955" marR="39955" marT="19977" marB="1997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latin typeface="Times" pitchFamily="18" charset="0"/>
                        </a:rPr>
                        <a:t>Found in thyroid hormone, which helps regulate growth, development, and metabolism</a:t>
                      </a:r>
                    </a:p>
                  </a:txBody>
                  <a:tcPr marL="39955" marR="39955" marT="19977" marB="1997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764">
                <a:tc>
                  <a:txBody>
                    <a:bodyPr/>
                    <a:lstStyle/>
                    <a:p>
                      <a:pPr algn="just"/>
                      <a:r>
                        <a:rPr lang="en-US" sz="2400" b="1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Selenium</a:t>
                      </a:r>
                    </a:p>
                  </a:txBody>
                  <a:tcPr marL="39955" marR="39955" marT="19977" marB="1997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Antioxidant</a:t>
                      </a:r>
                    </a:p>
                  </a:txBody>
                  <a:tcPr marL="39955" marR="39955" marT="19977" marB="1997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0" y="1066800"/>
            <a:ext cx="8991600" cy="427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" pitchFamily="18" charset="0"/>
                <a:ea typeface="+mn-ea"/>
                <a:cs typeface="+mn-cs"/>
              </a:rPr>
              <a:t>Trace minerals (micro minerals): 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" pitchFamily="18" charset="0"/>
                <a:ea typeface="+mn-ea"/>
                <a:cs typeface="+mn-cs"/>
              </a:rPr>
              <a:t>The body needs trace minerals in very small amounts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431709"/>
          <a:ext cx="8991600" cy="4275137"/>
        </p:xfrm>
        <a:graphic>
          <a:graphicData uri="http://schemas.openxmlformats.org/drawingml/2006/table">
            <a:tbl>
              <a:tblPr/>
              <a:tblGrid>
                <a:gridCol w="2322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8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83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Copper</a:t>
                      </a:r>
                    </a:p>
                  </a:txBody>
                  <a:tcPr marL="55521" marR="55521" marT="27761" marB="277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Part of many enzymes; needed for iron metabolism</a:t>
                      </a:r>
                    </a:p>
                  </a:txBody>
                  <a:tcPr marL="55521" marR="55521" marT="27761" marB="277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213">
                <a:tc>
                  <a:txBody>
                    <a:bodyPr/>
                    <a:lstStyle/>
                    <a:p>
                      <a:r>
                        <a:rPr lang="en-US" sz="2400" b="1">
                          <a:latin typeface="Times" pitchFamily="18" charset="0"/>
                        </a:rPr>
                        <a:t>Manganese</a:t>
                      </a:r>
                    </a:p>
                  </a:txBody>
                  <a:tcPr marL="55521" marR="55521" marT="27761" marB="277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latin typeface="Times" pitchFamily="18" charset="0"/>
                        </a:rPr>
                        <a:t>Part of many enzymes</a:t>
                      </a:r>
                    </a:p>
                  </a:txBody>
                  <a:tcPr marL="55521" marR="55521" marT="27761" marB="277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4904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Fluoride</a:t>
                      </a:r>
                    </a:p>
                  </a:txBody>
                  <a:tcPr marL="55521" marR="55521" marT="27761" marB="277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Involved in the formation of bones and teeth; helps prevent tooth decay</a:t>
                      </a:r>
                    </a:p>
                  </a:txBody>
                  <a:tcPr marL="55521" marR="55521" marT="27761" marB="277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8340">
                <a:tc>
                  <a:txBody>
                    <a:bodyPr/>
                    <a:lstStyle/>
                    <a:p>
                      <a:r>
                        <a:rPr lang="en-US" sz="2400" b="1">
                          <a:latin typeface="Times" pitchFamily="18" charset="0"/>
                        </a:rPr>
                        <a:t>Chromium</a:t>
                      </a:r>
                    </a:p>
                  </a:txBody>
                  <a:tcPr marL="55521" marR="55521" marT="27761" marB="277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" pitchFamily="18" charset="0"/>
                        </a:rPr>
                        <a:t>Works closely with insulin to regulate blood sugar (glucose) levels</a:t>
                      </a:r>
                    </a:p>
                  </a:txBody>
                  <a:tcPr marL="55521" marR="55521" marT="27761" marB="277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8340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Molybdenum</a:t>
                      </a:r>
                    </a:p>
                  </a:txBody>
                  <a:tcPr marL="55521" marR="55521" marT="27761" marB="277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" pitchFamily="18" charset="0"/>
                        </a:rPr>
                        <a:t>Part of some enzymes</a:t>
                      </a:r>
                    </a:p>
                  </a:txBody>
                  <a:tcPr marL="55521" marR="55521" marT="27761" marB="277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199" y="222195"/>
            <a:ext cx="8229600" cy="61082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" pitchFamily="18" charset="0"/>
              </a:rPr>
              <a:t>Dietary Intake Standards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1524000"/>
            <a:ext cx="4038600" cy="48653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Dietary Reference Intakes (DRIs)</a:t>
            </a:r>
          </a:p>
          <a:p>
            <a:pPr marL="0" indent="0" algn="just"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marL="0" indent="0" algn="just"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A  General term used for the nutrient intake standards for healthy people.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038600" y="1600200"/>
            <a:ext cx="4606785" cy="916230"/>
          </a:xfrm>
        </p:spPr>
        <p:txBody>
          <a:bodyPr>
            <a:noAutofit/>
          </a:bodyPr>
          <a:lstStyle/>
          <a:p>
            <a:endParaRPr lang="en-US" sz="3200" b="0" dirty="0">
              <a:latin typeface="Times" pitchFamily="18" charset="0"/>
            </a:endParaRPr>
          </a:p>
          <a:p>
            <a:endParaRPr lang="en-US" sz="3200" b="0" dirty="0">
              <a:latin typeface="Times" pitchFamily="18" charset="0"/>
            </a:endParaRPr>
          </a:p>
          <a:p>
            <a:endParaRPr lang="en-US" sz="3200" b="0" dirty="0">
              <a:latin typeface="Times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191000" y="1524000"/>
            <a:ext cx="4953000" cy="40025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Recommended Dietary Allowance (RDAs)</a:t>
            </a:r>
          </a:p>
          <a:p>
            <a:pPr marL="0" indent="0" algn="just"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An estimate of the amount of a nutrient required to meet the needs of nearly all (97%-98%) healthy people. </a:t>
            </a:r>
            <a:endParaRPr lang="en-US" b="1" dirty="0"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0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3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What factors affect the Recommended Dietary Allowance (RDA)?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8380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066800"/>
            <a:ext cx="8991600" cy="6126163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  <a:buNone/>
            </a:pPr>
            <a:endParaRPr lang="en-US" sz="3000" b="1" dirty="0">
              <a:solidFill>
                <a:srgbClr val="FF0000"/>
              </a:solidFill>
              <a:latin typeface="Times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0000"/>
                </a:solidFill>
                <a:latin typeface="Times" pitchFamily="18" charset="0"/>
              </a:rPr>
              <a:t>Factors Influencing the Recommended</a:t>
            </a:r>
            <a:br>
              <a:rPr lang="en-US" sz="3000" b="1" dirty="0">
                <a:solidFill>
                  <a:srgbClr val="FF0000"/>
                </a:solidFill>
                <a:latin typeface="Times" pitchFamily="18" charset="0"/>
              </a:rPr>
            </a:br>
            <a:r>
              <a:rPr lang="en-US" sz="3000" b="1" dirty="0">
                <a:solidFill>
                  <a:srgbClr val="FF0000"/>
                </a:solidFill>
                <a:latin typeface="Times" pitchFamily="18" charset="0"/>
              </a:rPr>
              <a:t>Dietary Allowance (RDA):</a:t>
            </a:r>
          </a:p>
          <a:p>
            <a:pPr algn="ctr">
              <a:lnSpc>
                <a:spcPct val="80000"/>
              </a:lnSpc>
              <a:buNone/>
            </a:pPr>
            <a:endParaRPr lang="en-US" sz="3000" b="1" dirty="0">
              <a:solidFill>
                <a:srgbClr val="FF0000"/>
              </a:solidFill>
              <a:latin typeface="Times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3000" b="1" dirty="0">
                <a:solidFill>
                  <a:srgbClr val="FF0000"/>
                </a:solidFill>
                <a:latin typeface="Times" pitchFamily="18" charset="0"/>
              </a:rPr>
              <a:t>Age: </a:t>
            </a: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The (RDA) for several nutrients varies from infancy to adulthood.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For example, adults need about 0.8g Protein/kg of body weight per day, while infants need over 2g/kg/day.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7056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3200" b="1" dirty="0">
              <a:solidFill>
                <a:srgbClr val="00B050"/>
              </a:solidFill>
              <a:latin typeface="Times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3200" b="1" dirty="0">
              <a:solidFill>
                <a:srgbClr val="00B050"/>
              </a:solidFill>
              <a:latin typeface="Times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3200" b="1" dirty="0">
              <a:solidFill>
                <a:srgbClr val="00B050"/>
              </a:solidFill>
              <a:latin typeface="Times" pitchFamily="18" charset="0"/>
            </a:endParaRPr>
          </a:p>
          <a:p>
            <a:pPr algn="just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0000"/>
                </a:solidFill>
                <a:latin typeface="Times" pitchFamily="18" charset="0"/>
              </a:rPr>
              <a:t>Gender: 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RDA for men is approximately 20% greater than that for women, reflecting the generally larger body mass of men. 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While RDA for iron is an exception because women must replace iron lost during menstruation.</a:t>
            </a:r>
          </a:p>
          <a:p>
            <a:pPr algn="just">
              <a:lnSpc>
                <a:spcPct val="80000"/>
              </a:lnSpc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marL="0" indent="0" algn="just">
              <a:buNone/>
            </a:pPr>
            <a:r>
              <a:rPr lang="en-US" sz="3200" b="1" dirty="0">
                <a:solidFill>
                  <a:srgbClr val="FF0000"/>
                </a:solidFill>
                <a:latin typeface="Times" pitchFamily="18" charset="0"/>
              </a:rPr>
              <a:t>RDA Iron for adult males (8mg/day) while in females (18mg/day)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3200" b="1" dirty="0">
              <a:solidFill>
                <a:srgbClr val="00B050"/>
              </a:solidFill>
              <a:latin typeface="Times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3200" dirty="0">
              <a:latin typeface="Times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3200" b="1" dirty="0">
              <a:latin typeface="Times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3200" b="1" dirty="0">
                <a:latin typeface="Times" pitchFamily="18" charset="0"/>
              </a:rPr>
              <a:t>             </a:t>
            </a:r>
            <a:r>
              <a:rPr lang="en-US" sz="3200" dirty="0">
                <a:latin typeface="Times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3200" dirty="0">
              <a:latin typeface="Times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3835"/>
            <a:ext cx="9144000" cy="541416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0000"/>
                </a:solidFill>
                <a:latin typeface="Times" pitchFamily="18" charset="0"/>
              </a:rPr>
              <a:t>Other factors: </a:t>
            </a:r>
          </a:p>
          <a:p>
            <a:pPr algn="just">
              <a:lnSpc>
                <a:spcPct val="80000"/>
              </a:lnSpc>
              <a:buNone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 RDA for most nutrients is increased by about 20% to 30% above normal in </a:t>
            </a:r>
          </a:p>
          <a:p>
            <a:pPr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Pregnant and lactating women. </a:t>
            </a:r>
          </a:p>
          <a:p>
            <a:pPr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Patients with injury or illness</a:t>
            </a:r>
          </a:p>
          <a:p>
            <a:pPr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Growth, </a:t>
            </a:r>
          </a:p>
          <a:p>
            <a:pPr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Obesity </a:t>
            </a:r>
          </a:p>
          <a:p>
            <a:pPr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Inherited disease  </a:t>
            </a:r>
          </a:p>
          <a:p>
            <a:pPr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Medication use &amp; </a:t>
            </a:r>
          </a:p>
          <a:p>
            <a:pPr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Lifestyle habits (Smoking, alcohol intake).  </a:t>
            </a:r>
          </a:p>
          <a:p>
            <a:pPr algn="just">
              <a:lnSpc>
                <a:spcPct val="80000"/>
              </a:lnSpc>
              <a:buNone/>
            </a:pPr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  <a:p>
            <a:pPr>
              <a:buNone/>
            </a:pPr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900F0-0DF8-B3E6-2EBA-46957FDA0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13B30-DDC9-2E83-52AC-F366C6C83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586835"/>
            <a:ext cx="8229600" cy="9183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Any Questions??? </a:t>
            </a:r>
          </a:p>
        </p:txBody>
      </p:sp>
    </p:spTree>
    <p:extLst>
      <p:ext uri="{BB962C8B-B14F-4D97-AF65-F5344CB8AC3E}">
        <p14:creationId xmlns:p14="http://schemas.microsoft.com/office/powerpoint/2010/main" val="3713495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3835"/>
            <a:ext cx="91440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3200" b="1" dirty="0">
              <a:latin typeface="Times" pitchFamily="18" charset="0"/>
            </a:endParaRPr>
          </a:p>
          <a:p>
            <a:pPr algn="ctr"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The saying ‘</a:t>
            </a:r>
            <a:r>
              <a:rPr lang="en-US" sz="3200" b="1" dirty="0">
                <a:solidFill>
                  <a:srgbClr val="FF0000"/>
                </a:solidFill>
                <a:latin typeface="Times" pitchFamily="18" charset="0"/>
              </a:rPr>
              <a:t>You are what you eat</a:t>
            </a: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’  is becoming a point of truth in modern society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3835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altLang="en-US" sz="3200" b="1" dirty="0">
                <a:latin typeface="Times" pitchFamily="18" charset="0"/>
              </a:rPr>
              <a:t>What is needed to maintain a healthy body?</a:t>
            </a:r>
          </a:p>
          <a:p>
            <a:pPr algn="ctr">
              <a:buNone/>
            </a:pPr>
            <a:endParaRPr lang="en-US" sz="3200" dirty="0">
              <a:solidFill>
                <a:schemeClr val="tx1"/>
              </a:solidFill>
              <a:latin typeface="Times" pitchFamily="18" charset="0"/>
            </a:endParaRPr>
          </a:p>
          <a:p>
            <a:pPr algn="ctr">
              <a:buNone/>
            </a:pPr>
            <a:r>
              <a:rPr lang="en-US" sz="3200" b="1" dirty="0">
                <a:solidFill>
                  <a:srgbClr val="FF0000"/>
                </a:solidFill>
                <a:latin typeface="Times" pitchFamily="18" charset="0"/>
              </a:rPr>
              <a:t>Good Nutrition </a:t>
            </a:r>
          </a:p>
          <a:p>
            <a:pPr algn="just"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algn="just"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	Good nutrition, based on healthy eating is one essential factor that helps us </a:t>
            </a:r>
            <a:r>
              <a:rPr lang="en-US" sz="3200" b="1" dirty="0">
                <a:solidFill>
                  <a:srgbClr val="FF0000"/>
                </a:solidFill>
                <a:latin typeface="Times" pitchFamily="18" charset="0"/>
              </a:rPr>
              <a:t>stay healthy </a:t>
            </a: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and </a:t>
            </a:r>
            <a:r>
              <a:rPr lang="en-US" sz="3200" b="1" dirty="0">
                <a:solidFill>
                  <a:srgbClr val="FF0000"/>
                </a:solidFill>
                <a:latin typeface="Times" pitchFamily="18" charset="0"/>
              </a:rPr>
              <a:t>active</a:t>
            </a: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.</a:t>
            </a:r>
          </a:p>
          <a:p>
            <a:pPr>
              <a:buNone/>
            </a:pPr>
            <a:endParaRPr lang="en-US" sz="3200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89037"/>
            <a:ext cx="9144000" cy="5135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>
                <a:solidFill>
                  <a:srgbClr val="FF9900"/>
                </a:solidFill>
                <a:latin typeface="Times" pitchFamily="18" charset="0"/>
              </a:rPr>
              <a:t>What causes poor nutrition?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Poor nutrition can be caused by a variety of unhealthy eating habits. These may include 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Under- or over-eating, consuming too many types of food and drink that are </a:t>
            </a: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low in fiber 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or </a:t>
            </a: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high in fat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, salt and/or sugar, or 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Not having enough of the healthy foods we need each day. 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These habits can have an impact on our nutrient intake, affecting the amount of energy, protein, carbohydrates, essential FFs, vitamins and minerals, fiber, and fluid that we consume.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8915400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How does poor nutrition affect us?</a:t>
            </a:r>
          </a:p>
          <a:p>
            <a:pPr algn="just"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marL="0" indent="0" algn="just"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Poor nutrition can negatively affect our daily wellbeing and reduce our ability to lead an enjoyable and active life</a:t>
            </a:r>
          </a:p>
          <a:p>
            <a:pPr marL="0" indent="0" algn="just"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In the short term, it can lead to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Stress,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Fatigue, and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Reduced work capacity. </a:t>
            </a:r>
          </a:p>
          <a:p>
            <a:pPr marL="0" indent="0" algn="just"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Over time, it can increase the risk of developing illnesses and other health problems.</a:t>
            </a:r>
          </a:p>
          <a:p>
            <a:pPr algn="just">
              <a:buNone/>
            </a:pPr>
            <a:endParaRPr lang="en-US" sz="3200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3200" b="1" dirty="0">
                <a:solidFill>
                  <a:srgbClr val="FF0000"/>
                </a:solidFill>
                <a:latin typeface="Times" pitchFamily="18" charset="0"/>
              </a:rPr>
              <a:t>How does poor nutrition affect us?</a:t>
            </a:r>
          </a:p>
          <a:p>
            <a:pPr algn="ctr">
              <a:buNone/>
            </a:pPr>
            <a:endParaRPr lang="en-US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144000" cy="4525963"/>
          </a:xfrm>
        </p:spPr>
        <p:txBody>
          <a:bodyPr>
            <a:noAutofit/>
          </a:bodyPr>
          <a:lstStyle/>
          <a:p>
            <a:pPr>
              <a:buNone/>
            </a:pPr>
            <a:endParaRPr lang="en-US" altLang="en-US" sz="3000" b="1" dirty="0">
              <a:solidFill>
                <a:schemeClr val="tx1"/>
              </a:solidFill>
              <a:latin typeface="Times" pitchFamily="18" charset="0"/>
            </a:endParaRPr>
          </a:p>
          <a:p>
            <a:pPr>
              <a:buNone/>
            </a:pPr>
            <a:endParaRPr lang="en-US" altLang="en-US" sz="3000" b="1" dirty="0">
              <a:solidFill>
                <a:schemeClr val="tx1"/>
              </a:solidFill>
              <a:latin typeface="Times" pitchFamily="18" charset="0"/>
            </a:endParaRPr>
          </a:p>
          <a:p>
            <a:pPr>
              <a:buNone/>
            </a:pPr>
            <a:r>
              <a:rPr lang="en-US" altLang="en-US" sz="3000" b="1" dirty="0">
                <a:solidFill>
                  <a:schemeClr val="tx1"/>
                </a:solidFill>
                <a:latin typeface="Times" pitchFamily="18" charset="0"/>
              </a:rPr>
              <a:t>Poor nutrition can result in</a:t>
            </a:r>
          </a:p>
          <a:p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Being overweight or obese</a:t>
            </a:r>
          </a:p>
          <a:p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Tooth decay</a:t>
            </a:r>
          </a:p>
          <a:p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High blood pressure &amp; Hypercholesterolemia</a:t>
            </a:r>
            <a:endParaRPr lang="en-US" sz="3000" b="1" dirty="0">
              <a:solidFill>
                <a:schemeClr val="tx1"/>
              </a:solidFill>
              <a:latin typeface="Times" pitchFamily="18" charset="0"/>
              <a:hlinkClick r:id="rId2"/>
            </a:endParaRPr>
          </a:p>
          <a:p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Heart disease, </a:t>
            </a:r>
            <a:r>
              <a:rPr lang="en-US" altLang="en-US" sz="3000" b="1" dirty="0">
                <a:solidFill>
                  <a:schemeClr val="tx1"/>
                </a:solidFill>
                <a:latin typeface="Times" pitchFamily="18" charset="0"/>
              </a:rPr>
              <a:t>Arteriolosclerosis, </a:t>
            </a: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and stroke</a:t>
            </a:r>
          </a:p>
          <a:p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Type-II diabetes</a:t>
            </a:r>
          </a:p>
          <a:p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Osteoporosis</a:t>
            </a:r>
          </a:p>
          <a:p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Some cancers</a:t>
            </a:r>
          </a:p>
          <a:p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Depression</a:t>
            </a:r>
          </a:p>
          <a:p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Eating disorders.</a:t>
            </a:r>
          </a:p>
          <a:p>
            <a:pPr marL="457200" indent="-457200">
              <a:buFontTx/>
              <a:buChar char="•"/>
            </a:pPr>
            <a:endParaRPr lang="en-US" altLang="en-US" sz="3000" b="1" dirty="0">
              <a:solidFill>
                <a:schemeClr val="tx1"/>
              </a:solidFill>
              <a:latin typeface="Times" pitchFamily="18" charset="0"/>
            </a:endParaRPr>
          </a:p>
          <a:p>
            <a:endParaRPr lang="en-US" altLang="en-US" sz="3000" b="1" dirty="0">
              <a:solidFill>
                <a:schemeClr val="tx1"/>
              </a:solidFill>
              <a:latin typeface="Times" pitchFamily="18" charset="0"/>
            </a:endParaRPr>
          </a:p>
          <a:p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/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algn="just"/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Maintaining good nutrition is easier than you might think. 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To start with, make sure to have a good variety of healthy foods from the five food groups every day.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 Incorporate fruits and vegetables into your daily diet, and consume sugary, fatty, or salty foods only occasionally and in small amounts. 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It is recommended to drink fresh, clean tap water instead of sugary drinks. 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By following these simple steps, you can ensure that your body receives the necessary nutrients to function optimally.</a:t>
            </a:r>
          </a:p>
          <a:p>
            <a:pPr algn="just"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5881</TotalTime>
  <Words>1347</Words>
  <Application>Microsoft Office PowerPoint</Application>
  <PresentationFormat>On-screen Show (4:3)</PresentationFormat>
  <Paragraphs>194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Courier New</vt:lpstr>
      <vt:lpstr>Times</vt:lpstr>
      <vt:lpstr>Times New Roman</vt:lpstr>
      <vt:lpstr>Wingdings</vt:lpstr>
      <vt:lpstr>Office Theme</vt:lpstr>
      <vt:lpstr> Nutrition </vt:lpstr>
      <vt:lpstr>Lecture 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Dietary Intake Standards</vt:lpstr>
      <vt:lpstr>What factors affect the Recommended Dietary Allowance (RDA)?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Roza Talaat</dc:creator>
  <cp:lastModifiedBy>Roza Talaat</cp:lastModifiedBy>
  <cp:revision>1</cp:revision>
  <dcterms:created xsi:type="dcterms:W3CDTF">2013-08-21T19:17:07Z</dcterms:created>
  <dcterms:modified xsi:type="dcterms:W3CDTF">2025-02-16T11:17:34Z</dcterms:modified>
</cp:coreProperties>
</file>