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44" r:id="rId2"/>
    <p:sldId id="424" r:id="rId3"/>
    <p:sldId id="425" r:id="rId4"/>
    <p:sldId id="435" r:id="rId5"/>
    <p:sldId id="426" r:id="rId6"/>
    <p:sldId id="427" r:id="rId7"/>
    <p:sldId id="436" r:id="rId8"/>
    <p:sldId id="428" r:id="rId9"/>
    <p:sldId id="429" r:id="rId10"/>
    <p:sldId id="432" r:id="rId11"/>
    <p:sldId id="439" r:id="rId12"/>
    <p:sldId id="440" r:id="rId13"/>
    <p:sldId id="430" r:id="rId14"/>
    <p:sldId id="360" r:id="rId15"/>
    <p:sldId id="332" r:id="rId16"/>
    <p:sldId id="437" r:id="rId17"/>
    <p:sldId id="441" r:id="rId18"/>
    <p:sldId id="442" r:id="rId19"/>
    <p:sldId id="438" r:id="rId20"/>
    <p:sldId id="443" r:id="rId21"/>
    <p:sldId id="328" r:id="rId22"/>
    <p:sldId id="324" r:id="rId23"/>
    <p:sldId id="44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A42C"/>
    <a:srgbClr val="EE8E00"/>
    <a:srgbClr val="FF9900"/>
    <a:srgbClr val="DE7400"/>
    <a:srgbClr val="4E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72595" y="2512770"/>
            <a:ext cx="7772400" cy="167975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4345230"/>
            <a:ext cx="6400800" cy="152705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E8E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E8E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6717" y="101252"/>
            <a:ext cx="3814881" cy="152705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6000" b="1" dirty="0">
                <a:solidFill>
                  <a:schemeClr val="tx1"/>
                </a:solidFill>
              </a:rPr>
            </a:br>
            <a:r>
              <a:rPr lang="en-US" sz="73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" pitchFamily="18" charset="0"/>
              </a:rPr>
              <a:t>Nutrition</a:t>
            </a:r>
            <a:br>
              <a:rPr lang="en-US" sz="6700" b="1" dirty="0">
                <a:solidFill>
                  <a:schemeClr val="tx1"/>
                </a:solidFill>
              </a:rPr>
            </a:br>
            <a:endParaRPr lang="en-US" sz="31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4158" y="2590800"/>
            <a:ext cx="7620000" cy="1068935"/>
          </a:xfrm>
        </p:spPr>
        <p:txBody>
          <a:bodyPr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ctr"/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MSc. Roza Talaat Yaseen</a:t>
            </a:r>
          </a:p>
          <a:p>
            <a:pPr algn="ctr"/>
            <a:endParaRPr lang="en-US" sz="1800" b="1" dirty="0">
              <a:solidFill>
                <a:schemeClr val="tx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ctr"/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3169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4525963"/>
          </a:xfrm>
        </p:spPr>
        <p:txBody>
          <a:bodyPr/>
          <a:lstStyle/>
          <a:p>
            <a:pPr algn="ctr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What is BMR?</a:t>
            </a:r>
          </a:p>
          <a:p>
            <a:pPr algn="ctr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ctr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How can you determine the number of calories your body requires?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eaLnBrk="1" hangingPunct="1">
              <a:buFontTx/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Basal metabolic rate (BMR)   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Is the amount of energy the body needs to function at rest,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it represents the energy required to carry out the normal body functions, such as 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Respiration, 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Blood flow,  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Maintenance of neuromuscular integrity, 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Ion transport across membranes, 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en-US" b="1" dirty="0" err="1">
                <a:solidFill>
                  <a:srgbClr val="FF0000"/>
                </a:solidFill>
                <a:latin typeface="Times" pitchFamily="18" charset="0"/>
              </a:rPr>
              <a:t>Reabsorption</a:t>
            </a: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 in the kidney, and </a:t>
            </a:r>
          </a:p>
          <a:p>
            <a:pPr algn="just" eaLnBrk="1" hangingPunct="1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FF0000"/>
                </a:solidFill>
                <a:latin typeface="Times" pitchFamily="18" charset="0"/>
              </a:rPr>
              <a:t>Metabolic activity such as the synthesis of macromolecules under standardized conditions</a:t>
            </a:r>
          </a:p>
        </p:txBody>
      </p:sp>
    </p:spTree>
    <p:extLst>
      <p:ext uri="{BB962C8B-B14F-4D97-AF65-F5344CB8AC3E}">
        <p14:creationId xmlns:p14="http://schemas.microsoft.com/office/powerpoint/2010/main" val="360749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eaLnBrk="1" hangingPunct="1">
              <a:buFontTx/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BMR represents about 45–70% of daily energy expenditure.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B050"/>
                </a:solidFill>
                <a:latin typeface="Times" pitchFamily="18" charset="0"/>
              </a:rPr>
              <a:t>The BMR of a subject is influenced by many factors such as: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Body size &amp;  composition,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Age &amp; gender,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Nutritional and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Physiological state,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  <a:latin typeface="Times" pitchFamily="18" charset="0"/>
              </a:rPr>
              <a:t>Endocrinological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 or hormonal state,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Climate, and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Drugs. </a:t>
            </a:r>
          </a:p>
          <a:p>
            <a:pPr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just" eaLnBrk="1" hangingPunct="1">
              <a:buFontTx/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eaLnBrk="1" hangingPunct="1">
              <a:buFontTx/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35075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066800"/>
            <a:ext cx="9109364" cy="990295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BMR Calculator </a:t>
            </a:r>
            <a:br>
              <a:rPr lang="en-US" sz="3000" b="1" dirty="0">
                <a:solidFill>
                  <a:schemeClr val="tx1"/>
                </a:solidFill>
                <a:latin typeface="Times" pitchFamily="18" charset="0"/>
              </a:rPr>
            </a:b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(Basal Metabolic Rate, Mifflin St Jeor Equation)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4636" y="2332037"/>
            <a:ext cx="91440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" pitchFamily="18" charset="0"/>
              </a:rPr>
              <a:t>This BMR Calculator is a simple tool that helps you calculate how many calories your body needs if you were only to rest for the whole day. Based on your age, height, weight, and gender</a:t>
            </a:r>
          </a:p>
          <a:p>
            <a:pPr algn="just"/>
            <a:r>
              <a:rPr lang="en-US" dirty="0">
                <a:solidFill>
                  <a:srgbClr val="FF0000"/>
                </a:solidFill>
                <a:latin typeface="Times" pitchFamily="18" charset="0"/>
              </a:rPr>
              <a:t>For females = 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10 x (Weight in kg) + 6.25 x (Height in cm) - 5 x age – 161</a:t>
            </a:r>
          </a:p>
          <a:p>
            <a:pPr algn="just"/>
            <a:r>
              <a:rPr lang="en-US" dirty="0">
                <a:solidFill>
                  <a:srgbClr val="FF0000"/>
                </a:solidFill>
                <a:latin typeface="Times" pitchFamily="18" charset="0"/>
              </a:rPr>
              <a:t>For males= 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10 x (Weight in kg) + 6.25 x (Height in cm) - 5 x age + 5</a:t>
            </a:r>
          </a:p>
        </p:txBody>
      </p:sp>
    </p:spTree>
    <p:extLst>
      <p:ext uri="{BB962C8B-B14F-4D97-AF65-F5344CB8AC3E}">
        <p14:creationId xmlns:p14="http://schemas.microsoft.com/office/powerpoint/2010/main" val="3857498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09" y="1066800"/>
            <a:ext cx="8991600" cy="68580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BMR is expressed in Kilocalories (1K.calorie = 1000 calories)</a:t>
            </a:r>
          </a:p>
          <a:p>
            <a:pPr algn="just">
              <a:buNone/>
            </a:pPr>
            <a:endParaRPr lang="en-US" b="1" dirty="0">
              <a:solidFill>
                <a:srgbClr val="DE7400"/>
              </a:solidFill>
              <a:latin typeface="Times" pitchFamily="18" charset="0"/>
            </a:endParaRPr>
          </a:p>
          <a:p>
            <a:pPr algn="just">
              <a:buNone/>
            </a:pPr>
            <a:r>
              <a:rPr lang="en-US" b="1" dirty="0">
                <a:solidFill>
                  <a:srgbClr val="DE7400"/>
                </a:solidFill>
                <a:latin typeface="Times" pitchFamily="18" charset="0"/>
              </a:rPr>
              <a:t>Calorie: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This is a unit of measure of the energy, or heat, required to raise the temp. of 1 gr. of water by 1 degree Celsius.</a:t>
            </a:r>
          </a:p>
          <a:p>
            <a:pPr algn="just">
              <a:buNone/>
            </a:pPr>
            <a:r>
              <a:rPr lang="en-US" b="1" dirty="0">
                <a:solidFill>
                  <a:srgbClr val="DE7400"/>
                </a:solidFill>
                <a:latin typeface="Times" pitchFamily="18" charset="0"/>
              </a:rPr>
              <a:t>Calorie: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Is a measure of the amount of energy transferred from food to the body</a:t>
            </a:r>
          </a:p>
          <a:p>
            <a:pPr algn="just">
              <a:buNone/>
            </a:pPr>
            <a:r>
              <a:rPr lang="en-US" b="1" dirty="0">
                <a:solidFill>
                  <a:srgbClr val="DE7400"/>
                </a:solidFill>
                <a:latin typeface="Times" pitchFamily="18" charset="0"/>
              </a:rPr>
              <a:t>Joule: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Is a unit of electrical energy, commonly used in the physical sciences.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C00000"/>
                </a:solidFill>
                <a:latin typeface="Times" pitchFamily="18" charset="0"/>
              </a:rPr>
              <a:t>1 Calorie = 4.18 joules</a:t>
            </a:r>
          </a:p>
          <a:p>
            <a:pPr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just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6"/>
            <a:ext cx="9144000" cy="54141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prstClr val="black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Dietary Energy:</a:t>
            </a: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Energy release from the oxidation of main nutrients: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Carbohydrates 4 Cal/</a:t>
            </a:r>
            <a:r>
              <a:rPr lang="en-US" b="1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gr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(16.7 kJ/</a:t>
            </a:r>
            <a:r>
              <a:rPr lang="en-US" b="1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gr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Protein 4 Cal/g (16.7 kJ/</a:t>
            </a:r>
            <a:r>
              <a:rPr lang="en-US" b="1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gr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Fats 9 Cal/g (37.7 kJ/</a:t>
            </a:r>
            <a:r>
              <a:rPr lang="en-US" b="1" dirty="0" err="1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gr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38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57200"/>
            <a:ext cx="9144000" cy="5414165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just">
              <a:buNone/>
            </a:pPr>
            <a:endParaRPr lang="en-US" b="1" dirty="0">
              <a:solidFill>
                <a:srgbClr val="FF000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just">
              <a:buNone/>
            </a:pPr>
            <a:r>
              <a:rPr lang="en-US" b="1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Factors affecting energy expenditure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1-Basal metabolic rate (BMR)    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2-Thermic effect of food: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Is the energy used in the digestion, absorption, storage, and subsequent processing of food. these processes require energy and generate heat. It counts for 10% of daily energy expenditure</a:t>
            </a: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92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42912"/>
            <a:ext cx="9144000" cy="641508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    </a:t>
            </a:r>
          </a:p>
          <a:p>
            <a:pPr eaLnBrk="1" hangingPunct="1">
              <a:buFontTx/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The consumption of protein produces the greatest increase in energy loss compared to fat and carbohydrates.</a:t>
            </a:r>
          </a:p>
          <a:p>
            <a:pPr algn="just" eaLnBrk="1" hangingPunct="1">
              <a:buFontTx/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  The </a:t>
            </a:r>
            <a:r>
              <a:rPr lang="en-US" b="1" dirty="0" err="1">
                <a:solidFill>
                  <a:schemeClr val="tx1"/>
                </a:solidFill>
                <a:latin typeface="Times" pitchFamily="18" charset="0"/>
              </a:rPr>
              <a:t>thermogenic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 effect of food is given below: </a:t>
            </a:r>
          </a:p>
          <a:p>
            <a:pPr algn="just" eaLnBrk="1" hangingPunct="1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Protein 20-30% of intake</a:t>
            </a:r>
          </a:p>
          <a:p>
            <a:pPr algn="just" eaLnBrk="1" hangingPunct="1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Fat 2.5-4% of intake</a:t>
            </a:r>
          </a:p>
          <a:p>
            <a:pPr algn="just" eaLnBrk="1" hangingPunct="1"/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Carbohydrates 5-6% of intake</a:t>
            </a:r>
          </a:p>
          <a:p>
            <a:pPr eaLnBrk="1" hangingPunct="1">
              <a:buFontTx/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604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1"/>
            <a:ext cx="9144000" cy="482679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32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3-Physical activity</a:t>
            </a:r>
          </a:p>
          <a:p>
            <a:pPr algn="just">
              <a:buNone/>
            </a:pPr>
            <a:r>
              <a:rPr lang="en-US" sz="3200" b="1" dirty="0">
                <a:solidFill>
                  <a:srgbClr val="DE7400"/>
                </a:solidFill>
                <a:latin typeface="Times" pitchFamily="18" charset="0"/>
              </a:rPr>
              <a:t>Exercise-Associated Thermogenesis: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Is the energy used during physical activity,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It is the most variable determinant of energy needs and is the second-largest user of energy after BMR. </a:t>
            </a:r>
          </a:p>
          <a:p>
            <a:pPr marL="0" indent="0" algn="just">
              <a:buFont typeface="Wingdings" pitchFamily="2" charset="2"/>
              <a:buChar char="Ø"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The energy consumed is highly dependent on the duration and intensity of the exercise.</a:t>
            </a:r>
          </a:p>
          <a:p>
            <a:endParaRPr lang="en-US" sz="3200" dirty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809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0782" y="1143000"/>
            <a:ext cx="9144000" cy="5871365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4-Muscle mass: Muscle tissue requires more energy to maintain compared to fat tissue 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5- Age: Generally, energy expenditure tends to decrease with age due to a decrease in muscle mass and changes in hormone levels.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6- Genetics: Genetic factors can play a role in determining an individual's metabolic rate 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7- Hormonal factors: Hormones such as thyroid hormones, cortisol, and insulin can influence metabolism and energy expenditure.</a:t>
            </a:r>
          </a:p>
          <a:p>
            <a:pPr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8- Environmental temperature                       </a:t>
            </a:r>
          </a:p>
          <a:p>
            <a:pPr algn="just"/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just"/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120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What is the estimated energy requirement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(EER)?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519197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000" b="1" dirty="0">
                <a:solidFill>
                  <a:srgbClr val="DE7400"/>
                </a:solidFill>
                <a:latin typeface="Times" pitchFamily="18" charset="0"/>
              </a:rPr>
              <a:t>8- Environmental: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High temperature: It affects energy expenditure by increasing heat loss through sweating.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Low temperature: It increases energy expenditure by increasing muscle activity in response to cold stress.</a:t>
            </a:r>
          </a:p>
        </p:txBody>
      </p:sp>
    </p:spTree>
    <p:extLst>
      <p:ext uri="{BB962C8B-B14F-4D97-AF65-F5344CB8AC3E}">
        <p14:creationId xmlns:p14="http://schemas.microsoft.com/office/powerpoint/2010/main" val="15215641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087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    Table : Energy expenditure during different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              types of activity for a 70 </a:t>
            </a:r>
            <a:r>
              <a:rPr lang="en-US" sz="3200" b="1" dirty="0" err="1">
                <a:solidFill>
                  <a:schemeClr val="tx1"/>
                </a:solidFill>
                <a:latin typeface="Times" pitchFamily="18" charset="0"/>
              </a:rPr>
              <a:t>Kgs</a:t>
            </a: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 man.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" pitchFamily="18" charset="0"/>
              </a:rPr>
              <a:t>Kind of activity                            Calories/h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Sleeping                              	          65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Awake lying still                  		 77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Sitting at rest                     		 100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Standing relaxed               		 105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Walking slowly                   		 200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Swimming                           		 500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b="1" dirty="0">
                <a:solidFill>
                  <a:schemeClr val="tx1"/>
                </a:solidFill>
                <a:latin typeface="Times" pitchFamily="18" charset="0"/>
              </a:rPr>
              <a:t>Running                              		 570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endParaRPr lang="en-US" sz="3200" b="1" u="sng" dirty="0">
              <a:solidFill>
                <a:schemeClr val="tx1"/>
              </a:solidFill>
              <a:latin typeface="Times" pitchFamily="18" charset="0"/>
            </a:endParaRPr>
          </a:p>
          <a:p>
            <a:pPr algn="ctr" eaLnBrk="1" hangingPunct="1">
              <a:buFontTx/>
              <a:buNone/>
            </a:pPr>
            <a:endParaRPr lang="en-US" sz="3200" b="1" u="sng" dirty="0">
              <a:solidFill>
                <a:schemeClr val="tx1"/>
              </a:solidFill>
              <a:latin typeface="Times" pitchFamily="18" charset="0"/>
            </a:endParaRPr>
          </a:p>
          <a:p>
            <a:pPr algn="ctr">
              <a:buNone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What is the clinical significance of the BMR?</a:t>
            </a:r>
          </a:p>
          <a:p>
            <a:pPr algn="ctr" eaLnBrk="1" hangingPunct="1">
              <a:buFontTx/>
              <a:buNone/>
            </a:pPr>
            <a:r>
              <a:rPr lang="en-US" b="1" u="sng" dirty="0">
                <a:solidFill>
                  <a:schemeClr val="tx1"/>
                </a:solidFill>
                <a:latin typeface="Times" pitchFamily="18" charset="0"/>
              </a:rPr>
              <a:t>Clinical significance of BMR</a:t>
            </a:r>
          </a:p>
          <a:p>
            <a:pPr algn="just">
              <a:buNone/>
            </a:pPr>
            <a:r>
              <a:rPr lang="en-US" b="1" dirty="0">
                <a:solidFill>
                  <a:srgbClr val="00B05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Basal Metabolic Rate (BMR) is clinically significant for several reasons:</a:t>
            </a:r>
            <a:endParaRPr lang="en-US" b="1" u="sng" dirty="0">
              <a:solidFill>
                <a:srgbClr val="00B050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Medication Effects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: BMR estimation used to be a diagnostic tool for thyroid disorders.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Nutritional Assessment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: BMR is a key factor in assessing dietary needs</a:t>
            </a:r>
          </a:p>
          <a:p>
            <a:pPr algn="just" eaLnBrk="1" hangingPunct="1"/>
            <a:r>
              <a:rPr lang="en-US" b="1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BMR is used to calculate 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daily caloric requirements.</a:t>
            </a:r>
          </a:p>
          <a:p>
            <a:pPr algn="just"/>
            <a:r>
              <a:rPr lang="en-US" b="1" dirty="0">
                <a:solidFill>
                  <a:srgbClr val="FF0000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Fitness and Exercise Planning</a:t>
            </a: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: BMR is a baseline for determining calorie needs during exercise and physical activity.</a:t>
            </a:r>
          </a:p>
          <a:p>
            <a:pPr eaLnBrk="1" hangingPunct="1"/>
            <a:endParaRPr lang="en-US" sz="32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900F0-0DF8-B3E6-2EBA-46957FDA0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13B30-DDC9-2E83-52AC-F366C6C83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586835"/>
            <a:ext cx="8229600" cy="9183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Any Questions??? </a:t>
            </a:r>
          </a:p>
        </p:txBody>
      </p:sp>
    </p:spTree>
    <p:extLst>
      <p:ext uri="{BB962C8B-B14F-4D97-AF65-F5344CB8AC3E}">
        <p14:creationId xmlns:p14="http://schemas.microsoft.com/office/powerpoint/2010/main" val="371349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1"/>
            <a:ext cx="9144000" cy="572171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Estimated Energy Requirement (EER)</a:t>
            </a: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514350" indent="-514350" algn="just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Is the average daily energy intake that is predicted to maintain energy balance in healthy individuals.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It takes into account various factors such as age, gender, weight, height, and level of physical activity.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EER values are calculated based on mathematical equations and are used to estimate the number of calories needed by an individual to maintain their current body weight. </a:t>
            </a:r>
          </a:p>
          <a:p>
            <a:pPr algn="just"/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 ~ 2000 kcal/day (Women), &amp;  ~ 2400 kcal/day (Men).</a:t>
            </a:r>
          </a:p>
          <a:p>
            <a:pPr marL="0" indent="0" algn="just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indent="0" algn="just">
              <a:buNone/>
            </a:pPr>
            <a:endParaRPr lang="en-US" b="1" dirty="0">
              <a:solidFill>
                <a:schemeClr val="tx1"/>
              </a:solidFill>
              <a:latin typeface="Times" panose="02020603050405020304" pitchFamily="18" charset="0"/>
              <a:cs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33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4525963"/>
          </a:xfrm>
        </p:spPr>
        <p:txBody>
          <a:bodyPr/>
          <a:lstStyle/>
          <a:p>
            <a:pPr marL="0" indent="0" algn="ctr">
              <a:buNone/>
            </a:pPr>
            <a:endParaRPr lang="en-US" b="1" dirty="0">
              <a:latin typeface="Times" panose="02020603050405020304" pitchFamily="18" charset="0"/>
              <a:cs typeface="Times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What are the recommended intake levels for different nutrients?</a:t>
            </a:r>
          </a:p>
        </p:txBody>
      </p:sp>
    </p:spTree>
    <p:extLst>
      <p:ext uri="{BB962C8B-B14F-4D97-AF65-F5344CB8AC3E}">
        <p14:creationId xmlns:p14="http://schemas.microsoft.com/office/powerpoint/2010/main" val="1840300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83759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Recommended Intake Level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2084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DE7400"/>
                </a:solidFill>
                <a:latin typeface="Times" pitchFamily="18" charset="0"/>
              </a:rPr>
              <a:t>Recommended Intake Level of nutrients: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refers to the amount of specific nutrients that individuals should aim to consume daily to maintain good health and prevent deficiencies or excesses.</a:t>
            </a:r>
          </a:p>
          <a:p>
            <a:pPr marL="514350" indent="-514350" algn="just"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Carbs: around 45-65% of total daily calories. 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Protein: around 10-35% of total daily calories. 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Fats (Lipids): around 20-35% of total daily calories. 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B050"/>
                </a:solidFill>
                <a:latin typeface="Times" pitchFamily="18" charset="0"/>
              </a:rPr>
              <a:t>Dietary goals are designed to decrease diet-related chronic diseases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Hypertension</a:t>
            </a:r>
            <a:r>
              <a:rPr lang="en-US" b="1">
                <a:solidFill>
                  <a:schemeClr val="tx1"/>
                </a:solidFill>
                <a:latin typeface="Times" pitchFamily="18" charset="0"/>
              </a:rPr>
              <a:t>,  &amp;Atherosclerosis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,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Coronary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heart disease, &amp; Stroke. </a:t>
            </a:r>
          </a:p>
          <a:p>
            <a:pPr marL="0" indent="0" algn="just">
              <a:buNone/>
            </a:pPr>
            <a:endParaRPr lang="en-US" b="1" dirty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167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83759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Recommended Intake Level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5191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" pitchFamily="18" charset="0"/>
              </a:rPr>
              <a:t>Fat Recommendations: </a:t>
            </a:r>
          </a:p>
          <a:p>
            <a:r>
              <a:rPr lang="en-US" b="1" dirty="0">
                <a:solidFill>
                  <a:srgbClr val="C00000"/>
                </a:solidFill>
                <a:latin typeface="Times" pitchFamily="18" charset="0"/>
              </a:rPr>
              <a:t>Monounsaturated fat: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15% to 20%</a:t>
            </a:r>
          </a:p>
          <a:p>
            <a:r>
              <a:rPr lang="en-US" b="1" dirty="0">
                <a:solidFill>
                  <a:srgbClr val="C00000"/>
                </a:solidFill>
                <a:latin typeface="Times" pitchFamily="18" charset="0"/>
              </a:rPr>
              <a:t>Polyunsaturated fat: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5% to 10%</a:t>
            </a:r>
          </a:p>
          <a:p>
            <a:r>
              <a:rPr lang="en-US" b="1" dirty="0">
                <a:solidFill>
                  <a:srgbClr val="C00000"/>
                </a:solidFill>
                <a:latin typeface="Times" pitchFamily="18" charset="0"/>
              </a:rPr>
              <a:t>Saturated fat: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less than 10%</a:t>
            </a:r>
          </a:p>
          <a:p>
            <a:r>
              <a:rPr lang="en-US" b="1" dirty="0">
                <a:solidFill>
                  <a:srgbClr val="C00000"/>
                </a:solidFill>
                <a:latin typeface="Times" pitchFamily="18" charset="0"/>
              </a:rPr>
              <a:t>Trans fat: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0%</a:t>
            </a:r>
          </a:p>
          <a:p>
            <a:r>
              <a:rPr lang="en-US" b="1" dirty="0">
                <a:solidFill>
                  <a:srgbClr val="C00000"/>
                </a:solidFill>
                <a:latin typeface="Times" pitchFamily="18" charset="0"/>
              </a:rPr>
              <a:t>Cholesterol: </a:t>
            </a:r>
            <a:r>
              <a:rPr lang="en-US" b="1" dirty="0">
                <a:solidFill>
                  <a:schemeClr val="tx1"/>
                </a:solidFill>
                <a:latin typeface="Times" pitchFamily="18" charset="0"/>
              </a:rPr>
              <a:t>No specific recommended limit, but it is still important to pay to consider the food content. 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379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What are the factors affecting energy expenditure?</a:t>
            </a:r>
          </a:p>
          <a:p>
            <a:pPr marL="0" indent="0">
              <a:buNone/>
            </a:pP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What is </a:t>
            </a:r>
          </a:p>
          <a:p>
            <a:pPr marL="0" indent="0">
              <a:buNone/>
            </a:pP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		BMI, or</a:t>
            </a:r>
          </a:p>
          <a:p>
            <a:pPr marL="0" indent="0">
              <a:buNone/>
            </a:pP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			BMR</a:t>
            </a:r>
          </a:p>
          <a:p>
            <a:pPr marL="0" indent="0">
              <a:buNone/>
            </a:pPr>
            <a:r>
              <a:rPr lang="en-US" b="1" dirty="0">
                <a:latin typeface="Times" panose="02020603050405020304" pitchFamily="18" charset="0"/>
                <a:cs typeface="Times" panose="02020603050405020304" pitchFamily="18" charset="0"/>
              </a:rPr>
              <a:t>				and how is it calculated?</a:t>
            </a:r>
          </a:p>
        </p:txBody>
      </p:sp>
    </p:spTree>
    <p:extLst>
      <p:ext uri="{BB962C8B-B14F-4D97-AF65-F5344CB8AC3E}">
        <p14:creationId xmlns:p14="http://schemas.microsoft.com/office/powerpoint/2010/main" val="475684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>
                <a:latin typeface="Times" pitchFamily="18" charset="0"/>
              </a:rPr>
              <a:t>What is BMI?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83759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Times" panose="02020603050405020304" pitchFamily="18" charset="0"/>
                <a:cs typeface="Times" panose="02020603050405020304" pitchFamily="18" charset="0"/>
              </a:rPr>
              <a:t>Body Mass Index BMI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3835"/>
            <a:ext cx="9144000" cy="5414165"/>
          </a:xfrm>
        </p:spPr>
        <p:txBody>
          <a:bodyPr>
            <a:noAutofit/>
          </a:bodyPr>
          <a:lstStyle/>
          <a:p>
            <a:pPr marL="0" indent="0" algn="just" fontAlgn="base">
              <a:buNone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BMI: This is a value used to determine whether you are in a healthy weight range for your height. </a:t>
            </a:r>
          </a:p>
          <a:p>
            <a:pPr marL="0" indent="0" algn="just" fontAlgn="base">
              <a:buNone/>
            </a:pPr>
            <a:r>
              <a:rPr lang="en-US" sz="3000" b="1" dirty="0">
                <a:solidFill>
                  <a:srgbClr val="DE7400"/>
                </a:solidFill>
                <a:latin typeface="Times" pitchFamily="18" charset="0"/>
              </a:rPr>
              <a:t>BMI = kg/m</a:t>
            </a:r>
            <a:r>
              <a:rPr lang="en-US" sz="3000" b="1" baseline="30000" dirty="0">
                <a:solidFill>
                  <a:srgbClr val="DE7400"/>
                </a:solidFill>
                <a:latin typeface="Times" pitchFamily="18" charset="0"/>
              </a:rPr>
              <a:t>2</a:t>
            </a:r>
          </a:p>
          <a:p>
            <a:pPr marL="0" indent="0" fontAlgn="base">
              <a:buNone/>
            </a:pPr>
            <a:endParaRPr lang="en-US" sz="3000" b="1" dirty="0">
              <a:solidFill>
                <a:srgbClr val="DE7400"/>
              </a:solidFill>
              <a:latin typeface="Times" pitchFamily="18" charset="0"/>
            </a:endParaRPr>
          </a:p>
          <a:p>
            <a:pPr marL="0" indent="0" fontAlgn="base">
              <a:buNone/>
            </a:pP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BMI Categories: </a:t>
            </a:r>
          </a:p>
          <a:p>
            <a:pPr marL="0" indent="0" fontAlgn="base">
              <a:buNone/>
            </a:pPr>
            <a:br>
              <a:rPr lang="en-US" sz="3000" b="1" dirty="0">
                <a:solidFill>
                  <a:schemeClr val="tx1"/>
                </a:solidFill>
                <a:latin typeface="Times" pitchFamily="18" charset="0"/>
              </a:rPr>
            </a:b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Underweight = &lt;18.5</a:t>
            </a:r>
            <a:br>
              <a:rPr lang="en-US" sz="3000" b="1" dirty="0">
                <a:solidFill>
                  <a:schemeClr val="tx1"/>
                </a:solidFill>
                <a:latin typeface="Times" pitchFamily="18" charset="0"/>
              </a:rPr>
            </a:b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Normal weight = 18.5–24.9 </a:t>
            </a:r>
            <a:br>
              <a:rPr lang="en-US" sz="3000" b="1" dirty="0">
                <a:solidFill>
                  <a:schemeClr val="tx1"/>
                </a:solidFill>
                <a:latin typeface="Times" pitchFamily="18" charset="0"/>
              </a:rPr>
            </a:b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Overweight = 25–29.9 </a:t>
            </a:r>
            <a:br>
              <a:rPr lang="en-US" sz="3000" b="1" dirty="0">
                <a:solidFill>
                  <a:schemeClr val="tx1"/>
                </a:solidFill>
                <a:latin typeface="Times" pitchFamily="18" charset="0"/>
              </a:rPr>
            </a:br>
            <a:r>
              <a:rPr lang="en-US" sz="3000" b="1" dirty="0">
                <a:solidFill>
                  <a:schemeClr val="tx1"/>
                </a:solidFill>
                <a:latin typeface="Times" pitchFamily="18" charset="0"/>
              </a:rPr>
              <a:t>Obesity = BMI of 30 or greater   </a:t>
            </a:r>
          </a:p>
          <a:p>
            <a:pPr marL="0" indent="0" fontAlgn="base">
              <a:buNone/>
            </a:pPr>
            <a:endParaRPr lang="en-US" sz="3000" b="1" dirty="0">
              <a:solidFill>
                <a:schemeClr val="tx1"/>
              </a:solidFill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620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6472</TotalTime>
  <Words>1106</Words>
  <PresentationFormat>On-screen Show (4:3)</PresentationFormat>
  <Paragraphs>143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</vt:lpstr>
      <vt:lpstr>Times New Roman</vt:lpstr>
      <vt:lpstr>Wingdings</vt:lpstr>
      <vt:lpstr>Office Theme</vt:lpstr>
      <vt:lpstr> Nutrition </vt:lpstr>
      <vt:lpstr>PowerPoint Presentation</vt:lpstr>
      <vt:lpstr>PowerPoint Presentation</vt:lpstr>
      <vt:lpstr>PowerPoint Presentation</vt:lpstr>
      <vt:lpstr>Recommended Intake Level </vt:lpstr>
      <vt:lpstr>Recommended Intake Level </vt:lpstr>
      <vt:lpstr>PowerPoint Presentation</vt:lpstr>
      <vt:lpstr>PowerPoint Presentation</vt:lpstr>
      <vt:lpstr>Body Mass Index BMI</vt:lpstr>
      <vt:lpstr>PowerPoint Presentation</vt:lpstr>
      <vt:lpstr>PowerPoint Presentation</vt:lpstr>
      <vt:lpstr>PowerPoint Presentation</vt:lpstr>
      <vt:lpstr>BMR Calculator  (Basal Metabolic Rate, Mifflin St Jeor Equation)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2013-08-21T19:17:07Z</dcterms:created>
  <dcterms:modified xsi:type="dcterms:W3CDTF">2025-02-23T10:07:44Z</dcterms:modified>
</cp:coreProperties>
</file>