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6" r:id="rId3"/>
    <p:sldId id="257" r:id="rId4"/>
    <p:sldId id="258" r:id="rId5"/>
    <p:sldId id="287" r:id="rId6"/>
    <p:sldId id="288" r:id="rId7"/>
    <p:sldId id="289" r:id="rId8"/>
    <p:sldId id="290" r:id="rId9"/>
    <p:sldId id="291"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8C84-D766-1B9F-77F1-2CE10F41C7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206EC0-8EA4-FB09-42A4-961195F2D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E6221-40D0-C585-FBE9-DA17425C8E0C}"/>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1555EE56-866E-7D16-4300-70169AE9D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C2B05-F4EB-836C-84C7-47CEA3E5049F}"/>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3042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AC44-3463-0FD2-CC7A-B8EF3BF74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3371BC-79D1-A63D-9827-6EA8B98A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CAD4B-0A7F-086E-9FB6-65ED4CEE8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89DC1-7FD6-64F6-A635-C390CB45E1E3}"/>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6" name="Footer Placeholder 5">
            <a:extLst>
              <a:ext uri="{FF2B5EF4-FFF2-40B4-BE49-F238E27FC236}">
                <a16:creationId xmlns:a16="http://schemas.microsoft.com/office/drawing/2014/main" id="{339FE38B-1770-29C7-F64E-AC8DFDC0F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2C001-1EB6-9953-5830-8031A44C1B20}"/>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141445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DA8F-DFDF-DCA1-B5AF-368628E0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79465-6C86-7CCB-C7F3-A79A77995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6CA9CF-EA61-E69B-8814-699654AC2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E9A95-4745-B526-2236-5CDA47036EDB}"/>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6" name="Footer Placeholder 5">
            <a:extLst>
              <a:ext uri="{FF2B5EF4-FFF2-40B4-BE49-F238E27FC236}">
                <a16:creationId xmlns:a16="http://schemas.microsoft.com/office/drawing/2014/main" id="{25720C6D-E19B-401B-1534-D6ADEF0C2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1154F-89FB-17F0-3D7F-2D17E7C21C96}"/>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1740122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AF10-8C08-15A7-0183-346249F4ED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E29CB2-B82E-3D5B-3F0A-886480F48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3AF0E-D38A-82DD-6047-07BC0E1CBBF8}"/>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14242149-9681-257E-09D6-BAD06DAA1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E7C00-9428-62C9-E931-094B242F27BB}"/>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66526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1D413-8642-FF4D-B824-604A64B2DF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130D4-349A-8FDF-E333-C31A3782D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C5811-6DB1-BCD3-0761-4D72623B050B}"/>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1572BE53-0804-BA05-0C94-B922FAF50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B5B91-6B6C-3223-C427-5F371C90AE43}"/>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239383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0127" y="2512771"/>
            <a:ext cx="10363200" cy="1679755"/>
          </a:xfrm>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262587" y="4345230"/>
            <a:ext cx="8534400" cy="1527050"/>
          </a:xfrm>
        </p:spPr>
        <p:txBody>
          <a:bodyPr>
            <a:normAutofit/>
          </a:bodyPr>
          <a:lstStyle>
            <a:lvl1pPr marL="0" indent="0" algn="r">
              <a:buNone/>
              <a:defRPr sz="28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2370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30"/>
            <a:ext cx="10972800" cy="1143000"/>
          </a:xfrm>
        </p:spPr>
        <p:txBody>
          <a:bodyPr>
            <a:normAutofit/>
          </a:bodyPr>
          <a:lstStyle>
            <a:lvl1pPr algn="l">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8620" y="1443836"/>
            <a:ext cx="10972800" cy="4525963"/>
          </a:xfrm>
        </p:spPr>
        <p:txBody>
          <a:bodyPr/>
          <a:lstStyle>
            <a:lvl1pPr>
              <a:defRPr sz="2800">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57986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3867" y="274638"/>
            <a:ext cx="8947712" cy="1143000"/>
          </a:xfrm>
        </p:spPr>
        <p:txBody>
          <a:bodyPr>
            <a:normAutofit/>
          </a:bodyPr>
          <a:lstStyle>
            <a:lvl1pPr algn="l">
              <a:defRPr sz="3600">
                <a:solidFill>
                  <a:srgbClr val="EE8E00"/>
                </a:solidFill>
              </a:defRPr>
            </a:lvl1pPr>
          </a:lstStyle>
          <a:p>
            <a:r>
              <a:rPr lang="en-US" dirty="0"/>
              <a:t>Click to edit Master title style</a:t>
            </a:r>
          </a:p>
        </p:txBody>
      </p:sp>
      <p:sp>
        <p:nvSpPr>
          <p:cNvPr id="3" name="Content Placeholder 2"/>
          <p:cNvSpPr>
            <a:spLocks noGrp="1"/>
          </p:cNvSpPr>
          <p:nvPr>
            <p:ph idx="1"/>
          </p:nvPr>
        </p:nvSpPr>
        <p:spPr>
          <a:xfrm>
            <a:off x="2023867" y="1443836"/>
            <a:ext cx="8947712" cy="4275740"/>
          </a:xfrm>
        </p:spPr>
        <p:txBody>
          <a:bodyPr/>
          <a:lstStyle>
            <a:lvl1pPr>
              <a:defRPr sz="2800">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55331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0314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450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30"/>
            <a:ext cx="10972800" cy="1143000"/>
          </a:xfrm>
        </p:spPr>
        <p:txBody>
          <a:bodyPr>
            <a:normAutofit/>
          </a:bodyPr>
          <a:lstStyle>
            <a:lvl1pPr algn="l">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9600" y="1443835"/>
            <a:ext cx="5386917" cy="639762"/>
          </a:xfrm>
        </p:spPr>
        <p:txBody>
          <a:bodyPr anchor="b"/>
          <a:lstStyle>
            <a:lvl1pPr marL="0" indent="0">
              <a:buNone/>
              <a:defRPr sz="2400" b="1">
                <a:solidFill>
                  <a:srgbClr val="EE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73698"/>
            <a:ext cx="5386917" cy="3798583"/>
          </a:xfrm>
        </p:spPr>
        <p:txBody>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3835"/>
            <a:ext cx="5389033" cy="639762"/>
          </a:xfrm>
        </p:spPr>
        <p:txBody>
          <a:bodyPr anchor="b"/>
          <a:lstStyle>
            <a:lvl1pPr marL="0" indent="0">
              <a:buNone/>
              <a:defRPr sz="2400" b="1">
                <a:solidFill>
                  <a:srgbClr val="EE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073698"/>
            <a:ext cx="5389033" cy="3798583"/>
          </a:xfrm>
        </p:spPr>
        <p:txBody>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9796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012-6352-9E74-2049-BBD34E017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35BC8-7F73-1219-F97F-90D3A7914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24E6-21F8-66DC-587E-05879E376B0A}"/>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9343B525-59E7-4E98-CC8F-A24BB8250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731A4-A181-26E7-DD0C-B31C2A813947}"/>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194917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009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4653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52355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1610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9823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2026-02-25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743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012-6352-9E74-2049-BBD34E017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35BC8-7F73-1219-F97F-90D3A7914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24E6-21F8-66DC-587E-05879E376B0A}"/>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9343B525-59E7-4E98-CC8F-A24BB8250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731A4-A181-26E7-DD0C-B31C2A813947}"/>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40141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012-6352-9E74-2049-BBD34E017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35BC8-7F73-1219-F97F-90D3A7914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24E6-21F8-66DC-587E-05879E376B0A}"/>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9343B525-59E7-4E98-CC8F-A24BB8250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731A4-A181-26E7-DD0C-B31C2A813947}"/>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104706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E0D0-A89B-5ED2-1952-1554FF747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BCEFFD-7154-A656-BF03-B0F44F7A75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AB4A0-06C7-E7C1-CFDF-EB846B8CB9C0}"/>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B8D9C4F5-A601-578F-7F4D-554C91201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984AD-1754-84D2-F7A8-16F216B8C25A}"/>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301409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07CF-8AC3-356B-4852-B0D35C1DD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5AF1A-8A74-5E11-6FAE-D88400403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43BC7-C557-7823-DE16-C6799C75F8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BA1AC-B7D5-8BE4-A818-73A486669AE5}"/>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6" name="Footer Placeholder 5">
            <a:extLst>
              <a:ext uri="{FF2B5EF4-FFF2-40B4-BE49-F238E27FC236}">
                <a16:creationId xmlns:a16="http://schemas.microsoft.com/office/drawing/2014/main" id="{8F5D2152-9E96-E9E1-CA04-638C06D48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96E33-D74C-E5DD-D5EB-5F4A38F646A4}"/>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96075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83C9-8B5D-0B88-13E4-5DB03DAAA8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72A62-C8DA-359A-465F-8F6368171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4AB76-1A28-4EA9-41BC-3799201571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84C052-F73D-0030-4ADD-A76DBE42F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28BBE-0466-D35C-D18F-57858D57C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D69AD-CE4B-B204-206F-972DF70FF2DA}"/>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8" name="Footer Placeholder 7">
            <a:extLst>
              <a:ext uri="{FF2B5EF4-FFF2-40B4-BE49-F238E27FC236}">
                <a16:creationId xmlns:a16="http://schemas.microsoft.com/office/drawing/2014/main" id="{EC199DDE-8548-23AC-4E02-8BDA1D1BA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B5119-7D92-2133-BD71-04FC26B12F03}"/>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245325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7CCB-A7E3-1EF4-976E-0B5CB88D7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1D40B-448E-731D-2D5A-2119BA98F3B5}"/>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4" name="Footer Placeholder 3">
            <a:extLst>
              <a:ext uri="{FF2B5EF4-FFF2-40B4-BE49-F238E27FC236}">
                <a16:creationId xmlns:a16="http://schemas.microsoft.com/office/drawing/2014/main" id="{C04CEA52-538D-042F-3B26-62F9C3BEC1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579975-9AE0-DCA5-AA09-A1AAE46F5001}"/>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11444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52CC8-9E98-A585-AF17-39E34999B240}"/>
              </a:ext>
            </a:extLst>
          </p:cNvPr>
          <p:cNvSpPr>
            <a:spLocks noGrp="1"/>
          </p:cNvSpPr>
          <p:nvPr>
            <p:ph type="dt" sz="half" idx="10"/>
          </p:nvPr>
        </p:nvSpPr>
        <p:spPr/>
        <p:txBody>
          <a:bodyPr/>
          <a:lstStyle/>
          <a:p>
            <a:fld id="{37CA5821-D8CD-4BA1-9881-5FA1C4DB6FA5}" type="datetimeFigureOut">
              <a:rPr lang="en-US" smtClean="0"/>
              <a:t>2026-02-25</a:t>
            </a:fld>
            <a:endParaRPr lang="en-US"/>
          </a:p>
        </p:txBody>
      </p:sp>
      <p:sp>
        <p:nvSpPr>
          <p:cNvPr id="3" name="Footer Placeholder 2">
            <a:extLst>
              <a:ext uri="{FF2B5EF4-FFF2-40B4-BE49-F238E27FC236}">
                <a16:creationId xmlns:a16="http://schemas.microsoft.com/office/drawing/2014/main" id="{4EE5B1AA-003F-5A53-EE67-DC796BF629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42614B-D107-D4C8-D6A2-DBD6529082D1}"/>
              </a:ext>
            </a:extLst>
          </p:cNvPr>
          <p:cNvSpPr>
            <a:spLocks noGrp="1"/>
          </p:cNvSpPr>
          <p:nvPr>
            <p:ph type="sldNum" sz="quarter" idx="12"/>
          </p:nvPr>
        </p:nvSpPr>
        <p:spPr/>
        <p:txBody>
          <a:bodyPr/>
          <a:lstStyle/>
          <a:p>
            <a:fld id="{1A1348CE-6909-4927-9580-BB08AED388D3}" type="slidenum">
              <a:rPr lang="en-US" smtClean="0"/>
              <a:t>‹#›</a:t>
            </a:fld>
            <a:endParaRPr lang="en-US"/>
          </a:p>
        </p:txBody>
      </p:sp>
    </p:spTree>
    <p:extLst>
      <p:ext uri="{BB962C8B-B14F-4D97-AF65-F5344CB8AC3E}">
        <p14:creationId xmlns:p14="http://schemas.microsoft.com/office/powerpoint/2010/main" val="129720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9C7647-2306-6BE3-FE63-E934D88A6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315EAA-1697-2C40-0F17-F5607FB13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1447-83FF-D1B3-7FFE-9BB8580B4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CA5821-D8CD-4BA1-9881-5FA1C4DB6FA5}" type="datetimeFigureOut">
              <a:rPr lang="en-US" smtClean="0"/>
              <a:t>2026-02-25</a:t>
            </a:fld>
            <a:endParaRPr lang="en-US"/>
          </a:p>
        </p:txBody>
      </p:sp>
      <p:sp>
        <p:nvSpPr>
          <p:cNvPr id="5" name="Footer Placeholder 4">
            <a:extLst>
              <a:ext uri="{FF2B5EF4-FFF2-40B4-BE49-F238E27FC236}">
                <a16:creationId xmlns:a16="http://schemas.microsoft.com/office/drawing/2014/main" id="{2B2E9589-5C43-4FB6-487E-0A1055EB3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DD55B6-FD6D-DEF2-4EFC-9DE254695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1348CE-6909-4927-9580-BB08AED388D3}" type="slidenum">
              <a:rPr lang="en-US" smtClean="0"/>
              <a:t>‹#›</a:t>
            </a:fld>
            <a:endParaRPr lang="en-US"/>
          </a:p>
        </p:txBody>
      </p:sp>
    </p:spTree>
    <p:extLst>
      <p:ext uri="{BB962C8B-B14F-4D97-AF65-F5344CB8AC3E}">
        <p14:creationId xmlns:p14="http://schemas.microsoft.com/office/powerpoint/2010/main" val="257157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2026-02-25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24621330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8574" y="101252"/>
            <a:ext cx="5491282" cy="1527050"/>
          </a:xfrm>
        </p:spPr>
        <p:txBody>
          <a:bodyPr>
            <a:normAutofit fontScale="90000"/>
          </a:bodyPr>
          <a:lstStyle/>
          <a:p>
            <a:pPr algn="ctr"/>
            <a:r>
              <a:rPr lang="en-US" sz="6000" b="1" dirty="0">
                <a:solidFill>
                  <a:srgbClr val="C00000"/>
                </a:solidFill>
              </a:rPr>
              <a:t/>
            </a:r>
            <a:br>
              <a:rPr lang="en-US" sz="6000" b="1" dirty="0">
                <a:solidFill>
                  <a:srgbClr val="C00000"/>
                </a:solidFill>
              </a:rPr>
            </a:br>
            <a:r>
              <a:rPr lang="en-US" sz="7300" b="1" dirty="0">
                <a:solidFill>
                  <a:srgbClr val="C00000"/>
                </a:solidFill>
                <a:effectLst>
                  <a:outerShdw blurRad="38100" dist="38100" dir="2700000" algn="tl">
                    <a:srgbClr val="000000">
                      <a:alpha val="43137"/>
                    </a:srgbClr>
                  </a:outerShdw>
                </a:effectLst>
                <a:latin typeface="Times" pitchFamily="18" charset="0"/>
              </a:rPr>
              <a:t>Nutrition &amp; Biochemistry</a:t>
            </a:r>
            <a:r>
              <a:rPr lang="en-US" sz="6700" b="1" dirty="0">
                <a:solidFill>
                  <a:srgbClr val="C00000"/>
                </a:solidFill>
              </a:rPr>
              <a:t/>
            </a:r>
            <a:br>
              <a:rPr lang="en-US" sz="6700" b="1" dirty="0">
                <a:solidFill>
                  <a:srgbClr val="C00000"/>
                </a:solidFill>
              </a:rPr>
            </a:br>
            <a:endParaRPr lang="en-US" sz="3100" b="1" dirty="0">
              <a:solidFill>
                <a:srgbClr val="C00000"/>
              </a:solidFill>
            </a:endParaRPr>
          </a:p>
        </p:txBody>
      </p:sp>
      <p:sp>
        <p:nvSpPr>
          <p:cNvPr id="3" name="Subtitle 2"/>
          <p:cNvSpPr>
            <a:spLocks noGrp="1"/>
          </p:cNvSpPr>
          <p:nvPr>
            <p:ph type="subTitle" idx="1"/>
          </p:nvPr>
        </p:nvSpPr>
        <p:spPr>
          <a:xfrm>
            <a:off x="6760028" y="2590801"/>
            <a:ext cx="5658129" cy="1068935"/>
          </a:xfrm>
        </p:spPr>
        <p:txBody>
          <a:bodyPr>
            <a:noAutofit/>
          </a:bodyPr>
          <a:lstStyle/>
          <a:p>
            <a:pPr algn="ctr"/>
            <a:endParaRPr lang="en-US" sz="2400" b="1" dirty="0">
              <a:solidFill>
                <a:schemeClr val="tx1"/>
              </a:solidFill>
              <a:latin typeface="Times New Roman" pitchFamily="18" charset="0"/>
              <a:ea typeface="Tahoma" pitchFamily="34" charset="0"/>
              <a:cs typeface="Times New Roman" pitchFamily="18" charset="0"/>
            </a:endParaRPr>
          </a:p>
          <a:p>
            <a:pPr algn="ctr"/>
            <a:r>
              <a:rPr lang="en-US" sz="3200" b="1" dirty="0" smtClean="0">
                <a:solidFill>
                  <a:srgbClr val="0070C0"/>
                </a:solidFill>
                <a:latin typeface="Times New Roman" pitchFamily="18" charset="0"/>
                <a:ea typeface="Tahoma" pitchFamily="34" charset="0"/>
                <a:cs typeface="Times New Roman" pitchFamily="18" charset="0"/>
              </a:rPr>
              <a:t>Dr.</a:t>
            </a:r>
            <a:r>
              <a:rPr lang="en-US" sz="3200" b="1" dirty="0" smtClean="0">
                <a:solidFill>
                  <a:srgbClr val="0070C0"/>
                </a:solidFill>
                <a:latin typeface="Times New Roman" pitchFamily="18" charset="0"/>
                <a:ea typeface="Tahoma" pitchFamily="34" charset="0"/>
                <a:cs typeface="Times New Roman" pitchFamily="18" charset="0"/>
              </a:rPr>
              <a:t> </a:t>
            </a:r>
            <a:r>
              <a:rPr lang="en-US" sz="3200" b="1" dirty="0">
                <a:solidFill>
                  <a:srgbClr val="0070C0"/>
                </a:solidFill>
                <a:latin typeface="Times New Roman" pitchFamily="18" charset="0"/>
                <a:ea typeface="Tahoma" pitchFamily="34" charset="0"/>
                <a:cs typeface="Times New Roman" pitchFamily="18" charset="0"/>
              </a:rPr>
              <a:t>Roza Talaat Yaseen</a:t>
            </a:r>
          </a:p>
          <a:p>
            <a:pPr algn="ctr"/>
            <a:endParaRPr lang="en-US" sz="1800" b="1" dirty="0">
              <a:solidFill>
                <a:schemeClr val="tx1"/>
              </a:solidFill>
              <a:latin typeface="Times New Roman" pitchFamily="18" charset="0"/>
              <a:ea typeface="Tahoma" pitchFamily="34" charset="0"/>
              <a:cs typeface="Times New Roman" pitchFamily="18" charset="0"/>
            </a:endParaRPr>
          </a:p>
          <a:p>
            <a:pPr algn="ctr"/>
            <a:r>
              <a:rPr lang="en-US" sz="1800" b="1" dirty="0">
                <a:solidFill>
                  <a:schemeClr val="tx1"/>
                </a:solidFill>
                <a:latin typeface="Times New Roman" pitchFamily="18" charset="0"/>
                <a:ea typeface="Tahoma" pitchFamily="34" charset="0"/>
                <a:cs typeface="Times New Roman" pitchFamily="18" charset="0"/>
              </a:rPr>
              <a:t> </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AF7F6-9E83-4442-4E9E-D6EE326D0F93}"/>
              </a:ext>
            </a:extLst>
          </p:cNvPr>
          <p:cNvSpPr>
            <a:spLocks noGrp="1"/>
          </p:cNvSpPr>
          <p:nvPr>
            <p:ph type="title"/>
          </p:nvPr>
        </p:nvSpPr>
        <p:spPr>
          <a:xfrm>
            <a:off x="572493" y="238539"/>
            <a:ext cx="11018520" cy="1434415"/>
          </a:xfrm>
        </p:spPr>
        <p:txBody>
          <a:bodyPr anchor="b">
            <a:normAutofit/>
          </a:bodyPr>
          <a:lstStyle/>
          <a:p>
            <a:pPr marL="0" marR="0" lvl="0" indent="-228600" defTabSz="914400" rtl="0" eaLnBrk="1" fontAlgn="auto" latinLnBrk="0" hangingPunct="1">
              <a:spcBef>
                <a:spcPts val="1000"/>
              </a:spcBef>
              <a:spcAft>
                <a:spcPts val="800"/>
              </a:spcAft>
              <a:tabLst/>
              <a:defRPr/>
            </a:pPr>
            <a:r>
              <a:rPr kumimoji="0" lang="en-US" sz="5400" b="1"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Times New Roman" panose="02020603050405020304" pitchFamily="18" charset="0"/>
              </a:rPr>
              <a:t>1. Carbohydrates</a:t>
            </a:r>
            <a:endParaRPr lang="en-US" sz="5400" dirty="0">
              <a:solidFill>
                <a:srgbClr val="0070C0"/>
              </a:solidFill>
              <a:latin typeface="Times New Roman" panose="02020603050405020304" pitchFamily="18" charset="0"/>
              <a:cs typeface="Times New Roman" panose="02020603050405020304" pitchFamily="18" charset="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CB82F7-72C3-F7DB-E20C-A7ECA58609E7}"/>
              </a:ext>
            </a:extLst>
          </p:cNvPr>
          <p:cNvSpPr>
            <a:spLocks noGrp="1"/>
          </p:cNvSpPr>
          <p:nvPr>
            <p:ph idx="1"/>
          </p:nvPr>
        </p:nvSpPr>
        <p:spPr>
          <a:xfrm>
            <a:off x="0" y="1880181"/>
            <a:ext cx="7974287" cy="4585933"/>
          </a:xfrm>
        </p:spPr>
        <p:txBody>
          <a:bodyPr anchor="t">
            <a:normAutofit fontScale="92500"/>
          </a:bodyPr>
          <a:lstStyle/>
          <a:p>
            <a:pPr marL="114300" marR="0" indent="-342900">
              <a:lnSpc>
                <a:spcPct val="150000"/>
              </a:lnSpc>
              <a:spcAft>
                <a:spcPts val="800"/>
              </a:spcAft>
              <a:buFont typeface="Wingdings" panose="05000000000000000000" pitchFamily="2" charset="2"/>
              <a:buChar char="Ø"/>
            </a:pPr>
            <a:r>
              <a:rPr lang="en-US" sz="2200" kern="100" dirty="0">
                <a:effectLst/>
                <a:latin typeface="Times New Roman" panose="02020603050405020304" pitchFamily="18" charset="0"/>
                <a:ea typeface="Aptos" panose="020B0004020202020204" pitchFamily="34" charset="0"/>
                <a:cs typeface="Arial" panose="020B0604020202020204" pitchFamily="34" charset="0"/>
              </a:rPr>
              <a:t>Carbohydrates are organic molecules composed of carbon, hydrogen, and oxygen, typically with the ratio of hydrogen to oxygen being 2:1 (like in water, H₂O). They are a primary source of energy for the body, and they are involved in structural and regulatory functions.</a:t>
            </a:r>
          </a:p>
          <a:p>
            <a:pPr marL="114300" marR="0" indent="-342900">
              <a:lnSpc>
                <a:spcPct val="150000"/>
              </a:lnSpc>
              <a:spcAft>
                <a:spcPts val="800"/>
              </a:spcAft>
              <a:buFont typeface="Wingdings" panose="05000000000000000000" pitchFamily="2" charset="2"/>
              <a:buChar char="Ø"/>
            </a:pPr>
            <a:r>
              <a:rPr lang="en-US" sz="2200" kern="100" dirty="0">
                <a:effectLst/>
                <a:latin typeface="Times New Roman" panose="02020603050405020304" pitchFamily="18" charset="0"/>
                <a:ea typeface="Aptos" panose="020B0004020202020204" pitchFamily="34" charset="0"/>
                <a:cs typeface="Arial" panose="020B0604020202020204" pitchFamily="34" charset="0"/>
              </a:rPr>
              <a:t>Carbohydrates are divided into 3 types </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114300" marR="0" indent="-342900">
              <a:lnSpc>
                <a:spcPct val="150000"/>
              </a:lnSpc>
              <a:spcAft>
                <a:spcPts val="800"/>
              </a:spcAft>
              <a:buFont typeface="Wingdings" panose="05000000000000000000" pitchFamily="2" charset="2"/>
              <a:buChar char="Ø"/>
            </a:pPr>
            <a:r>
              <a:rPr lang="en-US" sz="2200" b="1" kern="100" dirty="0">
                <a:effectLst/>
                <a:latin typeface="Times New Roman" panose="02020603050405020304" pitchFamily="18" charset="0"/>
                <a:ea typeface="Aptos" panose="020B0004020202020204" pitchFamily="34" charset="0"/>
                <a:cs typeface="Arial" panose="020B0604020202020204" pitchFamily="34" charset="0"/>
              </a:rPr>
              <a:t>Monosaccharides:</a:t>
            </a:r>
            <a:r>
              <a:rPr lang="en-US" sz="2200" kern="100" dirty="0">
                <a:effectLst/>
                <a:latin typeface="Times New Roman" panose="02020603050405020304" pitchFamily="18" charset="0"/>
                <a:ea typeface="Aptos" panose="020B0004020202020204" pitchFamily="34" charset="0"/>
                <a:cs typeface="Arial" panose="020B0604020202020204" pitchFamily="34" charset="0"/>
              </a:rPr>
              <a:t> These are the simplest form of carbohydrates, often referred to as "simple sugars." Monosaccharides consist of one sugar unit and can be used immediately by cells for energy.</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800"/>
              </a:spcAft>
            </a:pP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endParaRPr lang="en-US" sz="2200" dirty="0"/>
          </a:p>
        </p:txBody>
      </p:sp>
      <p:pic>
        <p:nvPicPr>
          <p:cNvPr id="4" name="Picture 3" descr="A variety of food and fruits&#10;&#10;Description automatically generated with medium confidence">
            <a:extLst>
              <a:ext uri="{FF2B5EF4-FFF2-40B4-BE49-F238E27FC236}">
                <a16:creationId xmlns:a16="http://schemas.microsoft.com/office/drawing/2014/main" id="{F3DAC10D-FE65-16EF-1334-DFD77C75900A}"/>
              </a:ext>
            </a:extLst>
          </p:cNvPr>
          <p:cNvPicPr>
            <a:picLocks noChangeAspect="1"/>
          </p:cNvPicPr>
          <p:nvPr/>
        </p:nvPicPr>
        <p:blipFill>
          <a:blip r:embed="rId2" cstate="print">
            <a:extLst>
              <a:ext uri="{28A0092B-C50C-407E-A947-70E740481C1C}">
                <a14:useLocalDpi xmlns:a14="http://schemas.microsoft.com/office/drawing/2010/main" val="0"/>
              </a:ext>
            </a:extLst>
          </a:blip>
          <a:srcRect l="10296" r="24524" b="-2"/>
          <a:stretch/>
        </p:blipFill>
        <p:spPr>
          <a:xfrm>
            <a:off x="8111088" y="2093976"/>
            <a:ext cx="3941064" cy="4096512"/>
          </a:xfrm>
          <a:prstGeom prst="rect">
            <a:avLst/>
          </a:prstGeom>
        </p:spPr>
      </p:pic>
    </p:spTree>
    <p:extLst>
      <p:ext uri="{BB962C8B-B14F-4D97-AF65-F5344CB8AC3E}">
        <p14:creationId xmlns:p14="http://schemas.microsoft.com/office/powerpoint/2010/main" val="158410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4E7AA-C947-3630-9AE5-B690447B194C}"/>
              </a:ext>
            </a:extLst>
          </p:cNvPr>
          <p:cNvSpPr>
            <a:spLocks noGrp="1"/>
          </p:cNvSpPr>
          <p:nvPr>
            <p:ph type="title"/>
          </p:nvPr>
        </p:nvSpPr>
        <p:spPr>
          <a:xfrm>
            <a:off x="878471" y="619041"/>
            <a:ext cx="10066122" cy="700962"/>
          </a:xfrm>
        </p:spPr>
        <p:txBody>
          <a:bodyPr anchor="b">
            <a:normAutofit/>
          </a:bodyPr>
          <a:lstStyle/>
          <a:p>
            <a:pPr marL="0" marR="0" lvl="0" indent="-228600" defTabSz="914400" rtl="0" eaLnBrk="1" fontAlgn="auto" latinLnBrk="0" hangingPunct="1">
              <a:spcBef>
                <a:spcPts val="1000"/>
              </a:spcBef>
              <a:spcAft>
                <a:spcPts val="800"/>
              </a:spcAft>
              <a:tabLst/>
              <a:defRPr/>
            </a:pPr>
            <a:r>
              <a:rPr kumimoji="0" lang="en-US" sz="4100" b="1"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Arial" panose="020B0604020202020204" pitchFamily="34" charset="0"/>
              </a:rPr>
              <a:t>Example</a:t>
            </a:r>
            <a:r>
              <a:rPr kumimoji="0" lang="en-US" sz="4100" b="0"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Arial" panose="020B0604020202020204" pitchFamily="34" charset="0"/>
              </a:rPr>
              <a:t> </a:t>
            </a:r>
            <a:r>
              <a:rPr kumimoji="0" lang="en-US" sz="4100" b="1"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Arial" panose="020B0604020202020204" pitchFamily="34" charset="0"/>
              </a:rPr>
              <a:t>of</a:t>
            </a:r>
            <a:r>
              <a:rPr kumimoji="0" lang="en-US" sz="4100" b="0"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Arial" panose="020B0604020202020204" pitchFamily="34" charset="0"/>
              </a:rPr>
              <a:t> </a:t>
            </a:r>
            <a:r>
              <a:rPr kumimoji="0" lang="en-US" sz="4100" b="1"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Arial" panose="020B0604020202020204" pitchFamily="34" charset="0"/>
              </a:rPr>
              <a:t>Monosaccharides</a:t>
            </a:r>
            <a:endParaRPr lang="en-US" sz="4100" dirty="0">
              <a:solidFill>
                <a:srgbClr val="0070C0"/>
              </a:solidFill>
            </a:endParaRP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A75A9B-3CBA-B5E3-93FD-CC923522325D}"/>
              </a:ext>
            </a:extLst>
          </p:cNvPr>
          <p:cNvSpPr>
            <a:spLocks noGrp="1"/>
          </p:cNvSpPr>
          <p:nvPr>
            <p:ph idx="1"/>
          </p:nvPr>
        </p:nvSpPr>
        <p:spPr>
          <a:xfrm>
            <a:off x="174282" y="2294711"/>
            <a:ext cx="5415697" cy="3639450"/>
          </a:xfrm>
        </p:spPr>
        <p:txBody>
          <a:bodyPr anchor="ctr">
            <a:normAutofit/>
          </a:bodyPr>
          <a:lstStyle/>
          <a:p>
            <a:pPr marL="0" marR="0">
              <a:spcAft>
                <a:spcPts val="800"/>
              </a:spcAft>
            </a:pPr>
            <a:r>
              <a:rPr lang="en-US" b="1" kern="100" dirty="0">
                <a:effectLst/>
                <a:latin typeface="Times New Roman" panose="02020603050405020304" pitchFamily="18" charset="0"/>
                <a:ea typeface="Aptos" panose="020B0004020202020204" pitchFamily="34" charset="0"/>
                <a:cs typeface="Arial" panose="020B0604020202020204" pitchFamily="34" charset="0"/>
              </a:rPr>
              <a:t>Glucose:</a:t>
            </a:r>
            <a:r>
              <a:rPr lang="en-US" kern="100" dirty="0">
                <a:effectLst/>
                <a:latin typeface="Times New Roman" panose="02020603050405020304" pitchFamily="18" charset="0"/>
                <a:ea typeface="Aptos" panose="020B0004020202020204" pitchFamily="34" charset="0"/>
                <a:cs typeface="Arial" panose="020B0604020202020204" pitchFamily="34" charset="0"/>
              </a:rPr>
              <a:t> The most important energy source for the body’s cells.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800"/>
              </a:spcAft>
            </a:pPr>
            <a:r>
              <a:rPr lang="en-US" b="1" kern="100" dirty="0">
                <a:effectLst/>
                <a:latin typeface="Times New Roman" panose="02020603050405020304" pitchFamily="18" charset="0"/>
                <a:ea typeface="Aptos" panose="020B0004020202020204" pitchFamily="34" charset="0"/>
                <a:cs typeface="Arial" panose="020B0604020202020204" pitchFamily="34" charset="0"/>
              </a:rPr>
              <a:t>Fructose</a:t>
            </a:r>
            <a:r>
              <a:rPr lang="en-US" kern="100" dirty="0">
                <a:effectLst/>
                <a:latin typeface="Times New Roman" panose="02020603050405020304" pitchFamily="18" charset="0"/>
                <a:ea typeface="Aptos" panose="020B0004020202020204" pitchFamily="34" charset="0"/>
                <a:cs typeface="Arial" panose="020B0604020202020204" pitchFamily="34" charset="0"/>
              </a:rPr>
              <a:t>: Found in fruits, it’s a sugar that can be converted to glucose in the body.</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spcAft>
                <a:spcPts val="800"/>
              </a:spcAft>
            </a:pPr>
            <a:r>
              <a:rPr lang="en-US" b="1" kern="100" dirty="0">
                <a:effectLst/>
                <a:latin typeface="Times New Roman" panose="02020603050405020304" pitchFamily="18" charset="0"/>
                <a:ea typeface="Aptos" panose="020B0004020202020204" pitchFamily="34" charset="0"/>
                <a:cs typeface="Arial" panose="020B0604020202020204" pitchFamily="34" charset="0"/>
              </a:rPr>
              <a:t>Galactose</a:t>
            </a:r>
            <a:r>
              <a:rPr lang="en-US" kern="100" dirty="0">
                <a:effectLst/>
                <a:latin typeface="Times New Roman" panose="02020603050405020304" pitchFamily="18" charset="0"/>
                <a:ea typeface="Aptos" panose="020B0004020202020204" pitchFamily="34" charset="0"/>
                <a:cs typeface="Arial" panose="020B0604020202020204" pitchFamily="34" charset="0"/>
              </a:rPr>
              <a:t>: A sugar found in milk.</a:t>
            </a:r>
            <a:endParaRPr lang="en-US"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Picture 3" descr="A diagram of different types of chemical formulas&#10;&#10;Description automatically generated">
            <a:extLst>
              <a:ext uri="{FF2B5EF4-FFF2-40B4-BE49-F238E27FC236}">
                <a16:creationId xmlns:a16="http://schemas.microsoft.com/office/drawing/2014/main" id="{A9EFE73F-6F91-196C-AB23-0DE03C63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09170"/>
            <a:ext cx="5150277" cy="306441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51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020063-2385-44AC-BD67-258E1F0B9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E014A0B-5338-4077-AFE9-A90D04D449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8127680-150F-4A90-9950-F66392578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4" name="Freeform: Shape 43">
              <a:extLst>
                <a:ext uri="{FF2B5EF4-FFF2-40B4-BE49-F238E27FC236}">
                  <a16:creationId xmlns:a16="http://schemas.microsoft.com/office/drawing/2014/main" id="{5088F97A-8362-4967-B664-D748B846E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0F9DEDE-4318-412A-81C5-C8C90F689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09E97DE9-7844-4707-8928-1CD88ADB72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EC58954E-44A5-4A0D-97A9-8A2BB43D6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C2D70F7-DCAD-5DA4-5F45-B6735ED21D26}"/>
              </a:ext>
            </a:extLst>
          </p:cNvPr>
          <p:cNvSpPr>
            <a:spLocks noGrp="1"/>
          </p:cNvSpPr>
          <p:nvPr>
            <p:ph idx="1"/>
          </p:nvPr>
        </p:nvSpPr>
        <p:spPr>
          <a:xfrm>
            <a:off x="358358" y="1345198"/>
            <a:ext cx="6281928" cy="5044716"/>
          </a:xfrm>
        </p:spPr>
        <p:txBody>
          <a:bodyPr anchor="ctr">
            <a:normAutofit/>
          </a:bodyPr>
          <a:lstStyle/>
          <a:p>
            <a:pPr marL="114300" marR="0" indent="-342900">
              <a:spcAft>
                <a:spcPts val="800"/>
              </a:spcAft>
              <a:buFont typeface="Wingdings" panose="05000000000000000000" pitchFamily="2" charset="2"/>
              <a:buChar char="Ø"/>
            </a:pPr>
            <a:r>
              <a:rPr lang="en-US" sz="2400" b="1"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Disaccharides:</a:t>
            </a:r>
            <a:r>
              <a:rPr lang="en-US" sz="2400"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 These are composed of two monosaccharides linked by a covalent bond. </a:t>
            </a:r>
          </a:p>
          <a:p>
            <a:pPr marL="114300" marR="0" indent="-342900">
              <a:spcAft>
                <a:spcPts val="800"/>
              </a:spcAft>
              <a:buFont typeface="Wingdings" panose="05000000000000000000" pitchFamily="2" charset="2"/>
              <a:buChar char="Ø"/>
            </a:pPr>
            <a:r>
              <a:rPr lang="en-US" sz="2400"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Disaccharides are broken down into monosaccharides by enzymes in the body.</a:t>
            </a:r>
          </a:p>
          <a:p>
            <a:pPr marL="114300" marR="0" indent="-342900">
              <a:spcAft>
                <a:spcPts val="800"/>
              </a:spcAft>
              <a:buFont typeface="Wingdings" panose="05000000000000000000" pitchFamily="2" charset="2"/>
              <a:buChar char="Ø"/>
            </a:pPr>
            <a:r>
              <a:rPr lang="en-US" sz="2400" b="1"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Examples of Disaccharides:</a:t>
            </a:r>
            <a:endParaRPr lang="en-US" sz="2400"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endParaRPr>
          </a:p>
          <a:p>
            <a:pPr marL="114300" marR="0" indent="-342900">
              <a:spcAft>
                <a:spcPts val="800"/>
              </a:spcAft>
              <a:buFont typeface="Wingdings" panose="05000000000000000000" pitchFamily="2" charset="2"/>
              <a:buChar char="Ø"/>
            </a:pPr>
            <a:r>
              <a:rPr lang="en-US" sz="2400" b="1"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Sucrose (table sugar):</a:t>
            </a:r>
            <a:r>
              <a:rPr lang="en-US" sz="2400"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 Made of glucose and fructose.</a:t>
            </a:r>
          </a:p>
          <a:p>
            <a:pPr marL="114300" marR="0" indent="-342900">
              <a:spcAft>
                <a:spcPts val="800"/>
              </a:spcAft>
              <a:buFont typeface="Wingdings" panose="05000000000000000000" pitchFamily="2" charset="2"/>
              <a:buChar char="Ø"/>
            </a:pPr>
            <a:r>
              <a:rPr lang="en-US" sz="2400" b="1"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Lactose (milk sugar):</a:t>
            </a:r>
            <a:r>
              <a:rPr lang="en-US" sz="2400"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 Made of glucose and galactose.</a:t>
            </a:r>
          </a:p>
          <a:p>
            <a:pPr marL="114300" marR="0" indent="-342900">
              <a:spcAft>
                <a:spcPts val="800"/>
              </a:spcAft>
              <a:buFont typeface="Wingdings" panose="05000000000000000000" pitchFamily="2" charset="2"/>
              <a:buChar char="Ø"/>
            </a:pPr>
            <a:r>
              <a:rPr lang="en-US" sz="2400" b="1"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Maltose:</a:t>
            </a:r>
            <a:r>
              <a:rPr lang="en-US" sz="2400" kern="100" dirty="0">
                <a:solidFill>
                  <a:schemeClr val="tx2"/>
                </a:solidFill>
                <a:effectLst/>
                <a:latin typeface="Times New Roman" panose="02020603050405020304" pitchFamily="18" charset="0"/>
                <a:ea typeface="Aptos" panose="020B0004020202020204" pitchFamily="34" charset="0"/>
                <a:cs typeface="Times New Roman" panose="02020603050405020304" pitchFamily="18" charset="0"/>
              </a:rPr>
              <a:t> Made of two glucose units, often produced during the digestion of starch.</a:t>
            </a:r>
          </a:p>
          <a:p>
            <a:pPr>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p:txBody>
      </p:sp>
      <p:grpSp>
        <p:nvGrpSpPr>
          <p:cNvPr id="49" name="Group 48">
            <a:extLst>
              <a:ext uri="{FF2B5EF4-FFF2-40B4-BE49-F238E27FC236}">
                <a16:creationId xmlns:a16="http://schemas.microsoft.com/office/drawing/2014/main" id="{466920E5-8640-4C24-A775-8647637094A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50" name="Freeform: Shape 49">
              <a:extLst>
                <a:ext uri="{FF2B5EF4-FFF2-40B4-BE49-F238E27FC236}">
                  <a16:creationId xmlns:a16="http://schemas.microsoft.com/office/drawing/2014/main" id="{2CBA3142-5A82-43CE-87A2-EB14B17A51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EF5A1C7-9938-4A33-A5A4-2B05353B3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262A936D-E9F6-4A68-82C2-1D1CC77722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3" name="Freeform: Shape 52">
              <a:extLst>
                <a:ext uri="{FF2B5EF4-FFF2-40B4-BE49-F238E27FC236}">
                  <a16:creationId xmlns:a16="http://schemas.microsoft.com/office/drawing/2014/main" id="{C68A9229-BBBE-4934-9700-BA72A1BB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diagram of a dissolving substance&#10;&#10;Description automatically generated with medium confidence">
            <a:extLst>
              <a:ext uri="{FF2B5EF4-FFF2-40B4-BE49-F238E27FC236}">
                <a16:creationId xmlns:a16="http://schemas.microsoft.com/office/drawing/2014/main" id="{C327C8BD-A734-0CDD-B6E5-BAC40F296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339" y="1826983"/>
            <a:ext cx="4954693" cy="3204034"/>
          </a:xfrm>
          <a:prstGeom prst="rect">
            <a:avLst/>
          </a:prstGeom>
        </p:spPr>
      </p:pic>
    </p:spTree>
    <p:extLst>
      <p:ext uri="{BB962C8B-B14F-4D97-AF65-F5344CB8AC3E}">
        <p14:creationId xmlns:p14="http://schemas.microsoft.com/office/powerpoint/2010/main" val="101426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diagram of cell division&#10;&#10;Description automatically generated">
            <a:extLst>
              <a:ext uri="{FF2B5EF4-FFF2-40B4-BE49-F238E27FC236}">
                <a16:creationId xmlns:a16="http://schemas.microsoft.com/office/drawing/2014/main" id="{20D78BD4-0E10-B2BA-7D07-E56CCF241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38" y="1349329"/>
            <a:ext cx="5124300" cy="362544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E841095-C66C-3C35-A9FD-0EEC989F6F6A}"/>
              </a:ext>
            </a:extLst>
          </p:cNvPr>
          <p:cNvSpPr>
            <a:spLocks noGrp="1"/>
          </p:cNvSpPr>
          <p:nvPr>
            <p:ph idx="1"/>
          </p:nvPr>
        </p:nvSpPr>
        <p:spPr>
          <a:xfrm>
            <a:off x="5838405" y="1549013"/>
            <a:ext cx="5776651" cy="5295389"/>
          </a:xfrm>
        </p:spPr>
        <p:txBody>
          <a:bodyPr>
            <a:normAutofit fontScale="92500" lnSpcReduction="10000"/>
          </a:bodyPr>
          <a:lstStyle/>
          <a:p>
            <a:pPr marR="0" indent="-457200">
              <a:spcAft>
                <a:spcPts val="800"/>
              </a:spcAft>
              <a:buFont typeface="Wingdings" panose="05000000000000000000" pitchFamily="2" charset="2"/>
              <a:buChar char="Ø"/>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Polysaccharides:</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These are complex carbohydrates made up of many monosaccharides linked together. They are often used by the body for storing energy or providing structural support.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spcAft>
                <a:spcPts val="800"/>
              </a:spcAft>
              <a:buNone/>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      Examples of Polysaccharides: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spcAft>
                <a:spcPts val="800"/>
              </a:spcAft>
              <a:buFont typeface="Wingdings" panose="05000000000000000000" pitchFamily="2" charset="2"/>
              <a:buChar char="Ø"/>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Starch:</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The primary form of carbohydrate storage in plants, which humans digest for energy.</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spcAft>
                <a:spcPts val="800"/>
              </a:spcAft>
              <a:buFont typeface="Wingdings" panose="05000000000000000000" pitchFamily="2" charset="2"/>
              <a:buChar char="Ø"/>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Glycogen:</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The form in which animals store glucose in the liver and muscles for quick energy use.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spcAft>
                <a:spcPts val="800"/>
              </a:spcAft>
              <a:buFont typeface="Wingdings" panose="05000000000000000000" pitchFamily="2" charset="2"/>
              <a:buChar char="Ø"/>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Cellulose:</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A structural carbohydrate found in plant cell walls. Humans cannot digest cellulose, but it provides dietary fiber.</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sz="1800" dirty="0"/>
          </a:p>
        </p:txBody>
      </p:sp>
    </p:spTree>
    <p:extLst>
      <p:ext uri="{BB962C8B-B14F-4D97-AF65-F5344CB8AC3E}">
        <p14:creationId xmlns:p14="http://schemas.microsoft.com/office/powerpoint/2010/main" val="398891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carbohydrates&#10;&#10;Description automatically generated">
            <a:extLst>
              <a:ext uri="{FF2B5EF4-FFF2-40B4-BE49-F238E27FC236}">
                <a16:creationId xmlns:a16="http://schemas.microsoft.com/office/drawing/2014/main" id="{BB581190-B3F4-8F2A-35EE-713CCDA64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0" y="1995478"/>
            <a:ext cx="6031684" cy="3167834"/>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135787-C549-49C4-4F46-FC7BCC42E080}"/>
              </a:ext>
            </a:extLst>
          </p:cNvPr>
          <p:cNvSpPr>
            <a:spLocks noGrp="1"/>
          </p:cNvSpPr>
          <p:nvPr>
            <p:ph idx="1"/>
          </p:nvPr>
        </p:nvSpPr>
        <p:spPr>
          <a:xfrm>
            <a:off x="6390785" y="2691450"/>
            <a:ext cx="5289586" cy="3550789"/>
          </a:xfrm>
        </p:spPr>
        <p:txBody>
          <a:bodyPr anchor="t">
            <a:noAutofit/>
          </a:bodyPr>
          <a:lstStyle/>
          <a:p>
            <a:pPr marR="0" indent="-457200">
              <a:spcAft>
                <a:spcPts val="800"/>
              </a:spcAft>
              <a:buFont typeface="Wingdings" panose="05000000000000000000" pitchFamily="2" charset="2"/>
              <a:buChar char="Ø"/>
            </a:pPr>
            <a:r>
              <a:rPr lang="en-US" b="1" kern="100" dirty="0">
                <a:effectLst/>
                <a:latin typeface="Times New Roman" panose="02020603050405020304" pitchFamily="18" charset="0"/>
                <a:ea typeface="Aptos" panose="020B0004020202020204" pitchFamily="34" charset="0"/>
                <a:cs typeface="Arial" panose="020B0604020202020204" pitchFamily="34" charset="0"/>
              </a:rPr>
              <a:t>Oligosaccharides</a:t>
            </a:r>
            <a:r>
              <a:rPr lang="en-US" kern="100" dirty="0">
                <a:effectLst/>
                <a:latin typeface="Times New Roman" panose="02020603050405020304" pitchFamily="18" charset="0"/>
                <a:ea typeface="Aptos" panose="020B0004020202020204" pitchFamily="34" charset="0"/>
                <a:cs typeface="Arial" panose="020B0604020202020204" pitchFamily="34" charset="0"/>
              </a:rPr>
              <a:t> are carbohydrates made up of a small number of monosaccharide units (typically 3 to 10) linked together by glycosidic bonds.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R="0" indent="-457200">
              <a:spcAft>
                <a:spcPts val="800"/>
              </a:spcAft>
              <a:buFont typeface="Wingdings" panose="05000000000000000000" pitchFamily="2" charset="2"/>
              <a:buChar char="Ø"/>
            </a:pPr>
            <a:r>
              <a:rPr lang="en-US" kern="100" dirty="0">
                <a:effectLst/>
                <a:latin typeface="Times New Roman" panose="02020603050405020304" pitchFamily="18" charset="0"/>
                <a:ea typeface="Aptos" panose="020B0004020202020204" pitchFamily="34" charset="0"/>
                <a:cs typeface="Arial" panose="020B0604020202020204" pitchFamily="34" charset="0"/>
              </a:rPr>
              <a:t>They are larger than monosaccharides (simple sugars) but smaller than polysaccharides (like starch or cellulose).</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05698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3A05A-2352-B5D0-CBAF-420C1CDEA723}"/>
              </a:ext>
            </a:extLst>
          </p:cNvPr>
          <p:cNvSpPr>
            <a:spLocks noGrp="1"/>
          </p:cNvSpPr>
          <p:nvPr>
            <p:ph type="title"/>
          </p:nvPr>
        </p:nvSpPr>
        <p:spPr>
          <a:xfrm>
            <a:off x="6739128" y="638089"/>
            <a:ext cx="4818888" cy="1476801"/>
          </a:xfrm>
        </p:spPr>
        <p:txBody>
          <a:bodyPr anchor="b">
            <a:normAutofit/>
          </a:bodyPr>
          <a:lstStyle/>
          <a:p>
            <a:pPr marL="0" marR="0" lvl="0" indent="-228600" defTabSz="914400" rtl="0" eaLnBrk="1" fontAlgn="auto" latinLnBrk="0" hangingPunct="1">
              <a:spcBef>
                <a:spcPts val="1000"/>
              </a:spcBef>
              <a:spcAft>
                <a:spcPts val="800"/>
              </a:spcAft>
              <a:tabLst/>
              <a:defRPr/>
            </a:pPr>
            <a:r>
              <a:rPr kumimoji="0" lang="en-US" sz="5000" b="1" i="0" u="none" strike="noStrike" kern="100" cap="none" spc="0" normalizeH="0" baseline="0" noProof="0">
                <a:ln>
                  <a:noFill/>
                </a:ln>
                <a:effectLst/>
                <a:uLnTx/>
                <a:uFillTx/>
                <a:latin typeface="Times New Roman" panose="02020603050405020304" pitchFamily="18" charset="0"/>
                <a:ea typeface="Aptos" panose="020B0004020202020204" pitchFamily="34" charset="0"/>
                <a:cs typeface="Arial" panose="020B0604020202020204" pitchFamily="34" charset="0"/>
              </a:rPr>
              <a:t>2. Proteins</a:t>
            </a:r>
            <a:r>
              <a:rPr kumimoji="0" lang="en-US" sz="5000" b="0" i="0" u="none" strike="noStrike" kern="100" cap="none" spc="0" normalizeH="0" baseline="0" noProof="0">
                <a:ln>
                  <a:noFill/>
                </a:ln>
                <a:effectLst/>
                <a:uLnTx/>
                <a:uFillTx/>
                <a:latin typeface="Aptos" panose="020B0004020202020204" pitchFamily="34" charset="0"/>
                <a:ea typeface="Aptos" panose="020B0004020202020204" pitchFamily="34" charset="0"/>
                <a:cs typeface="Arial" panose="020B0604020202020204" pitchFamily="34" charset="0"/>
              </a:rPr>
              <a:t/>
            </a:r>
            <a:br>
              <a:rPr kumimoji="0" lang="en-US" sz="5000" b="0" i="0" u="none" strike="noStrike" kern="100" cap="none" spc="0" normalizeH="0" baseline="0" noProof="0">
                <a:ln>
                  <a:noFill/>
                </a:ln>
                <a:effectLst/>
                <a:uLnTx/>
                <a:uFillTx/>
                <a:latin typeface="Aptos" panose="020B0004020202020204" pitchFamily="34" charset="0"/>
                <a:ea typeface="Aptos" panose="020B0004020202020204" pitchFamily="34" charset="0"/>
                <a:cs typeface="Arial" panose="020B0604020202020204" pitchFamily="34" charset="0"/>
              </a:rPr>
            </a:br>
            <a:endParaRPr lang="en-US" sz="5000"/>
          </a:p>
        </p:txBody>
      </p:sp>
      <p:pic>
        <p:nvPicPr>
          <p:cNvPr id="4" name="Picture 3" descr="A diagram of food components&#10;&#10;Description automatically generated">
            <a:extLst>
              <a:ext uri="{FF2B5EF4-FFF2-40B4-BE49-F238E27FC236}">
                <a16:creationId xmlns:a16="http://schemas.microsoft.com/office/drawing/2014/main" id="{D02BD7D9-7458-2C86-B772-593A41881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1893665"/>
            <a:ext cx="5458968" cy="3070669"/>
          </a:xfrm>
          <a:prstGeom prst="rect">
            <a:avLst/>
          </a:prstGeom>
        </p:spPr>
      </p:pic>
      <p:sp>
        <p:nvSpPr>
          <p:cNvPr id="1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44508B-1D5F-5AFA-FC45-BCCD0D39F95B}"/>
              </a:ext>
            </a:extLst>
          </p:cNvPr>
          <p:cNvSpPr>
            <a:spLocks noGrp="1"/>
          </p:cNvSpPr>
          <p:nvPr>
            <p:ph idx="1"/>
          </p:nvPr>
        </p:nvSpPr>
        <p:spPr>
          <a:xfrm>
            <a:off x="6739128" y="2664886"/>
            <a:ext cx="4818888" cy="3550789"/>
          </a:xfrm>
        </p:spPr>
        <p:txBody>
          <a:bodyPr anchor="t">
            <a:normAutofit/>
          </a:bodyPr>
          <a:lstStyle/>
          <a:p>
            <a:pPr marR="0" indent="-457200">
              <a:spcAft>
                <a:spcPts val="800"/>
              </a:spcAft>
              <a:buFont typeface="Wingdings" panose="05000000000000000000" pitchFamily="2" charset="2"/>
              <a:buChar char="Ø"/>
            </a:pPr>
            <a:r>
              <a:rPr lang="en-US" sz="1900" b="1" kern="100">
                <a:effectLst/>
                <a:latin typeface="Times New Roman" panose="02020603050405020304" pitchFamily="18" charset="0"/>
                <a:ea typeface="Aptos" panose="020B0004020202020204" pitchFamily="34" charset="0"/>
                <a:cs typeface="Arial" panose="020B0604020202020204" pitchFamily="34" charset="0"/>
              </a:rPr>
              <a:t>Proteins</a:t>
            </a:r>
            <a:r>
              <a:rPr lang="en-US" sz="1900" kern="100">
                <a:effectLst/>
                <a:latin typeface="Times New Roman" panose="02020603050405020304" pitchFamily="18" charset="0"/>
                <a:ea typeface="Aptos" panose="020B0004020202020204" pitchFamily="34" charset="0"/>
                <a:cs typeface="Arial" panose="020B0604020202020204" pitchFamily="34" charset="0"/>
              </a:rPr>
              <a:t> are large molecules made up of amino acids, which are the building blocks of proteins. They play a key role in nearly every biological process, including structural support, enzyme function, transport, immune responses, and muscle contraction.</a:t>
            </a:r>
            <a:endParaRPr lang="en-US" sz="1900" kern="100">
              <a:effectLst/>
              <a:latin typeface="Aptos" panose="020B0004020202020204" pitchFamily="34" charset="0"/>
              <a:ea typeface="Aptos" panose="020B0004020202020204" pitchFamily="34" charset="0"/>
              <a:cs typeface="Arial" panose="020B0604020202020204" pitchFamily="34" charset="0"/>
            </a:endParaRPr>
          </a:p>
          <a:p>
            <a:pPr marR="0" indent="-457200">
              <a:spcAft>
                <a:spcPts val="800"/>
              </a:spcAft>
              <a:buFont typeface="Wingdings" panose="05000000000000000000" pitchFamily="2" charset="2"/>
              <a:buChar char="Ø"/>
            </a:pPr>
            <a:r>
              <a:rPr lang="en-US" sz="1900" b="1" kern="100">
                <a:effectLst/>
                <a:latin typeface="Times New Roman" panose="02020603050405020304" pitchFamily="18" charset="0"/>
                <a:ea typeface="Aptos" panose="020B0004020202020204" pitchFamily="34" charset="0"/>
                <a:cs typeface="Arial" panose="020B0604020202020204" pitchFamily="34" charset="0"/>
              </a:rPr>
              <a:t>Amino Acids</a:t>
            </a:r>
            <a:r>
              <a:rPr lang="en-US" sz="1900" kern="100">
                <a:effectLst/>
                <a:latin typeface="Times New Roman" panose="02020603050405020304" pitchFamily="18" charset="0"/>
                <a:ea typeface="Aptos" panose="020B0004020202020204" pitchFamily="34" charset="0"/>
                <a:cs typeface="Arial" panose="020B0604020202020204" pitchFamily="34" charset="0"/>
              </a:rPr>
              <a:t>: There are 20 different amino acids, and they combine in various sequences to form proteins. Each protein has a unique sequence of amino acids, which determines its function and structure.</a:t>
            </a:r>
            <a:endParaRPr lang="en-US" sz="1900" kern="10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sz="1900"/>
          </a:p>
        </p:txBody>
      </p:sp>
    </p:spTree>
    <p:extLst>
      <p:ext uri="{BB962C8B-B14F-4D97-AF65-F5344CB8AC3E}">
        <p14:creationId xmlns:p14="http://schemas.microsoft.com/office/powerpoint/2010/main" val="5108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BB9AD-21F2-C14F-E284-998BEF29CBA3}"/>
              </a:ext>
            </a:extLst>
          </p:cNvPr>
          <p:cNvSpPr>
            <a:spLocks noGrp="1"/>
          </p:cNvSpPr>
          <p:nvPr>
            <p:ph idx="1"/>
          </p:nvPr>
        </p:nvSpPr>
        <p:spPr>
          <a:xfrm>
            <a:off x="566057" y="769710"/>
            <a:ext cx="11114314" cy="5707289"/>
          </a:xfrm>
        </p:spPr>
        <p:txBody>
          <a:bodyPr>
            <a:normAutofit fontScale="92500" lnSpcReduction="10000"/>
          </a:bodyPr>
          <a:lstStyle/>
          <a:p>
            <a:pPr marR="0" indent="-457200">
              <a:lnSpc>
                <a:spcPct val="107000"/>
              </a:lnSpc>
              <a:spcAft>
                <a:spcPts val="800"/>
              </a:spcAft>
              <a:buFont typeface="Wingdings" panose="05000000000000000000" pitchFamily="2" charset="2"/>
              <a:buChar char="Ø"/>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Depending on the importance of the body, proteins are divided into two subgroups.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Essential Amino Acids: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These cannot be made by the body and must be obtained through food (e.g., leucine, valine).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Non-essential Amino Acids: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These can be produced by the body (e.g., alanine, asparagine).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Aside from this classification, proteins are also subdivided into the following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Peptides: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Short chains of amino acids. When amino acids link together through peptide bonds, they form peptides. If the peptide is long enough, it becomes a protein.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Example: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Small peptides like glutathione play roles in antioxidant defense.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05412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22C2D-3FAB-928B-1826-5E0E0135C52C}"/>
              </a:ext>
            </a:extLst>
          </p:cNvPr>
          <p:cNvSpPr>
            <a:spLocks noGrp="1"/>
          </p:cNvSpPr>
          <p:nvPr>
            <p:ph idx="1"/>
          </p:nvPr>
        </p:nvSpPr>
        <p:spPr>
          <a:xfrm>
            <a:off x="653143" y="519339"/>
            <a:ext cx="10515600" cy="6066518"/>
          </a:xfrm>
        </p:spPr>
        <p:txBody>
          <a:bodyPr>
            <a:normAutofit/>
          </a:bodyPr>
          <a:lstStyle/>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Polypeptides: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 chain of many amino acids. When polypeptides fold into a specific three-dimensional structure, they form functional proteins.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nSpc>
                <a:spcPct val="107000"/>
              </a:lnSpc>
              <a:spcAft>
                <a:spcPts val="800"/>
              </a:spcAft>
              <a:buNone/>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     Examples: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Enzymes: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Proteins that catalyze (speed up) biochemical reactions. For example, amylase that breaks down starch.</a:t>
            </a:r>
          </a:p>
          <a:p>
            <a:pPr marL="0" marR="0">
              <a:lnSpc>
                <a:spcPct val="107000"/>
              </a:lnSpc>
              <a:spcAft>
                <a:spcPts val="800"/>
              </a:spcAft>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Hemoglobin:</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The protein in red blood cells that carries oxygen throughout the body.</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Collagen:</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A protein that provides structural support to skin, bones, and connective tissues.</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51437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functions of proteins&#10;&#10;Description automatically generated">
            <a:extLst>
              <a:ext uri="{FF2B5EF4-FFF2-40B4-BE49-F238E27FC236}">
                <a16:creationId xmlns:a16="http://schemas.microsoft.com/office/drawing/2014/main" id="{22E7D384-74E8-3540-6F83-35D946B1D9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354" y="0"/>
            <a:ext cx="8781146" cy="6585857"/>
          </a:xfrm>
          <a:prstGeom prst="rect">
            <a:avLst/>
          </a:prstGeom>
        </p:spPr>
      </p:pic>
    </p:spTree>
    <p:extLst>
      <p:ext uri="{BB962C8B-B14F-4D97-AF65-F5344CB8AC3E}">
        <p14:creationId xmlns:p14="http://schemas.microsoft.com/office/powerpoint/2010/main" val="295538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A319-003F-6A27-23C6-A5C4B88DB11A}"/>
              </a:ext>
            </a:extLst>
          </p:cNvPr>
          <p:cNvSpPr>
            <a:spLocks noGrp="1"/>
          </p:cNvSpPr>
          <p:nvPr>
            <p:ph type="title"/>
          </p:nvPr>
        </p:nvSpPr>
        <p:spPr>
          <a:xfrm>
            <a:off x="838200" y="365125"/>
            <a:ext cx="10515600" cy="777875"/>
          </a:xfrm>
        </p:spPr>
        <p:txBody>
          <a:bodyPr>
            <a:normAutofit/>
          </a:bodyPr>
          <a:lstStyle/>
          <a:p>
            <a:pPr marL="0" marR="0" lvl="0" indent="-228600" algn="ctr" defTabSz="914400" rtl="0" eaLnBrk="1" fontAlgn="auto" latinLnBrk="0" hangingPunct="1">
              <a:lnSpc>
                <a:spcPct val="107000"/>
              </a:lnSpc>
              <a:spcBef>
                <a:spcPts val="1000"/>
              </a:spcBef>
              <a:spcAft>
                <a:spcPts val="800"/>
              </a:spcAft>
              <a:tabLst/>
              <a:defRPr/>
            </a:pPr>
            <a:r>
              <a:rPr kumimoji="0" lang="en-US" sz="36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Arial" panose="020B0604020202020204" pitchFamily="34" charset="0"/>
              </a:rPr>
              <a:t>3. Lipids</a:t>
            </a:r>
            <a:endParaRPr lang="en-US" sz="3600" dirty="0"/>
          </a:p>
        </p:txBody>
      </p:sp>
      <p:sp>
        <p:nvSpPr>
          <p:cNvPr id="3" name="Content Placeholder 2">
            <a:extLst>
              <a:ext uri="{FF2B5EF4-FFF2-40B4-BE49-F238E27FC236}">
                <a16:creationId xmlns:a16="http://schemas.microsoft.com/office/drawing/2014/main" id="{36F39737-04D4-F5B8-05B9-851CBFC4CB78}"/>
              </a:ext>
            </a:extLst>
          </p:cNvPr>
          <p:cNvSpPr>
            <a:spLocks noGrp="1"/>
          </p:cNvSpPr>
          <p:nvPr>
            <p:ph idx="1"/>
          </p:nvPr>
        </p:nvSpPr>
        <p:spPr>
          <a:xfrm>
            <a:off x="381000" y="1270453"/>
            <a:ext cx="11168743" cy="5222422"/>
          </a:xfrm>
        </p:spPr>
        <p:txBody>
          <a:bodyPr/>
          <a:lstStyle/>
          <a:p>
            <a:pPr marR="0" indent="-457200">
              <a:lnSpc>
                <a:spcPct val="150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Lipids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are a diverse group of organic compounds that are hydrophobic (do not dissolve in water). They store energy, form cell membranes, and act as signaling molecules.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50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Fatty Acids: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Long hydrocarbon chains (chains of carbon atoms bonded with hydrogen atoms) that are a basic unit of lipids. Fatty acids can be saturated or unsaturated.</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248087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hemical structure&#10;&#10;Description automatically generated">
            <a:extLst>
              <a:ext uri="{FF2B5EF4-FFF2-40B4-BE49-F238E27FC236}">
                <a16:creationId xmlns:a16="http://schemas.microsoft.com/office/drawing/2014/main" id="{5669DBB2-548D-74D0-25CD-D2E4918EC4D8}"/>
              </a:ext>
            </a:extLst>
          </p:cNvPr>
          <p:cNvPicPr>
            <a:picLocks noChangeAspect="1"/>
          </p:cNvPicPr>
          <p:nvPr/>
        </p:nvPicPr>
        <p:blipFill>
          <a:blip r:embed="rId2">
            <a:extLst>
              <a:ext uri="{28A0092B-C50C-407E-A947-70E740481C1C}">
                <a14:useLocalDpi xmlns:a14="http://schemas.microsoft.com/office/drawing/2010/main" val="0"/>
              </a:ext>
            </a:extLst>
          </a:blip>
          <a:srcRect l="21700" r="30649" b="-1"/>
          <a:stretch/>
        </p:blipFill>
        <p:spPr>
          <a:xfrm>
            <a:off x="436758" y="578148"/>
            <a:ext cx="4834542" cy="5025210"/>
          </a:xfrm>
          <a:prstGeom prst="rect">
            <a:avLst/>
          </a:prstGeom>
        </p:spPr>
      </p:pic>
      <p:sp>
        <p:nvSpPr>
          <p:cNvPr id="3" name="Content Placeholder 2">
            <a:extLst>
              <a:ext uri="{FF2B5EF4-FFF2-40B4-BE49-F238E27FC236}">
                <a16:creationId xmlns:a16="http://schemas.microsoft.com/office/drawing/2014/main" id="{76635CCD-EBE1-B140-51F8-7410E0CDCF18}"/>
              </a:ext>
            </a:extLst>
          </p:cNvPr>
          <p:cNvSpPr>
            <a:spLocks noGrp="1"/>
          </p:cNvSpPr>
          <p:nvPr>
            <p:ph idx="1"/>
          </p:nvPr>
        </p:nvSpPr>
        <p:spPr>
          <a:xfrm>
            <a:off x="5708058" y="402922"/>
            <a:ext cx="6047184" cy="5693078"/>
          </a:xfrm>
        </p:spPr>
        <p:txBody>
          <a:bodyPr anchor="t">
            <a:normAutofit lnSpcReduction="10000"/>
          </a:bodyPr>
          <a:lstStyle/>
          <a:p>
            <a:pPr marL="0" marR="0" indent="0" algn="ctr">
              <a:spcAft>
                <a:spcPts val="800"/>
              </a:spcAft>
              <a:buNone/>
            </a:pPr>
            <a:r>
              <a:rPr lang="en-US" sz="3600" b="1" kern="100" dirty="0">
                <a:solidFill>
                  <a:srgbClr val="0070C0"/>
                </a:solidFill>
                <a:effectLst/>
                <a:latin typeface="Times New Roman" panose="02020603050405020304" pitchFamily="18" charset="0"/>
                <a:ea typeface="Aptos" panose="020B0004020202020204" pitchFamily="34" charset="0"/>
                <a:cs typeface="Arial" panose="020B0604020202020204" pitchFamily="34" charset="0"/>
              </a:rPr>
              <a:t>What is Biochemistry? </a:t>
            </a:r>
            <a:endParaRPr lang="en-US" sz="3600" kern="100" dirty="0">
              <a:solidFill>
                <a:srgbClr val="0070C0"/>
              </a:solidFill>
              <a:effectLst/>
              <a:latin typeface="Aptos" panose="020B0004020202020204" pitchFamily="34" charset="0"/>
              <a:ea typeface="Aptos" panose="020B0004020202020204" pitchFamily="34" charset="0"/>
              <a:cs typeface="Arial" panose="020B0604020202020204" pitchFamily="34" charset="0"/>
            </a:endParaRPr>
          </a:p>
          <a:p>
            <a:pPr marR="0">
              <a:lnSpc>
                <a:spcPct val="15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Biochemistry is the study of the chemical processes that occur in living organisms, including the structure, function, and interactions of biological molecules such as proteins, carbohydrates, lipids, nucleic acids, and vitamins. It helps us understand how cells and tissues function at a molecular level and how these biochemical processes relate to health and disease.</a:t>
            </a:r>
            <a:endParaRPr lang="en-US" sz="2000" dirty="0"/>
          </a:p>
        </p:txBody>
      </p:sp>
      <p:sp>
        <p:nvSpPr>
          <p:cNvPr id="18" name="Rectangle 17">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90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 of lipids and cell membrane&#10;&#10;Description automatically generated">
            <a:extLst>
              <a:ext uri="{FF2B5EF4-FFF2-40B4-BE49-F238E27FC236}">
                <a16:creationId xmlns:a16="http://schemas.microsoft.com/office/drawing/2014/main" id="{A3766376-A8CB-AF48-4F92-867BDEB5B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5036" y="160375"/>
            <a:ext cx="6722107" cy="6537250"/>
          </a:xfrm>
          <a:prstGeom prst="rect">
            <a:avLst/>
          </a:prstGeom>
        </p:spPr>
      </p:pic>
    </p:spTree>
    <p:extLst>
      <p:ext uri="{BB962C8B-B14F-4D97-AF65-F5344CB8AC3E}">
        <p14:creationId xmlns:p14="http://schemas.microsoft.com/office/powerpoint/2010/main" val="316532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F1BF34-142A-D7A7-72E7-AA15C08E0063}"/>
              </a:ext>
            </a:extLst>
          </p:cNvPr>
          <p:cNvSpPr>
            <a:spLocks noGrp="1"/>
          </p:cNvSpPr>
          <p:nvPr>
            <p:ph idx="1"/>
          </p:nvPr>
        </p:nvSpPr>
        <p:spPr>
          <a:xfrm>
            <a:off x="511628" y="519338"/>
            <a:ext cx="10515600" cy="5946775"/>
          </a:xfrm>
        </p:spPr>
        <p:txBody>
          <a:bodyPr>
            <a:normAutofit lnSpcReduction="10000"/>
          </a:bodyPr>
          <a:lstStyle/>
          <a:p>
            <a:pPr marR="0" indent="-457200">
              <a:lnSpc>
                <a:spcPct val="107000"/>
              </a:lnSpc>
              <a:spcAft>
                <a:spcPts val="800"/>
              </a:spcAft>
              <a:buFont typeface="Wingdings" panose="05000000000000000000" pitchFamily="2" charset="2"/>
              <a:buChar char="Ø"/>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Lipids are divided into groups as follows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Saturated fatty acids: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Have no double bonds between the carbon atoms (e.g., butter, lard).</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Unsaturated fatty acids: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Have one or more double bonds between carbon atoms, making them liquid at room temperature (e.g., olive oil).</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Triglycerides: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 most common type of fat in the body, consisting of three fatty acids attached to a glycerol molecule. They store energy and are found in fat cells.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Example: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Fat in foods like oils, butter, and fatty meats is mostly triglycerides.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1000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blue and white background with text and images&#10;&#10;Description automatically generated">
            <a:extLst>
              <a:ext uri="{FF2B5EF4-FFF2-40B4-BE49-F238E27FC236}">
                <a16:creationId xmlns:a16="http://schemas.microsoft.com/office/drawing/2014/main" id="{B91A27E1-441C-6CA7-AA92-57D84CBE0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940" y="643466"/>
            <a:ext cx="9904120" cy="5571067"/>
          </a:xfrm>
          <a:prstGeom prst="rect">
            <a:avLst/>
          </a:prstGeom>
        </p:spPr>
      </p:pic>
    </p:spTree>
    <p:extLst>
      <p:ext uri="{BB962C8B-B14F-4D97-AF65-F5344CB8AC3E}">
        <p14:creationId xmlns:p14="http://schemas.microsoft.com/office/powerpoint/2010/main" val="517927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793E71-9726-4A9F-394F-0088421F5CF5}"/>
              </a:ext>
            </a:extLst>
          </p:cNvPr>
          <p:cNvSpPr>
            <a:spLocks noGrp="1"/>
          </p:cNvSpPr>
          <p:nvPr>
            <p:ph idx="1"/>
          </p:nvPr>
        </p:nvSpPr>
        <p:spPr>
          <a:xfrm>
            <a:off x="555172" y="443138"/>
            <a:ext cx="10515600" cy="6208033"/>
          </a:xfrm>
        </p:spPr>
        <p:txBody>
          <a:bodyPr>
            <a:normAutofit fontScale="92500" lnSpcReduction="10000"/>
          </a:bodyPr>
          <a:lstStyle/>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Phospholipids: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 type of lipid that is crucial for forming cell membranes. They have a hydrophilic "head" (water-attracting) and two hydrophobic "tails" (water-repelling).</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Example: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 lipid bilayer of cell membranes, which separates the inside of the cell from the external environment.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Steroids: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 group of lipids with a characteristic four-ring structure. They serve as signaling molecules and structural components of cell membranes.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Example: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Cholesterol:</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 steroid that is part of cell membranes and is used to make hormones like estrogen and testosterone.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Hormones: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Steroids like cortisol and aldosterone help regulate metabolism and salt balance.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86290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structure&#10;&#10;Description automatically generated">
            <a:extLst>
              <a:ext uri="{FF2B5EF4-FFF2-40B4-BE49-F238E27FC236}">
                <a16:creationId xmlns:a16="http://schemas.microsoft.com/office/drawing/2014/main" id="{3ED6C3A0-3114-F43D-B37F-6AEA8D8698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141" y="286756"/>
            <a:ext cx="11563815" cy="6203254"/>
          </a:xfrm>
          <a:prstGeom prst="rect">
            <a:avLst/>
          </a:prstGeom>
        </p:spPr>
      </p:pic>
    </p:spTree>
    <p:extLst>
      <p:ext uri="{BB962C8B-B14F-4D97-AF65-F5344CB8AC3E}">
        <p14:creationId xmlns:p14="http://schemas.microsoft.com/office/powerpoint/2010/main" val="2313169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88E1E-2725-EA49-98DA-8AF3C2A17CA1}"/>
              </a:ext>
            </a:extLst>
          </p:cNvPr>
          <p:cNvSpPr>
            <a:spLocks noGrp="1"/>
          </p:cNvSpPr>
          <p:nvPr>
            <p:ph idx="1"/>
          </p:nvPr>
        </p:nvSpPr>
        <p:spPr>
          <a:xfrm>
            <a:off x="566057" y="486681"/>
            <a:ext cx="11070772" cy="5881461"/>
          </a:xfrm>
        </p:spPr>
        <p:txBody>
          <a:bodyPr>
            <a:normAutofit fontScale="77500" lnSpcReduction="20000"/>
          </a:bodyPr>
          <a:lstStyle/>
          <a:p>
            <a:pPr marL="0" marR="0" indent="0" algn="ctr">
              <a:lnSpc>
                <a:spcPct val="107000"/>
              </a:lnSpc>
              <a:spcAft>
                <a:spcPts val="800"/>
              </a:spcAft>
              <a:buNone/>
            </a:pPr>
            <a:r>
              <a:rPr lang="en-US" sz="3600" b="1" kern="100" dirty="0">
                <a:effectLst/>
                <a:latin typeface="Times New Roman" panose="02020603050405020304" pitchFamily="18" charset="0"/>
                <a:ea typeface="Aptos" panose="020B0004020202020204" pitchFamily="34" charset="0"/>
                <a:cs typeface="Arial" panose="020B0604020202020204" pitchFamily="34" charset="0"/>
              </a:rPr>
              <a:t>4. Nucleic Acids</a:t>
            </a:r>
            <a:endParaRPr lang="en-US" sz="36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70000"/>
              </a:lnSpc>
              <a:spcAft>
                <a:spcPts val="800"/>
              </a:spcAft>
              <a:buFont typeface="Wingdings" panose="05000000000000000000" pitchFamily="2" charset="2"/>
              <a:buChar char="Ø"/>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Nucleic acids are the molecules that store and transmit genetic information in living organisms. They are made up of nucleotides.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70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DNA (Deoxyribonucleic Acid):</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 double-stranded molecule that carries genetic instructions for growth, development, and functioning. DNA is organized into genes, which are the blueprints for proteins.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70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Structure: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DNA has a double helix structure, with two strands of nucleotides twisted together.</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70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Function:</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DNA contains the genetic code that is passed from one generation to the next.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98416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na structure with text&#10;&#10;Description automatically generated">
            <a:extLst>
              <a:ext uri="{FF2B5EF4-FFF2-40B4-BE49-F238E27FC236}">
                <a16:creationId xmlns:a16="http://schemas.microsoft.com/office/drawing/2014/main" id="{2D3C104C-145C-C057-F49B-2276485196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86" y="203653"/>
            <a:ext cx="11555809" cy="6469290"/>
          </a:xfrm>
          <a:prstGeom prst="rect">
            <a:avLst/>
          </a:prstGeom>
        </p:spPr>
      </p:pic>
    </p:spTree>
    <p:extLst>
      <p:ext uri="{BB962C8B-B14F-4D97-AF65-F5344CB8AC3E}">
        <p14:creationId xmlns:p14="http://schemas.microsoft.com/office/powerpoint/2010/main" val="265301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ED81AA-C561-F44C-49E6-503CD51B7C7F}"/>
              </a:ext>
            </a:extLst>
          </p:cNvPr>
          <p:cNvSpPr>
            <a:spLocks noGrp="1"/>
          </p:cNvSpPr>
          <p:nvPr>
            <p:ph idx="1"/>
          </p:nvPr>
        </p:nvSpPr>
        <p:spPr>
          <a:xfrm>
            <a:off x="413657" y="464910"/>
            <a:ext cx="11146971" cy="6077403"/>
          </a:xfrm>
        </p:spPr>
        <p:txBody>
          <a:bodyPr>
            <a:normAutofit/>
          </a:bodyPr>
          <a:lstStyle/>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RNA (Ribonucleic Acid):</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RNA is a single-stranded molecule that plays several roles in protein synthesis and gene expression.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Types of RNA:</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mRNA (messenger RNA):</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Carries genetic information from DNA to the ribosome, where proteins are made.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tRNA (transfer RNA):</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Helps translate mRNA into amino acid sequences during protein synthesis.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rRNA (ribosomal RNA):</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Forms part of the ribosome, which is responsible for assembling proteins.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86637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ell structure&#10;&#10;Description automatically generated">
            <a:extLst>
              <a:ext uri="{FF2B5EF4-FFF2-40B4-BE49-F238E27FC236}">
                <a16:creationId xmlns:a16="http://schemas.microsoft.com/office/drawing/2014/main" id="{FB897A66-6C86-EB9D-B551-69B6AF0D59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123" y="491330"/>
            <a:ext cx="10930820" cy="5212783"/>
          </a:xfrm>
          <a:prstGeom prst="rect">
            <a:avLst/>
          </a:prstGeom>
        </p:spPr>
      </p:pic>
    </p:spTree>
    <p:extLst>
      <p:ext uri="{BB962C8B-B14F-4D97-AF65-F5344CB8AC3E}">
        <p14:creationId xmlns:p14="http://schemas.microsoft.com/office/powerpoint/2010/main" val="3987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E630-50CA-AE84-D850-EE71F30E90D9}"/>
              </a:ext>
            </a:extLst>
          </p:cNvPr>
          <p:cNvSpPr>
            <a:spLocks noGrp="1"/>
          </p:cNvSpPr>
          <p:nvPr>
            <p:ph idx="1"/>
          </p:nvPr>
        </p:nvSpPr>
        <p:spPr>
          <a:xfrm>
            <a:off x="228600" y="530225"/>
            <a:ext cx="4844143" cy="5979432"/>
          </a:xfrm>
        </p:spPr>
        <p:txBody>
          <a:bodyPr>
            <a:normAutofit/>
          </a:bodyPr>
          <a:lstStyle/>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Nucleotides: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 building blocks of nucleic acids, consisting of sugar, a phosphate group, and a nitrogenous base.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Examples of bases: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Adenine (A), Thymine (T), Cytosine (C), and Guanine (G) for DNA. For RNA, thymine is replaced with uracil (U).</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pic>
        <p:nvPicPr>
          <p:cNvPr id="4" name="Picture 3" descr="A diagram of different colored hexagons&#10;&#10;Description automatically generated">
            <a:extLst>
              <a:ext uri="{FF2B5EF4-FFF2-40B4-BE49-F238E27FC236}">
                <a16:creationId xmlns:a16="http://schemas.microsoft.com/office/drawing/2014/main" id="{44A2BD7C-3086-AFDF-E47E-234AEC942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599" y="649968"/>
            <a:ext cx="5943600" cy="4422140"/>
          </a:xfrm>
          <a:prstGeom prst="rect">
            <a:avLst/>
          </a:prstGeom>
        </p:spPr>
      </p:pic>
    </p:spTree>
    <p:extLst>
      <p:ext uri="{BB962C8B-B14F-4D97-AF65-F5344CB8AC3E}">
        <p14:creationId xmlns:p14="http://schemas.microsoft.com/office/powerpoint/2010/main" val="374004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w of flasks with red background">
            <a:extLst>
              <a:ext uri="{FF2B5EF4-FFF2-40B4-BE49-F238E27FC236}">
                <a16:creationId xmlns:a16="http://schemas.microsoft.com/office/drawing/2014/main" id="{946B4EE8-8943-DF9C-0C2D-1263BD0DE6F4}"/>
              </a:ext>
            </a:extLst>
          </p:cNvPr>
          <p:cNvPicPr>
            <a:picLocks noChangeAspect="1"/>
          </p:cNvPicPr>
          <p:nvPr/>
        </p:nvPicPr>
        <p:blipFill>
          <a:blip r:embed="rId2"/>
          <a:srcRect l="18852" r="17000"/>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9B391-1300-C65B-A863-9271ABBDB6F3}"/>
              </a:ext>
            </a:extLst>
          </p:cNvPr>
          <p:cNvSpPr>
            <a:spLocks noGrp="1"/>
          </p:cNvSpPr>
          <p:nvPr>
            <p:ph type="title"/>
          </p:nvPr>
        </p:nvSpPr>
        <p:spPr>
          <a:xfrm>
            <a:off x="248340" y="34597"/>
            <a:ext cx="5475713" cy="945117"/>
          </a:xfrm>
        </p:spPr>
        <p:txBody>
          <a:bodyPr anchor="ctr">
            <a:normAutofit/>
          </a:bodyPr>
          <a:lstStyle/>
          <a:p>
            <a:pPr marL="0" marR="0" lvl="0" indent="-228600" defTabSz="914400" rtl="0" eaLnBrk="1" fontAlgn="auto" latinLnBrk="0" hangingPunct="1">
              <a:spcBef>
                <a:spcPts val="1000"/>
              </a:spcBef>
              <a:spcAft>
                <a:spcPts val="800"/>
              </a:spcAft>
              <a:tabLst/>
              <a:defRPr/>
            </a:pPr>
            <a:r>
              <a:rPr kumimoji="0" lang="en-US" sz="3200" b="1" i="0" u="none" strike="noStrike" kern="100" cap="none" spc="0" normalizeH="0" baseline="0" noProof="0" dirty="0">
                <a:ln>
                  <a:noFill/>
                </a:ln>
                <a:solidFill>
                  <a:srgbClr val="0070C0"/>
                </a:solidFill>
                <a:effectLst/>
                <a:uLnTx/>
                <a:uFillTx/>
                <a:latin typeface="Times New Roman" panose="02020603050405020304" pitchFamily="18" charset="0"/>
                <a:ea typeface="Aptos" panose="020B0004020202020204" pitchFamily="34" charset="0"/>
                <a:cs typeface="Arial" panose="020B0604020202020204" pitchFamily="34" charset="0"/>
              </a:rPr>
              <a:t>Why study Biochemistry?</a:t>
            </a:r>
            <a:endParaRPr lang="en-US" sz="3200" dirty="0"/>
          </a:p>
        </p:txBody>
      </p:sp>
      <p:sp>
        <p:nvSpPr>
          <p:cNvPr id="3" name="Content Placeholder 2">
            <a:extLst>
              <a:ext uri="{FF2B5EF4-FFF2-40B4-BE49-F238E27FC236}">
                <a16:creationId xmlns:a16="http://schemas.microsoft.com/office/drawing/2014/main" id="{641928F8-A864-5B38-980A-C6053F5EAAF6}"/>
              </a:ext>
            </a:extLst>
          </p:cNvPr>
          <p:cNvSpPr>
            <a:spLocks noGrp="1"/>
          </p:cNvSpPr>
          <p:nvPr>
            <p:ph idx="1"/>
          </p:nvPr>
        </p:nvSpPr>
        <p:spPr>
          <a:xfrm>
            <a:off x="119744" y="468086"/>
            <a:ext cx="5867400" cy="6172199"/>
          </a:xfrm>
        </p:spPr>
        <p:txBody>
          <a:bodyPr anchor="ctr">
            <a:normAutofit fontScale="85000" lnSpcReduction="10000"/>
          </a:bodyPr>
          <a:lstStyle/>
          <a:p>
            <a:pPr marL="0" marR="0" lvl="0" indent="0" defTabSz="914400" rtl="0" eaLnBrk="1" fontAlgn="auto" latinLnBrk="0" hangingPunct="1">
              <a:lnSpc>
                <a:spcPct val="150000"/>
              </a:lnSpc>
              <a:spcBef>
                <a:spcPts val="1000"/>
              </a:spcBef>
              <a:spcAft>
                <a:spcPts val="800"/>
              </a:spcAft>
              <a:buClrTx/>
              <a:buSzTx/>
              <a:buNone/>
              <a:tabLst/>
              <a:defRPr/>
            </a:pPr>
            <a:r>
              <a:rPr kumimoji="0" lang="en-US" sz="2400" b="0" i="0" u="none" strike="noStrike" kern="100" cap="none" spc="0" normalizeH="0" baseline="0" noProof="0" dirty="0">
                <a:ln>
                  <a:noFill/>
                </a:ln>
                <a:effectLst/>
                <a:uLnTx/>
                <a:uFillTx/>
                <a:latin typeface="Times New Roman" panose="02020603050405020304" pitchFamily="18" charset="0"/>
                <a:ea typeface="Aptos" panose="020B0004020202020204" pitchFamily="34" charset="0"/>
                <a:cs typeface="Arial" panose="020B0604020202020204" pitchFamily="34" charset="0"/>
              </a:rPr>
              <a:t>For medical students, biochemistry is essential for understanding the biochemical basis of health, disease, and medical treatments. It provides insights into:</a:t>
            </a:r>
          </a:p>
          <a:p>
            <a:pPr marR="0" lvl="0"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n-US" sz="2400" b="0" i="0" u="none" strike="noStrike" kern="100" cap="none" spc="0" normalizeH="0" baseline="0" noProof="0" dirty="0">
                <a:ln>
                  <a:noFill/>
                </a:ln>
                <a:effectLst/>
                <a:uLnTx/>
                <a:uFillTx/>
                <a:latin typeface="Times New Roman" panose="02020603050405020304" pitchFamily="18" charset="0"/>
                <a:ea typeface="Aptos" panose="020B0004020202020204" pitchFamily="34" charset="0"/>
                <a:cs typeface="Arial" panose="020B0604020202020204" pitchFamily="34" charset="0"/>
              </a:rPr>
              <a:t>How nutrients are metabolized in the body. </a:t>
            </a:r>
          </a:p>
          <a:p>
            <a:pPr marR="0" lvl="0"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n-US" sz="2400" b="0" i="0" u="none" strike="noStrike" kern="100" cap="none" spc="0" normalizeH="0" baseline="0" noProof="0" dirty="0">
                <a:ln>
                  <a:noFill/>
                </a:ln>
                <a:effectLst/>
                <a:uLnTx/>
                <a:uFillTx/>
                <a:latin typeface="Times New Roman" panose="02020603050405020304" pitchFamily="18" charset="0"/>
                <a:ea typeface="Aptos" panose="020B0004020202020204" pitchFamily="34" charset="0"/>
                <a:cs typeface="Arial" panose="020B0604020202020204" pitchFamily="34" charset="0"/>
              </a:rPr>
              <a:t>The biochemical basis of diseases and how they develop at a molecular level.</a:t>
            </a:r>
          </a:p>
          <a:p>
            <a:pPr marR="0" lvl="0"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n-US" sz="2400" b="0" i="0" u="none" strike="noStrike" kern="100" cap="none" spc="0" normalizeH="0" baseline="0" noProof="0" dirty="0">
                <a:ln>
                  <a:noFill/>
                </a:ln>
                <a:effectLst/>
                <a:uLnTx/>
                <a:uFillTx/>
                <a:latin typeface="Times New Roman" panose="02020603050405020304" pitchFamily="18" charset="0"/>
                <a:ea typeface="Aptos" panose="020B0004020202020204" pitchFamily="34" charset="0"/>
                <a:cs typeface="Arial" panose="020B0604020202020204" pitchFamily="34" charset="0"/>
              </a:rPr>
              <a:t>The action of drugs, their metabolism, and their effects on different biochemical pathways. </a:t>
            </a:r>
          </a:p>
          <a:p>
            <a:pPr marR="0" lvl="0"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n-US" sz="2400" b="0" i="0" u="none" strike="noStrike" kern="100" cap="none" spc="0" normalizeH="0" baseline="0" noProof="0" dirty="0">
                <a:ln>
                  <a:noFill/>
                </a:ln>
                <a:effectLst/>
                <a:uLnTx/>
                <a:uFillTx/>
                <a:latin typeface="Times New Roman" panose="02020603050405020304" pitchFamily="18" charset="0"/>
                <a:ea typeface="Aptos" panose="020B0004020202020204" pitchFamily="34" charset="0"/>
                <a:cs typeface="Arial" panose="020B0604020202020204" pitchFamily="34" charset="0"/>
              </a:rPr>
              <a:t>How to maintain homeostasis, improve patient care, and apply nutritional knowledge in disease prevention.</a:t>
            </a:r>
            <a:endParaRPr lang="en-US" sz="2400" dirty="0"/>
          </a:p>
        </p:txBody>
      </p:sp>
    </p:spTree>
    <p:extLst>
      <p:ext uri="{BB962C8B-B14F-4D97-AF65-F5344CB8AC3E}">
        <p14:creationId xmlns:p14="http://schemas.microsoft.com/office/powerpoint/2010/main" val="1583513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221A-6E08-32E8-0A1B-60903042DCD8}"/>
              </a:ext>
            </a:extLst>
          </p:cNvPr>
          <p:cNvSpPr>
            <a:spLocks noGrp="1"/>
          </p:cNvSpPr>
          <p:nvPr>
            <p:ph type="title"/>
          </p:nvPr>
        </p:nvSpPr>
        <p:spPr/>
        <p:txBody>
          <a:bodyPr/>
          <a:lstStyle/>
          <a:p>
            <a:pPr marL="0" marR="0" lvl="0" indent="-228600" algn="ctr" defTabSz="914400" rtl="0" eaLnBrk="1" fontAlgn="auto" latinLnBrk="0" hangingPunct="1">
              <a:lnSpc>
                <a:spcPct val="107000"/>
              </a:lnSpc>
              <a:spcBef>
                <a:spcPts val="1000"/>
              </a:spcBef>
              <a:spcAft>
                <a:spcPts val="800"/>
              </a:spcAft>
              <a:tabLst/>
              <a:defRPr/>
            </a:pP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Arial" panose="020B0604020202020204" pitchFamily="34" charset="0"/>
              </a:rPr>
              <a:t>5. Vitamins</a:t>
            </a:r>
            <a: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r>
            <a:br>
              <a:rPr kumimoji="0" lang="en-US"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FE0964C-8880-57F8-7A44-0E88614DB743}"/>
              </a:ext>
            </a:extLst>
          </p:cNvPr>
          <p:cNvSpPr>
            <a:spLocks noGrp="1"/>
          </p:cNvSpPr>
          <p:nvPr>
            <p:ph idx="1"/>
          </p:nvPr>
        </p:nvSpPr>
        <p:spPr>
          <a:xfrm>
            <a:off x="353786" y="1220673"/>
            <a:ext cx="11484427" cy="5082155"/>
          </a:xfrm>
        </p:spPr>
        <p:txBody>
          <a:bodyPr>
            <a:normAutofit/>
          </a:bodyPr>
          <a:lstStyle/>
          <a:p>
            <a:pPr marR="0" indent="-457200">
              <a:lnSpc>
                <a:spcPct val="107000"/>
              </a:lnSpc>
              <a:spcAft>
                <a:spcPts val="800"/>
              </a:spcAft>
              <a:buFont typeface="Wingdings" panose="05000000000000000000" pitchFamily="2" charset="2"/>
              <a:buChar char="Ø"/>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Vitamins are organic compounds that are required in small amounts for essential bodily functions. While they don’t provide energy, they are vital for processes such as metabolism and immune function.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Fat-soluble vitamins: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These are stored in the body's fat and liver.</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Vitamin A:</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Important for vision and immune function.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Vitamin D:</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Helps the body absorb calcium for bone health.</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Vitamin 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Acts as an antioxidant, protecting cells from damage.</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Vitamin K:</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Essential for blood clotting.</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054571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3626F2-858D-41BD-5A43-61CB6F08D3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86" y="119743"/>
            <a:ext cx="11582400" cy="6475194"/>
          </a:xfrm>
          <a:prstGeom prst="rect">
            <a:avLst/>
          </a:prstGeom>
        </p:spPr>
      </p:pic>
    </p:spTree>
    <p:extLst>
      <p:ext uri="{BB962C8B-B14F-4D97-AF65-F5344CB8AC3E}">
        <p14:creationId xmlns:p14="http://schemas.microsoft.com/office/powerpoint/2010/main" val="2520866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68ABF-BC7C-4E9D-4CEC-F13663A2B45A}"/>
              </a:ext>
            </a:extLst>
          </p:cNvPr>
          <p:cNvSpPr>
            <a:spLocks noGrp="1"/>
          </p:cNvSpPr>
          <p:nvPr>
            <p:ph idx="1"/>
          </p:nvPr>
        </p:nvSpPr>
        <p:spPr>
          <a:xfrm>
            <a:off x="283029" y="573768"/>
            <a:ext cx="4942114" cy="6284232"/>
          </a:xfrm>
        </p:spPr>
        <p:txBody>
          <a:bodyPr>
            <a:normAutofit/>
          </a:bodyPr>
          <a:lstStyle/>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Water-soluble vitamins: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These are not stored in the body and must be replenished regularly.</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Vitamin C:</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Important for skin, bones, and connective tissue. Also acts as an antioxidant.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B vitamins (e.g., B1, B2, B3, B12):</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Help convert food into energy and support brain and nerve function.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pic>
        <p:nvPicPr>
          <p:cNvPr id="4" name="Picture 3" descr="A collage of different foods&#10;&#10;Description automatically generated">
            <a:extLst>
              <a:ext uri="{FF2B5EF4-FFF2-40B4-BE49-F238E27FC236}">
                <a16:creationId xmlns:a16="http://schemas.microsoft.com/office/drawing/2014/main" id="{AB690A57-B7D0-CC26-E39A-34A39D604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990871"/>
            <a:ext cx="5943600" cy="5475243"/>
          </a:xfrm>
          <a:prstGeom prst="rect">
            <a:avLst/>
          </a:prstGeom>
        </p:spPr>
      </p:pic>
    </p:spTree>
    <p:extLst>
      <p:ext uri="{BB962C8B-B14F-4D97-AF65-F5344CB8AC3E}">
        <p14:creationId xmlns:p14="http://schemas.microsoft.com/office/powerpoint/2010/main" val="998269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5288-2D3B-D032-EE61-D998DE663F69}"/>
              </a:ext>
            </a:extLst>
          </p:cNvPr>
          <p:cNvSpPr>
            <a:spLocks noGrp="1"/>
          </p:cNvSpPr>
          <p:nvPr>
            <p:ph type="title"/>
          </p:nvPr>
        </p:nvSpPr>
        <p:spPr>
          <a:xfrm>
            <a:off x="838200" y="365126"/>
            <a:ext cx="10515600" cy="647246"/>
          </a:xfrm>
        </p:spPr>
        <p:txBody>
          <a:bodyPr>
            <a:normAutofit/>
          </a:bodyPr>
          <a:lstStyle/>
          <a:p>
            <a:pPr marL="0" marR="0" lvl="0" indent="-228600" algn="ctr" defTabSz="914400" rtl="0" eaLnBrk="1" fontAlgn="auto" latinLnBrk="0" hangingPunct="1">
              <a:lnSpc>
                <a:spcPct val="107000"/>
              </a:lnSpc>
              <a:spcBef>
                <a:spcPts val="1000"/>
              </a:spcBef>
              <a:spcAft>
                <a:spcPts val="800"/>
              </a:spcAft>
              <a:tabLst/>
              <a:defRPr/>
            </a:pPr>
            <a:r>
              <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Arial" panose="020B0604020202020204" pitchFamily="34" charset="0"/>
              </a:rPr>
              <a:t>6. Enzymes</a:t>
            </a:r>
            <a:endParaRPr lang="en-US" sz="2800" dirty="0"/>
          </a:p>
        </p:txBody>
      </p:sp>
      <p:sp>
        <p:nvSpPr>
          <p:cNvPr id="3" name="Content Placeholder 2">
            <a:extLst>
              <a:ext uri="{FF2B5EF4-FFF2-40B4-BE49-F238E27FC236}">
                <a16:creationId xmlns:a16="http://schemas.microsoft.com/office/drawing/2014/main" id="{9E152468-0013-CDB8-0196-0B84BFBA6B6D}"/>
              </a:ext>
            </a:extLst>
          </p:cNvPr>
          <p:cNvSpPr>
            <a:spLocks noGrp="1"/>
          </p:cNvSpPr>
          <p:nvPr>
            <p:ph idx="1"/>
          </p:nvPr>
        </p:nvSpPr>
        <p:spPr>
          <a:xfrm>
            <a:off x="97971" y="1143000"/>
            <a:ext cx="12006943" cy="5551714"/>
          </a:xfrm>
        </p:spPr>
        <p:txBody>
          <a:bodyPr>
            <a:normAutofit/>
          </a:bodyPr>
          <a:lstStyle/>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Enzymes</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are proteins that act as biological catalysts, speeding up chemical reactions in the body. They are crucial for metabolism, digestion, and other biochemical processes.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How they work:</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Enzymes lower the activation energy required for a reaction to occur, allowing reactions to happen more quickly and efficiently.</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nSpc>
                <a:spcPct val="107000"/>
              </a:lnSpc>
              <a:spcAft>
                <a:spcPts val="800"/>
              </a:spcAft>
              <a:buNone/>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     Examples: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Amylase: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Breaks down starch into sugars during digestion.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Pepsin:</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Breaks down proteins in the stomach.</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R="0" indent="-457200">
              <a:lnSpc>
                <a:spcPct val="107000"/>
              </a:lnSpc>
              <a:spcAft>
                <a:spcPts val="800"/>
              </a:spcAft>
              <a:buFont typeface="Wingdings" panose="05000000000000000000" pitchFamily="2" charset="2"/>
              <a:buChar char="Ø"/>
            </a:pPr>
            <a:r>
              <a:rPr lang="en-US" sz="2800" b="1" kern="100" dirty="0">
                <a:effectLst/>
                <a:latin typeface="Times New Roman" panose="02020603050405020304" pitchFamily="18" charset="0"/>
                <a:ea typeface="Aptos" panose="020B0004020202020204" pitchFamily="34" charset="0"/>
                <a:cs typeface="Arial" panose="020B0604020202020204" pitchFamily="34" charset="0"/>
              </a:rPr>
              <a:t>DNA polymerase:</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Helps replicate DNA.</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87895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5E4383-0E24-8D3A-1454-9BC2D780B3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16566"/>
            <a:ext cx="11702143" cy="6601265"/>
          </a:xfrm>
          <a:prstGeom prst="rect">
            <a:avLst/>
          </a:prstGeom>
        </p:spPr>
      </p:pic>
    </p:spTree>
    <p:extLst>
      <p:ext uri="{BB962C8B-B14F-4D97-AF65-F5344CB8AC3E}">
        <p14:creationId xmlns:p14="http://schemas.microsoft.com/office/powerpoint/2010/main" val="190427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A329-9157-A7B8-C8C3-BC90FECBB55A}"/>
              </a:ext>
            </a:extLst>
          </p:cNvPr>
          <p:cNvSpPr>
            <a:spLocks noGrp="1"/>
          </p:cNvSpPr>
          <p:nvPr>
            <p:ph type="title"/>
          </p:nvPr>
        </p:nvSpPr>
        <p:spPr/>
        <p:txBody>
          <a:bodyPr>
            <a:normAutofit/>
          </a:bodyPr>
          <a:lstStyle/>
          <a:p>
            <a:pPr marL="0" marR="0" lvl="0" indent="-228600" defTabSz="914400" rtl="0" eaLnBrk="1" fontAlgn="auto" latinLnBrk="0" hangingPunct="1">
              <a:lnSpc>
                <a:spcPct val="107000"/>
              </a:lnSpc>
              <a:spcBef>
                <a:spcPts val="1000"/>
              </a:spcBef>
              <a:spcAft>
                <a:spcPts val="800"/>
              </a:spcAft>
              <a:tabLst/>
              <a:defRPr/>
            </a:pP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Arial" panose="020B0604020202020204" pitchFamily="34" charset="0"/>
              </a:rPr>
              <a:t>Reference Sources:</a:t>
            </a:r>
            <a:endParaRPr lang="en-US" sz="3200" dirty="0"/>
          </a:p>
        </p:txBody>
      </p:sp>
      <p:sp>
        <p:nvSpPr>
          <p:cNvPr id="3" name="Content Placeholder 2">
            <a:extLst>
              <a:ext uri="{FF2B5EF4-FFF2-40B4-BE49-F238E27FC236}">
                <a16:creationId xmlns:a16="http://schemas.microsoft.com/office/drawing/2014/main" id="{36994AF1-D945-5FF3-E52A-7F7EAA84B284}"/>
              </a:ext>
            </a:extLst>
          </p:cNvPr>
          <p:cNvSpPr>
            <a:spLocks noGrp="1"/>
          </p:cNvSpPr>
          <p:nvPr>
            <p:ph idx="1"/>
          </p:nvPr>
        </p:nvSpPr>
        <p:spPr>
          <a:xfrm>
            <a:off x="566057" y="1739900"/>
            <a:ext cx="10515600" cy="2822575"/>
          </a:xfrm>
        </p:spPr>
        <p:txBody>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Nelson, D. L., Cox, M. M. (2017). </a:t>
            </a:r>
            <a:r>
              <a:rPr lang="en-US" sz="2800" i="1" kern="100" dirty="0" err="1">
                <a:effectLst/>
                <a:latin typeface="Times New Roman" panose="02020603050405020304" pitchFamily="18" charset="0"/>
                <a:ea typeface="Aptos" panose="020B0004020202020204" pitchFamily="34" charset="0"/>
                <a:cs typeface="Arial" panose="020B0604020202020204" pitchFamily="34" charset="0"/>
              </a:rPr>
              <a:t>Lehninger</a:t>
            </a:r>
            <a:r>
              <a:rPr lang="en-US" sz="2800" i="1" kern="100" dirty="0">
                <a:effectLst/>
                <a:latin typeface="Times New Roman" panose="02020603050405020304" pitchFamily="18" charset="0"/>
                <a:ea typeface="Aptos" panose="020B0004020202020204" pitchFamily="34" charset="0"/>
                <a:cs typeface="Arial" panose="020B0604020202020204" pitchFamily="34" charset="0"/>
              </a:rPr>
              <a:t> Principles of Biochemistry</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(7th ed.). W.H. Freeman and Company.</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Berg, J. M., </a:t>
            </a:r>
            <a:r>
              <a:rPr lang="en-US" sz="2800" kern="100" dirty="0" err="1">
                <a:effectLst/>
                <a:latin typeface="Times New Roman" panose="02020603050405020304" pitchFamily="18" charset="0"/>
                <a:ea typeface="Aptos" panose="020B0004020202020204" pitchFamily="34" charset="0"/>
                <a:cs typeface="Arial" panose="020B0604020202020204" pitchFamily="34" charset="0"/>
              </a:rPr>
              <a:t>Tymoczko</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J. L., Gatto, G. J., &amp; </a:t>
            </a:r>
            <a:r>
              <a:rPr lang="en-US" sz="2800" kern="100" dirty="0" err="1">
                <a:effectLst/>
                <a:latin typeface="Times New Roman" panose="02020603050405020304" pitchFamily="18" charset="0"/>
                <a:ea typeface="Aptos" panose="020B0004020202020204" pitchFamily="34" charset="0"/>
                <a:cs typeface="Arial" panose="020B0604020202020204" pitchFamily="34" charset="0"/>
              </a:rPr>
              <a:t>Stryer</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L. (2015). </a:t>
            </a:r>
            <a:r>
              <a:rPr lang="en-US" sz="2800" i="1" kern="100" dirty="0">
                <a:effectLst/>
                <a:latin typeface="Times New Roman" panose="02020603050405020304" pitchFamily="18" charset="0"/>
                <a:ea typeface="Aptos" panose="020B0004020202020204" pitchFamily="34" charset="0"/>
                <a:cs typeface="Arial" panose="020B0604020202020204" pitchFamily="34" charset="0"/>
              </a:rPr>
              <a:t>Biochemistry</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 (8th ed.). W.H. Freeman.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75144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397C4-A653-7BDD-2592-3B0A93E455D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Any Questions???</a:t>
            </a:r>
          </a:p>
        </p:txBody>
      </p:sp>
      <p:pic>
        <p:nvPicPr>
          <p:cNvPr id="6" name="Graphic 5" descr="Question mark">
            <a:extLst>
              <a:ext uri="{FF2B5EF4-FFF2-40B4-BE49-F238E27FC236}">
                <a16:creationId xmlns:a16="http://schemas.microsoft.com/office/drawing/2014/main" id="{D18A055E-B9BB-4BBF-0E84-B62EFF0C77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7549" y="2776619"/>
            <a:ext cx="1289051" cy="1289051"/>
          </a:xfrm>
          <a:prstGeom prst="rect">
            <a:avLst/>
          </a:prstGeom>
        </p:spPr>
      </p:pic>
      <p:pic>
        <p:nvPicPr>
          <p:cNvPr id="8" name="Graphic 7" descr="Question mark">
            <a:extLst>
              <a:ext uri="{FF2B5EF4-FFF2-40B4-BE49-F238E27FC236}">
                <a16:creationId xmlns:a16="http://schemas.microsoft.com/office/drawing/2014/main" id="{9152CD6E-6F7A-419E-85F2-8B26CD26A4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62991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051C2D-C879-7C86-B3CC-04F381F4F33A}"/>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FABE2-E5AD-8C6D-D70B-FAA8CB919447}"/>
              </a:ext>
            </a:extLst>
          </p:cNvPr>
          <p:cNvSpPr>
            <a:spLocks noGrp="1"/>
          </p:cNvSpPr>
          <p:nvPr>
            <p:ph type="title"/>
          </p:nvPr>
        </p:nvSpPr>
        <p:spPr>
          <a:xfrm>
            <a:off x="1043631" y="809898"/>
            <a:ext cx="9942716" cy="1554480"/>
          </a:xfrm>
        </p:spPr>
        <p:txBody>
          <a:bodyPr anchor="ctr">
            <a:normAutofit/>
          </a:bodyPr>
          <a:lstStyle/>
          <a:p>
            <a:pPr marL="0" marR="0" lvl="0" indent="-228600" defTabSz="914400" rtl="0" eaLnBrk="1" fontAlgn="auto" latinLnBrk="0" hangingPunct="1">
              <a:spcBef>
                <a:spcPts val="1000"/>
              </a:spcBef>
              <a:spcAft>
                <a:spcPts val="800"/>
              </a:spcAft>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Nutritional Biochemistry: The Role of Nutrition in Health</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E75159-34BC-9458-E19A-7840BB5E0FB1}"/>
              </a:ext>
            </a:extLst>
          </p:cNvPr>
          <p:cNvSpPr>
            <a:spLocks noGrp="1"/>
          </p:cNvSpPr>
          <p:nvPr>
            <p:ph idx="1"/>
          </p:nvPr>
        </p:nvSpPr>
        <p:spPr>
          <a:xfrm>
            <a:off x="413658" y="2680064"/>
            <a:ext cx="11778342" cy="3720735"/>
          </a:xfrm>
        </p:spPr>
        <p:txBody>
          <a:bodyPr anchor="ctr">
            <a:normAutofit/>
          </a:bodyPr>
          <a:lstStyle/>
          <a:p>
            <a:pPr marL="457200" marR="0" lvl="0" indent="-457200" defTabSz="914400" rtl="0" eaLnBrk="1" fontAlgn="auto" latinLnBrk="0" hangingPunct="1">
              <a:spcBef>
                <a:spcPts val="1000"/>
              </a:spcBef>
              <a:spcAft>
                <a:spcPts val="800"/>
              </a:spcAft>
              <a:buClrTx/>
              <a:buSzTx/>
              <a:buAutoNum type="arabicPeriod"/>
              <a:tabLst/>
              <a:defRPr/>
            </a:pPr>
            <a:r>
              <a:rPr lang="en-US" sz="2400" b="1" dirty="0">
                <a:solidFill>
                  <a:srgbClr val="7030A0"/>
                </a:solidFill>
                <a:latin typeface="Times New Roman" panose="02020603050405020304" pitchFamily="18" charset="0"/>
                <a:cs typeface="Times New Roman" panose="02020603050405020304" pitchFamily="18" charset="0"/>
              </a:rPr>
              <a:t>Macronutrients and Their Metabolism </a:t>
            </a:r>
          </a:p>
          <a:p>
            <a:pPr marL="0" marR="0" lvl="0" indent="0" defTabSz="914400" rtl="0" eaLnBrk="1" fontAlgn="auto" latinLnBrk="0" hangingPunct="1">
              <a:spcBef>
                <a:spcPts val="1000"/>
              </a:spcBef>
              <a:spcAft>
                <a:spcPts val="800"/>
              </a:spcAft>
              <a:buClrTx/>
              <a:buSzTx/>
              <a:buNone/>
              <a:tabLst/>
              <a:defRPr/>
            </a:pPr>
            <a:r>
              <a:rPr lang="en-US" sz="2400" dirty="0">
                <a:latin typeface="Times New Roman" panose="02020603050405020304" pitchFamily="18" charset="0"/>
                <a:cs typeface="Times New Roman" panose="02020603050405020304" pitchFamily="18" charset="0"/>
              </a:rPr>
              <a:t>Carbohydrates: Provide 4 kcal/gram; metabolized via glycolysis, Krebs cycle, and oxidative phosphorylation to produce ATP for energy.</a:t>
            </a:r>
          </a:p>
          <a:p>
            <a:pPr marL="0" marR="0" lvl="0" indent="0" defTabSz="914400" rtl="0" eaLnBrk="1" fontAlgn="auto" latinLnBrk="0" hangingPunct="1">
              <a:spcBef>
                <a:spcPts val="1000"/>
              </a:spcBef>
              <a:spcAft>
                <a:spcPts val="800"/>
              </a:spcAft>
              <a:buClrTx/>
              <a:buSzTx/>
              <a:buNone/>
              <a:tabLst/>
              <a:defRPr/>
            </a:pPr>
            <a:r>
              <a:rPr lang="en-US" sz="2400" dirty="0">
                <a:latin typeface="Times New Roman" panose="02020603050405020304" pitchFamily="18" charset="0"/>
                <a:cs typeface="Times New Roman" panose="02020603050405020304" pitchFamily="18" charset="0"/>
              </a:rPr>
              <a:t>Proteins: Provide 4 kcal/gram; used for muscle repair, enzyme function, immune response, and neurotransmitter synthesis. </a:t>
            </a:r>
          </a:p>
          <a:p>
            <a:pPr marL="0" marR="0" lvl="0" indent="0" defTabSz="914400" rtl="0" eaLnBrk="1" fontAlgn="auto" latinLnBrk="0" hangingPunct="1">
              <a:spcBef>
                <a:spcPts val="1000"/>
              </a:spcBef>
              <a:spcAft>
                <a:spcPts val="800"/>
              </a:spcAft>
              <a:buClrTx/>
              <a:buSzTx/>
              <a:buNone/>
              <a:tabLst/>
              <a:defRPr/>
            </a:pPr>
            <a:r>
              <a:rPr lang="en-US" sz="2400" dirty="0">
                <a:latin typeface="Times New Roman" panose="02020603050405020304" pitchFamily="18" charset="0"/>
                <a:cs typeface="Times New Roman" panose="02020603050405020304" pitchFamily="18" charset="0"/>
              </a:rPr>
              <a:t>Lipids: Provide 9 kcal/gram; essential for hormone production, cell membranes, and energy storage. Lipid metabolism involves beta-oxidation and ketogenesis.</a:t>
            </a:r>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571CC5-DA7D-1B53-1E72-E0CFB5A0BD34}"/>
              </a:ext>
            </a:extLst>
          </p:cNvPr>
          <p:cNvSpPr txBox="1"/>
          <p:nvPr/>
        </p:nvSpPr>
        <p:spPr>
          <a:xfrm>
            <a:off x="272143" y="173228"/>
            <a:ext cx="11136086" cy="4781117"/>
          </a:xfrm>
          <a:prstGeom prst="rect">
            <a:avLst/>
          </a:prstGeom>
          <a:noFill/>
        </p:spPr>
        <p:txBody>
          <a:bodyPr wrap="square">
            <a:spAutoFit/>
          </a:bodyPr>
          <a:lstStyle/>
          <a:p>
            <a:pPr>
              <a:lnSpc>
                <a:spcPct val="200000"/>
              </a:lnSpc>
            </a:pPr>
            <a:r>
              <a:rPr lang="en-US" sz="3600" b="1" dirty="0">
                <a:solidFill>
                  <a:srgbClr val="0070C0"/>
                </a:solidFill>
                <a:latin typeface="Times New Roman" panose="02020603050405020304" pitchFamily="18" charset="0"/>
                <a:cs typeface="Times New Roman" panose="02020603050405020304" pitchFamily="18" charset="0"/>
              </a:rPr>
              <a:t>2.Micronutrients: Vitamins and Minerals</a:t>
            </a:r>
          </a:p>
          <a:p>
            <a:pPr marL="342900" indent="-342900">
              <a:lnSpc>
                <a:spcPct val="200000"/>
              </a:lnSpc>
              <a:buFont typeface="Wingdings" panose="05000000000000000000" pitchFamily="2" charset="2"/>
              <a:buChar char="Ø"/>
            </a:pPr>
            <a:r>
              <a:rPr lang="en-US" sz="2400" b="1" dirty="0">
                <a:solidFill>
                  <a:srgbClr val="7030A0"/>
                </a:solidFill>
                <a:latin typeface="Times New Roman" panose="02020603050405020304" pitchFamily="18" charset="0"/>
                <a:cs typeface="Times New Roman" panose="02020603050405020304" pitchFamily="18" charset="0"/>
              </a:rPr>
              <a:t>Vitamins:</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Act as coenzymes in metabolism (e.g., Vitamin B12 in DNA synthesis, Vitamin C in collagen formation, Vitamin A in vision and immunity)</a:t>
            </a:r>
          </a:p>
          <a:p>
            <a:pPr marL="342900" indent="-342900">
              <a:lnSpc>
                <a:spcPct val="200000"/>
              </a:lnSpc>
              <a:buFont typeface="Wingdings" panose="05000000000000000000" pitchFamily="2" charset="2"/>
              <a:buChar char="Ø"/>
            </a:pPr>
            <a:r>
              <a:rPr lang="en-US" sz="2400" b="1" dirty="0">
                <a:solidFill>
                  <a:srgbClr val="7030A0"/>
                </a:solidFill>
                <a:latin typeface="Times New Roman" panose="02020603050405020304" pitchFamily="18" charset="0"/>
                <a:cs typeface="Times New Roman" panose="02020603050405020304" pitchFamily="18" charset="0"/>
              </a:rPr>
              <a:t>Minerals:</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Involved in nerve function (e.g., sodium, potassium), bone health (e.g., calcium, phosphorus), oxygen transport (e.g., iron in hemoglobin), and enzyme activation (e.g., magnesium, zinc)</a:t>
            </a:r>
          </a:p>
        </p:txBody>
      </p:sp>
    </p:spTree>
    <p:extLst>
      <p:ext uri="{BB962C8B-B14F-4D97-AF65-F5344CB8AC3E}">
        <p14:creationId xmlns:p14="http://schemas.microsoft.com/office/powerpoint/2010/main" val="218745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7543B-9FB0-45D0-89F1-6A0FF5957925}"/>
              </a:ext>
            </a:extLst>
          </p:cNvPr>
          <p:cNvSpPr>
            <a:spLocks noGrp="1"/>
          </p:cNvSpPr>
          <p:nvPr>
            <p:ph idx="1"/>
          </p:nvPr>
        </p:nvSpPr>
        <p:spPr>
          <a:xfrm>
            <a:off x="598714" y="551997"/>
            <a:ext cx="10515600" cy="4351338"/>
          </a:xfrm>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Antioxidants and Free Radicals</a:t>
            </a:r>
          </a:p>
          <a:p>
            <a:pPr marL="0" marR="0" lvl="0" indent="0" algn="l" defTabSz="914400" rtl="0" eaLnBrk="1" fontAlgn="auto" latinLnBrk="0" hangingPunct="1">
              <a:lnSpc>
                <a:spcPct val="200000"/>
              </a:lnSpc>
              <a:spcBef>
                <a:spcPts val="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Free radicals are unstable molecules that can damage cells and contribute to aging and chronic diseases like cancer and cardiovascular diseases.</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Antioxidants (e.g., Vitamin C, Vitamin E, selenium, flavonoids) help neutralize free radicals and prevent oxidative stress.</a:t>
            </a:r>
          </a:p>
          <a:p>
            <a:pPr marL="0" indent="0">
              <a:buNone/>
            </a:pPr>
            <a:endParaRPr lang="en-US" dirty="0"/>
          </a:p>
        </p:txBody>
      </p:sp>
    </p:spTree>
    <p:extLst>
      <p:ext uri="{BB962C8B-B14F-4D97-AF65-F5344CB8AC3E}">
        <p14:creationId xmlns:p14="http://schemas.microsoft.com/office/powerpoint/2010/main" val="388021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D6127-C6A9-857D-D4F7-1AD5E2723815}"/>
              </a:ext>
            </a:extLst>
          </p:cNvPr>
          <p:cNvSpPr>
            <a:spLocks noGrp="1"/>
          </p:cNvSpPr>
          <p:nvPr>
            <p:ph idx="1"/>
          </p:nvPr>
        </p:nvSpPr>
        <p:spPr>
          <a:xfrm>
            <a:off x="185057" y="87083"/>
            <a:ext cx="11843657" cy="6455229"/>
          </a:xfrm>
        </p:spPr>
        <p:txBody>
          <a:bodyPr>
            <a:normAutofit fontScale="92500" lnSpcReduction="10000"/>
          </a:bodyPr>
          <a:lstStyle/>
          <a:p>
            <a:pPr marL="0" indent="0">
              <a:lnSpc>
                <a:spcPct val="150000"/>
              </a:lnSpc>
              <a:buNone/>
            </a:pPr>
            <a:r>
              <a:rPr lang="en-US" sz="3500" b="1" dirty="0">
                <a:solidFill>
                  <a:srgbClr val="0070C0"/>
                </a:solidFill>
                <a:latin typeface="Times New Roman" panose="02020603050405020304" pitchFamily="18" charset="0"/>
                <a:cs typeface="Times New Roman" panose="02020603050405020304" pitchFamily="18" charset="0"/>
              </a:rPr>
              <a:t> 4. Nutritional Deficiencies and Their Impact</a:t>
            </a:r>
          </a:p>
          <a:p>
            <a:pPr>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Iron Deficiency:</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Leads to anemia, fatigue, impaired cognitive function, and weakened immunity</a:t>
            </a:r>
          </a:p>
          <a:p>
            <a:pPr>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Vitamin D Deficiency:</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Causes weakened bones (osteomalacia in adults, rickets in children), muscle weakness, and immune dysfunction</a:t>
            </a:r>
          </a:p>
          <a:p>
            <a:pPr>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Protein Malnutrition:</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Results in muscle wasting, weakened immune system, and severe conditions like Kwashiorkor (edema, enlarged liver) and Marasmus (severe wasting)</a:t>
            </a:r>
          </a:p>
          <a:p>
            <a:pPr>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Calcium and Vitamin K Deficiency</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Leads to osteoporosis, increased risk of fractures, and poor blood clotting</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30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16AA3-8CCD-F4F0-22DF-A176A339A205}"/>
              </a:ext>
            </a:extLst>
          </p:cNvPr>
          <p:cNvSpPr>
            <a:spLocks noGrp="1"/>
          </p:cNvSpPr>
          <p:nvPr>
            <p:ph idx="1"/>
          </p:nvPr>
        </p:nvSpPr>
        <p:spPr>
          <a:xfrm>
            <a:off x="108857" y="163286"/>
            <a:ext cx="11963400" cy="6553200"/>
          </a:xfrm>
        </p:spPr>
        <p:txBody>
          <a:bodyPr>
            <a:normAutofit fontScale="92500"/>
          </a:bodyPr>
          <a:lstStyle/>
          <a:p>
            <a:pPr marL="0" indent="0">
              <a:buNone/>
            </a:pPr>
            <a:r>
              <a:rPr lang="en-US" sz="3900" b="1" dirty="0">
                <a:solidFill>
                  <a:srgbClr val="0070C0"/>
                </a:solidFill>
                <a:latin typeface="Times New Roman" panose="02020603050405020304" pitchFamily="18" charset="0"/>
                <a:cs typeface="Times New Roman" panose="02020603050405020304" pitchFamily="18" charset="0"/>
              </a:rPr>
              <a:t>5. Nutrition in Disease Prevention</a:t>
            </a:r>
          </a:p>
          <a:p>
            <a:pPr>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balanced diet rich in whole foods, lean proteins, healthy fats, and fiber reduces the risk of chronic diseases such as diabetes, cardiovascular diseases, and obesity.</a:t>
            </a:r>
          </a:p>
          <a:p>
            <a:pPr>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Dietary modifications play a key role in managing metabolic disorders:</a:t>
            </a:r>
          </a:p>
          <a:p>
            <a:pPr lvl="1">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Low-Carb Diets:</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Useful in diabetes management by stabilizing blood glucose levels</a:t>
            </a:r>
          </a:p>
          <a:p>
            <a:pPr lvl="1">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Mediterranean Diet:</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High in healthy fats (olive oil, nuts), fish, vegetables, and whole grains, beneficial for heart health</a:t>
            </a:r>
          </a:p>
          <a:p>
            <a:pPr lvl="1">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DASH Diet (Dietary Approaches to Stop Hypertension):</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Helps control blood pressure with low sodium and high potassium intake</a:t>
            </a:r>
          </a:p>
          <a:p>
            <a:pPr lvl="1">
              <a:lnSpc>
                <a:spcPct val="150000"/>
              </a:lnSpc>
              <a:buFont typeface="Wingdings" panose="05000000000000000000" pitchFamily="2" charset="2"/>
              <a:buChar char="Ø"/>
            </a:pPr>
            <a:r>
              <a:rPr lang="en-US" b="1" dirty="0">
                <a:solidFill>
                  <a:srgbClr val="7030A0"/>
                </a:solidFill>
                <a:latin typeface="Times New Roman" panose="02020603050405020304" pitchFamily="18" charset="0"/>
                <a:cs typeface="Times New Roman" panose="02020603050405020304" pitchFamily="18" charset="0"/>
              </a:rPr>
              <a:t>Anti-Inflammatory Diet:</a:t>
            </a: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Rich in antioxidants and omega-3 fatty acids to reduce inflammation and prevent chronic diseases</a:t>
            </a:r>
          </a:p>
          <a:p>
            <a:pPr marL="0" indent="0">
              <a:buNone/>
            </a:pPr>
            <a:endParaRPr lang="en-US" dirty="0"/>
          </a:p>
        </p:txBody>
      </p:sp>
    </p:spTree>
    <p:extLst>
      <p:ext uri="{BB962C8B-B14F-4D97-AF65-F5344CB8AC3E}">
        <p14:creationId xmlns:p14="http://schemas.microsoft.com/office/powerpoint/2010/main" val="343635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FBAF2B-6F76-346D-9A96-4A2987639A0D}"/>
              </a:ext>
            </a:extLst>
          </p:cNvPr>
          <p:cNvSpPr txBox="1"/>
          <p:nvPr/>
        </p:nvSpPr>
        <p:spPr>
          <a:xfrm>
            <a:off x="838200" y="365125"/>
            <a:ext cx="10515600" cy="731589"/>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800"/>
              </a:spcAft>
              <a:buClrTx/>
              <a:buSzTx/>
              <a:tabLst/>
              <a:defRPr/>
            </a:pPr>
            <a:r>
              <a:rPr kumimoji="0" lang="en-US" sz="4000" b="1" i="0" u="none" strike="noStrike"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What are Organic Compounds?</a:t>
            </a:r>
            <a:endParaRPr kumimoji="0" lang="en-US" sz="4000" b="0" i="0" u="none" strike="noStrike"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F6962438-D710-7DFF-C477-32FBF420EB22}"/>
              </a:ext>
            </a:extLst>
          </p:cNvPr>
          <p:cNvSpPr>
            <a:spLocks noGrp="1"/>
          </p:cNvSpPr>
          <p:nvPr>
            <p:ph idx="1"/>
          </p:nvPr>
        </p:nvSpPr>
        <p:spPr>
          <a:xfrm>
            <a:off x="145248" y="1460500"/>
            <a:ext cx="5038252" cy="5032375"/>
          </a:xfrm>
        </p:spPr>
        <p:txBody>
          <a:bodyPr vert="horz" lIns="91440" tIns="45720" rIns="91440" bIns="45720" rtlCol="0">
            <a:normAutofit/>
          </a:bodyPr>
          <a:lstStyle/>
          <a:p>
            <a:pPr marR="0">
              <a:lnSpc>
                <a:spcPct val="150000"/>
              </a:lnSpc>
              <a:spcAft>
                <a:spcPts val="800"/>
              </a:spcAft>
              <a:buFont typeface="Wingdings" panose="05000000000000000000" pitchFamily="2" charset="2"/>
              <a:buChar char="Ø"/>
            </a:pPr>
            <a:r>
              <a:rPr lang="en-US" sz="2400" dirty="0">
                <a:effectLst/>
                <a:latin typeface="Times New Roman" panose="02020603050405020304" pitchFamily="18" charset="0"/>
                <a:cs typeface="Times New Roman" panose="02020603050405020304" pitchFamily="18" charset="0"/>
              </a:rPr>
              <a:t>Organic compounds are molecules that contain carbon atoms bonded to hydrogen, oxygen, nitrogen, and other elements. </a:t>
            </a:r>
          </a:p>
          <a:p>
            <a:pPr marR="0">
              <a:lnSpc>
                <a:spcPct val="150000"/>
              </a:lnSpc>
              <a:spcAft>
                <a:spcPts val="800"/>
              </a:spcAft>
              <a:buFont typeface="Wingdings" panose="05000000000000000000" pitchFamily="2" charset="2"/>
              <a:buChar char="Ø"/>
            </a:pPr>
            <a:r>
              <a:rPr lang="en-US" sz="2400" dirty="0">
                <a:effectLst/>
                <a:latin typeface="Times New Roman" panose="02020603050405020304" pitchFamily="18" charset="0"/>
                <a:cs typeface="Times New Roman" panose="02020603050405020304" pitchFamily="18" charset="0"/>
              </a:rPr>
              <a:t>Organic compounds are essential for life and can be classified into several types, each with specific structures and functions. </a:t>
            </a:r>
          </a:p>
          <a:p>
            <a:endParaRPr lang="en-US" sz="2000" dirty="0"/>
          </a:p>
        </p:txBody>
      </p:sp>
      <p:pic>
        <p:nvPicPr>
          <p:cNvPr id="6" name="Picture 5" descr="A diagram of a structure&#10;&#10;Description automatically generated with medium confidence">
            <a:extLst>
              <a:ext uri="{FF2B5EF4-FFF2-40B4-BE49-F238E27FC236}">
                <a16:creationId xmlns:a16="http://schemas.microsoft.com/office/drawing/2014/main" id="{BBC45870-275D-E1A3-AFEB-D8C686C6F27A}"/>
              </a:ext>
            </a:extLst>
          </p:cNvPr>
          <p:cNvPicPr>
            <a:picLocks noChangeAspect="1"/>
          </p:cNvPicPr>
          <p:nvPr/>
        </p:nvPicPr>
        <p:blipFill>
          <a:blip r:embed="rId2">
            <a:extLst>
              <a:ext uri="{28A0092B-C50C-407E-A947-70E740481C1C}">
                <a14:useLocalDpi xmlns:a14="http://schemas.microsoft.com/office/drawing/2010/main" val="0"/>
              </a:ext>
            </a:extLst>
          </a:blip>
          <a:srcRect r="2442" b="-2"/>
          <a:stretch/>
        </p:blipFill>
        <p:spPr>
          <a:xfrm>
            <a:off x="5183500" y="1904282"/>
            <a:ext cx="6170299" cy="4224808"/>
          </a:xfrm>
          <a:prstGeom prst="rect">
            <a:avLst/>
          </a:prstGeom>
        </p:spPr>
      </p:pic>
    </p:spTree>
    <p:extLst>
      <p:ext uri="{BB962C8B-B14F-4D97-AF65-F5344CB8AC3E}">
        <p14:creationId xmlns:p14="http://schemas.microsoft.com/office/powerpoint/2010/main" val="228906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2068</Words>
  <Application>Microsoft Office PowerPoint</Application>
  <PresentationFormat>Widescreen</PresentationFormat>
  <Paragraphs>121</Paragraphs>
  <Slides>36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Aptos</vt:lpstr>
      <vt:lpstr>Aptos Display</vt:lpstr>
      <vt:lpstr>Arial</vt:lpstr>
      <vt:lpstr>Calibri</vt:lpstr>
      <vt:lpstr>Symbol</vt:lpstr>
      <vt:lpstr>Tahoma</vt:lpstr>
      <vt:lpstr>Times</vt:lpstr>
      <vt:lpstr>Times New Roman</vt:lpstr>
      <vt:lpstr>Wingdings</vt:lpstr>
      <vt:lpstr>Office Theme</vt:lpstr>
      <vt:lpstr>1_Office Theme</vt:lpstr>
      <vt:lpstr> Nutrition &amp; Biochemistry </vt:lpstr>
      <vt:lpstr>PowerPoint Presentation</vt:lpstr>
      <vt:lpstr>Why study Biochemistry?</vt:lpstr>
      <vt:lpstr>Nutritional Biochemistry: The Role of Nutrition in Health</vt:lpstr>
      <vt:lpstr>PowerPoint Presentation</vt:lpstr>
      <vt:lpstr>PowerPoint Presentation</vt:lpstr>
      <vt:lpstr>PowerPoint Presentation</vt:lpstr>
      <vt:lpstr>PowerPoint Presentation</vt:lpstr>
      <vt:lpstr>PowerPoint Presentation</vt:lpstr>
      <vt:lpstr>1. Carbohydrates</vt:lpstr>
      <vt:lpstr>Example of Monosaccharides</vt:lpstr>
      <vt:lpstr>PowerPoint Presentation</vt:lpstr>
      <vt:lpstr>PowerPoint Presentation</vt:lpstr>
      <vt:lpstr>PowerPoint Presentation</vt:lpstr>
      <vt:lpstr>2. Proteins </vt:lpstr>
      <vt:lpstr>PowerPoint Presentation</vt:lpstr>
      <vt:lpstr>PowerPoint Presentation</vt:lpstr>
      <vt:lpstr>PowerPoint Presentation</vt:lpstr>
      <vt:lpstr>3. Lipids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Vitamins </vt:lpstr>
      <vt:lpstr>PowerPoint Presentation</vt:lpstr>
      <vt:lpstr>PowerPoint Presentation</vt:lpstr>
      <vt:lpstr>6. Enzymes</vt:lpstr>
      <vt:lpstr>PowerPoint Presentation</vt:lpstr>
      <vt:lpstr>Reference 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Nutrition &amp; Biochemistry </dc:title>
  <dc:creator>roza.talaat@tiu.edu.iq</dc:creator>
  <cp:lastModifiedBy>ASUS</cp:lastModifiedBy>
  <cp:revision>41</cp:revision>
  <dcterms:created xsi:type="dcterms:W3CDTF">2024-12-17T05:56:29Z</dcterms:created>
  <dcterms:modified xsi:type="dcterms:W3CDTF">2026-02-24T21:54:11Z</dcterms:modified>
</cp:coreProperties>
</file>