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89" r:id="rId2"/>
    <p:sldId id="290" r:id="rId3"/>
    <p:sldId id="285" r:id="rId4"/>
    <p:sldId id="291" r:id="rId5"/>
    <p:sldId id="292" r:id="rId6"/>
    <p:sldId id="298" r:id="rId7"/>
    <p:sldId id="257" r:id="rId8"/>
    <p:sldId id="258" r:id="rId9"/>
    <p:sldId id="286" r:id="rId10"/>
    <p:sldId id="280" r:id="rId11"/>
    <p:sldId id="295" r:id="rId12"/>
    <p:sldId id="296" r:id="rId13"/>
    <p:sldId id="281" r:id="rId14"/>
    <p:sldId id="299" r:id="rId15"/>
    <p:sldId id="282" r:id="rId16"/>
    <p:sldId id="300" r:id="rId17"/>
    <p:sldId id="260" r:id="rId18"/>
    <p:sldId id="261" r:id="rId19"/>
    <p:sldId id="287" r:id="rId20"/>
    <p:sldId id="262" r:id="rId21"/>
    <p:sldId id="301" r:id="rId22"/>
    <p:sldId id="302" r:id="rId23"/>
    <p:sldId id="283" r:id="rId24"/>
    <p:sldId id="284" r:id="rId25"/>
    <p:sldId id="265" r:id="rId26"/>
    <p:sldId id="303" r:id="rId27"/>
    <p:sldId id="267" r:id="rId28"/>
    <p:sldId id="305" r:id="rId29"/>
    <p:sldId id="268" r:id="rId30"/>
    <p:sldId id="269" r:id="rId31"/>
  </p:sldIdLst>
  <p:sldSz cx="9144000" cy="6858000" type="screen4x3"/>
  <p:notesSz cx="6735763" cy="9799638"/>
  <p:defaultTextStyle>
    <a:defPPr>
      <a:defRPr lang="en-US"/>
    </a:defPPr>
    <a:lvl1pPr algn="l" rtl="0" eaLnBrk="0" fontAlgn="base" hangingPunct="0">
      <a:spcBef>
        <a:spcPct val="0"/>
      </a:spcBef>
      <a:spcAft>
        <a:spcPct val="0"/>
      </a:spcAft>
      <a:defRPr sz="28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8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8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8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8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8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8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8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8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44" autoAdjust="0"/>
    <p:restoredTop sz="76882" autoAdjust="0"/>
  </p:normalViewPr>
  <p:slideViewPr>
    <p:cSldViewPr>
      <p:cViewPr varScale="1">
        <p:scale>
          <a:sx n="100" d="100"/>
          <a:sy n="100" d="100"/>
        </p:scale>
        <p:origin x="100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061F67-BA02-4217-B57C-65613ED8E591}"/>
              </a:ext>
            </a:extLst>
          </p:cNvPr>
          <p:cNvSpPr>
            <a:spLocks noGrp="1"/>
          </p:cNvSpPr>
          <p:nvPr>
            <p:ph type="hdr" sz="quarter"/>
          </p:nvPr>
        </p:nvSpPr>
        <p:spPr>
          <a:xfrm>
            <a:off x="0" y="0"/>
            <a:ext cx="2917825" cy="490538"/>
          </a:xfrm>
          <a:prstGeom prst="rect">
            <a:avLst/>
          </a:prstGeom>
        </p:spPr>
        <p:txBody>
          <a:bodyPr vert="horz" lIns="91001" tIns="45501" rIns="91001" bIns="45501" rtlCol="0"/>
          <a:lstStyle>
            <a:lvl1pPr algn="l" eaLnBrk="1" hangingPunct="1">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42D2DA82-38A0-361F-04C1-1EAED02E9564}"/>
              </a:ext>
            </a:extLst>
          </p:cNvPr>
          <p:cNvSpPr>
            <a:spLocks noGrp="1"/>
          </p:cNvSpPr>
          <p:nvPr>
            <p:ph type="dt" sz="quarter" idx="1"/>
          </p:nvPr>
        </p:nvSpPr>
        <p:spPr>
          <a:xfrm>
            <a:off x="3816350" y="0"/>
            <a:ext cx="2917825" cy="490538"/>
          </a:xfrm>
          <a:prstGeom prst="rect">
            <a:avLst/>
          </a:prstGeom>
        </p:spPr>
        <p:txBody>
          <a:bodyPr vert="horz" lIns="91001" tIns="45501" rIns="91001" bIns="45501" rtlCol="0"/>
          <a:lstStyle>
            <a:lvl1pPr algn="r" eaLnBrk="1" hangingPunct="1">
              <a:defRPr sz="1200">
                <a:latin typeface="Arial" charset="0"/>
                <a:cs typeface="Arial" charset="0"/>
              </a:defRPr>
            </a:lvl1pPr>
          </a:lstStyle>
          <a:p>
            <a:pPr>
              <a:defRPr/>
            </a:pPr>
            <a:fld id="{8AB7A872-04B2-474D-ABDA-0417062DFC6D}" type="datetimeFigureOut">
              <a:rPr lang="en-US"/>
              <a:pPr>
                <a:defRPr/>
              </a:pPr>
              <a:t>2026-02-25</a:t>
            </a:fld>
            <a:endParaRPr lang="en-US"/>
          </a:p>
        </p:txBody>
      </p:sp>
      <p:sp>
        <p:nvSpPr>
          <p:cNvPr id="4" name="Footer Placeholder 3">
            <a:extLst>
              <a:ext uri="{FF2B5EF4-FFF2-40B4-BE49-F238E27FC236}">
                <a16:creationId xmlns:a16="http://schemas.microsoft.com/office/drawing/2014/main" id="{688676D3-ABB4-594A-A3A9-EB374F43CD47}"/>
              </a:ext>
            </a:extLst>
          </p:cNvPr>
          <p:cNvSpPr>
            <a:spLocks noGrp="1"/>
          </p:cNvSpPr>
          <p:nvPr>
            <p:ph type="ftr" sz="quarter" idx="2"/>
          </p:nvPr>
        </p:nvSpPr>
        <p:spPr>
          <a:xfrm>
            <a:off x="0" y="9307513"/>
            <a:ext cx="2917825" cy="490537"/>
          </a:xfrm>
          <a:prstGeom prst="rect">
            <a:avLst/>
          </a:prstGeom>
        </p:spPr>
        <p:txBody>
          <a:bodyPr vert="horz" lIns="91001" tIns="45501" rIns="91001" bIns="45501" rtlCol="0" anchor="b"/>
          <a:lstStyle>
            <a:lvl1pPr algn="l" eaLnBrk="1" hangingPunct="1">
              <a:defRPr sz="1200">
                <a:latin typeface="Arial"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5604FF10-FD63-C9BE-82B4-13B846ED0C2E}"/>
              </a:ext>
            </a:extLst>
          </p:cNvPr>
          <p:cNvSpPr>
            <a:spLocks noGrp="1"/>
          </p:cNvSpPr>
          <p:nvPr>
            <p:ph type="sldNum" sz="quarter" idx="3"/>
          </p:nvPr>
        </p:nvSpPr>
        <p:spPr>
          <a:xfrm>
            <a:off x="3816350" y="9307513"/>
            <a:ext cx="2917825" cy="490537"/>
          </a:xfrm>
          <a:prstGeom prst="rect">
            <a:avLst/>
          </a:prstGeom>
        </p:spPr>
        <p:txBody>
          <a:bodyPr vert="horz" wrap="square" lIns="91001" tIns="45501" rIns="91001" bIns="45501" numCol="1" anchor="b" anchorCtr="0" compatLnSpc="1">
            <a:prstTxWarp prst="textNoShape">
              <a:avLst/>
            </a:prstTxWarp>
          </a:bodyPr>
          <a:lstStyle>
            <a:lvl1pPr algn="r" eaLnBrk="1" hangingPunct="1">
              <a:defRPr sz="1200"/>
            </a:lvl1pPr>
          </a:lstStyle>
          <a:p>
            <a:pPr>
              <a:defRPr/>
            </a:pPr>
            <a:fld id="{F92A9184-7C0C-4D38-B438-B6B31F1039E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F769C4E-3B82-E6D8-B6AF-4F35096E5B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CB00472-0A16-F250-874F-4F217C3526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338FF66-D24A-1446-BD57-3B7EF1D591A1}"/>
              </a:ext>
            </a:extLst>
          </p:cNvPr>
          <p:cNvSpPr>
            <a:spLocks noGrp="1" noChangeArrowheads="1"/>
          </p:cNvSpPr>
          <p:nvPr>
            <p:ph type="sldNum" sz="quarter" idx="12"/>
          </p:nvPr>
        </p:nvSpPr>
        <p:spPr>
          <a:ln/>
        </p:spPr>
        <p:txBody>
          <a:bodyPr/>
          <a:lstStyle>
            <a:lvl1pPr>
              <a:defRPr/>
            </a:lvl1pPr>
          </a:lstStyle>
          <a:p>
            <a:pPr>
              <a:defRPr/>
            </a:pPr>
            <a:fld id="{0BD561F5-36C0-4168-BE09-5C449F24288A}" type="slidenum">
              <a:rPr lang="ar-SA" altLang="en-US"/>
              <a:pPr>
                <a:defRPr/>
              </a:pPr>
              <a:t>‹#›</a:t>
            </a:fld>
            <a:endParaRPr lang="en-US" altLang="en-US"/>
          </a:p>
        </p:txBody>
      </p:sp>
    </p:spTree>
    <p:extLst>
      <p:ext uri="{BB962C8B-B14F-4D97-AF65-F5344CB8AC3E}">
        <p14:creationId xmlns:p14="http://schemas.microsoft.com/office/powerpoint/2010/main" val="391774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B2BAB1F-B595-0343-8577-5714FBA0CE3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B66A5A5-6942-5296-6938-8EC036D919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5104BA9-0DFE-743C-8260-77892107BFE1}"/>
              </a:ext>
            </a:extLst>
          </p:cNvPr>
          <p:cNvSpPr>
            <a:spLocks noGrp="1" noChangeArrowheads="1"/>
          </p:cNvSpPr>
          <p:nvPr>
            <p:ph type="sldNum" sz="quarter" idx="12"/>
          </p:nvPr>
        </p:nvSpPr>
        <p:spPr>
          <a:ln/>
        </p:spPr>
        <p:txBody>
          <a:bodyPr/>
          <a:lstStyle>
            <a:lvl1pPr>
              <a:defRPr/>
            </a:lvl1pPr>
          </a:lstStyle>
          <a:p>
            <a:pPr>
              <a:defRPr/>
            </a:pPr>
            <a:fld id="{A6F12A3C-9150-4653-86B3-946074777BCF}" type="slidenum">
              <a:rPr lang="ar-SA" altLang="en-US"/>
              <a:pPr>
                <a:defRPr/>
              </a:pPr>
              <a:t>‹#›</a:t>
            </a:fld>
            <a:endParaRPr lang="en-US" altLang="en-US"/>
          </a:p>
        </p:txBody>
      </p:sp>
    </p:spTree>
    <p:extLst>
      <p:ext uri="{BB962C8B-B14F-4D97-AF65-F5344CB8AC3E}">
        <p14:creationId xmlns:p14="http://schemas.microsoft.com/office/powerpoint/2010/main" val="400454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F1AA81-84CF-2F3E-A000-30C8A331E94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76E060-55C1-F5E9-E85F-ACCD14075C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0ED4BA7-D4EB-18FB-77AD-1BFFF28815EF}"/>
              </a:ext>
            </a:extLst>
          </p:cNvPr>
          <p:cNvSpPr>
            <a:spLocks noGrp="1" noChangeArrowheads="1"/>
          </p:cNvSpPr>
          <p:nvPr>
            <p:ph type="sldNum" sz="quarter" idx="12"/>
          </p:nvPr>
        </p:nvSpPr>
        <p:spPr>
          <a:ln/>
        </p:spPr>
        <p:txBody>
          <a:bodyPr/>
          <a:lstStyle>
            <a:lvl1pPr>
              <a:defRPr/>
            </a:lvl1pPr>
          </a:lstStyle>
          <a:p>
            <a:pPr>
              <a:defRPr/>
            </a:pPr>
            <a:fld id="{04C0E826-F1E2-4A64-A0B8-73AFD49F71D0}" type="slidenum">
              <a:rPr lang="ar-SA" altLang="en-US"/>
              <a:pPr>
                <a:defRPr/>
              </a:pPr>
              <a:t>‹#›</a:t>
            </a:fld>
            <a:endParaRPr lang="en-US" altLang="en-US"/>
          </a:p>
        </p:txBody>
      </p:sp>
    </p:spTree>
    <p:extLst>
      <p:ext uri="{BB962C8B-B14F-4D97-AF65-F5344CB8AC3E}">
        <p14:creationId xmlns:p14="http://schemas.microsoft.com/office/powerpoint/2010/main" val="180184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5F3C5510-22D3-E98D-79DC-19BB5E8FC32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D9B2A4E-3542-6C4C-A51C-C928497912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DAA2A40-BD14-613B-9977-98F1CE58522A}"/>
              </a:ext>
            </a:extLst>
          </p:cNvPr>
          <p:cNvSpPr>
            <a:spLocks noGrp="1" noChangeArrowheads="1"/>
          </p:cNvSpPr>
          <p:nvPr>
            <p:ph type="sldNum" sz="quarter" idx="12"/>
          </p:nvPr>
        </p:nvSpPr>
        <p:spPr>
          <a:ln/>
        </p:spPr>
        <p:txBody>
          <a:bodyPr/>
          <a:lstStyle>
            <a:lvl1pPr>
              <a:defRPr/>
            </a:lvl1pPr>
          </a:lstStyle>
          <a:p>
            <a:pPr>
              <a:defRPr/>
            </a:pPr>
            <a:fld id="{AC5C7966-F5E8-45C3-8C19-198F2A6702D2}" type="slidenum">
              <a:rPr lang="ar-SA" altLang="en-US"/>
              <a:pPr>
                <a:defRPr/>
              </a:pPr>
              <a:t>‹#›</a:t>
            </a:fld>
            <a:endParaRPr lang="en-US" altLang="en-US"/>
          </a:p>
        </p:txBody>
      </p:sp>
    </p:spTree>
    <p:extLst>
      <p:ext uri="{BB962C8B-B14F-4D97-AF65-F5344CB8AC3E}">
        <p14:creationId xmlns:p14="http://schemas.microsoft.com/office/powerpoint/2010/main" val="379900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0C5667A-3D65-72E6-4D8A-390D8E224D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0BFE8C6-9008-348F-8A7A-B21200481D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55EA35E-B644-762E-58E4-C031FB0BA19D}"/>
              </a:ext>
            </a:extLst>
          </p:cNvPr>
          <p:cNvSpPr>
            <a:spLocks noGrp="1" noChangeArrowheads="1"/>
          </p:cNvSpPr>
          <p:nvPr>
            <p:ph type="sldNum" sz="quarter" idx="12"/>
          </p:nvPr>
        </p:nvSpPr>
        <p:spPr>
          <a:ln/>
        </p:spPr>
        <p:txBody>
          <a:bodyPr/>
          <a:lstStyle>
            <a:lvl1pPr>
              <a:defRPr/>
            </a:lvl1pPr>
          </a:lstStyle>
          <a:p>
            <a:pPr>
              <a:defRPr/>
            </a:pPr>
            <a:fld id="{DF0DFA2E-3D7A-4D4D-9B3E-9E0206ECC79F}" type="slidenum">
              <a:rPr lang="ar-SA" altLang="en-US"/>
              <a:pPr>
                <a:defRPr/>
              </a:pPr>
              <a:t>‹#›</a:t>
            </a:fld>
            <a:endParaRPr lang="en-US" altLang="en-US"/>
          </a:p>
        </p:txBody>
      </p:sp>
    </p:spTree>
    <p:extLst>
      <p:ext uri="{BB962C8B-B14F-4D97-AF65-F5344CB8AC3E}">
        <p14:creationId xmlns:p14="http://schemas.microsoft.com/office/powerpoint/2010/main" val="164120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1CB2215-8668-D62C-AC63-D6A1FEC2FA3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304F4FB-9AAA-9A9B-D5F3-A0798A435A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54B0A3C-5968-D81C-923C-C3864F100098}"/>
              </a:ext>
            </a:extLst>
          </p:cNvPr>
          <p:cNvSpPr>
            <a:spLocks noGrp="1" noChangeArrowheads="1"/>
          </p:cNvSpPr>
          <p:nvPr>
            <p:ph type="sldNum" sz="quarter" idx="12"/>
          </p:nvPr>
        </p:nvSpPr>
        <p:spPr>
          <a:ln/>
        </p:spPr>
        <p:txBody>
          <a:bodyPr/>
          <a:lstStyle>
            <a:lvl1pPr>
              <a:defRPr/>
            </a:lvl1pPr>
          </a:lstStyle>
          <a:p>
            <a:pPr>
              <a:defRPr/>
            </a:pPr>
            <a:fld id="{C4B91888-EEE4-4626-93BB-85A30B913995}" type="slidenum">
              <a:rPr lang="ar-SA" altLang="en-US"/>
              <a:pPr>
                <a:defRPr/>
              </a:pPr>
              <a:t>‹#›</a:t>
            </a:fld>
            <a:endParaRPr lang="en-US" altLang="en-US"/>
          </a:p>
        </p:txBody>
      </p:sp>
    </p:spTree>
    <p:extLst>
      <p:ext uri="{BB962C8B-B14F-4D97-AF65-F5344CB8AC3E}">
        <p14:creationId xmlns:p14="http://schemas.microsoft.com/office/powerpoint/2010/main" val="898460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40A648F-DC9E-3BF7-9259-04F5647B712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4B7C511-B047-EF0E-D238-E71BDB8522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49DA330-40E5-29C5-2F19-1C8899B075D1}"/>
              </a:ext>
            </a:extLst>
          </p:cNvPr>
          <p:cNvSpPr>
            <a:spLocks noGrp="1" noChangeArrowheads="1"/>
          </p:cNvSpPr>
          <p:nvPr>
            <p:ph type="sldNum" sz="quarter" idx="12"/>
          </p:nvPr>
        </p:nvSpPr>
        <p:spPr>
          <a:ln/>
        </p:spPr>
        <p:txBody>
          <a:bodyPr/>
          <a:lstStyle>
            <a:lvl1pPr>
              <a:defRPr/>
            </a:lvl1pPr>
          </a:lstStyle>
          <a:p>
            <a:pPr>
              <a:defRPr/>
            </a:pPr>
            <a:fld id="{A14008B0-8442-4B0D-A8F7-07C8FB2AC1B3}" type="slidenum">
              <a:rPr lang="ar-SA" altLang="en-US"/>
              <a:pPr>
                <a:defRPr/>
              </a:pPr>
              <a:t>‹#›</a:t>
            </a:fld>
            <a:endParaRPr lang="en-US" altLang="en-US"/>
          </a:p>
        </p:txBody>
      </p:sp>
    </p:spTree>
    <p:extLst>
      <p:ext uri="{BB962C8B-B14F-4D97-AF65-F5344CB8AC3E}">
        <p14:creationId xmlns:p14="http://schemas.microsoft.com/office/powerpoint/2010/main" val="1536389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57B9300-E2AD-BD8C-4EC7-03BDF652A28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F3FBDC8-91FF-C80F-FE87-0A791A46AE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88F2E14-BEB6-4E42-837B-8DE6EA8E414F}"/>
              </a:ext>
            </a:extLst>
          </p:cNvPr>
          <p:cNvSpPr>
            <a:spLocks noGrp="1" noChangeArrowheads="1"/>
          </p:cNvSpPr>
          <p:nvPr>
            <p:ph type="sldNum" sz="quarter" idx="12"/>
          </p:nvPr>
        </p:nvSpPr>
        <p:spPr>
          <a:ln/>
        </p:spPr>
        <p:txBody>
          <a:bodyPr/>
          <a:lstStyle>
            <a:lvl1pPr>
              <a:defRPr/>
            </a:lvl1pPr>
          </a:lstStyle>
          <a:p>
            <a:pPr>
              <a:defRPr/>
            </a:pPr>
            <a:fld id="{4552C549-936C-4131-8035-71C3A98D738D}" type="slidenum">
              <a:rPr lang="ar-SA" altLang="en-US"/>
              <a:pPr>
                <a:defRPr/>
              </a:pPr>
              <a:t>‹#›</a:t>
            </a:fld>
            <a:endParaRPr lang="en-US" altLang="en-US"/>
          </a:p>
        </p:txBody>
      </p:sp>
    </p:spTree>
    <p:extLst>
      <p:ext uri="{BB962C8B-B14F-4D97-AF65-F5344CB8AC3E}">
        <p14:creationId xmlns:p14="http://schemas.microsoft.com/office/powerpoint/2010/main" val="958153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C732277-162F-2093-AE64-6BA37EF6FF9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24C36BE-F42C-3A37-8482-500954FCFC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913306E-F01C-2A22-7B8A-E3FA2B87D233}"/>
              </a:ext>
            </a:extLst>
          </p:cNvPr>
          <p:cNvSpPr>
            <a:spLocks noGrp="1" noChangeArrowheads="1"/>
          </p:cNvSpPr>
          <p:nvPr>
            <p:ph type="sldNum" sz="quarter" idx="12"/>
          </p:nvPr>
        </p:nvSpPr>
        <p:spPr>
          <a:ln/>
        </p:spPr>
        <p:txBody>
          <a:bodyPr/>
          <a:lstStyle>
            <a:lvl1pPr>
              <a:defRPr/>
            </a:lvl1pPr>
          </a:lstStyle>
          <a:p>
            <a:pPr>
              <a:defRPr/>
            </a:pPr>
            <a:fld id="{CADABCC3-8840-4778-9FC0-519B003A3053}" type="slidenum">
              <a:rPr lang="ar-SA" altLang="en-US"/>
              <a:pPr>
                <a:defRPr/>
              </a:pPr>
              <a:t>‹#›</a:t>
            </a:fld>
            <a:endParaRPr lang="en-US" altLang="en-US"/>
          </a:p>
        </p:txBody>
      </p:sp>
    </p:spTree>
    <p:extLst>
      <p:ext uri="{BB962C8B-B14F-4D97-AF65-F5344CB8AC3E}">
        <p14:creationId xmlns:p14="http://schemas.microsoft.com/office/powerpoint/2010/main" val="2297335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EB4321C-2469-806D-EE20-36A3DF0A586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8C4D15E-F3D5-CC74-E249-7932D9EE80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890251B-70EB-6E18-B9BB-518E653A6E37}"/>
              </a:ext>
            </a:extLst>
          </p:cNvPr>
          <p:cNvSpPr>
            <a:spLocks noGrp="1" noChangeArrowheads="1"/>
          </p:cNvSpPr>
          <p:nvPr>
            <p:ph type="sldNum" sz="quarter" idx="12"/>
          </p:nvPr>
        </p:nvSpPr>
        <p:spPr>
          <a:ln/>
        </p:spPr>
        <p:txBody>
          <a:bodyPr/>
          <a:lstStyle>
            <a:lvl1pPr>
              <a:defRPr/>
            </a:lvl1pPr>
          </a:lstStyle>
          <a:p>
            <a:pPr>
              <a:defRPr/>
            </a:pPr>
            <a:fld id="{BD9730FA-6EA5-45B9-B33D-A970126C93EC}" type="slidenum">
              <a:rPr lang="ar-SA" altLang="en-US"/>
              <a:pPr>
                <a:defRPr/>
              </a:pPr>
              <a:t>‹#›</a:t>
            </a:fld>
            <a:endParaRPr lang="en-US" altLang="en-US"/>
          </a:p>
        </p:txBody>
      </p:sp>
    </p:spTree>
    <p:extLst>
      <p:ext uri="{BB962C8B-B14F-4D97-AF65-F5344CB8AC3E}">
        <p14:creationId xmlns:p14="http://schemas.microsoft.com/office/powerpoint/2010/main" val="3113506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7D25B7B-7E7C-0D31-4E0B-FAFF4E1BE10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9680053-051F-2FBA-797B-0DDF90C076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7BA9746-31BB-D315-9838-4CB05698F3CA}"/>
              </a:ext>
            </a:extLst>
          </p:cNvPr>
          <p:cNvSpPr>
            <a:spLocks noGrp="1" noChangeArrowheads="1"/>
          </p:cNvSpPr>
          <p:nvPr>
            <p:ph type="sldNum" sz="quarter" idx="12"/>
          </p:nvPr>
        </p:nvSpPr>
        <p:spPr>
          <a:ln/>
        </p:spPr>
        <p:txBody>
          <a:bodyPr/>
          <a:lstStyle>
            <a:lvl1pPr>
              <a:defRPr/>
            </a:lvl1pPr>
          </a:lstStyle>
          <a:p>
            <a:pPr>
              <a:defRPr/>
            </a:pPr>
            <a:fld id="{74FACB46-13F7-4D1E-9ED9-CDE536E08616}" type="slidenum">
              <a:rPr lang="ar-SA" altLang="en-US"/>
              <a:pPr>
                <a:defRPr/>
              </a:pPr>
              <a:t>‹#›</a:t>
            </a:fld>
            <a:endParaRPr lang="en-US" altLang="en-US"/>
          </a:p>
        </p:txBody>
      </p:sp>
    </p:spTree>
    <p:extLst>
      <p:ext uri="{BB962C8B-B14F-4D97-AF65-F5344CB8AC3E}">
        <p14:creationId xmlns:p14="http://schemas.microsoft.com/office/powerpoint/2010/main" val="236948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372C01F-EE25-FA5B-F560-9F52431C3BE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742BA19-03C0-40AF-BC88-EA2C2F8B47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EB4E9D4-6B0E-6F75-302C-145107E35EA6}"/>
              </a:ext>
            </a:extLst>
          </p:cNvPr>
          <p:cNvSpPr>
            <a:spLocks noGrp="1" noChangeArrowheads="1"/>
          </p:cNvSpPr>
          <p:nvPr>
            <p:ph type="sldNum" sz="quarter" idx="12"/>
          </p:nvPr>
        </p:nvSpPr>
        <p:spPr>
          <a:ln/>
        </p:spPr>
        <p:txBody>
          <a:bodyPr/>
          <a:lstStyle>
            <a:lvl1pPr>
              <a:defRPr/>
            </a:lvl1pPr>
          </a:lstStyle>
          <a:p>
            <a:pPr>
              <a:defRPr/>
            </a:pPr>
            <a:fld id="{2E7A83E9-FF29-4DB6-9098-909A32B11D78}" type="slidenum">
              <a:rPr lang="ar-SA" altLang="en-US"/>
              <a:pPr>
                <a:defRPr/>
              </a:pPr>
              <a:t>‹#›</a:t>
            </a:fld>
            <a:endParaRPr lang="en-US" altLang="en-US"/>
          </a:p>
        </p:txBody>
      </p:sp>
    </p:spTree>
    <p:extLst>
      <p:ext uri="{BB962C8B-B14F-4D97-AF65-F5344CB8AC3E}">
        <p14:creationId xmlns:p14="http://schemas.microsoft.com/office/powerpoint/2010/main" val="1868872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91DE4DC-55FC-263D-9E17-FE6394D3ADA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DF5D2E7-B146-A3CD-821F-212641044239}"/>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A3F90A4-55E5-E722-4CB1-D1A1CD86482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FAAAB0C6-2BAD-30E0-792E-6F55327EDBB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D1D015F2-4B60-CC7F-46D3-C151E37043E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107C604-C143-42E5-93FF-61F7CD292865}" type="slidenum">
              <a:rPr lang="ar-SA"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a:extLst>
              <a:ext uri="{FF2B5EF4-FFF2-40B4-BE49-F238E27FC236}">
                <a16:creationId xmlns:a16="http://schemas.microsoft.com/office/drawing/2014/main" id="{3AB6C89E-82C8-BE39-4B95-181B2BA0078C}"/>
              </a:ext>
            </a:extLst>
          </p:cNvPr>
          <p:cNvSpPr>
            <a:spLocks noGrp="1" noChangeArrowheads="1"/>
          </p:cNvSpPr>
          <p:nvPr>
            <p:ph idx="1"/>
          </p:nvPr>
        </p:nvSpPr>
        <p:spPr>
          <a:xfrm>
            <a:off x="0" y="0"/>
            <a:ext cx="9144000" cy="6858000"/>
          </a:xfrm>
        </p:spPr>
        <p:txBody>
          <a:bodyPr/>
          <a:lstStyle/>
          <a:p>
            <a:pPr>
              <a:buFontTx/>
              <a:buNone/>
            </a:pPr>
            <a:r>
              <a:rPr lang="en-US" altLang="en-US" sz="9600" b="1" dirty="0">
                <a:solidFill>
                  <a:srgbClr val="00B050"/>
                </a:solidFill>
                <a:latin typeface="Times New Roman" panose="02020603050405020304" pitchFamily="18" charset="0"/>
                <a:cs typeface="Times New Roman" panose="02020603050405020304" pitchFamily="18" charset="0"/>
              </a:rPr>
              <a:t>Dietary</a:t>
            </a:r>
          </a:p>
          <a:p>
            <a:pPr>
              <a:buFontTx/>
              <a:buNone/>
            </a:pPr>
            <a:r>
              <a:rPr lang="en-US" altLang="en-US" sz="9600" b="1" dirty="0">
                <a:solidFill>
                  <a:srgbClr val="00B050"/>
                </a:solidFill>
                <a:latin typeface="Times New Roman" panose="02020603050405020304" pitchFamily="18" charset="0"/>
                <a:cs typeface="Times New Roman" panose="02020603050405020304" pitchFamily="18" charset="0"/>
              </a:rPr>
              <a:t> Fiber</a:t>
            </a:r>
            <a:endParaRPr lang="en-US" altLang="en-US" sz="4000" dirty="0">
              <a:solidFill>
                <a:srgbClr val="FF0000"/>
              </a:solidFill>
              <a:latin typeface="Times New Roman" panose="02020603050405020304" pitchFamily="18" charset="0"/>
              <a:cs typeface="Times New Roman" panose="02020603050405020304" pitchFamily="18" charset="0"/>
            </a:endParaRPr>
          </a:p>
          <a:p>
            <a:pPr>
              <a:buFontTx/>
              <a:buNone/>
            </a:pPr>
            <a:endParaRPr lang="en-US" altLang="en-US" sz="4000" dirty="0">
              <a:solidFill>
                <a:srgbClr val="FF0000"/>
              </a:solidFill>
              <a:latin typeface="Times New Roman" panose="02020603050405020304" pitchFamily="18" charset="0"/>
              <a:cs typeface="Times New Roman" panose="02020603050405020304" pitchFamily="18" charset="0"/>
            </a:endParaRPr>
          </a:p>
          <a:p>
            <a:pPr>
              <a:buFontTx/>
              <a:buNone/>
            </a:pPr>
            <a:endParaRPr lang="en-US" altLang="en-US" sz="4000" dirty="0">
              <a:solidFill>
                <a:srgbClr val="FF0000"/>
              </a:solidFill>
              <a:latin typeface="Times New Roman" panose="02020603050405020304" pitchFamily="18" charset="0"/>
              <a:cs typeface="Times New Roman" panose="02020603050405020304" pitchFamily="18" charset="0"/>
            </a:endParaRPr>
          </a:p>
          <a:p>
            <a:pPr>
              <a:buFontTx/>
              <a:buNone/>
            </a:pPr>
            <a:r>
              <a:rPr lang="en-US" altLang="en-US" sz="4000" b="1" i="1" u="sng" dirty="0" err="1" smtClean="0">
                <a:solidFill>
                  <a:srgbClr val="7030A0"/>
                </a:solidFill>
                <a:latin typeface="Times New Roman" panose="02020603050405020304" pitchFamily="18" charset="0"/>
                <a:cs typeface="Times New Roman" panose="02020603050405020304" pitchFamily="18" charset="0"/>
              </a:rPr>
              <a:t>Dr.Roza</a:t>
            </a:r>
            <a:r>
              <a:rPr lang="en-US" altLang="en-US" sz="4000" b="1" i="1" u="sng" dirty="0" smtClean="0">
                <a:solidFill>
                  <a:srgbClr val="7030A0"/>
                </a:solidFill>
                <a:latin typeface="Times New Roman" panose="02020603050405020304" pitchFamily="18" charset="0"/>
                <a:cs typeface="Times New Roman" panose="02020603050405020304" pitchFamily="18" charset="0"/>
              </a:rPr>
              <a:t> </a:t>
            </a:r>
            <a:r>
              <a:rPr lang="en-US" altLang="en-US" sz="4000" b="1" i="1" u="sng" dirty="0">
                <a:solidFill>
                  <a:srgbClr val="7030A0"/>
                </a:solidFill>
                <a:latin typeface="Times New Roman" panose="02020603050405020304" pitchFamily="18" charset="0"/>
                <a:cs typeface="Times New Roman" panose="02020603050405020304" pitchFamily="18" charset="0"/>
              </a:rPr>
              <a:t>T. </a:t>
            </a:r>
            <a:r>
              <a:rPr lang="en-US" altLang="en-US" sz="4000" b="1" i="1" u="sng" dirty="0" err="1">
                <a:solidFill>
                  <a:srgbClr val="7030A0"/>
                </a:solidFill>
                <a:latin typeface="Times New Roman" panose="02020603050405020304" pitchFamily="18" charset="0"/>
                <a:cs typeface="Times New Roman" panose="02020603050405020304" pitchFamily="18" charset="0"/>
              </a:rPr>
              <a:t>Yaseen</a:t>
            </a:r>
            <a:endParaRPr lang="en-US" altLang="en-US" sz="4000" b="1" i="1" u="sng" dirty="0">
              <a:solidFill>
                <a:srgbClr val="7030A0"/>
              </a:solidFill>
              <a:latin typeface="Times New Roman" panose="02020603050405020304" pitchFamily="18" charset="0"/>
              <a:cs typeface="Times New Roman" panose="02020603050405020304" pitchFamily="18" charset="0"/>
            </a:endParaRPr>
          </a:p>
        </p:txBody>
      </p:sp>
      <p:pic>
        <p:nvPicPr>
          <p:cNvPr id="3075" name="Picture 4" descr="C:\Users\KAWA IT\Desktop\5\Antioxidant - Wikipedia, the free encyclopedia_files\170px-Vegetarian_diet.jpg">
            <a:extLst>
              <a:ext uri="{FF2B5EF4-FFF2-40B4-BE49-F238E27FC236}">
                <a16:creationId xmlns:a16="http://schemas.microsoft.com/office/drawing/2014/main" id="{014F5715-675E-6778-E4FA-FA061FE463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0"/>
            <a:ext cx="529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33B513E7-6830-2D13-B0CB-FEA2F79E5B73}"/>
              </a:ext>
            </a:extLst>
          </p:cNvPr>
          <p:cNvSpPr>
            <a:spLocks noGrp="1" noChangeArrowheads="1"/>
          </p:cNvSpPr>
          <p:nvPr>
            <p:ph type="body" idx="1"/>
          </p:nvPr>
        </p:nvSpPr>
        <p:spPr>
          <a:xfrm>
            <a:off x="0" y="260350"/>
            <a:ext cx="9144000" cy="6597650"/>
          </a:xfrm>
        </p:spPr>
        <p:txBody>
          <a:bodyPr/>
          <a:lstStyle/>
          <a:p>
            <a:pPr eaLnBrk="1" hangingPunct="1"/>
            <a:r>
              <a:rPr lang="en-US" altLang="en-US" sz="3600" b="1" i="1" u="sng">
                <a:solidFill>
                  <a:srgbClr val="7030A0"/>
                </a:solidFill>
              </a:rPr>
              <a:t>Hypoglycemic and hypocholesteromic effects of fiber:</a:t>
            </a:r>
          </a:p>
          <a:p>
            <a:pPr eaLnBrk="1" hangingPunct="1">
              <a:buFontTx/>
              <a:buNone/>
            </a:pPr>
            <a:r>
              <a:rPr lang="en-US" altLang="en-US" sz="3600" b="1" i="1" u="sng"/>
              <a:t> </a:t>
            </a:r>
          </a:p>
          <a:p>
            <a:pPr eaLnBrk="1" hangingPunct="1"/>
            <a:r>
              <a:rPr lang="en-US" altLang="en-US" sz="4000" b="1" i="1" u="sng">
                <a:solidFill>
                  <a:srgbClr val="7030A0"/>
                </a:solidFill>
              </a:rPr>
              <a:t>Adverse effect of dietary fiber:</a:t>
            </a:r>
          </a:p>
          <a:p>
            <a:pPr algn="just" eaLnBrk="1" hangingPunct="1">
              <a:buFontTx/>
              <a:buNone/>
            </a:pPr>
            <a:r>
              <a:rPr lang="en-US" altLang="en-US" sz="3600"/>
              <a:t>   </a:t>
            </a:r>
            <a:r>
              <a:rPr lang="en-US" altLang="en-US" sz="4800">
                <a:latin typeface="Times New Roman" panose="02020603050405020304" pitchFamily="18" charset="0"/>
                <a:cs typeface="Times New Roman" panose="02020603050405020304" pitchFamily="18" charset="0"/>
              </a:rPr>
              <a:t>Dietary fiber also have some adverse effects on nutrition by binding some mineral elements and preventing their proper absorption especially zinc ion.</a:t>
            </a:r>
          </a:p>
          <a:p>
            <a:pPr eaLnBrk="1" hangingPunct="1">
              <a:buFontTx/>
              <a:buNone/>
            </a:pPr>
            <a:endParaRPr lang="en-US" altLang="en-US" sz="3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28FD17B9-A261-4BA0-100D-D9EFB44C3A19}"/>
              </a:ext>
            </a:extLst>
          </p:cNvPr>
          <p:cNvSpPr>
            <a:spLocks noGrp="1" noChangeArrowheads="1"/>
          </p:cNvSpPr>
          <p:nvPr>
            <p:ph idx="1"/>
          </p:nvPr>
        </p:nvSpPr>
        <p:spPr>
          <a:xfrm>
            <a:off x="0" y="0"/>
            <a:ext cx="9144000" cy="6858000"/>
          </a:xfrm>
        </p:spPr>
        <p:txBody>
          <a:bodyPr/>
          <a:lstStyle/>
          <a:p>
            <a:pPr algn="just">
              <a:lnSpc>
                <a:spcPct val="150000"/>
              </a:lnSpc>
              <a:buFontTx/>
              <a:buNone/>
            </a:pPr>
            <a:r>
              <a:rPr lang="en-US" altLang="en-US" sz="4000">
                <a:latin typeface="Times New Roman" panose="02020603050405020304" pitchFamily="18" charset="0"/>
                <a:cs typeface="Times New Roman" panose="02020603050405020304" pitchFamily="18" charset="0"/>
              </a:rPr>
              <a:t>    </a:t>
            </a:r>
          </a:p>
          <a:p>
            <a:pPr algn="just">
              <a:lnSpc>
                <a:spcPct val="150000"/>
              </a:lnSpc>
              <a:buFontTx/>
              <a:buNone/>
            </a:pPr>
            <a:r>
              <a:rPr lang="en-US" altLang="en-US" sz="4000">
                <a:solidFill>
                  <a:srgbClr val="FF0000"/>
                </a:solidFill>
                <a:latin typeface="Times New Roman" panose="02020603050405020304" pitchFamily="18" charset="0"/>
                <a:cs typeface="Times New Roman" panose="02020603050405020304" pitchFamily="18" charset="0"/>
              </a:rPr>
              <a:t>      One type of insoluble dietary fiber, resistant starch has been shown to directly increase insulin sensitivity in healthy people, in type 2 diabetes and in individuals with insulin resistance.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657EB9BD-7A78-9A32-811A-FAEEB9A45108}"/>
              </a:ext>
            </a:extLst>
          </p:cNvPr>
          <p:cNvSpPr>
            <a:spLocks noGrp="1" noChangeArrowheads="1"/>
          </p:cNvSpPr>
          <p:nvPr>
            <p:ph idx="1"/>
          </p:nvPr>
        </p:nvSpPr>
        <p:spPr>
          <a:xfrm>
            <a:off x="0" y="0"/>
            <a:ext cx="9144000" cy="6858000"/>
          </a:xfrm>
        </p:spPr>
        <p:txBody>
          <a:bodyPr/>
          <a:lstStyle/>
          <a:p>
            <a:pPr>
              <a:buFontTx/>
              <a:buNone/>
            </a:pPr>
            <a:r>
              <a:rPr lang="en-US" altLang="en-US" sz="6000">
                <a:solidFill>
                  <a:srgbClr val="C00000"/>
                </a:solidFill>
                <a:latin typeface="Times New Roman" panose="02020603050405020304" pitchFamily="18" charset="0"/>
                <a:cs typeface="Times New Roman" panose="02020603050405020304" pitchFamily="18" charset="0"/>
              </a:rPr>
              <a:t>Dietary fiber and obesity</a:t>
            </a:r>
          </a:p>
          <a:p>
            <a:pPr algn="just">
              <a:buFontTx/>
              <a:buNone/>
            </a:pPr>
            <a:r>
              <a:rPr lang="en-US" altLang="en-US" sz="4000">
                <a:solidFill>
                  <a:srgbClr val="FF0000"/>
                </a:solidFill>
                <a:latin typeface="Times New Roman" panose="02020603050405020304" pitchFamily="18" charset="0"/>
                <a:cs typeface="Times New Roman" panose="02020603050405020304" pitchFamily="18" charset="0"/>
              </a:rPr>
              <a:t>     One of the functions of dietary fiber may be to aid in energy control and reduced risk for development of obesity.</a:t>
            </a:r>
          </a:p>
          <a:p>
            <a:pPr algn="just">
              <a:buFontTx/>
              <a:buNone/>
            </a:pPr>
            <a:endParaRPr lang="en-US" altLang="en-US" sz="4000">
              <a:solidFill>
                <a:srgbClr val="FF0000"/>
              </a:solidFill>
              <a:latin typeface="Times New Roman" panose="02020603050405020304" pitchFamily="18" charset="0"/>
              <a:cs typeface="Times New Roman" panose="02020603050405020304" pitchFamily="18" charset="0"/>
            </a:endParaRPr>
          </a:p>
          <a:p>
            <a:pPr algn="just">
              <a:buFontTx/>
              <a:buNone/>
            </a:pPr>
            <a:r>
              <a:rPr lang="en-US" altLang="en-US" sz="4000">
                <a:solidFill>
                  <a:srgbClr val="FF0000"/>
                </a:solidFill>
                <a:latin typeface="Times New Roman" panose="02020603050405020304" pitchFamily="18" charset="0"/>
                <a:cs typeface="Times New Roman" panose="02020603050405020304" pitchFamily="18" charset="0"/>
              </a:rPr>
              <a:t>      </a:t>
            </a:r>
            <a:r>
              <a:rPr lang="en-US" altLang="en-US" sz="4000">
                <a:solidFill>
                  <a:srgbClr val="0070C0"/>
                </a:solidFill>
                <a:latin typeface="Times New Roman" panose="02020603050405020304" pitchFamily="18" charset="0"/>
                <a:cs typeface="Times New Roman" panose="02020603050405020304" pitchFamily="18" charset="0"/>
              </a:rPr>
              <a:t>In general, fiber-rich diets, have to reduced energy density compound with high fat diets. This is related to fibers ability to add bulk and weight to the diet.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F3716DEB-D9AC-244B-B345-A9B121352A26}"/>
              </a:ext>
            </a:extLst>
          </p:cNvPr>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altLang="en-US" sz="5400" b="1" i="1" u="sng">
                <a:solidFill>
                  <a:srgbClr val="7030A0"/>
                </a:solidFill>
              </a:rPr>
              <a:t>Daily requirement:</a:t>
            </a:r>
          </a:p>
          <a:p>
            <a:pPr algn="just" eaLnBrk="1" hangingPunct="1">
              <a:lnSpc>
                <a:spcPct val="90000"/>
              </a:lnSpc>
              <a:buFontTx/>
              <a:buNone/>
            </a:pPr>
            <a:r>
              <a:rPr lang="en-US" altLang="en-US" sz="3600"/>
              <a:t>            </a:t>
            </a:r>
            <a:r>
              <a:rPr lang="en-US" altLang="en-US" sz="4400"/>
              <a:t>Recommended approximately (14gm) dietary fiber/1000Kcal. It is suggested that an intake of 35-40 gm fiber a day is desirable for adults.</a:t>
            </a:r>
          </a:p>
          <a:p>
            <a:pPr algn="just" eaLnBrk="1" hangingPunct="1">
              <a:buFontTx/>
              <a:buNone/>
            </a:pPr>
            <a:r>
              <a:rPr lang="en-US" altLang="en-US" sz="4400"/>
              <a:t>          For children over the age two years, the recommended intake is child's age +5 grams.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6993-4927-E59C-2B67-7798BF6E9A86}"/>
              </a:ext>
            </a:extLst>
          </p:cNvPr>
          <p:cNvSpPr>
            <a:spLocks noGrp="1"/>
          </p:cNvSpPr>
          <p:nvPr>
            <p:ph type="title"/>
          </p:nvPr>
        </p:nvSpPr>
        <p:spPr>
          <a:xfrm>
            <a:off x="866775" y="1587500"/>
            <a:ext cx="6570663" cy="660400"/>
          </a:xfrm>
        </p:spPr>
        <p:txBody>
          <a:bodyPr/>
          <a:lstStyle/>
          <a:p>
            <a:pPr>
              <a:defRPr/>
            </a:pPr>
            <a:r>
              <a:rPr lang="en-US" sz="4050" b="1" dirty="0">
                <a:latin typeface="Times New Roman" panose="02020603050405020304" pitchFamily="18" charset="0"/>
                <a:cs typeface="Times New Roman" panose="02020603050405020304" pitchFamily="18" charset="0"/>
              </a:rPr>
              <a:t>Eat Your Fiber!</a:t>
            </a:r>
          </a:p>
        </p:txBody>
      </p:sp>
      <p:pic>
        <p:nvPicPr>
          <p:cNvPr id="16387" name="Picture 2" descr="Image result for picture of dietary fiber">
            <a:extLst>
              <a:ext uri="{FF2B5EF4-FFF2-40B4-BE49-F238E27FC236}">
                <a16:creationId xmlns:a16="http://schemas.microsoft.com/office/drawing/2014/main" id="{FCC295C0-92CA-6C11-D190-8F3ECF54F68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7613" y="2809875"/>
            <a:ext cx="6297612" cy="296386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D873968C-4DFF-B1D8-2B8C-C65D07B4BE7C}"/>
              </a:ext>
            </a:extLst>
          </p:cNvPr>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altLang="en-US" sz="5400" b="1" i="1" u="sng">
                <a:solidFill>
                  <a:srgbClr val="FF0000"/>
                </a:solidFill>
              </a:rPr>
              <a:t>Significance of dietary fiber in medicine:</a:t>
            </a:r>
            <a:r>
              <a:rPr lang="en-US" altLang="en-US" sz="5400">
                <a:solidFill>
                  <a:srgbClr val="FF0000"/>
                </a:solidFill>
              </a:rPr>
              <a:t>   </a:t>
            </a:r>
          </a:p>
          <a:p>
            <a:pPr algn="just" eaLnBrk="1" hangingPunct="1">
              <a:lnSpc>
                <a:spcPct val="90000"/>
              </a:lnSpc>
              <a:buFontTx/>
              <a:buNone/>
            </a:pPr>
            <a:r>
              <a:rPr lang="en-US" altLang="en-US"/>
              <a:t>     </a:t>
            </a:r>
            <a:r>
              <a:rPr lang="en-US" altLang="en-US" sz="3600">
                <a:latin typeface="Times New Roman" panose="02020603050405020304" pitchFamily="18" charset="0"/>
                <a:cs typeface="Times New Roman" panose="02020603050405020304" pitchFamily="18" charset="0"/>
              </a:rPr>
              <a:t>High fiber diet is associated with reduced incidence of a number of diseases like;</a:t>
            </a:r>
          </a:p>
          <a:p>
            <a:pPr eaLnBrk="1" hangingPunct="1">
              <a:lnSpc>
                <a:spcPct val="90000"/>
              </a:lnSpc>
              <a:buFontTx/>
              <a:buNone/>
            </a:pPr>
            <a:endParaRPr lang="en-US" altLang="en-US"/>
          </a:p>
          <a:p>
            <a:pPr eaLnBrk="1" hangingPunct="1">
              <a:lnSpc>
                <a:spcPct val="90000"/>
              </a:lnSpc>
            </a:pPr>
            <a:r>
              <a:rPr lang="en-US" altLang="en-US" sz="4000">
                <a:solidFill>
                  <a:srgbClr val="0070C0"/>
                </a:solidFill>
                <a:latin typeface="Times New Roman" panose="02020603050405020304" pitchFamily="18" charset="0"/>
                <a:cs typeface="Times New Roman" panose="02020603050405020304" pitchFamily="18" charset="0"/>
              </a:rPr>
              <a:t>Coronary heart disease (CHD)</a:t>
            </a:r>
          </a:p>
          <a:p>
            <a:pPr eaLnBrk="1" hangingPunct="1">
              <a:lnSpc>
                <a:spcPct val="90000"/>
              </a:lnSpc>
            </a:pPr>
            <a:r>
              <a:rPr lang="en-US" altLang="en-US" sz="4000">
                <a:solidFill>
                  <a:srgbClr val="0070C0"/>
                </a:solidFill>
                <a:latin typeface="Times New Roman" panose="02020603050405020304" pitchFamily="18" charset="0"/>
                <a:cs typeface="Times New Roman" panose="02020603050405020304" pitchFamily="18" charset="0"/>
              </a:rPr>
              <a:t>Colon cancer</a:t>
            </a:r>
          </a:p>
          <a:p>
            <a:pPr eaLnBrk="1" hangingPunct="1">
              <a:lnSpc>
                <a:spcPct val="90000"/>
              </a:lnSpc>
            </a:pPr>
            <a:r>
              <a:rPr lang="en-US" altLang="en-US" sz="4000">
                <a:solidFill>
                  <a:srgbClr val="0070C0"/>
                </a:solidFill>
                <a:latin typeface="Times New Roman" panose="02020603050405020304" pitchFamily="18" charset="0"/>
                <a:cs typeface="Times New Roman" panose="02020603050405020304" pitchFamily="18" charset="0"/>
              </a:rPr>
              <a:t>Diabetes</a:t>
            </a:r>
          </a:p>
          <a:p>
            <a:pPr eaLnBrk="1" hangingPunct="1">
              <a:lnSpc>
                <a:spcPct val="90000"/>
              </a:lnSpc>
            </a:pPr>
            <a:r>
              <a:rPr lang="en-US" altLang="en-US" sz="4000">
                <a:solidFill>
                  <a:srgbClr val="0070C0"/>
                </a:solidFill>
                <a:latin typeface="Times New Roman" panose="02020603050405020304" pitchFamily="18" charset="0"/>
                <a:cs typeface="Times New Roman" panose="02020603050405020304" pitchFamily="18" charset="0"/>
              </a:rPr>
              <a:t>Diverticulosis</a:t>
            </a:r>
          </a:p>
          <a:p>
            <a:pPr eaLnBrk="1" hangingPunct="1">
              <a:lnSpc>
                <a:spcPct val="90000"/>
              </a:lnSpc>
            </a:pPr>
            <a:r>
              <a:rPr lang="en-US" altLang="en-US" sz="4000">
                <a:solidFill>
                  <a:srgbClr val="0070C0"/>
                </a:solidFill>
                <a:latin typeface="Times New Roman" panose="02020603050405020304" pitchFamily="18" charset="0"/>
                <a:cs typeface="Times New Roman" panose="02020603050405020304" pitchFamily="18" charset="0"/>
              </a:rPr>
              <a:t>Hemorrhoids</a:t>
            </a:r>
          </a:p>
          <a:p>
            <a:pPr eaLnBrk="1" hangingPunct="1">
              <a:lnSpc>
                <a:spcPct val="90000"/>
              </a:lnSpc>
              <a:buFontTx/>
              <a:buNone/>
            </a:pPr>
            <a:r>
              <a:rPr lang="en-US" altLang="en-US"/>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E7EB36E-ABCA-5743-3698-8F13727667D0}"/>
              </a:ext>
            </a:extLst>
          </p:cNvPr>
          <p:cNvSpPr>
            <a:spLocks noGrp="1" noChangeArrowheads="1"/>
          </p:cNvSpPr>
          <p:nvPr>
            <p:ph type="title"/>
          </p:nvPr>
        </p:nvSpPr>
        <p:spPr>
          <a:xfrm>
            <a:off x="0" y="1527175"/>
            <a:ext cx="9121775" cy="873125"/>
          </a:xfrm>
        </p:spPr>
        <p:txBody>
          <a:bodyPr/>
          <a:lstStyle/>
          <a:p>
            <a:r>
              <a:rPr lang="en-US" altLang="en-US" sz="9600" b="1">
                <a:solidFill>
                  <a:srgbClr val="FF0000"/>
                </a:solidFill>
                <a:latin typeface="Times New Roman" panose="02020603050405020304" pitchFamily="18" charset="0"/>
                <a:cs typeface="Times New Roman" panose="02020603050405020304" pitchFamily="18" charset="0"/>
              </a:rPr>
              <a:t>Alcohol</a:t>
            </a:r>
            <a:endParaRPr lang="en-US" altLang="en-US" sz="9600" b="1">
              <a:solidFill>
                <a:srgbClr val="FF0000"/>
              </a:solidFill>
            </a:endParaRPr>
          </a:p>
        </p:txBody>
      </p:sp>
      <p:sp>
        <p:nvSpPr>
          <p:cNvPr id="18435" name="Content Placeholder 2">
            <a:extLst>
              <a:ext uri="{FF2B5EF4-FFF2-40B4-BE49-F238E27FC236}">
                <a16:creationId xmlns:a16="http://schemas.microsoft.com/office/drawing/2014/main" id="{105AA753-B25F-0E3E-33E0-FC4160EAA3E6}"/>
              </a:ext>
            </a:extLst>
          </p:cNvPr>
          <p:cNvSpPr>
            <a:spLocks noGrp="1" noChangeArrowheads="1"/>
          </p:cNvSpPr>
          <p:nvPr>
            <p:ph idx="1"/>
          </p:nvPr>
        </p:nvSpPr>
        <p:spPr>
          <a:xfrm>
            <a:off x="0" y="2809875"/>
            <a:ext cx="4778375" cy="2838450"/>
          </a:xfrm>
        </p:spPr>
        <p:txBody>
          <a:bodyPr/>
          <a:lstStyle/>
          <a:p>
            <a:pPr marL="0" indent="0" algn="ctr">
              <a:buFontTx/>
              <a:buNone/>
            </a:pPr>
            <a:r>
              <a:rPr lang="en-US" altLang="en-US" sz="4500"/>
              <a:t>C</a:t>
            </a:r>
            <a:r>
              <a:rPr lang="en-US" altLang="en-US" sz="4500" baseline="-25000"/>
              <a:t>2</a:t>
            </a:r>
            <a:r>
              <a:rPr lang="en-US" altLang="en-US" sz="4500"/>
              <a:t>H</a:t>
            </a:r>
            <a:r>
              <a:rPr lang="en-US" altLang="en-US" sz="4500" baseline="-25000"/>
              <a:t>5</a:t>
            </a:r>
            <a:r>
              <a:rPr lang="en-US" altLang="en-US" sz="4500"/>
              <a:t>OH</a:t>
            </a:r>
            <a:endParaRPr lang="en-US" altLang="en-US" sz="4500">
              <a:latin typeface="Times New Roman" panose="02020603050405020304" pitchFamily="18" charset="0"/>
              <a:cs typeface="Times New Roman" panose="02020603050405020304" pitchFamily="18" charset="0"/>
            </a:endParaRPr>
          </a:p>
          <a:p>
            <a:pPr marL="0" indent="0" algn="ctr">
              <a:buFontTx/>
              <a:buNone/>
            </a:pPr>
            <a:r>
              <a:rPr lang="en-US" altLang="en-US" sz="2700">
                <a:latin typeface="Times New Roman" panose="02020603050405020304" pitchFamily="18" charset="0"/>
                <a:cs typeface="Times New Roman" panose="02020603050405020304" pitchFamily="18" charset="0"/>
              </a:rPr>
              <a:t>Ethanol (ethyl alcohol)</a:t>
            </a:r>
          </a:p>
          <a:p>
            <a:pPr marL="0" indent="0" algn="ctr">
              <a:buFontTx/>
              <a:buNone/>
            </a:pPr>
            <a:r>
              <a:rPr lang="en-US" altLang="en-US" sz="2700">
                <a:latin typeface="Times New Roman" panose="02020603050405020304" pitchFamily="18" charset="0"/>
                <a:cs typeface="Times New Roman" panose="02020603050405020304" pitchFamily="18" charset="0"/>
              </a:rPr>
              <a:t>Grain Alcohol</a:t>
            </a:r>
          </a:p>
          <a:p>
            <a:pPr marL="0" indent="0" algn="ctr">
              <a:buFontTx/>
              <a:buNone/>
            </a:pPr>
            <a:r>
              <a:rPr lang="en-US" altLang="en-US" sz="2700">
                <a:latin typeface="Times New Roman" panose="02020603050405020304" pitchFamily="18" charset="0"/>
                <a:cs typeface="Times New Roman" panose="02020603050405020304" pitchFamily="18" charset="0"/>
              </a:rPr>
              <a:t>Drinking Alcohol</a:t>
            </a:r>
          </a:p>
          <a:p>
            <a:pPr marL="0" indent="0">
              <a:buFontTx/>
              <a:buNone/>
            </a:pPr>
            <a:endParaRPr lang="en-US" altLang="en-US" sz="2700">
              <a:latin typeface="Times New Roman" panose="02020603050405020304" pitchFamily="18" charset="0"/>
              <a:cs typeface="Times New Roman" panose="02020603050405020304" pitchFamily="18" charset="0"/>
            </a:endParaRPr>
          </a:p>
        </p:txBody>
      </p:sp>
      <p:pic>
        <p:nvPicPr>
          <p:cNvPr id="18436" name="Picture 4" descr="Image result for drinking alcohol">
            <a:extLst>
              <a:ext uri="{FF2B5EF4-FFF2-40B4-BE49-F238E27FC236}">
                <a16:creationId xmlns:a16="http://schemas.microsoft.com/office/drawing/2014/main" id="{359B0FF9-250A-CF59-F792-C91777890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8375" y="2828925"/>
            <a:ext cx="4365625"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99A20F6C-8968-C2DC-2B12-C1D22B0D3383}"/>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sz="6000" b="1" u="sng">
                <a:solidFill>
                  <a:srgbClr val="C00000"/>
                </a:solidFill>
                <a:latin typeface="Times New Roman" panose="02020603050405020304" pitchFamily="18" charset="0"/>
                <a:cs typeface="Times New Roman" panose="02020603050405020304" pitchFamily="18" charset="0"/>
              </a:rPr>
              <a:t>Alcohol:</a:t>
            </a:r>
            <a:endParaRPr lang="en-US" altLang="en-US" sz="6000">
              <a:solidFill>
                <a:srgbClr val="C00000"/>
              </a:solidFill>
              <a:latin typeface="Times New Roman" panose="02020603050405020304" pitchFamily="18" charset="0"/>
              <a:cs typeface="Times New Roman" panose="02020603050405020304" pitchFamily="18" charset="0"/>
            </a:endParaRPr>
          </a:p>
          <a:p>
            <a:pPr algn="just" eaLnBrk="1" hangingPunct="1">
              <a:buFontTx/>
              <a:buNone/>
            </a:pPr>
            <a:r>
              <a:rPr lang="en-US" altLang="en-US" sz="4000"/>
              <a:t>    </a:t>
            </a:r>
            <a:r>
              <a:rPr lang="en-US" altLang="en-US" sz="3600">
                <a:solidFill>
                  <a:srgbClr val="0070C0"/>
                </a:solidFill>
                <a:latin typeface="Times New Roman" panose="02020603050405020304" pitchFamily="18" charset="0"/>
                <a:cs typeface="Times New Roman" panose="02020603050405020304" pitchFamily="18" charset="0"/>
              </a:rPr>
              <a:t>Alcohol is the only substance that is both a nutrient and affecting the brain function. The word alcohol is used to mean ethyl alcohol (ethanol), </a:t>
            </a:r>
            <a:r>
              <a:rPr lang="en-US" altLang="en-US" sz="3600"/>
              <a:t> </a:t>
            </a:r>
            <a:r>
              <a:rPr lang="en-US" altLang="en-US" sz="4000">
                <a:solidFill>
                  <a:srgbClr val="FF0000"/>
                </a:solidFill>
              </a:rPr>
              <a:t>CH3CH2OH.</a:t>
            </a:r>
          </a:p>
          <a:p>
            <a:pPr algn="just" eaLnBrk="1" hangingPunct="1">
              <a:lnSpc>
                <a:spcPct val="150000"/>
              </a:lnSpc>
              <a:buFontTx/>
              <a:buNone/>
            </a:pPr>
            <a:r>
              <a:rPr lang="en-US" altLang="en-US" sz="3600"/>
              <a:t>     </a:t>
            </a:r>
            <a:r>
              <a:rPr lang="en-US" altLang="en-US" sz="4000">
                <a:solidFill>
                  <a:srgbClr val="C00000"/>
                </a:solidFill>
                <a:latin typeface="Times New Roman" panose="02020603050405020304" pitchFamily="18" charset="0"/>
                <a:cs typeface="Times New Roman" panose="02020603050405020304" pitchFamily="18" charset="0"/>
              </a:rPr>
              <a:t>Alcohol is normally consumed not pure (neat) but in aqueous solution in alcoholic beverages.</a:t>
            </a:r>
          </a:p>
          <a:p>
            <a:pPr eaLnBrk="1" hangingPunct="1">
              <a:buFontTx/>
              <a:buNone/>
            </a:pPr>
            <a:endParaRPr lang="en-US" altLang="en-US" sz="36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E504B2B8-3150-8158-BDA6-1394A8950210}"/>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sz="5400" b="1" u="sng">
                <a:solidFill>
                  <a:srgbClr val="FF0000"/>
                </a:solidFill>
                <a:latin typeface="Times New Roman" panose="02020603050405020304" pitchFamily="18" charset="0"/>
                <a:cs typeface="Times New Roman" panose="02020603050405020304" pitchFamily="18" charset="0"/>
              </a:rPr>
              <a:t>Absorption and metabolism:</a:t>
            </a:r>
            <a:endParaRPr lang="en-US" altLang="en-US" sz="5400">
              <a:solidFill>
                <a:srgbClr val="FF0000"/>
              </a:solidFill>
              <a:latin typeface="Times New Roman" panose="02020603050405020304" pitchFamily="18" charset="0"/>
              <a:cs typeface="Times New Roman" panose="02020603050405020304" pitchFamily="18" charset="0"/>
            </a:endParaRPr>
          </a:p>
          <a:p>
            <a:pPr algn="just" eaLnBrk="1" hangingPunct="1">
              <a:buFontTx/>
              <a:buNone/>
            </a:pPr>
            <a:r>
              <a:rPr lang="en-US" altLang="en-US"/>
              <a:t>     </a:t>
            </a:r>
            <a:r>
              <a:rPr lang="en-US" altLang="en-US" sz="4800">
                <a:solidFill>
                  <a:srgbClr val="0070C0"/>
                </a:solidFill>
                <a:latin typeface="Times New Roman" panose="02020603050405020304" pitchFamily="18" charset="0"/>
                <a:cs typeface="Times New Roman" panose="02020603050405020304" pitchFamily="18" charset="0"/>
              </a:rPr>
              <a:t>Ethanol is readily absorbed unchanged from the jejunum; it is one of the few substances that is also absorbed from the stomach. It is distributed throughout the total body water “moving easily through cell membranes”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1F62E336-9896-4566-558E-E67952B58894}"/>
              </a:ext>
            </a:extLst>
          </p:cNvPr>
          <p:cNvSpPr>
            <a:spLocks noGrp="1" noChangeArrowheads="1"/>
          </p:cNvSpPr>
          <p:nvPr>
            <p:ph idx="1"/>
          </p:nvPr>
        </p:nvSpPr>
        <p:spPr>
          <a:xfrm>
            <a:off x="0" y="0"/>
            <a:ext cx="9144000" cy="6858000"/>
          </a:xfrm>
        </p:spPr>
        <p:txBody>
          <a:bodyPr/>
          <a:lstStyle/>
          <a:p>
            <a:pPr algn="just">
              <a:lnSpc>
                <a:spcPct val="150000"/>
              </a:lnSpc>
              <a:buFontTx/>
              <a:buNone/>
            </a:pPr>
            <a:r>
              <a:rPr lang="en-US" altLang="en-US"/>
              <a:t>      </a:t>
            </a:r>
            <a:r>
              <a:rPr lang="en-US" altLang="en-US" sz="4800">
                <a:solidFill>
                  <a:srgbClr val="0070C0"/>
                </a:solidFill>
                <a:latin typeface="Times New Roman" panose="02020603050405020304" pitchFamily="18" charset="0"/>
                <a:cs typeface="Times New Roman" panose="02020603050405020304" pitchFamily="18" charset="0"/>
              </a:rPr>
              <a:t>Alcohol is nearly all metabolized in the liver but a small amount is already metabolized as it passes through the stomach wall.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2A455D12-EEF4-2A0B-9AB7-CD21A52EE1BD}"/>
              </a:ext>
            </a:extLst>
          </p:cNvPr>
          <p:cNvSpPr>
            <a:spLocks noGrp="1" noChangeArrowheads="1"/>
          </p:cNvSpPr>
          <p:nvPr>
            <p:ph type="subTitle" idx="1"/>
          </p:nvPr>
        </p:nvSpPr>
        <p:spPr>
          <a:xfrm>
            <a:off x="0" y="0"/>
            <a:ext cx="9144000" cy="6858000"/>
          </a:xfrm>
        </p:spPr>
        <p:txBody>
          <a:bodyPr/>
          <a:lstStyle/>
          <a:p>
            <a:pPr algn="l" eaLnBrk="1" hangingPunct="1"/>
            <a:r>
              <a:rPr lang="en-US" altLang="en-US" sz="6000" b="1" i="1" u="sng">
                <a:solidFill>
                  <a:srgbClr val="FF0000"/>
                </a:solidFill>
                <a:latin typeface="Times New Roman" panose="02020603050405020304" pitchFamily="18" charset="0"/>
                <a:cs typeface="Times New Roman" panose="02020603050405020304" pitchFamily="18" charset="0"/>
              </a:rPr>
              <a:t>Dietary fiber:</a:t>
            </a:r>
            <a:endParaRPr lang="en-US" altLang="en-US" sz="6000" b="1" i="1">
              <a:solidFill>
                <a:srgbClr val="FF0000"/>
              </a:solidFill>
              <a:latin typeface="Times New Roman" panose="02020603050405020304" pitchFamily="18" charset="0"/>
              <a:cs typeface="Times New Roman" panose="02020603050405020304" pitchFamily="18" charset="0"/>
            </a:endParaRPr>
          </a:p>
          <a:p>
            <a:pPr algn="just" eaLnBrk="1" hangingPunct="1"/>
            <a:r>
              <a:rPr lang="en-US" altLang="en-US"/>
              <a:t>     </a:t>
            </a:r>
            <a:r>
              <a:rPr lang="en-US" altLang="en-US" sz="4800">
                <a:solidFill>
                  <a:srgbClr val="7030A0"/>
                </a:solidFill>
                <a:latin typeface="Times New Roman" panose="02020603050405020304" pitchFamily="18" charset="0"/>
                <a:cs typeface="Times New Roman" panose="02020603050405020304" pitchFamily="18" charset="0"/>
              </a:rPr>
              <a:t>The term fiber refers to carbohydrates that can not be digested (that resist human digestive enzymes). Fiber is present in all plants that are eaten for food, including fruits, vegetables, grains, and  legumes.</a:t>
            </a:r>
          </a:p>
          <a:p>
            <a:pPr algn="just" eaLnBrk="1" hangingPunct="1"/>
            <a:r>
              <a:rPr lang="en-US" altLang="en-US" sz="4800">
                <a:latin typeface="Times New Roman" panose="02020603050405020304" pitchFamily="18" charset="0"/>
                <a:cs typeface="Times New Roman" panose="02020603050405020304" pitchFamily="18" charset="0"/>
              </a:rPr>
              <a:t>  </a:t>
            </a:r>
            <a:endParaRPr lang="en-US" altLang="en-US" sz="4800" b="1">
              <a:latin typeface="Times New Roman" panose="02020603050405020304" pitchFamily="18" charset="0"/>
              <a:cs typeface="Times New Roman" panose="02020603050405020304" pitchFamily="18" charset="0"/>
            </a:endParaRPr>
          </a:p>
          <a:p>
            <a:pPr eaLnBrk="1" hangingPunct="1"/>
            <a:r>
              <a:rPr lang="en-US" altLang="en-US" b="1"/>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35D92D47-510C-38F8-08F5-CF1832EC528A}"/>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a:t>      </a:t>
            </a:r>
            <a:r>
              <a:rPr lang="en-US" altLang="en-US" sz="4000"/>
              <a:t>A small amount of alcohol passes unchanged into the urine and even smaller “but diagnostically useful” amount is excreted in the breath.</a:t>
            </a:r>
          </a:p>
          <a:p>
            <a:pPr eaLnBrk="1" hangingPunct="1">
              <a:buFontTx/>
              <a:buNone/>
            </a:pPr>
            <a:r>
              <a:rPr lang="en-US" altLang="en-US" sz="4000"/>
              <a:t>  </a:t>
            </a:r>
          </a:p>
          <a:p>
            <a:pPr eaLnBrk="1" hangingPunct="1">
              <a:buFontTx/>
              <a:buNone/>
            </a:pPr>
            <a:r>
              <a:rPr lang="en-US" altLang="en-US" sz="4000"/>
              <a:t>    The pathway of alcohol metabolism is start with alcohol dehydrogenase (ADH), a zinc-containing enzyme in the cytoplasm of the liver.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BF1AA81-35F6-CB1C-4DA2-C54878C73598}"/>
              </a:ext>
            </a:extLst>
          </p:cNvPr>
          <p:cNvSpPr>
            <a:spLocks noGrp="1" noChangeArrowheads="1"/>
          </p:cNvSpPr>
          <p:nvPr>
            <p:ph type="title"/>
          </p:nvPr>
        </p:nvSpPr>
        <p:spPr>
          <a:xfrm>
            <a:off x="866775" y="0"/>
            <a:ext cx="6570663" cy="1052513"/>
          </a:xfrm>
        </p:spPr>
        <p:txBody>
          <a:bodyPr/>
          <a:lstStyle/>
          <a:p>
            <a:r>
              <a:rPr lang="en-US" altLang="en-US" sz="6000" b="1">
                <a:solidFill>
                  <a:srgbClr val="FF0000"/>
                </a:solidFill>
                <a:latin typeface="Times New Roman" panose="02020603050405020304" pitchFamily="18" charset="0"/>
                <a:cs typeface="Times New Roman" panose="02020603050405020304" pitchFamily="18" charset="0"/>
              </a:rPr>
              <a:t>Metabolism</a:t>
            </a:r>
            <a:endParaRPr lang="en-US" altLang="en-US" sz="6000">
              <a:solidFill>
                <a:srgbClr val="FF0000"/>
              </a:solidFill>
            </a:endParaRPr>
          </a:p>
        </p:txBody>
      </p:sp>
      <p:pic>
        <p:nvPicPr>
          <p:cNvPr id="23555" name="Picture 2" descr="Image result for pathway of alcohol metabolism">
            <a:extLst>
              <a:ext uri="{FF2B5EF4-FFF2-40B4-BE49-F238E27FC236}">
                <a16:creationId xmlns:a16="http://schemas.microsoft.com/office/drawing/2014/main" id="{918162AB-F3E6-BDE4-3AAB-0CFEF605B7A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1341438"/>
            <a:ext cx="8964613" cy="5516562"/>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640AAD2-8B66-8415-3A92-BD7225A94266}"/>
              </a:ext>
            </a:extLst>
          </p:cNvPr>
          <p:cNvSpPr>
            <a:spLocks noGrp="1" noChangeArrowheads="1"/>
          </p:cNvSpPr>
          <p:nvPr>
            <p:ph type="title"/>
          </p:nvPr>
        </p:nvSpPr>
        <p:spPr>
          <a:xfrm>
            <a:off x="866775" y="0"/>
            <a:ext cx="6570663" cy="1052513"/>
          </a:xfrm>
        </p:spPr>
        <p:txBody>
          <a:bodyPr/>
          <a:lstStyle/>
          <a:p>
            <a:r>
              <a:rPr lang="en-US" altLang="en-US" sz="6000" b="1">
                <a:solidFill>
                  <a:srgbClr val="FF0000"/>
                </a:solidFill>
                <a:latin typeface="Times New Roman" panose="02020603050405020304" pitchFamily="18" charset="0"/>
                <a:cs typeface="Times New Roman" panose="02020603050405020304" pitchFamily="18" charset="0"/>
              </a:rPr>
              <a:t>Metabolism</a:t>
            </a:r>
            <a:endParaRPr lang="en-US" altLang="en-US" sz="6000">
              <a:solidFill>
                <a:srgbClr val="FF0000"/>
              </a:solidFill>
            </a:endParaRPr>
          </a:p>
        </p:txBody>
      </p:sp>
      <p:pic>
        <p:nvPicPr>
          <p:cNvPr id="24579" name="Content Placeholder 3">
            <a:extLst>
              <a:ext uri="{FF2B5EF4-FFF2-40B4-BE49-F238E27FC236}">
                <a16:creationId xmlns:a16="http://schemas.microsoft.com/office/drawing/2014/main" id="{382A54AE-364C-17C5-96A9-E6862655243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1196975"/>
            <a:ext cx="9144000" cy="5661025"/>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F36ADC0F-DD4F-2D1B-1E0D-AC0EAEC00AC3}"/>
              </a:ext>
            </a:extLst>
          </p:cNvPr>
          <p:cNvSpPr>
            <a:spLocks noGrp="1" noChangeArrowheads="1"/>
          </p:cNvSpPr>
          <p:nvPr>
            <p:ph type="body" idx="1"/>
          </p:nvPr>
        </p:nvSpPr>
        <p:spPr>
          <a:xfrm>
            <a:off x="250825" y="260350"/>
            <a:ext cx="8229600" cy="6264275"/>
          </a:xfrm>
        </p:spPr>
        <p:txBody>
          <a:bodyPr/>
          <a:lstStyle/>
          <a:p>
            <a:pPr eaLnBrk="1" hangingPunct="1">
              <a:lnSpc>
                <a:spcPct val="80000"/>
              </a:lnSpc>
            </a:pPr>
            <a:r>
              <a:rPr lang="en-US" altLang="en-US" sz="4800" b="1" i="1" u="sng">
                <a:solidFill>
                  <a:srgbClr val="C00000"/>
                </a:solidFill>
              </a:rPr>
              <a:t>Toxic effects of alcohol:</a:t>
            </a:r>
          </a:p>
          <a:p>
            <a:pPr eaLnBrk="1" hangingPunct="1">
              <a:lnSpc>
                <a:spcPct val="80000"/>
              </a:lnSpc>
              <a:buFontTx/>
              <a:buNone/>
            </a:pPr>
            <a:r>
              <a:rPr lang="en-US" altLang="en-US"/>
              <a:t>         It appears that various organ disorders and biochemical alterations are induced by either ethanol or acetaldehyde, the effects are summarized in the following table;</a:t>
            </a:r>
          </a:p>
          <a:p>
            <a:pPr eaLnBrk="1" hangingPunct="1">
              <a:lnSpc>
                <a:spcPct val="80000"/>
              </a:lnSpc>
              <a:buFontTx/>
              <a:buNone/>
            </a:pPr>
            <a:endParaRPr lang="en-US" altLang="en-US"/>
          </a:p>
          <a:p>
            <a:pPr eaLnBrk="1" hangingPunct="1">
              <a:lnSpc>
                <a:spcPct val="80000"/>
              </a:lnSpc>
              <a:buFontTx/>
              <a:buNone/>
            </a:pPr>
            <a:r>
              <a:rPr lang="en-US" altLang="en-US" sz="4000" b="1" i="1" u="sng">
                <a:solidFill>
                  <a:srgbClr val="C00000"/>
                </a:solidFill>
              </a:rPr>
              <a:t>System           Effect</a:t>
            </a:r>
          </a:p>
          <a:p>
            <a:pPr eaLnBrk="1" hangingPunct="1">
              <a:lnSpc>
                <a:spcPct val="80000"/>
              </a:lnSpc>
            </a:pPr>
            <a:r>
              <a:rPr lang="en-US" altLang="en-US" sz="2800"/>
              <a:t>CNS              Disorientation, coma, Memory loss, </a:t>
            </a:r>
          </a:p>
          <a:p>
            <a:pPr eaLnBrk="1" hangingPunct="1">
              <a:lnSpc>
                <a:spcPct val="80000"/>
              </a:lnSpc>
              <a:buFontTx/>
              <a:buNone/>
            </a:pPr>
            <a:r>
              <a:rPr lang="en-US" altLang="en-US" sz="2800"/>
              <a:t>                          psychosis seizures</a:t>
            </a:r>
          </a:p>
          <a:p>
            <a:pPr eaLnBrk="1" hangingPunct="1">
              <a:lnSpc>
                <a:spcPct val="80000"/>
              </a:lnSpc>
              <a:buFontTx/>
              <a:buNone/>
            </a:pPr>
            <a:r>
              <a:rPr lang="en-US" altLang="en-US" sz="2800"/>
              <a:t>                       </a:t>
            </a:r>
          </a:p>
          <a:p>
            <a:pPr eaLnBrk="1" hangingPunct="1">
              <a:lnSpc>
                <a:spcPct val="80000"/>
              </a:lnSpc>
            </a:pPr>
            <a:r>
              <a:rPr lang="en-US" altLang="en-US" sz="2800"/>
              <a:t>Cardiovascular     Cardiopathy</a:t>
            </a:r>
          </a:p>
          <a:p>
            <a:pPr eaLnBrk="1" hangingPunct="1">
              <a:lnSpc>
                <a:spcPct val="80000"/>
              </a:lnSpc>
            </a:pPr>
            <a:r>
              <a:rPr lang="en-US" altLang="en-US" sz="2800"/>
              <a:t>Skeletal muscle    Myopatheis</a:t>
            </a:r>
          </a:p>
          <a:p>
            <a:pPr eaLnBrk="1" hangingPunct="1">
              <a:lnSpc>
                <a:spcPct val="80000"/>
              </a:lnSpc>
              <a:buFontTx/>
              <a:buNone/>
            </a:pPr>
            <a:r>
              <a:rPr lang="en-US" altLang="en-US" b="1" i="1" u="sng"/>
              <a:t>   </a:t>
            </a:r>
          </a:p>
          <a:p>
            <a:pPr eaLnBrk="1" hangingPunct="1">
              <a:lnSpc>
                <a:spcPct val="80000"/>
              </a:lnSpc>
              <a:buFontTx/>
              <a:buNone/>
            </a:pPr>
            <a:endParaRPr lang="en-US" alt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51756A73-0F82-80DA-9073-A336D526DC45}"/>
              </a:ext>
            </a:extLst>
          </p:cNvPr>
          <p:cNvSpPr>
            <a:spLocks noGrp="1" noChangeArrowheads="1"/>
          </p:cNvSpPr>
          <p:nvPr>
            <p:ph type="body" idx="1"/>
          </p:nvPr>
        </p:nvSpPr>
        <p:spPr>
          <a:xfrm>
            <a:off x="250825" y="404813"/>
            <a:ext cx="8229600" cy="5832475"/>
          </a:xfrm>
        </p:spPr>
        <p:txBody>
          <a:bodyPr/>
          <a:lstStyle/>
          <a:p>
            <a:pPr eaLnBrk="1" hangingPunct="1">
              <a:lnSpc>
                <a:spcPct val="90000"/>
              </a:lnSpc>
            </a:pPr>
            <a:r>
              <a:rPr lang="en-US" altLang="en-US"/>
              <a:t>Gastric mucosa     Irritation, Gastritis,</a:t>
            </a:r>
          </a:p>
          <a:p>
            <a:pPr eaLnBrk="1" hangingPunct="1">
              <a:lnSpc>
                <a:spcPct val="90000"/>
              </a:lnSpc>
              <a:buFontTx/>
              <a:buNone/>
            </a:pPr>
            <a:r>
              <a:rPr lang="en-US" altLang="en-US"/>
              <a:t>                                 Ulceration</a:t>
            </a:r>
          </a:p>
          <a:p>
            <a:pPr eaLnBrk="1" hangingPunct="1">
              <a:lnSpc>
                <a:spcPct val="90000"/>
              </a:lnSpc>
            </a:pPr>
            <a:r>
              <a:rPr lang="en-US" altLang="en-US"/>
              <a:t>Liver                      Fatty liver, Cirrhosis, </a:t>
            </a:r>
          </a:p>
          <a:p>
            <a:pPr eaLnBrk="1" hangingPunct="1">
              <a:lnSpc>
                <a:spcPct val="90000"/>
              </a:lnSpc>
              <a:buFontTx/>
              <a:buNone/>
            </a:pPr>
            <a:r>
              <a:rPr lang="en-US" altLang="en-US"/>
              <a:t>                                 decreased tolerance to  </a:t>
            </a:r>
          </a:p>
          <a:p>
            <a:pPr eaLnBrk="1" hangingPunct="1">
              <a:lnSpc>
                <a:spcPct val="90000"/>
              </a:lnSpc>
              <a:buFontTx/>
              <a:buNone/>
            </a:pPr>
            <a:r>
              <a:rPr lang="en-US" altLang="en-US"/>
              <a:t>                                 xenobiotics.</a:t>
            </a:r>
          </a:p>
          <a:p>
            <a:pPr eaLnBrk="1" hangingPunct="1">
              <a:lnSpc>
                <a:spcPct val="90000"/>
              </a:lnSpc>
            </a:pPr>
            <a:r>
              <a:rPr lang="en-US" altLang="en-US"/>
              <a:t>Kidney                   Diuresis</a:t>
            </a:r>
          </a:p>
          <a:p>
            <a:pPr eaLnBrk="1" hangingPunct="1">
              <a:lnSpc>
                <a:spcPct val="90000"/>
              </a:lnSpc>
            </a:pPr>
            <a:r>
              <a:rPr lang="en-US" altLang="en-US"/>
              <a:t>Blood                     Anemia,</a:t>
            </a:r>
          </a:p>
          <a:p>
            <a:pPr eaLnBrk="1" hangingPunct="1">
              <a:lnSpc>
                <a:spcPct val="90000"/>
              </a:lnSpc>
              <a:buFontTx/>
              <a:buNone/>
            </a:pPr>
            <a:r>
              <a:rPr lang="en-US" altLang="en-US"/>
              <a:t>                                 Thrombocytopaenia</a:t>
            </a:r>
          </a:p>
          <a:p>
            <a:pPr eaLnBrk="1" hangingPunct="1">
              <a:lnSpc>
                <a:spcPct val="90000"/>
              </a:lnSpc>
            </a:pPr>
            <a:r>
              <a:rPr lang="en-US" altLang="en-US"/>
              <a:t>Testes                   Impotence</a:t>
            </a:r>
          </a:p>
          <a:p>
            <a:pPr eaLnBrk="1" hangingPunct="1">
              <a:lnSpc>
                <a:spcPct val="90000"/>
              </a:lnSpc>
            </a:pPr>
            <a:r>
              <a:rPr lang="en-US" altLang="en-US"/>
              <a:t>Foetus                   Fetal alcohol syndrome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91B66F06-C70F-6AC4-8297-E274688396A7}"/>
              </a:ext>
            </a:extLst>
          </p:cNvPr>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altLang="en-US" sz="4000" b="1" u="sng">
                <a:solidFill>
                  <a:srgbClr val="7030A0"/>
                </a:solidFill>
              </a:rPr>
              <a:t>MEDICAL CONSEQUENCES OF EXESS ALCOHOL CONSUMPTION:</a:t>
            </a:r>
          </a:p>
          <a:p>
            <a:pPr eaLnBrk="1" hangingPunct="1">
              <a:lnSpc>
                <a:spcPct val="90000"/>
              </a:lnSpc>
              <a:buFontTx/>
              <a:buNone/>
            </a:pPr>
            <a:r>
              <a:rPr lang="en-US" altLang="en-US" sz="4000" b="1" u="sng">
                <a:solidFill>
                  <a:srgbClr val="7030A0"/>
                </a:solidFill>
              </a:rPr>
              <a:t>1-Liver disease:</a:t>
            </a:r>
            <a:endParaRPr lang="en-US" altLang="en-US" sz="4000">
              <a:solidFill>
                <a:srgbClr val="7030A0"/>
              </a:solidFill>
            </a:endParaRPr>
          </a:p>
          <a:p>
            <a:pPr algn="just" eaLnBrk="1" hangingPunct="1">
              <a:lnSpc>
                <a:spcPct val="90000"/>
              </a:lnSpc>
              <a:buFontTx/>
              <a:buNone/>
            </a:pPr>
            <a:r>
              <a:rPr lang="en-US" altLang="en-US"/>
              <a:t>    </a:t>
            </a:r>
            <a:r>
              <a:rPr lang="en-US" altLang="en-US" sz="4000"/>
              <a:t>Metabolism of large amounts of ethanol in the liver produce an increased ratio of NADH/NAD .This depresses of citric acid cycle and oxidation of fatty acids and favors triacylglycerol synthesis in the liver cells,continously for long time alcohol drinking cause cirrhosis.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ubtitle 2">
            <a:extLst>
              <a:ext uri="{FF2B5EF4-FFF2-40B4-BE49-F238E27FC236}">
                <a16:creationId xmlns:a16="http://schemas.microsoft.com/office/drawing/2014/main" id="{8ED13769-1758-7E0C-A18D-99FE14B13314}"/>
              </a:ext>
            </a:extLst>
          </p:cNvPr>
          <p:cNvSpPr>
            <a:spLocks noGrp="1" noChangeArrowheads="1"/>
          </p:cNvSpPr>
          <p:nvPr>
            <p:ph type="subTitle" idx="1"/>
          </p:nvPr>
        </p:nvSpPr>
        <p:spPr>
          <a:xfrm>
            <a:off x="0" y="0"/>
            <a:ext cx="9144000" cy="6858000"/>
          </a:xfrm>
        </p:spPr>
        <p:txBody>
          <a:bodyPr/>
          <a:lstStyle/>
          <a:p>
            <a:endParaRPr lang="en-US" altLang="en-US"/>
          </a:p>
        </p:txBody>
      </p:sp>
      <p:pic>
        <p:nvPicPr>
          <p:cNvPr id="28675" name="Picture 2" descr="Image result for cirrhosis">
            <a:extLst>
              <a:ext uri="{FF2B5EF4-FFF2-40B4-BE49-F238E27FC236}">
                <a16:creationId xmlns:a16="http://schemas.microsoft.com/office/drawing/2014/main" id="{9BB8D1F2-E0C0-C67D-A962-99C5A57FD1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0204"/>
          <a:stretch>
            <a:fillRect/>
          </a:stretch>
        </p:blipFill>
        <p:spPr bwMode="auto">
          <a:xfrm>
            <a:off x="0" y="-357188"/>
            <a:ext cx="9144000" cy="8493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E385C55C-D5E4-326F-B9C6-773E9CC97338}"/>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a:t> </a:t>
            </a:r>
            <a:r>
              <a:rPr lang="en-US" altLang="en-US" sz="5400" b="1" u="sng">
                <a:solidFill>
                  <a:srgbClr val="FF0000"/>
                </a:solidFill>
              </a:rPr>
              <a:t>2-Fetal alcohol syndrome:</a:t>
            </a:r>
            <a:endParaRPr lang="en-US" altLang="en-US" sz="5400">
              <a:solidFill>
                <a:srgbClr val="FF0000"/>
              </a:solidFill>
            </a:endParaRPr>
          </a:p>
          <a:p>
            <a:pPr algn="just" eaLnBrk="1" hangingPunct="1">
              <a:buFontTx/>
              <a:buNone/>
            </a:pPr>
            <a:r>
              <a:rPr lang="en-US" altLang="en-US" sz="4000"/>
              <a:t>    Women who drink alcohol heavily during pregnancy can give birth to a baby with an unusual facial appearance. ( small eyes, absent philtrum, thin upper lip, prenatal and postnatal growth impairment, central nervous system dysfunction and often other physical abnormalities).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ubtitle 2">
            <a:extLst>
              <a:ext uri="{FF2B5EF4-FFF2-40B4-BE49-F238E27FC236}">
                <a16:creationId xmlns:a16="http://schemas.microsoft.com/office/drawing/2014/main" id="{0945ECDF-9C2B-EB20-E786-78F7635F0D4C}"/>
              </a:ext>
            </a:extLst>
          </p:cNvPr>
          <p:cNvSpPr>
            <a:spLocks noGrp="1" noChangeArrowheads="1"/>
          </p:cNvSpPr>
          <p:nvPr>
            <p:ph type="subTitle" idx="1"/>
          </p:nvPr>
        </p:nvSpPr>
        <p:spPr>
          <a:xfrm>
            <a:off x="0" y="115888"/>
            <a:ext cx="9144000" cy="6742112"/>
          </a:xfrm>
        </p:spPr>
        <p:txBody>
          <a:bodyPr/>
          <a:lstStyle/>
          <a:p>
            <a:endParaRPr lang="en-US" altLang="en-US"/>
          </a:p>
        </p:txBody>
      </p:sp>
      <p:pic>
        <p:nvPicPr>
          <p:cNvPr id="30723" name="Picture 2" descr="Image result for fetal alcohol syndrome">
            <a:extLst>
              <a:ext uri="{FF2B5EF4-FFF2-40B4-BE49-F238E27FC236}">
                <a16:creationId xmlns:a16="http://schemas.microsoft.com/office/drawing/2014/main" id="{CA3F8161-330A-57DD-1680-BEABB9E79F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5888"/>
            <a:ext cx="9144000" cy="674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FF014517-B0D1-3B91-ADA7-3CE72F26969C}"/>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sz="4400" b="1" u="sng">
                <a:solidFill>
                  <a:srgbClr val="00B050"/>
                </a:solidFill>
              </a:rPr>
              <a:t>3-Wernicke-Koraskoff syndrome:</a:t>
            </a:r>
            <a:endParaRPr lang="en-US" altLang="en-US" sz="4400">
              <a:solidFill>
                <a:srgbClr val="00B050"/>
              </a:solidFill>
            </a:endParaRPr>
          </a:p>
          <a:p>
            <a:pPr algn="just" eaLnBrk="1" hangingPunct="1">
              <a:buFontTx/>
              <a:buNone/>
            </a:pPr>
            <a:r>
              <a:rPr lang="en-US" altLang="en-US" sz="4000"/>
              <a:t>    In binge drinkers who consume large amounts of alcohol, brain function</a:t>
            </a:r>
          </a:p>
          <a:p>
            <a:pPr algn="just" eaLnBrk="1" hangingPunct="1">
              <a:buFontTx/>
              <a:buNone/>
            </a:pPr>
            <a:r>
              <a:rPr lang="en-US" altLang="en-US" sz="4000"/>
              <a:t>   can be affected by acute thiamin deficiency. Ethanol uses up thiamin for its metabolism, yet alcohol beverages provide no thiamin; there is no rich food source of thiamin and body stores are very small.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DDE4304B-E775-4E10-F854-2E1B2F6E3E2A}"/>
              </a:ext>
            </a:extLst>
          </p:cNvPr>
          <p:cNvSpPr>
            <a:spLocks noGrp="1" noChangeArrowheads="1"/>
          </p:cNvSpPr>
          <p:nvPr>
            <p:ph idx="1"/>
          </p:nvPr>
        </p:nvSpPr>
        <p:spPr>
          <a:xfrm>
            <a:off x="0" y="0"/>
            <a:ext cx="9144000" cy="6858000"/>
          </a:xfrm>
        </p:spPr>
        <p:txBody>
          <a:bodyPr/>
          <a:lstStyle/>
          <a:p>
            <a:pPr algn="just" eaLnBrk="1" hangingPunct="1"/>
            <a:r>
              <a:rPr lang="en-US" altLang="en-US" sz="4800">
                <a:solidFill>
                  <a:srgbClr val="C00000"/>
                </a:solidFill>
                <a:latin typeface="Times New Roman" panose="02020603050405020304" pitchFamily="18" charset="0"/>
                <a:cs typeface="Times New Roman" panose="02020603050405020304" pitchFamily="18" charset="0"/>
              </a:rPr>
              <a:t>In general, fibers are divided into two main components; water insoluble fiber and water-soluble fiber.</a:t>
            </a:r>
          </a:p>
          <a:p>
            <a:pPr algn="just" eaLnBrk="1" hangingPunct="1"/>
            <a:r>
              <a:rPr lang="en-US" altLang="en-US" sz="4800">
                <a:solidFill>
                  <a:srgbClr val="0070C0"/>
                </a:solidFill>
                <a:latin typeface="Times New Roman" panose="02020603050405020304" pitchFamily="18" charset="0"/>
                <a:cs typeface="Times New Roman" panose="02020603050405020304" pitchFamily="18" charset="0"/>
              </a:rPr>
              <a:t>Water insoluble fiber like; cellulose and lignin.</a:t>
            </a:r>
          </a:p>
          <a:p>
            <a:pPr algn="just" eaLnBrk="1" hangingPunct="1"/>
            <a:r>
              <a:rPr lang="en-US" altLang="en-US" sz="4800">
                <a:solidFill>
                  <a:srgbClr val="0070C0"/>
                </a:solidFill>
                <a:latin typeface="Times New Roman" panose="02020603050405020304" pitchFamily="18" charset="0"/>
                <a:cs typeface="Times New Roman" panose="02020603050405020304" pitchFamily="18" charset="0"/>
              </a:rPr>
              <a:t> Water soluble fiber like; hemicellulose, gum and pectin.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358C9653-EF70-34DA-E878-9E219C2B0495}"/>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sz="4000" b="1" u="sng">
                <a:solidFill>
                  <a:srgbClr val="C00000"/>
                </a:solidFill>
                <a:latin typeface="Times New Roman" panose="02020603050405020304" pitchFamily="18" charset="0"/>
                <a:cs typeface="Times New Roman" panose="02020603050405020304" pitchFamily="18" charset="0"/>
              </a:rPr>
              <a:t>4-Predisposition of some types of cancer: </a:t>
            </a:r>
          </a:p>
          <a:p>
            <a:pPr algn="just" eaLnBrk="1" hangingPunct="1">
              <a:lnSpc>
                <a:spcPct val="150000"/>
              </a:lnSpc>
              <a:buFontTx/>
              <a:buNone/>
            </a:pPr>
            <a:r>
              <a:rPr lang="en-US" altLang="en-US" sz="4000" b="1">
                <a:latin typeface="Times New Roman" panose="02020603050405020304" pitchFamily="18" charset="0"/>
                <a:cs typeface="Times New Roman" panose="02020603050405020304" pitchFamily="18" charset="0"/>
              </a:rPr>
              <a:t>     </a:t>
            </a:r>
            <a:r>
              <a:rPr lang="en-US" altLang="en-US" sz="4000">
                <a:solidFill>
                  <a:srgbClr val="0070C0"/>
                </a:solidFill>
                <a:latin typeface="Times New Roman" panose="02020603050405020304" pitchFamily="18" charset="0"/>
                <a:cs typeface="Times New Roman" panose="02020603050405020304" pitchFamily="18" charset="0"/>
              </a:rPr>
              <a:t>The risk of cancer of the mouth and pharynx is increased, especially when high alcohol intakes are combined with smoking, other cancers associated with alcohol consumption are those of esophagus or liver.</a:t>
            </a:r>
            <a:endParaRPr lang="en-US" altLang="en-US" sz="4000" u="sng">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7AAD0155-C58D-737C-30E3-0609DD4BE29F}"/>
              </a:ext>
            </a:extLst>
          </p:cNvPr>
          <p:cNvSpPr>
            <a:spLocks noGrp="1" noChangeArrowheads="1"/>
          </p:cNvSpPr>
          <p:nvPr>
            <p:ph idx="1"/>
          </p:nvPr>
        </p:nvSpPr>
        <p:spPr>
          <a:xfrm>
            <a:off x="0" y="0"/>
            <a:ext cx="9144000" cy="6858000"/>
          </a:xfrm>
        </p:spPr>
        <p:txBody>
          <a:bodyPr/>
          <a:lstStyle/>
          <a:p>
            <a:pPr algn="just">
              <a:lnSpc>
                <a:spcPct val="150000"/>
              </a:lnSpc>
              <a:buFontTx/>
              <a:buNone/>
            </a:pPr>
            <a:r>
              <a:rPr lang="en-US" altLang="en-US">
                <a:solidFill>
                  <a:srgbClr val="0070C0"/>
                </a:solidFill>
                <a:latin typeface="Times New Roman" panose="02020603050405020304" pitchFamily="18" charset="0"/>
                <a:cs typeface="Times New Roman" panose="02020603050405020304" pitchFamily="18" charset="0"/>
              </a:rPr>
              <a:t>         </a:t>
            </a:r>
          </a:p>
          <a:p>
            <a:pPr algn="just">
              <a:lnSpc>
                <a:spcPct val="150000"/>
              </a:lnSpc>
              <a:buFontTx/>
              <a:buNone/>
            </a:pPr>
            <a:r>
              <a:rPr lang="en-US" altLang="en-US" sz="4000">
                <a:solidFill>
                  <a:srgbClr val="0070C0"/>
                </a:solidFill>
                <a:latin typeface="Times New Roman" panose="02020603050405020304" pitchFamily="18" charset="0"/>
                <a:cs typeface="Times New Roman" panose="02020603050405020304" pitchFamily="18" charset="0"/>
              </a:rPr>
              <a:t>       Insoluble fiber does not soluble in water. It can be metabolically inert and provide bulking prebiotic and absorb water as the move through the digestive system, easing defecation.</a:t>
            </a:r>
            <a:endParaRPr lang="en-US"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2CB35A89-8B5C-F51D-A478-E49163B15EFC}"/>
              </a:ext>
            </a:extLst>
          </p:cNvPr>
          <p:cNvSpPr>
            <a:spLocks noGrp="1" noChangeArrowheads="1"/>
          </p:cNvSpPr>
          <p:nvPr>
            <p:ph idx="1"/>
          </p:nvPr>
        </p:nvSpPr>
        <p:spPr>
          <a:xfrm>
            <a:off x="0" y="0"/>
            <a:ext cx="9144000" cy="6597650"/>
          </a:xfrm>
        </p:spPr>
        <p:txBody>
          <a:bodyPr/>
          <a:lstStyle/>
          <a:p>
            <a:pPr algn="just">
              <a:lnSpc>
                <a:spcPct val="150000"/>
              </a:lnSpc>
              <a:buFontTx/>
              <a:buNone/>
            </a:pPr>
            <a:r>
              <a:rPr lang="en-US" altLang="en-US">
                <a:solidFill>
                  <a:srgbClr val="0070C0"/>
                </a:solidFill>
                <a:latin typeface="Times New Roman" panose="02020603050405020304" pitchFamily="18" charset="0"/>
                <a:cs typeface="Times New Roman" panose="02020603050405020304" pitchFamily="18" charset="0"/>
              </a:rPr>
              <a:t>        </a:t>
            </a:r>
          </a:p>
          <a:p>
            <a:pPr algn="just">
              <a:lnSpc>
                <a:spcPct val="150000"/>
              </a:lnSpc>
              <a:buFontTx/>
              <a:buNone/>
            </a:pPr>
            <a:r>
              <a:rPr lang="en-US" altLang="en-US" sz="4000">
                <a:solidFill>
                  <a:srgbClr val="0070C0"/>
                </a:solidFill>
                <a:latin typeface="Times New Roman" panose="02020603050405020304" pitchFamily="18" charset="0"/>
                <a:cs typeface="Times New Roman" panose="02020603050405020304" pitchFamily="18" charset="0"/>
              </a:rPr>
              <a:t>         Soluble </a:t>
            </a:r>
            <a:r>
              <a:rPr lang="en-US" altLang="en-US" sz="4000">
                <a:solidFill>
                  <a:srgbClr val="7030A0"/>
                </a:solidFill>
                <a:latin typeface="Times New Roman" panose="02020603050405020304" pitchFamily="18" charset="0"/>
                <a:cs typeface="Times New Roman" panose="02020603050405020304" pitchFamily="18" charset="0"/>
              </a:rPr>
              <a:t>fiber dissolve in water. It is readily fermented in the colon into gases and physiologically active byproducts. Soluble fibers tend to slow the movement of food through the system.</a:t>
            </a:r>
            <a:endParaRPr lang="en-US" altLang="en-US" sz="400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a:extLst>
              <a:ext uri="{FF2B5EF4-FFF2-40B4-BE49-F238E27FC236}">
                <a16:creationId xmlns:a16="http://schemas.microsoft.com/office/drawing/2014/main" id="{7D7B6A9A-EF44-50BE-2789-A4C635CC1ACE}"/>
              </a:ext>
            </a:extLst>
          </p:cNvPr>
          <p:cNvSpPr>
            <a:spLocks noGrp="1" noChangeArrowheads="1"/>
          </p:cNvSpPr>
          <p:nvPr>
            <p:ph type="subTitle" idx="1"/>
          </p:nvPr>
        </p:nvSpPr>
        <p:spPr>
          <a:xfrm>
            <a:off x="0" y="0"/>
            <a:ext cx="9144000" cy="6858000"/>
          </a:xfrm>
        </p:spPr>
        <p:txBody>
          <a:bodyPr/>
          <a:lstStyle/>
          <a:p>
            <a:endParaRPr lang="en-US" altLang="en-US"/>
          </a:p>
        </p:txBody>
      </p:sp>
      <p:pic>
        <p:nvPicPr>
          <p:cNvPr id="8195" name="Picture 8" descr="Image result for soluble vs insoluble fiber">
            <a:extLst>
              <a:ext uri="{FF2B5EF4-FFF2-40B4-BE49-F238E27FC236}">
                <a16:creationId xmlns:a16="http://schemas.microsoft.com/office/drawing/2014/main" id="{C1813121-A377-B524-BFA6-952FA6EE07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338" y="0"/>
            <a:ext cx="9685338" cy="674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E9D1AB45-F545-E3B3-3F0A-B174D1E9CBC6}"/>
              </a:ext>
            </a:extLst>
          </p:cNvPr>
          <p:cNvSpPr>
            <a:spLocks noGrp="1" noChangeArrowheads="1"/>
          </p:cNvSpPr>
          <p:nvPr>
            <p:ph type="body" idx="1"/>
          </p:nvPr>
        </p:nvSpPr>
        <p:spPr>
          <a:xfrm>
            <a:off x="0" y="0"/>
            <a:ext cx="9144000" cy="6858000"/>
          </a:xfrm>
        </p:spPr>
        <p:txBody>
          <a:bodyPr/>
          <a:lstStyle/>
          <a:p>
            <a:pPr eaLnBrk="1" hangingPunct="1">
              <a:buFontTx/>
              <a:buNone/>
            </a:pPr>
            <a:r>
              <a:rPr lang="en-US" altLang="en-US" sz="3600"/>
              <a:t> </a:t>
            </a:r>
            <a:r>
              <a:rPr lang="en-US" altLang="en-US" sz="5400" b="1" i="1" u="sng">
                <a:solidFill>
                  <a:srgbClr val="FF0000"/>
                </a:solidFill>
              </a:rPr>
              <a:t>Properties of fiber:</a:t>
            </a:r>
          </a:p>
          <a:p>
            <a:pPr eaLnBrk="1" hangingPunct="1"/>
            <a:r>
              <a:rPr lang="en-US" altLang="en-US" sz="5400" b="1" i="1" u="sng">
                <a:solidFill>
                  <a:srgbClr val="00B050"/>
                </a:solidFill>
              </a:rPr>
              <a:t>Water holding capacity:</a:t>
            </a:r>
          </a:p>
          <a:p>
            <a:pPr algn="just" eaLnBrk="1" hangingPunct="1">
              <a:buFontTx/>
              <a:buNone/>
            </a:pPr>
            <a:r>
              <a:rPr lang="en-US" altLang="en-US" sz="3600"/>
              <a:t>             The dietary fibers have a property of holding water and swell like sponge</a:t>
            </a:r>
          </a:p>
          <a:p>
            <a:pPr algn="just" eaLnBrk="1" hangingPunct="1">
              <a:buFontTx/>
              <a:buNone/>
            </a:pPr>
            <a:r>
              <a:rPr lang="en-US" altLang="en-US" sz="3600"/>
              <a:t>   with concomitant increase in viscosity.</a:t>
            </a:r>
          </a:p>
          <a:p>
            <a:pPr algn="just" eaLnBrk="1" hangingPunct="1">
              <a:buFontTx/>
              <a:buNone/>
            </a:pPr>
            <a:r>
              <a:rPr lang="en-US" altLang="en-US" sz="3600"/>
              <a:t>     Thus, fiber adds bulk to the food and increase transit time in the gut (gastric emptying time), due to high viscosity. </a:t>
            </a:r>
            <a:endParaRPr lang="en-US" altLang="en-US" sz="3600" b="1"/>
          </a:p>
          <a:p>
            <a:pPr eaLnBrk="1" hangingPunct="1">
              <a:buFontTx/>
              <a:buNone/>
            </a:pPr>
            <a:endParaRPr lang="en-US" altLang="en-US"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709C1AA2-9BF9-62AF-468B-90AE9BB3CDD2}"/>
              </a:ext>
            </a:extLst>
          </p:cNvPr>
          <p:cNvSpPr>
            <a:spLocks noGrp="1" noChangeArrowheads="1"/>
          </p:cNvSpPr>
          <p:nvPr>
            <p:ph type="body" idx="1"/>
          </p:nvPr>
        </p:nvSpPr>
        <p:spPr>
          <a:xfrm>
            <a:off x="0" y="0"/>
            <a:ext cx="9144000" cy="6858000"/>
          </a:xfrm>
        </p:spPr>
        <p:txBody>
          <a:bodyPr/>
          <a:lstStyle/>
          <a:p>
            <a:pPr eaLnBrk="1" hangingPunct="1"/>
            <a:r>
              <a:rPr lang="en-US" altLang="en-US" sz="4000" b="1" i="1" u="sng">
                <a:solidFill>
                  <a:srgbClr val="0070C0"/>
                </a:solidFill>
              </a:rPr>
              <a:t>Absorption of organic molecules:</a:t>
            </a:r>
            <a:endParaRPr lang="en-US" altLang="en-US" sz="4000">
              <a:solidFill>
                <a:srgbClr val="0070C0"/>
              </a:solidFill>
            </a:endParaRPr>
          </a:p>
          <a:p>
            <a:pPr algn="just" eaLnBrk="1" hangingPunct="1">
              <a:lnSpc>
                <a:spcPct val="150000"/>
              </a:lnSpc>
              <a:buFontTx/>
              <a:buNone/>
            </a:pPr>
            <a:r>
              <a:rPr lang="en-US" altLang="en-US" sz="3600"/>
              <a:t>       </a:t>
            </a:r>
            <a:r>
              <a:rPr lang="en-US" altLang="en-US" sz="4800">
                <a:latin typeface="Times New Roman" panose="02020603050405020304" pitchFamily="18" charset="0"/>
                <a:cs typeface="Times New Roman" panose="02020603050405020304" pitchFamily="18" charset="0"/>
              </a:rPr>
              <a:t>The organic molecules like bile acids, neutral sterols, carcinogens, and toxic compounds can be absorbed on dietary fiber and facilitates its excretion</a:t>
            </a:r>
            <a:r>
              <a:rPr lang="en-US" altLang="en-US" sz="360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7482F1DE-07F3-CADC-DFC6-76FB5860F815}"/>
              </a:ext>
            </a:extLst>
          </p:cNvPr>
          <p:cNvSpPr>
            <a:spLocks noGrp="1" noChangeArrowheads="1"/>
          </p:cNvSpPr>
          <p:nvPr>
            <p:ph idx="1"/>
          </p:nvPr>
        </p:nvSpPr>
        <p:spPr>
          <a:xfrm>
            <a:off x="0" y="0"/>
            <a:ext cx="9144000" cy="6858000"/>
          </a:xfrm>
        </p:spPr>
        <p:txBody>
          <a:bodyPr/>
          <a:lstStyle/>
          <a:p>
            <a:pPr eaLnBrk="1" hangingPunct="1"/>
            <a:r>
              <a:rPr lang="en-US" altLang="en-US" sz="6000" b="1" i="1" u="sng">
                <a:solidFill>
                  <a:srgbClr val="002060"/>
                </a:solidFill>
                <a:latin typeface="Times New Roman" panose="02020603050405020304" pitchFamily="18" charset="0"/>
                <a:cs typeface="Times New Roman" panose="02020603050405020304" pitchFamily="18" charset="0"/>
              </a:rPr>
              <a:t>It increases stool bulk:</a:t>
            </a:r>
            <a:r>
              <a:rPr lang="en-US" altLang="en-US" sz="6000">
                <a:solidFill>
                  <a:srgbClr val="002060"/>
                </a:solidFill>
                <a:latin typeface="Times New Roman" panose="02020603050405020304" pitchFamily="18" charset="0"/>
                <a:cs typeface="Times New Roman" panose="02020603050405020304" pitchFamily="18" charset="0"/>
              </a:rPr>
              <a:t> </a:t>
            </a:r>
          </a:p>
          <a:p>
            <a:pPr algn="just" eaLnBrk="1" hangingPunct="1">
              <a:lnSpc>
                <a:spcPct val="150000"/>
              </a:lnSpc>
              <a:buFontTx/>
              <a:buNone/>
            </a:pPr>
            <a:r>
              <a:rPr lang="en-US" altLang="en-US"/>
              <a:t>      </a:t>
            </a:r>
            <a:r>
              <a:rPr lang="en-US" altLang="en-US" sz="4800">
                <a:latin typeface="Times New Roman" panose="02020603050405020304" pitchFamily="18" charset="0"/>
                <a:cs typeface="Times New Roman" panose="02020603050405020304" pitchFamily="18" charset="0"/>
              </a:rPr>
              <a:t>The fiber absorbs water and increases the bulk of the stool and helps to reduce the tendency towards constipation by increasing bowel movements.</a:t>
            </a:r>
          </a:p>
          <a:p>
            <a:pPr eaLnBrk="1" hangingPunct="1">
              <a:buFontTx/>
              <a:buNone/>
            </a:pPr>
            <a:r>
              <a:rPr lang="en-US" altLang="en-US"/>
              <a:t>      </a:t>
            </a:r>
          </a:p>
          <a:p>
            <a:pPr>
              <a:buFontTx/>
              <a:buNone/>
            </a:pPr>
            <a:endParaRPr lang="en-US" alt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768</TotalTime>
  <Words>971</Words>
  <Application>Microsoft Office PowerPoint</Application>
  <PresentationFormat>On-screen Show (4:3)</PresentationFormat>
  <Paragraphs>95</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Eat Your Fiber!</vt:lpstr>
      <vt:lpstr>PowerPoint Presentation</vt:lpstr>
      <vt:lpstr>Alcohol</vt:lpstr>
      <vt:lpstr>PowerPoint Presentation</vt:lpstr>
      <vt:lpstr>PowerPoint Presentation</vt:lpstr>
      <vt:lpstr>PowerPoint Presentation</vt:lpstr>
      <vt:lpstr>PowerPoint Presentation</vt:lpstr>
      <vt:lpstr>Metabolism</vt:lpstr>
      <vt:lpstr>Metabolism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roza.talaat@tiu.edu.iq</dc:creator>
  <cp:lastModifiedBy>ASUS</cp:lastModifiedBy>
  <cp:revision>160</cp:revision>
  <dcterms:created xsi:type="dcterms:W3CDTF">2007-04-30T19:03:30Z</dcterms:created>
  <dcterms:modified xsi:type="dcterms:W3CDTF">2026-02-24T21:53:51Z</dcterms:modified>
</cp:coreProperties>
</file>