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74" r:id="rId4"/>
    <p:sldId id="275" r:id="rId5"/>
    <p:sldId id="276" r:id="rId6"/>
    <p:sldId id="257" r:id="rId7"/>
    <p:sldId id="27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Green Lock In A 3D Electronic System">
            <a:extLst>
              <a:ext uri="{FF2B5EF4-FFF2-40B4-BE49-F238E27FC236}">
                <a16:creationId xmlns:a16="http://schemas.microsoft.com/office/drawing/2014/main" id="{E2B7B8F5-7E9D-A129-F6FD-C05D09BAF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2177" r="12609" b="-1"/>
          <a:stretch>
            <a:fillRect/>
          </a:stretch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500" dirty="0">
                <a:solidFill>
                  <a:srgbClr val="FFFFFF"/>
                </a:solidFill>
              </a:rPr>
              <a:t>Encryption Algorithms and Daily Applications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Applied Cryptography – Conceptual Understanding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 b="1" dirty="0"/>
              <a:t>5) Remote Desktop Access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sX0" fmla="*/ 0 w 8140446"/>
              <a:gd name="csY0" fmla="*/ 0 h 18288"/>
              <a:gd name="csX1" fmla="*/ 434157 w 8140446"/>
              <a:gd name="csY1" fmla="*/ 0 h 18288"/>
              <a:gd name="csX2" fmla="*/ 1193932 w 8140446"/>
              <a:gd name="csY2" fmla="*/ 0 h 18288"/>
              <a:gd name="csX3" fmla="*/ 1628089 w 8140446"/>
              <a:gd name="csY3" fmla="*/ 0 h 18288"/>
              <a:gd name="csX4" fmla="*/ 2225055 w 8140446"/>
              <a:gd name="csY4" fmla="*/ 0 h 18288"/>
              <a:gd name="csX5" fmla="*/ 3066235 w 8140446"/>
              <a:gd name="csY5" fmla="*/ 0 h 18288"/>
              <a:gd name="csX6" fmla="*/ 3744605 w 8140446"/>
              <a:gd name="csY6" fmla="*/ 0 h 18288"/>
              <a:gd name="csX7" fmla="*/ 4504380 w 8140446"/>
              <a:gd name="csY7" fmla="*/ 0 h 18288"/>
              <a:gd name="csX8" fmla="*/ 5101346 w 8140446"/>
              <a:gd name="csY8" fmla="*/ 0 h 18288"/>
              <a:gd name="csX9" fmla="*/ 5779717 w 8140446"/>
              <a:gd name="csY9" fmla="*/ 0 h 18288"/>
              <a:gd name="csX10" fmla="*/ 6620896 w 8140446"/>
              <a:gd name="csY10" fmla="*/ 0 h 18288"/>
              <a:gd name="csX11" fmla="*/ 7136458 w 8140446"/>
              <a:gd name="csY11" fmla="*/ 0 h 18288"/>
              <a:gd name="csX12" fmla="*/ 8140446 w 8140446"/>
              <a:gd name="csY12" fmla="*/ 0 h 18288"/>
              <a:gd name="csX13" fmla="*/ 8140446 w 8140446"/>
              <a:gd name="csY13" fmla="*/ 18288 h 18288"/>
              <a:gd name="csX14" fmla="*/ 7543480 w 8140446"/>
              <a:gd name="csY14" fmla="*/ 18288 h 18288"/>
              <a:gd name="csX15" fmla="*/ 7109323 w 8140446"/>
              <a:gd name="csY15" fmla="*/ 18288 h 18288"/>
              <a:gd name="csX16" fmla="*/ 6430952 w 8140446"/>
              <a:gd name="csY16" fmla="*/ 18288 h 18288"/>
              <a:gd name="csX17" fmla="*/ 5915391 w 8140446"/>
              <a:gd name="csY17" fmla="*/ 18288 h 18288"/>
              <a:gd name="csX18" fmla="*/ 5237020 w 8140446"/>
              <a:gd name="csY18" fmla="*/ 18288 h 18288"/>
              <a:gd name="csX19" fmla="*/ 4558650 w 8140446"/>
              <a:gd name="csY19" fmla="*/ 18288 h 18288"/>
              <a:gd name="csX20" fmla="*/ 3880279 w 8140446"/>
              <a:gd name="csY20" fmla="*/ 18288 h 18288"/>
              <a:gd name="csX21" fmla="*/ 3201909 w 8140446"/>
              <a:gd name="csY21" fmla="*/ 18288 h 18288"/>
              <a:gd name="csX22" fmla="*/ 2604943 w 8140446"/>
              <a:gd name="csY22" fmla="*/ 18288 h 18288"/>
              <a:gd name="csX23" fmla="*/ 1845168 w 8140446"/>
              <a:gd name="csY23" fmla="*/ 18288 h 18288"/>
              <a:gd name="csX24" fmla="*/ 1166797 w 8140446"/>
              <a:gd name="csY24" fmla="*/ 18288 h 18288"/>
              <a:gd name="csX25" fmla="*/ 0 w 8140446"/>
              <a:gd name="csY25" fmla="*/ 18288 h 18288"/>
              <a:gd name="csX26" fmla="*/ 0 w 8140446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4743"/>
            <a:ext cx="4995973" cy="4638131"/>
          </a:xfrm>
        </p:spPr>
        <p:txBody>
          <a:bodyPr>
            <a:normAutofit/>
          </a:bodyPr>
          <a:lstStyle/>
          <a:p>
            <a:r>
              <a:rPr lang="en-US" sz="1900" b="1" dirty="0"/>
              <a:t>Purpose</a:t>
            </a:r>
            <a:r>
              <a:rPr lang="en-US" sz="1900" dirty="0"/>
              <a:t>: Remotely access and control another computer securely.</a:t>
            </a:r>
          </a:p>
          <a:p>
            <a:endParaRPr lang="en-US" sz="1900" dirty="0"/>
          </a:p>
          <a:p>
            <a:r>
              <a:rPr lang="en-US" sz="1900" b="1" dirty="0"/>
              <a:t>Algorithms used:</a:t>
            </a:r>
            <a:r>
              <a:rPr lang="en-US" sz="1900" dirty="0"/>
              <a:t> AES, RSA/</a:t>
            </a:r>
            <a:r>
              <a:rPr lang="en-US" sz="1900" dirty="0" err="1"/>
              <a:t>ECC</a:t>
            </a:r>
            <a:r>
              <a:rPr lang="en-US" sz="1900" dirty="0"/>
              <a:t>, TLS</a:t>
            </a:r>
          </a:p>
          <a:p>
            <a:endParaRPr lang="en-US" sz="1900" dirty="0"/>
          </a:p>
          <a:p>
            <a:r>
              <a:rPr lang="en-US" sz="1900" b="1" dirty="0"/>
              <a:t>Why they are needed:</a:t>
            </a:r>
            <a:endParaRPr lang="en-US" sz="1900" dirty="0"/>
          </a:p>
          <a:p>
            <a:pPr lvl="1"/>
            <a:r>
              <a:rPr lang="en-US" sz="1900" b="1" dirty="0"/>
              <a:t>AES</a:t>
            </a:r>
            <a:r>
              <a:rPr lang="en-US" sz="1900" dirty="0"/>
              <a:t> → encrypts screen, keyboard, mouse data</a:t>
            </a:r>
          </a:p>
          <a:p>
            <a:pPr lvl="1"/>
            <a:r>
              <a:rPr lang="en-US" sz="1900" b="1" dirty="0"/>
              <a:t>RSA/</a:t>
            </a:r>
            <a:r>
              <a:rPr lang="en-US" sz="1900" b="1" dirty="0" err="1"/>
              <a:t>ECC</a:t>
            </a:r>
            <a:r>
              <a:rPr lang="en-US" sz="1900" dirty="0"/>
              <a:t> → authenticates the remote host</a:t>
            </a:r>
          </a:p>
          <a:p>
            <a:pPr lvl="1"/>
            <a:r>
              <a:rPr lang="en-US" sz="1900" b="1" dirty="0"/>
              <a:t>TLS</a:t>
            </a:r>
            <a:r>
              <a:rPr lang="en-US" sz="1900" dirty="0"/>
              <a:t> → secures the entire remote session</a:t>
            </a:r>
          </a:p>
          <a:p>
            <a:pPr lvl="1"/>
            <a:endParaRPr lang="en-US" sz="1900" dirty="0"/>
          </a:p>
          <a:p>
            <a:r>
              <a:rPr lang="en-US" sz="1900" dirty="0"/>
              <a:t>Prevents spying on screen or keystrokes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D58660-56B5-72BE-9C62-8A47CA392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/>
          <a:stretch>
            <a:fillRect/>
          </a:stretch>
        </p:blipFill>
        <p:spPr bwMode="auto">
          <a:xfrm>
            <a:off x="5624623" y="2822183"/>
            <a:ext cx="3517091" cy="198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sv-SE" sz="4700" dirty="0"/>
              <a:t>6) Cloud Storage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sX0" fmla="*/ 0 w 8140446"/>
              <a:gd name="csY0" fmla="*/ 0 h 18288"/>
              <a:gd name="csX1" fmla="*/ 434157 w 8140446"/>
              <a:gd name="csY1" fmla="*/ 0 h 18288"/>
              <a:gd name="csX2" fmla="*/ 1193932 w 8140446"/>
              <a:gd name="csY2" fmla="*/ 0 h 18288"/>
              <a:gd name="csX3" fmla="*/ 1628089 w 8140446"/>
              <a:gd name="csY3" fmla="*/ 0 h 18288"/>
              <a:gd name="csX4" fmla="*/ 2225055 w 8140446"/>
              <a:gd name="csY4" fmla="*/ 0 h 18288"/>
              <a:gd name="csX5" fmla="*/ 3066235 w 8140446"/>
              <a:gd name="csY5" fmla="*/ 0 h 18288"/>
              <a:gd name="csX6" fmla="*/ 3744605 w 8140446"/>
              <a:gd name="csY6" fmla="*/ 0 h 18288"/>
              <a:gd name="csX7" fmla="*/ 4504380 w 8140446"/>
              <a:gd name="csY7" fmla="*/ 0 h 18288"/>
              <a:gd name="csX8" fmla="*/ 5101346 w 8140446"/>
              <a:gd name="csY8" fmla="*/ 0 h 18288"/>
              <a:gd name="csX9" fmla="*/ 5779717 w 8140446"/>
              <a:gd name="csY9" fmla="*/ 0 h 18288"/>
              <a:gd name="csX10" fmla="*/ 6620896 w 8140446"/>
              <a:gd name="csY10" fmla="*/ 0 h 18288"/>
              <a:gd name="csX11" fmla="*/ 7136458 w 8140446"/>
              <a:gd name="csY11" fmla="*/ 0 h 18288"/>
              <a:gd name="csX12" fmla="*/ 8140446 w 8140446"/>
              <a:gd name="csY12" fmla="*/ 0 h 18288"/>
              <a:gd name="csX13" fmla="*/ 8140446 w 8140446"/>
              <a:gd name="csY13" fmla="*/ 18288 h 18288"/>
              <a:gd name="csX14" fmla="*/ 7543480 w 8140446"/>
              <a:gd name="csY14" fmla="*/ 18288 h 18288"/>
              <a:gd name="csX15" fmla="*/ 7109323 w 8140446"/>
              <a:gd name="csY15" fmla="*/ 18288 h 18288"/>
              <a:gd name="csX16" fmla="*/ 6430952 w 8140446"/>
              <a:gd name="csY16" fmla="*/ 18288 h 18288"/>
              <a:gd name="csX17" fmla="*/ 5915391 w 8140446"/>
              <a:gd name="csY17" fmla="*/ 18288 h 18288"/>
              <a:gd name="csX18" fmla="*/ 5237020 w 8140446"/>
              <a:gd name="csY18" fmla="*/ 18288 h 18288"/>
              <a:gd name="csX19" fmla="*/ 4558650 w 8140446"/>
              <a:gd name="csY19" fmla="*/ 18288 h 18288"/>
              <a:gd name="csX20" fmla="*/ 3880279 w 8140446"/>
              <a:gd name="csY20" fmla="*/ 18288 h 18288"/>
              <a:gd name="csX21" fmla="*/ 3201909 w 8140446"/>
              <a:gd name="csY21" fmla="*/ 18288 h 18288"/>
              <a:gd name="csX22" fmla="*/ 2604943 w 8140446"/>
              <a:gd name="csY22" fmla="*/ 18288 h 18288"/>
              <a:gd name="csX23" fmla="*/ 1845168 w 8140446"/>
              <a:gd name="csY23" fmla="*/ 18288 h 18288"/>
              <a:gd name="csX24" fmla="*/ 1166797 w 8140446"/>
              <a:gd name="csY24" fmla="*/ 18288 h 18288"/>
              <a:gd name="csX25" fmla="*/ 0 w 8140446"/>
              <a:gd name="csY25" fmla="*/ 18288 h 18288"/>
              <a:gd name="csX26" fmla="*/ 0 w 8140446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r>
              <a:rPr lang="en-US" sz="1900" b="1" dirty="0"/>
              <a:t>Purpose</a:t>
            </a:r>
            <a:r>
              <a:rPr lang="en-US" sz="1900" dirty="0"/>
              <a:t>: Store and access files securely via the internet.</a:t>
            </a:r>
          </a:p>
          <a:p>
            <a:endParaRPr lang="en-US" sz="1900" b="1" dirty="0"/>
          </a:p>
          <a:p>
            <a:r>
              <a:rPr lang="en-US" sz="1900" b="1" dirty="0"/>
              <a:t>Algorithms used:</a:t>
            </a:r>
            <a:r>
              <a:rPr lang="en-US" sz="1900" dirty="0"/>
              <a:t> AES-256, RSA/</a:t>
            </a:r>
            <a:r>
              <a:rPr lang="en-US" sz="1900" dirty="0" err="1"/>
              <a:t>ECC</a:t>
            </a:r>
            <a:r>
              <a:rPr lang="en-US" sz="1900" dirty="0"/>
              <a:t>, SHA-256</a:t>
            </a:r>
          </a:p>
          <a:p>
            <a:endParaRPr lang="en-US" sz="1900" b="1" dirty="0"/>
          </a:p>
          <a:p>
            <a:r>
              <a:rPr lang="en-US" sz="1900" b="1" dirty="0"/>
              <a:t>Why they are needed:</a:t>
            </a:r>
            <a:endParaRPr lang="en-US" sz="1900" dirty="0"/>
          </a:p>
          <a:p>
            <a:pPr lvl="1"/>
            <a:r>
              <a:rPr lang="en-US" sz="1500" b="1" dirty="0"/>
              <a:t>AES-256</a:t>
            </a:r>
            <a:r>
              <a:rPr lang="en-US" sz="1500" dirty="0"/>
              <a:t> → encrypts files at rest</a:t>
            </a:r>
          </a:p>
          <a:p>
            <a:pPr lvl="1"/>
            <a:r>
              <a:rPr lang="en-US" sz="1500" b="1" dirty="0"/>
              <a:t>RSA/</a:t>
            </a:r>
            <a:r>
              <a:rPr lang="en-US" sz="1500" b="1" dirty="0" err="1"/>
              <a:t>ECC</a:t>
            </a:r>
            <a:r>
              <a:rPr lang="en-US" sz="1500" dirty="0"/>
              <a:t> → protects encryption keys</a:t>
            </a:r>
          </a:p>
          <a:p>
            <a:pPr lvl="1"/>
            <a:r>
              <a:rPr lang="en-US" sz="1500" b="1" dirty="0"/>
              <a:t>SHA-256</a:t>
            </a:r>
            <a:r>
              <a:rPr lang="en-US" sz="1500" dirty="0"/>
              <a:t> → verifies file integrity</a:t>
            </a:r>
          </a:p>
          <a:p>
            <a:endParaRPr lang="en-US" sz="1900" dirty="0"/>
          </a:p>
          <a:p>
            <a:r>
              <a:rPr lang="en-US" sz="1900" dirty="0"/>
              <a:t>Protects stored data even if servers are compromised</a:t>
            </a:r>
          </a:p>
        </p:txBody>
      </p:sp>
      <p:pic>
        <p:nvPicPr>
          <p:cNvPr id="3074" name="Picture 2" descr="Ways to Ensure Cloud Backup Security ...">
            <a:extLst>
              <a:ext uri="{FF2B5EF4-FFF2-40B4-BE49-F238E27FC236}">
                <a16:creationId xmlns:a16="http://schemas.microsoft.com/office/drawing/2014/main" id="{D97A6F60-DBAB-FFE6-9D3E-491B79158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4" t="14072" r="17628" b="9801"/>
          <a:stretch>
            <a:fillRect/>
          </a:stretch>
        </p:blipFill>
        <p:spPr bwMode="auto">
          <a:xfrm>
            <a:off x="5622279" y="2626241"/>
            <a:ext cx="3321121" cy="22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640080"/>
            <a:ext cx="8373086" cy="78130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b="1" dirty="0"/>
              <a:t>7) Instant Messaging (End-to-End Encryption) E2EE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sX0" fmla="*/ 0 w 2441321"/>
              <a:gd name="csY0" fmla="*/ 0 h 18288"/>
              <a:gd name="csX1" fmla="*/ 585917 w 2441321"/>
              <a:gd name="csY1" fmla="*/ 0 h 18288"/>
              <a:gd name="csX2" fmla="*/ 1196247 w 2441321"/>
              <a:gd name="csY2" fmla="*/ 0 h 18288"/>
              <a:gd name="csX3" fmla="*/ 1806578 w 2441321"/>
              <a:gd name="csY3" fmla="*/ 0 h 18288"/>
              <a:gd name="csX4" fmla="*/ 2441321 w 2441321"/>
              <a:gd name="csY4" fmla="*/ 0 h 18288"/>
              <a:gd name="csX5" fmla="*/ 2441321 w 2441321"/>
              <a:gd name="csY5" fmla="*/ 18288 h 18288"/>
              <a:gd name="csX6" fmla="*/ 1830991 w 2441321"/>
              <a:gd name="csY6" fmla="*/ 18288 h 18288"/>
              <a:gd name="csX7" fmla="*/ 1269487 w 2441321"/>
              <a:gd name="csY7" fmla="*/ 18288 h 18288"/>
              <a:gd name="csX8" fmla="*/ 707983 w 2441321"/>
              <a:gd name="csY8" fmla="*/ 18288 h 18288"/>
              <a:gd name="csX9" fmla="*/ 0 w 2441321"/>
              <a:gd name="csY9" fmla="*/ 18288 h 18288"/>
              <a:gd name="csX10" fmla="*/ 0 w 2441321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01" y="1626781"/>
            <a:ext cx="6831365" cy="4581995"/>
          </a:xfrm>
          <a:solidFill>
            <a:schemeClr val="bg1"/>
          </a:solidFill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Exchange private messages in real time.</a:t>
            </a:r>
          </a:p>
          <a:p>
            <a:pPr>
              <a:lnSpc>
                <a:spcPct val="90000"/>
              </a:lnSpc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Algorithms used: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AES,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X25519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HMAC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SHA-256</a:t>
            </a:r>
          </a:p>
          <a:p>
            <a:pPr>
              <a:lnSpc>
                <a:spcPct val="90000"/>
              </a:lnSpc>
            </a:pP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they are needed: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encrypts messages.</a:t>
            </a:r>
          </a:p>
          <a:p>
            <a:pPr lvl="1">
              <a:lnSpc>
                <a:spcPct val="90000"/>
              </a:lnSpc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securely exchanges keys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between users.</a:t>
            </a:r>
          </a:p>
          <a:p>
            <a:pPr lvl="1">
              <a:lnSpc>
                <a:spcPct val="90000"/>
              </a:lnSpc>
            </a:pP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HMAC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authenticates messages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SHA-256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ensures integrity.</a:t>
            </a:r>
          </a:p>
          <a:p>
            <a:pPr>
              <a:lnSpc>
                <a:spcPct val="90000"/>
              </a:lnSpc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sender and receiver can read messages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(not even the provider)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E6EC5F-3FCE-72EC-40A5-F10FDD32B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484" y="2763629"/>
            <a:ext cx="3732028" cy="31349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 dirty="0"/>
              <a:t>8) Video Conferencing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sX0" fmla="*/ 0 w 8140446"/>
              <a:gd name="csY0" fmla="*/ 0 h 18288"/>
              <a:gd name="csX1" fmla="*/ 434157 w 8140446"/>
              <a:gd name="csY1" fmla="*/ 0 h 18288"/>
              <a:gd name="csX2" fmla="*/ 1193932 w 8140446"/>
              <a:gd name="csY2" fmla="*/ 0 h 18288"/>
              <a:gd name="csX3" fmla="*/ 1628089 w 8140446"/>
              <a:gd name="csY3" fmla="*/ 0 h 18288"/>
              <a:gd name="csX4" fmla="*/ 2225055 w 8140446"/>
              <a:gd name="csY4" fmla="*/ 0 h 18288"/>
              <a:gd name="csX5" fmla="*/ 3066235 w 8140446"/>
              <a:gd name="csY5" fmla="*/ 0 h 18288"/>
              <a:gd name="csX6" fmla="*/ 3744605 w 8140446"/>
              <a:gd name="csY6" fmla="*/ 0 h 18288"/>
              <a:gd name="csX7" fmla="*/ 4504380 w 8140446"/>
              <a:gd name="csY7" fmla="*/ 0 h 18288"/>
              <a:gd name="csX8" fmla="*/ 5101346 w 8140446"/>
              <a:gd name="csY8" fmla="*/ 0 h 18288"/>
              <a:gd name="csX9" fmla="*/ 5779717 w 8140446"/>
              <a:gd name="csY9" fmla="*/ 0 h 18288"/>
              <a:gd name="csX10" fmla="*/ 6620896 w 8140446"/>
              <a:gd name="csY10" fmla="*/ 0 h 18288"/>
              <a:gd name="csX11" fmla="*/ 7136458 w 8140446"/>
              <a:gd name="csY11" fmla="*/ 0 h 18288"/>
              <a:gd name="csX12" fmla="*/ 8140446 w 8140446"/>
              <a:gd name="csY12" fmla="*/ 0 h 18288"/>
              <a:gd name="csX13" fmla="*/ 8140446 w 8140446"/>
              <a:gd name="csY13" fmla="*/ 18288 h 18288"/>
              <a:gd name="csX14" fmla="*/ 7543480 w 8140446"/>
              <a:gd name="csY14" fmla="*/ 18288 h 18288"/>
              <a:gd name="csX15" fmla="*/ 7109323 w 8140446"/>
              <a:gd name="csY15" fmla="*/ 18288 h 18288"/>
              <a:gd name="csX16" fmla="*/ 6430952 w 8140446"/>
              <a:gd name="csY16" fmla="*/ 18288 h 18288"/>
              <a:gd name="csX17" fmla="*/ 5915391 w 8140446"/>
              <a:gd name="csY17" fmla="*/ 18288 h 18288"/>
              <a:gd name="csX18" fmla="*/ 5237020 w 8140446"/>
              <a:gd name="csY18" fmla="*/ 18288 h 18288"/>
              <a:gd name="csX19" fmla="*/ 4558650 w 8140446"/>
              <a:gd name="csY19" fmla="*/ 18288 h 18288"/>
              <a:gd name="csX20" fmla="*/ 3880279 w 8140446"/>
              <a:gd name="csY20" fmla="*/ 18288 h 18288"/>
              <a:gd name="csX21" fmla="*/ 3201909 w 8140446"/>
              <a:gd name="csY21" fmla="*/ 18288 h 18288"/>
              <a:gd name="csX22" fmla="*/ 2604943 w 8140446"/>
              <a:gd name="csY22" fmla="*/ 18288 h 18288"/>
              <a:gd name="csX23" fmla="*/ 1845168 w 8140446"/>
              <a:gd name="csY23" fmla="*/ 18288 h 18288"/>
              <a:gd name="csX24" fmla="*/ 1166797 w 8140446"/>
              <a:gd name="csY24" fmla="*/ 18288 h 18288"/>
              <a:gd name="csX25" fmla="*/ 0 w 8140446"/>
              <a:gd name="csY25" fmla="*/ 18288 h 18288"/>
              <a:gd name="csX26" fmla="*/ 0 w 8140446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r>
              <a:rPr lang="en-US" sz="1900" b="1"/>
              <a:t>Purpose</a:t>
            </a:r>
            <a:r>
              <a:rPr lang="en-US" sz="1900"/>
              <a:t>: Conduct secure real-time online meetings.</a:t>
            </a:r>
            <a:endParaRPr lang="en-US" sz="1900" b="1"/>
          </a:p>
          <a:p>
            <a:endParaRPr lang="en-US" sz="1900" b="1"/>
          </a:p>
          <a:p>
            <a:r>
              <a:rPr lang="en-US" sz="1900" b="1"/>
              <a:t>Algorithms used:</a:t>
            </a:r>
            <a:r>
              <a:rPr lang="en-US" sz="1900"/>
              <a:t> AES-GCM, ECC, SRTP, SHA-256</a:t>
            </a:r>
          </a:p>
          <a:p>
            <a:endParaRPr lang="en-US" sz="1900" b="1"/>
          </a:p>
          <a:p>
            <a:r>
              <a:rPr lang="en-US" sz="1900" b="1"/>
              <a:t>Why they are needed:</a:t>
            </a:r>
            <a:endParaRPr lang="en-US" sz="1900"/>
          </a:p>
          <a:p>
            <a:pPr lvl="1"/>
            <a:r>
              <a:rPr lang="en-US" sz="1900" b="1"/>
              <a:t>AES-GCM</a:t>
            </a:r>
            <a:r>
              <a:rPr lang="en-US" sz="1900"/>
              <a:t> → encrypts live audio/video</a:t>
            </a:r>
          </a:p>
          <a:p>
            <a:pPr lvl="1"/>
            <a:r>
              <a:rPr lang="en-US" sz="1900" b="1"/>
              <a:t>ECC</a:t>
            </a:r>
            <a:r>
              <a:rPr lang="en-US" sz="1900"/>
              <a:t> → authenticates participants</a:t>
            </a:r>
          </a:p>
          <a:p>
            <a:pPr lvl="1"/>
            <a:r>
              <a:rPr lang="en-US" sz="1900" b="1"/>
              <a:t>SRTP</a:t>
            </a:r>
            <a:r>
              <a:rPr lang="en-US" sz="1900"/>
              <a:t> → secures real-time streams</a:t>
            </a:r>
          </a:p>
          <a:p>
            <a:pPr lvl="1"/>
            <a:r>
              <a:rPr lang="en-US" sz="1900" b="1"/>
              <a:t>SHA-256</a:t>
            </a:r>
            <a:r>
              <a:rPr lang="en-US" sz="1900"/>
              <a:t> → protects stream integrity</a:t>
            </a:r>
          </a:p>
          <a:p>
            <a:endParaRPr lang="en-US" sz="1900"/>
          </a:p>
          <a:p>
            <a:r>
              <a:rPr lang="en-US" sz="1900"/>
              <a:t>Prevents meeting hijacking and stream interception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sv-SE" sz="4700" dirty="0"/>
              <a:t>9) VoIP Calls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sX0" fmla="*/ 0 w 8140446"/>
              <a:gd name="csY0" fmla="*/ 0 h 18288"/>
              <a:gd name="csX1" fmla="*/ 434157 w 8140446"/>
              <a:gd name="csY1" fmla="*/ 0 h 18288"/>
              <a:gd name="csX2" fmla="*/ 1193932 w 8140446"/>
              <a:gd name="csY2" fmla="*/ 0 h 18288"/>
              <a:gd name="csX3" fmla="*/ 1628089 w 8140446"/>
              <a:gd name="csY3" fmla="*/ 0 h 18288"/>
              <a:gd name="csX4" fmla="*/ 2225055 w 8140446"/>
              <a:gd name="csY4" fmla="*/ 0 h 18288"/>
              <a:gd name="csX5" fmla="*/ 3066235 w 8140446"/>
              <a:gd name="csY5" fmla="*/ 0 h 18288"/>
              <a:gd name="csX6" fmla="*/ 3744605 w 8140446"/>
              <a:gd name="csY6" fmla="*/ 0 h 18288"/>
              <a:gd name="csX7" fmla="*/ 4504380 w 8140446"/>
              <a:gd name="csY7" fmla="*/ 0 h 18288"/>
              <a:gd name="csX8" fmla="*/ 5101346 w 8140446"/>
              <a:gd name="csY8" fmla="*/ 0 h 18288"/>
              <a:gd name="csX9" fmla="*/ 5779717 w 8140446"/>
              <a:gd name="csY9" fmla="*/ 0 h 18288"/>
              <a:gd name="csX10" fmla="*/ 6620896 w 8140446"/>
              <a:gd name="csY10" fmla="*/ 0 h 18288"/>
              <a:gd name="csX11" fmla="*/ 7136458 w 8140446"/>
              <a:gd name="csY11" fmla="*/ 0 h 18288"/>
              <a:gd name="csX12" fmla="*/ 8140446 w 8140446"/>
              <a:gd name="csY12" fmla="*/ 0 h 18288"/>
              <a:gd name="csX13" fmla="*/ 8140446 w 8140446"/>
              <a:gd name="csY13" fmla="*/ 18288 h 18288"/>
              <a:gd name="csX14" fmla="*/ 7543480 w 8140446"/>
              <a:gd name="csY14" fmla="*/ 18288 h 18288"/>
              <a:gd name="csX15" fmla="*/ 7109323 w 8140446"/>
              <a:gd name="csY15" fmla="*/ 18288 h 18288"/>
              <a:gd name="csX16" fmla="*/ 6430952 w 8140446"/>
              <a:gd name="csY16" fmla="*/ 18288 h 18288"/>
              <a:gd name="csX17" fmla="*/ 5915391 w 8140446"/>
              <a:gd name="csY17" fmla="*/ 18288 h 18288"/>
              <a:gd name="csX18" fmla="*/ 5237020 w 8140446"/>
              <a:gd name="csY18" fmla="*/ 18288 h 18288"/>
              <a:gd name="csX19" fmla="*/ 4558650 w 8140446"/>
              <a:gd name="csY19" fmla="*/ 18288 h 18288"/>
              <a:gd name="csX20" fmla="*/ 3880279 w 8140446"/>
              <a:gd name="csY20" fmla="*/ 18288 h 18288"/>
              <a:gd name="csX21" fmla="*/ 3201909 w 8140446"/>
              <a:gd name="csY21" fmla="*/ 18288 h 18288"/>
              <a:gd name="csX22" fmla="*/ 2604943 w 8140446"/>
              <a:gd name="csY22" fmla="*/ 18288 h 18288"/>
              <a:gd name="csX23" fmla="*/ 1845168 w 8140446"/>
              <a:gd name="csY23" fmla="*/ 18288 h 18288"/>
              <a:gd name="csX24" fmla="*/ 1166797 w 8140446"/>
              <a:gd name="csY24" fmla="*/ 18288 h 18288"/>
              <a:gd name="csX25" fmla="*/ 0 w 8140446"/>
              <a:gd name="csY25" fmla="*/ 18288 h 18288"/>
              <a:gd name="csX26" fmla="*/ 0 w 8140446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r>
              <a:rPr lang="en-US" sz="1900" b="1" dirty="0"/>
              <a:t>Purpose</a:t>
            </a:r>
            <a:r>
              <a:rPr lang="en-US" sz="1900" dirty="0"/>
              <a:t>: Make encrypted voice calls over the internet.</a:t>
            </a:r>
          </a:p>
          <a:p>
            <a:endParaRPr lang="en-US" sz="1900" b="1" dirty="0"/>
          </a:p>
          <a:p>
            <a:r>
              <a:rPr lang="en-US" sz="1900" b="1" dirty="0"/>
              <a:t>Algorithms used:</a:t>
            </a:r>
            <a:r>
              <a:rPr lang="en-US" sz="1900" dirty="0"/>
              <a:t> AES, Diffie-Hellman, SRTP</a:t>
            </a:r>
          </a:p>
          <a:p>
            <a:endParaRPr lang="en-US" sz="1900" b="1" dirty="0"/>
          </a:p>
          <a:p>
            <a:r>
              <a:rPr lang="en-US" sz="1900" b="1" dirty="0"/>
              <a:t>Why they are needed:</a:t>
            </a:r>
            <a:endParaRPr lang="en-US" sz="1900" dirty="0"/>
          </a:p>
          <a:p>
            <a:pPr lvl="1"/>
            <a:r>
              <a:rPr lang="en-US" sz="1900" b="1" dirty="0"/>
              <a:t>AES</a:t>
            </a:r>
            <a:r>
              <a:rPr lang="en-US" sz="1900" dirty="0"/>
              <a:t> → encrypts voice data</a:t>
            </a:r>
          </a:p>
          <a:p>
            <a:pPr lvl="1"/>
            <a:r>
              <a:rPr lang="en-US" sz="1900" b="1" dirty="0"/>
              <a:t>Diffie-Hellman</a:t>
            </a:r>
            <a:r>
              <a:rPr lang="en-US" sz="1900" dirty="0"/>
              <a:t> → establishes shared keys</a:t>
            </a:r>
          </a:p>
          <a:p>
            <a:pPr lvl="1"/>
            <a:r>
              <a:rPr lang="en-US" sz="1900" b="1" dirty="0"/>
              <a:t>SRTP</a:t>
            </a:r>
            <a:r>
              <a:rPr lang="en-US" sz="1900" dirty="0"/>
              <a:t> → protects real-time voice packets</a:t>
            </a:r>
          </a:p>
          <a:p>
            <a:endParaRPr lang="en-US" sz="1900" dirty="0"/>
          </a:p>
          <a:p>
            <a:r>
              <a:rPr lang="en-US" sz="1900" dirty="0"/>
              <a:t>Stops call eavesdropping and replay attacks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547BF-B82A-7FAD-BA57-645EB5C783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99"/>
          <a:stretch>
            <a:fillRect/>
          </a:stretch>
        </p:blipFill>
        <p:spPr>
          <a:xfrm>
            <a:off x="5709683" y="2493834"/>
            <a:ext cx="2932539" cy="355604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 b="1" dirty="0"/>
              <a:t>10) Online Banking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sX0" fmla="*/ 0 w 8140446"/>
              <a:gd name="csY0" fmla="*/ 0 h 18288"/>
              <a:gd name="csX1" fmla="*/ 434157 w 8140446"/>
              <a:gd name="csY1" fmla="*/ 0 h 18288"/>
              <a:gd name="csX2" fmla="*/ 1193932 w 8140446"/>
              <a:gd name="csY2" fmla="*/ 0 h 18288"/>
              <a:gd name="csX3" fmla="*/ 1628089 w 8140446"/>
              <a:gd name="csY3" fmla="*/ 0 h 18288"/>
              <a:gd name="csX4" fmla="*/ 2225055 w 8140446"/>
              <a:gd name="csY4" fmla="*/ 0 h 18288"/>
              <a:gd name="csX5" fmla="*/ 3066235 w 8140446"/>
              <a:gd name="csY5" fmla="*/ 0 h 18288"/>
              <a:gd name="csX6" fmla="*/ 3744605 w 8140446"/>
              <a:gd name="csY6" fmla="*/ 0 h 18288"/>
              <a:gd name="csX7" fmla="*/ 4504380 w 8140446"/>
              <a:gd name="csY7" fmla="*/ 0 h 18288"/>
              <a:gd name="csX8" fmla="*/ 5101346 w 8140446"/>
              <a:gd name="csY8" fmla="*/ 0 h 18288"/>
              <a:gd name="csX9" fmla="*/ 5779717 w 8140446"/>
              <a:gd name="csY9" fmla="*/ 0 h 18288"/>
              <a:gd name="csX10" fmla="*/ 6620896 w 8140446"/>
              <a:gd name="csY10" fmla="*/ 0 h 18288"/>
              <a:gd name="csX11" fmla="*/ 7136458 w 8140446"/>
              <a:gd name="csY11" fmla="*/ 0 h 18288"/>
              <a:gd name="csX12" fmla="*/ 8140446 w 8140446"/>
              <a:gd name="csY12" fmla="*/ 0 h 18288"/>
              <a:gd name="csX13" fmla="*/ 8140446 w 8140446"/>
              <a:gd name="csY13" fmla="*/ 18288 h 18288"/>
              <a:gd name="csX14" fmla="*/ 7543480 w 8140446"/>
              <a:gd name="csY14" fmla="*/ 18288 h 18288"/>
              <a:gd name="csX15" fmla="*/ 7109323 w 8140446"/>
              <a:gd name="csY15" fmla="*/ 18288 h 18288"/>
              <a:gd name="csX16" fmla="*/ 6430952 w 8140446"/>
              <a:gd name="csY16" fmla="*/ 18288 h 18288"/>
              <a:gd name="csX17" fmla="*/ 5915391 w 8140446"/>
              <a:gd name="csY17" fmla="*/ 18288 h 18288"/>
              <a:gd name="csX18" fmla="*/ 5237020 w 8140446"/>
              <a:gd name="csY18" fmla="*/ 18288 h 18288"/>
              <a:gd name="csX19" fmla="*/ 4558650 w 8140446"/>
              <a:gd name="csY19" fmla="*/ 18288 h 18288"/>
              <a:gd name="csX20" fmla="*/ 3880279 w 8140446"/>
              <a:gd name="csY20" fmla="*/ 18288 h 18288"/>
              <a:gd name="csX21" fmla="*/ 3201909 w 8140446"/>
              <a:gd name="csY21" fmla="*/ 18288 h 18288"/>
              <a:gd name="csX22" fmla="*/ 2604943 w 8140446"/>
              <a:gd name="csY22" fmla="*/ 18288 h 18288"/>
              <a:gd name="csX23" fmla="*/ 1845168 w 8140446"/>
              <a:gd name="csY23" fmla="*/ 18288 h 18288"/>
              <a:gd name="csX24" fmla="*/ 1166797 w 8140446"/>
              <a:gd name="csY24" fmla="*/ 18288 h 18288"/>
              <a:gd name="csX25" fmla="*/ 0 w 8140446"/>
              <a:gd name="csY25" fmla="*/ 18288 h 18288"/>
              <a:gd name="csX26" fmla="*/ 0 w 8140446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r>
              <a:rPr lang="en-US" sz="1900" b="1" dirty="0"/>
              <a:t>Purpose</a:t>
            </a:r>
            <a:r>
              <a:rPr lang="en-US" sz="1900" dirty="0"/>
              <a:t>: Perform secure financial transactions online.</a:t>
            </a:r>
            <a:endParaRPr lang="en-US" sz="1900" b="1" dirty="0"/>
          </a:p>
          <a:p>
            <a:endParaRPr lang="en-US" sz="1900" b="1" dirty="0"/>
          </a:p>
          <a:p>
            <a:r>
              <a:rPr lang="en-US" sz="1900" b="1" dirty="0"/>
              <a:t>Algorithms used:</a:t>
            </a:r>
            <a:r>
              <a:rPr lang="en-US" sz="1900" dirty="0"/>
              <a:t> AES, RSA/</a:t>
            </a:r>
            <a:r>
              <a:rPr lang="en-US" sz="1900" dirty="0" err="1"/>
              <a:t>ECC</a:t>
            </a:r>
            <a:r>
              <a:rPr lang="en-US" sz="1900" dirty="0"/>
              <a:t>, SHA-256, Digital Signatures</a:t>
            </a:r>
          </a:p>
          <a:p>
            <a:endParaRPr lang="en-US" sz="1900" b="1" dirty="0"/>
          </a:p>
          <a:p>
            <a:r>
              <a:rPr lang="en-US" sz="1900" b="1" dirty="0"/>
              <a:t>Why they are needed:</a:t>
            </a:r>
            <a:endParaRPr lang="en-US" sz="1900" dirty="0"/>
          </a:p>
          <a:p>
            <a:pPr lvl="1"/>
            <a:r>
              <a:rPr lang="en-US" sz="1900" b="1" dirty="0"/>
              <a:t>AES</a:t>
            </a:r>
            <a:r>
              <a:rPr lang="en-US" sz="1900" dirty="0"/>
              <a:t> → encrypts transactions</a:t>
            </a:r>
          </a:p>
          <a:p>
            <a:pPr lvl="1"/>
            <a:r>
              <a:rPr lang="en-US" sz="1900" b="1" dirty="0"/>
              <a:t>RSA/</a:t>
            </a:r>
            <a:r>
              <a:rPr lang="en-US" sz="1900" b="1" dirty="0" err="1"/>
              <a:t>ECC</a:t>
            </a:r>
            <a:r>
              <a:rPr lang="en-US" sz="1900" dirty="0"/>
              <a:t> → authenticates bank &amp; user</a:t>
            </a:r>
          </a:p>
          <a:p>
            <a:pPr lvl="1"/>
            <a:r>
              <a:rPr lang="en-US" sz="1900" b="1" dirty="0"/>
              <a:t>SHA-256</a:t>
            </a:r>
            <a:r>
              <a:rPr lang="en-US" sz="1900" dirty="0"/>
              <a:t> → ensures transaction integrity</a:t>
            </a:r>
          </a:p>
          <a:p>
            <a:pPr lvl="1"/>
            <a:r>
              <a:rPr lang="en-US" sz="1900" b="1" dirty="0"/>
              <a:t>Digital signatures</a:t>
            </a:r>
            <a:r>
              <a:rPr lang="en-US" sz="1900" dirty="0"/>
              <a:t> → prevents transaction denial</a:t>
            </a:r>
          </a:p>
          <a:p>
            <a:pPr lvl="1"/>
            <a:endParaRPr lang="en-US" sz="1900" dirty="0"/>
          </a:p>
          <a:p>
            <a:r>
              <a:rPr lang="en-US" sz="1900" dirty="0"/>
              <a:t>Protects money, identity, and transaction trust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sv-SE" sz="4700"/>
              <a:t>11) VPN Services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sX0" fmla="*/ 0 w 8140446"/>
              <a:gd name="csY0" fmla="*/ 0 h 18288"/>
              <a:gd name="csX1" fmla="*/ 434157 w 8140446"/>
              <a:gd name="csY1" fmla="*/ 0 h 18288"/>
              <a:gd name="csX2" fmla="*/ 1193932 w 8140446"/>
              <a:gd name="csY2" fmla="*/ 0 h 18288"/>
              <a:gd name="csX3" fmla="*/ 1628089 w 8140446"/>
              <a:gd name="csY3" fmla="*/ 0 h 18288"/>
              <a:gd name="csX4" fmla="*/ 2225055 w 8140446"/>
              <a:gd name="csY4" fmla="*/ 0 h 18288"/>
              <a:gd name="csX5" fmla="*/ 3066235 w 8140446"/>
              <a:gd name="csY5" fmla="*/ 0 h 18288"/>
              <a:gd name="csX6" fmla="*/ 3744605 w 8140446"/>
              <a:gd name="csY6" fmla="*/ 0 h 18288"/>
              <a:gd name="csX7" fmla="*/ 4504380 w 8140446"/>
              <a:gd name="csY7" fmla="*/ 0 h 18288"/>
              <a:gd name="csX8" fmla="*/ 5101346 w 8140446"/>
              <a:gd name="csY8" fmla="*/ 0 h 18288"/>
              <a:gd name="csX9" fmla="*/ 5779717 w 8140446"/>
              <a:gd name="csY9" fmla="*/ 0 h 18288"/>
              <a:gd name="csX10" fmla="*/ 6620896 w 8140446"/>
              <a:gd name="csY10" fmla="*/ 0 h 18288"/>
              <a:gd name="csX11" fmla="*/ 7136458 w 8140446"/>
              <a:gd name="csY11" fmla="*/ 0 h 18288"/>
              <a:gd name="csX12" fmla="*/ 8140446 w 8140446"/>
              <a:gd name="csY12" fmla="*/ 0 h 18288"/>
              <a:gd name="csX13" fmla="*/ 8140446 w 8140446"/>
              <a:gd name="csY13" fmla="*/ 18288 h 18288"/>
              <a:gd name="csX14" fmla="*/ 7543480 w 8140446"/>
              <a:gd name="csY14" fmla="*/ 18288 h 18288"/>
              <a:gd name="csX15" fmla="*/ 7109323 w 8140446"/>
              <a:gd name="csY15" fmla="*/ 18288 h 18288"/>
              <a:gd name="csX16" fmla="*/ 6430952 w 8140446"/>
              <a:gd name="csY16" fmla="*/ 18288 h 18288"/>
              <a:gd name="csX17" fmla="*/ 5915391 w 8140446"/>
              <a:gd name="csY17" fmla="*/ 18288 h 18288"/>
              <a:gd name="csX18" fmla="*/ 5237020 w 8140446"/>
              <a:gd name="csY18" fmla="*/ 18288 h 18288"/>
              <a:gd name="csX19" fmla="*/ 4558650 w 8140446"/>
              <a:gd name="csY19" fmla="*/ 18288 h 18288"/>
              <a:gd name="csX20" fmla="*/ 3880279 w 8140446"/>
              <a:gd name="csY20" fmla="*/ 18288 h 18288"/>
              <a:gd name="csX21" fmla="*/ 3201909 w 8140446"/>
              <a:gd name="csY21" fmla="*/ 18288 h 18288"/>
              <a:gd name="csX22" fmla="*/ 2604943 w 8140446"/>
              <a:gd name="csY22" fmla="*/ 18288 h 18288"/>
              <a:gd name="csX23" fmla="*/ 1845168 w 8140446"/>
              <a:gd name="csY23" fmla="*/ 18288 h 18288"/>
              <a:gd name="csX24" fmla="*/ 1166797 w 8140446"/>
              <a:gd name="csY24" fmla="*/ 18288 h 18288"/>
              <a:gd name="csX25" fmla="*/ 0 w 8140446"/>
              <a:gd name="csY25" fmla="*/ 18288 h 18288"/>
              <a:gd name="csX26" fmla="*/ 0 w 8140446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r>
              <a:rPr lang="en-US" sz="1900" b="1"/>
              <a:t>Purpose</a:t>
            </a:r>
            <a:r>
              <a:rPr lang="en-US" sz="1900"/>
              <a:t>: Secure all internet traffic on untrusted networks.</a:t>
            </a:r>
            <a:endParaRPr lang="en-US" sz="1900" b="1"/>
          </a:p>
          <a:p>
            <a:endParaRPr lang="en-US" sz="1900" b="1"/>
          </a:p>
          <a:p>
            <a:r>
              <a:rPr lang="en-US" sz="1900" b="1"/>
              <a:t>Algorithms used:</a:t>
            </a:r>
            <a:r>
              <a:rPr lang="en-US" sz="1900"/>
              <a:t> AES, ECC, Diffie-Hellman, HMAC</a:t>
            </a:r>
          </a:p>
          <a:p>
            <a:endParaRPr lang="en-US" sz="1900" b="1"/>
          </a:p>
          <a:p>
            <a:r>
              <a:rPr lang="en-US" sz="1900" b="1"/>
              <a:t>Why they are needed:</a:t>
            </a:r>
            <a:endParaRPr lang="en-US" sz="1900"/>
          </a:p>
          <a:p>
            <a:pPr lvl="1"/>
            <a:r>
              <a:rPr lang="en-US" sz="1900" b="1"/>
              <a:t>AES</a:t>
            </a:r>
            <a:r>
              <a:rPr lang="en-US" sz="1900"/>
              <a:t> → encrypts all traffic</a:t>
            </a:r>
          </a:p>
          <a:p>
            <a:pPr lvl="1"/>
            <a:r>
              <a:rPr lang="en-US" sz="1900" b="1"/>
              <a:t>ECC</a:t>
            </a:r>
            <a:r>
              <a:rPr lang="en-US" sz="1900"/>
              <a:t> → authenticates VPN endpoints</a:t>
            </a:r>
          </a:p>
          <a:p>
            <a:pPr lvl="1"/>
            <a:r>
              <a:rPr lang="en-US" sz="1900" b="1"/>
              <a:t>Diffie-Hellman</a:t>
            </a:r>
            <a:r>
              <a:rPr lang="en-US" sz="1900"/>
              <a:t> → securely exchanges keys</a:t>
            </a:r>
          </a:p>
          <a:p>
            <a:pPr lvl="1"/>
            <a:r>
              <a:rPr lang="en-US" sz="1900" b="1"/>
              <a:t>HMAC</a:t>
            </a:r>
            <a:r>
              <a:rPr lang="en-US" sz="1900"/>
              <a:t> → prevents packet tampering</a:t>
            </a:r>
          </a:p>
          <a:p>
            <a:endParaRPr lang="en-US" sz="1900"/>
          </a:p>
          <a:p>
            <a:r>
              <a:rPr lang="en-US" sz="1900"/>
              <a:t>Secures traffic on untrusted networks (public Wi-Fi)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/>
              <a:t>12) Secure DNS (DoH/DoT)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sX0" fmla="*/ 0 w 8140446"/>
              <a:gd name="csY0" fmla="*/ 0 h 18288"/>
              <a:gd name="csX1" fmla="*/ 434157 w 8140446"/>
              <a:gd name="csY1" fmla="*/ 0 h 18288"/>
              <a:gd name="csX2" fmla="*/ 1193932 w 8140446"/>
              <a:gd name="csY2" fmla="*/ 0 h 18288"/>
              <a:gd name="csX3" fmla="*/ 1628089 w 8140446"/>
              <a:gd name="csY3" fmla="*/ 0 h 18288"/>
              <a:gd name="csX4" fmla="*/ 2225055 w 8140446"/>
              <a:gd name="csY4" fmla="*/ 0 h 18288"/>
              <a:gd name="csX5" fmla="*/ 3066235 w 8140446"/>
              <a:gd name="csY5" fmla="*/ 0 h 18288"/>
              <a:gd name="csX6" fmla="*/ 3744605 w 8140446"/>
              <a:gd name="csY6" fmla="*/ 0 h 18288"/>
              <a:gd name="csX7" fmla="*/ 4504380 w 8140446"/>
              <a:gd name="csY7" fmla="*/ 0 h 18288"/>
              <a:gd name="csX8" fmla="*/ 5101346 w 8140446"/>
              <a:gd name="csY8" fmla="*/ 0 h 18288"/>
              <a:gd name="csX9" fmla="*/ 5779717 w 8140446"/>
              <a:gd name="csY9" fmla="*/ 0 h 18288"/>
              <a:gd name="csX10" fmla="*/ 6620896 w 8140446"/>
              <a:gd name="csY10" fmla="*/ 0 h 18288"/>
              <a:gd name="csX11" fmla="*/ 7136458 w 8140446"/>
              <a:gd name="csY11" fmla="*/ 0 h 18288"/>
              <a:gd name="csX12" fmla="*/ 8140446 w 8140446"/>
              <a:gd name="csY12" fmla="*/ 0 h 18288"/>
              <a:gd name="csX13" fmla="*/ 8140446 w 8140446"/>
              <a:gd name="csY13" fmla="*/ 18288 h 18288"/>
              <a:gd name="csX14" fmla="*/ 7543480 w 8140446"/>
              <a:gd name="csY14" fmla="*/ 18288 h 18288"/>
              <a:gd name="csX15" fmla="*/ 7109323 w 8140446"/>
              <a:gd name="csY15" fmla="*/ 18288 h 18288"/>
              <a:gd name="csX16" fmla="*/ 6430952 w 8140446"/>
              <a:gd name="csY16" fmla="*/ 18288 h 18288"/>
              <a:gd name="csX17" fmla="*/ 5915391 w 8140446"/>
              <a:gd name="csY17" fmla="*/ 18288 h 18288"/>
              <a:gd name="csX18" fmla="*/ 5237020 w 8140446"/>
              <a:gd name="csY18" fmla="*/ 18288 h 18288"/>
              <a:gd name="csX19" fmla="*/ 4558650 w 8140446"/>
              <a:gd name="csY19" fmla="*/ 18288 h 18288"/>
              <a:gd name="csX20" fmla="*/ 3880279 w 8140446"/>
              <a:gd name="csY20" fmla="*/ 18288 h 18288"/>
              <a:gd name="csX21" fmla="*/ 3201909 w 8140446"/>
              <a:gd name="csY21" fmla="*/ 18288 h 18288"/>
              <a:gd name="csX22" fmla="*/ 2604943 w 8140446"/>
              <a:gd name="csY22" fmla="*/ 18288 h 18288"/>
              <a:gd name="csX23" fmla="*/ 1845168 w 8140446"/>
              <a:gd name="csY23" fmla="*/ 18288 h 18288"/>
              <a:gd name="csX24" fmla="*/ 1166797 w 8140446"/>
              <a:gd name="csY24" fmla="*/ 18288 h 18288"/>
              <a:gd name="csX25" fmla="*/ 0 w 8140446"/>
              <a:gd name="csY25" fmla="*/ 18288 h 18288"/>
              <a:gd name="csX26" fmla="*/ 0 w 8140446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r>
              <a:rPr lang="en-US" sz="1900" b="1" dirty="0"/>
              <a:t>Purpose</a:t>
            </a:r>
            <a:r>
              <a:rPr lang="en-US" sz="1900" dirty="0"/>
              <a:t>: Protect DNS queries from spying and manipulation.</a:t>
            </a:r>
          </a:p>
          <a:p>
            <a:endParaRPr lang="en-US" sz="1900" b="1" dirty="0"/>
          </a:p>
          <a:p>
            <a:r>
              <a:rPr lang="en-US" sz="1900" b="1" dirty="0"/>
              <a:t>Algorithms used:</a:t>
            </a:r>
            <a:r>
              <a:rPr lang="en-US" sz="1900" dirty="0"/>
              <a:t> AES, </a:t>
            </a:r>
            <a:r>
              <a:rPr lang="en-US" sz="1900" dirty="0" err="1"/>
              <a:t>ECC</a:t>
            </a:r>
            <a:r>
              <a:rPr lang="en-US" sz="1900" dirty="0"/>
              <a:t>, TLS</a:t>
            </a:r>
          </a:p>
          <a:p>
            <a:endParaRPr lang="en-US" sz="1900" b="1" dirty="0"/>
          </a:p>
          <a:p>
            <a:r>
              <a:rPr lang="en-US" sz="1900" b="1" dirty="0"/>
              <a:t>Why they are needed:</a:t>
            </a:r>
            <a:endParaRPr lang="en-US" sz="1900" dirty="0"/>
          </a:p>
          <a:p>
            <a:pPr lvl="1"/>
            <a:r>
              <a:rPr lang="en-US" sz="1500" b="1" dirty="0"/>
              <a:t>AES</a:t>
            </a:r>
            <a:r>
              <a:rPr lang="en-US" sz="1500" dirty="0"/>
              <a:t> → encrypts DNS queries</a:t>
            </a:r>
          </a:p>
          <a:p>
            <a:pPr lvl="1"/>
            <a:r>
              <a:rPr lang="en-US" sz="1500" b="1" dirty="0" err="1"/>
              <a:t>ECC</a:t>
            </a:r>
            <a:r>
              <a:rPr lang="en-US" sz="1500" dirty="0"/>
              <a:t> → authenticates DNS servers</a:t>
            </a:r>
          </a:p>
          <a:p>
            <a:pPr lvl="1"/>
            <a:r>
              <a:rPr lang="en-US" sz="1500" b="1" dirty="0"/>
              <a:t>TLS</a:t>
            </a:r>
            <a:r>
              <a:rPr lang="en-US" sz="1500" dirty="0"/>
              <a:t> → protects DNS communication channel</a:t>
            </a:r>
          </a:p>
          <a:p>
            <a:endParaRPr lang="en-US" sz="1900" dirty="0"/>
          </a:p>
          <a:p>
            <a:r>
              <a:rPr lang="en-US" sz="1900" dirty="0"/>
              <a:t>Prevents DNS spying and manipulation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sv-SE" sz="4700"/>
              <a:t>13) Software Updates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sX0" fmla="*/ 0 w 8140446"/>
              <a:gd name="csY0" fmla="*/ 0 h 18288"/>
              <a:gd name="csX1" fmla="*/ 434157 w 8140446"/>
              <a:gd name="csY1" fmla="*/ 0 h 18288"/>
              <a:gd name="csX2" fmla="*/ 1193932 w 8140446"/>
              <a:gd name="csY2" fmla="*/ 0 h 18288"/>
              <a:gd name="csX3" fmla="*/ 1628089 w 8140446"/>
              <a:gd name="csY3" fmla="*/ 0 h 18288"/>
              <a:gd name="csX4" fmla="*/ 2225055 w 8140446"/>
              <a:gd name="csY4" fmla="*/ 0 h 18288"/>
              <a:gd name="csX5" fmla="*/ 3066235 w 8140446"/>
              <a:gd name="csY5" fmla="*/ 0 h 18288"/>
              <a:gd name="csX6" fmla="*/ 3744605 w 8140446"/>
              <a:gd name="csY6" fmla="*/ 0 h 18288"/>
              <a:gd name="csX7" fmla="*/ 4504380 w 8140446"/>
              <a:gd name="csY7" fmla="*/ 0 h 18288"/>
              <a:gd name="csX8" fmla="*/ 5101346 w 8140446"/>
              <a:gd name="csY8" fmla="*/ 0 h 18288"/>
              <a:gd name="csX9" fmla="*/ 5779717 w 8140446"/>
              <a:gd name="csY9" fmla="*/ 0 h 18288"/>
              <a:gd name="csX10" fmla="*/ 6620896 w 8140446"/>
              <a:gd name="csY10" fmla="*/ 0 h 18288"/>
              <a:gd name="csX11" fmla="*/ 7136458 w 8140446"/>
              <a:gd name="csY11" fmla="*/ 0 h 18288"/>
              <a:gd name="csX12" fmla="*/ 8140446 w 8140446"/>
              <a:gd name="csY12" fmla="*/ 0 h 18288"/>
              <a:gd name="csX13" fmla="*/ 8140446 w 8140446"/>
              <a:gd name="csY13" fmla="*/ 18288 h 18288"/>
              <a:gd name="csX14" fmla="*/ 7543480 w 8140446"/>
              <a:gd name="csY14" fmla="*/ 18288 h 18288"/>
              <a:gd name="csX15" fmla="*/ 7109323 w 8140446"/>
              <a:gd name="csY15" fmla="*/ 18288 h 18288"/>
              <a:gd name="csX16" fmla="*/ 6430952 w 8140446"/>
              <a:gd name="csY16" fmla="*/ 18288 h 18288"/>
              <a:gd name="csX17" fmla="*/ 5915391 w 8140446"/>
              <a:gd name="csY17" fmla="*/ 18288 h 18288"/>
              <a:gd name="csX18" fmla="*/ 5237020 w 8140446"/>
              <a:gd name="csY18" fmla="*/ 18288 h 18288"/>
              <a:gd name="csX19" fmla="*/ 4558650 w 8140446"/>
              <a:gd name="csY19" fmla="*/ 18288 h 18288"/>
              <a:gd name="csX20" fmla="*/ 3880279 w 8140446"/>
              <a:gd name="csY20" fmla="*/ 18288 h 18288"/>
              <a:gd name="csX21" fmla="*/ 3201909 w 8140446"/>
              <a:gd name="csY21" fmla="*/ 18288 h 18288"/>
              <a:gd name="csX22" fmla="*/ 2604943 w 8140446"/>
              <a:gd name="csY22" fmla="*/ 18288 h 18288"/>
              <a:gd name="csX23" fmla="*/ 1845168 w 8140446"/>
              <a:gd name="csY23" fmla="*/ 18288 h 18288"/>
              <a:gd name="csX24" fmla="*/ 1166797 w 8140446"/>
              <a:gd name="csY24" fmla="*/ 18288 h 18288"/>
              <a:gd name="csX25" fmla="*/ 0 w 8140446"/>
              <a:gd name="csY25" fmla="*/ 18288 h 18288"/>
              <a:gd name="csX26" fmla="*/ 0 w 8140446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r>
              <a:rPr lang="en-US" sz="1900" b="1" dirty="0"/>
              <a:t>Purpose</a:t>
            </a:r>
            <a:r>
              <a:rPr lang="en-US" sz="1900" dirty="0"/>
              <a:t>: Ensure updates are authentic and unmodified.</a:t>
            </a:r>
          </a:p>
          <a:p>
            <a:endParaRPr lang="en-US" sz="1900" b="1" dirty="0"/>
          </a:p>
          <a:p>
            <a:r>
              <a:rPr lang="en-US" sz="1900" b="1" dirty="0"/>
              <a:t>Algorithms used:</a:t>
            </a:r>
            <a:r>
              <a:rPr lang="en-US" sz="1900" dirty="0"/>
              <a:t> RSA/</a:t>
            </a:r>
            <a:r>
              <a:rPr lang="en-US" sz="1900" dirty="0" err="1"/>
              <a:t>ECC</a:t>
            </a:r>
            <a:r>
              <a:rPr lang="en-US" sz="1900" dirty="0"/>
              <a:t>, SHA-256, Digital Signatures</a:t>
            </a:r>
          </a:p>
          <a:p>
            <a:endParaRPr lang="en-US" sz="1900" b="1" dirty="0"/>
          </a:p>
          <a:p>
            <a:r>
              <a:rPr lang="en-US" sz="1900" b="1" dirty="0"/>
              <a:t>Why they are needed:</a:t>
            </a:r>
            <a:endParaRPr lang="en-US" sz="1900" dirty="0"/>
          </a:p>
          <a:p>
            <a:pPr lvl="1"/>
            <a:r>
              <a:rPr lang="en-US" sz="1900" b="1" dirty="0"/>
              <a:t>SHA-256</a:t>
            </a:r>
            <a:r>
              <a:rPr lang="en-US" sz="1900" dirty="0"/>
              <a:t> → verifies file integrity</a:t>
            </a:r>
          </a:p>
          <a:p>
            <a:pPr lvl="1"/>
            <a:r>
              <a:rPr lang="en-US" sz="1900" b="1" dirty="0"/>
              <a:t>RSA/</a:t>
            </a:r>
            <a:r>
              <a:rPr lang="en-US" sz="1900" b="1" dirty="0" err="1"/>
              <a:t>ECC</a:t>
            </a:r>
            <a:r>
              <a:rPr lang="en-US" sz="1900" b="1" dirty="0"/>
              <a:t> signatures</a:t>
            </a:r>
            <a:r>
              <a:rPr lang="en-US" sz="1900" dirty="0"/>
              <a:t> → verify software origin</a:t>
            </a:r>
          </a:p>
          <a:p>
            <a:pPr lvl="1"/>
            <a:r>
              <a:rPr lang="en-US" sz="1900" b="1" dirty="0"/>
              <a:t>Digital signatures</a:t>
            </a:r>
            <a:r>
              <a:rPr lang="en-US" sz="1900" dirty="0"/>
              <a:t> → prevent fake updates</a:t>
            </a:r>
          </a:p>
          <a:p>
            <a:endParaRPr lang="en-US" sz="1900" dirty="0"/>
          </a:p>
          <a:p>
            <a:r>
              <a:rPr lang="en-US" sz="1900" dirty="0"/>
              <a:t>Stops malware injection via updates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sv-SE" sz="4700"/>
              <a:t>14) Peer-to-Peer (P2P)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sX0" fmla="*/ 0 w 8140446"/>
              <a:gd name="csY0" fmla="*/ 0 h 18288"/>
              <a:gd name="csX1" fmla="*/ 434157 w 8140446"/>
              <a:gd name="csY1" fmla="*/ 0 h 18288"/>
              <a:gd name="csX2" fmla="*/ 1193932 w 8140446"/>
              <a:gd name="csY2" fmla="*/ 0 h 18288"/>
              <a:gd name="csX3" fmla="*/ 1628089 w 8140446"/>
              <a:gd name="csY3" fmla="*/ 0 h 18288"/>
              <a:gd name="csX4" fmla="*/ 2225055 w 8140446"/>
              <a:gd name="csY4" fmla="*/ 0 h 18288"/>
              <a:gd name="csX5" fmla="*/ 3066235 w 8140446"/>
              <a:gd name="csY5" fmla="*/ 0 h 18288"/>
              <a:gd name="csX6" fmla="*/ 3744605 w 8140446"/>
              <a:gd name="csY6" fmla="*/ 0 h 18288"/>
              <a:gd name="csX7" fmla="*/ 4504380 w 8140446"/>
              <a:gd name="csY7" fmla="*/ 0 h 18288"/>
              <a:gd name="csX8" fmla="*/ 5101346 w 8140446"/>
              <a:gd name="csY8" fmla="*/ 0 h 18288"/>
              <a:gd name="csX9" fmla="*/ 5779717 w 8140446"/>
              <a:gd name="csY9" fmla="*/ 0 h 18288"/>
              <a:gd name="csX10" fmla="*/ 6620896 w 8140446"/>
              <a:gd name="csY10" fmla="*/ 0 h 18288"/>
              <a:gd name="csX11" fmla="*/ 7136458 w 8140446"/>
              <a:gd name="csY11" fmla="*/ 0 h 18288"/>
              <a:gd name="csX12" fmla="*/ 8140446 w 8140446"/>
              <a:gd name="csY12" fmla="*/ 0 h 18288"/>
              <a:gd name="csX13" fmla="*/ 8140446 w 8140446"/>
              <a:gd name="csY13" fmla="*/ 18288 h 18288"/>
              <a:gd name="csX14" fmla="*/ 7543480 w 8140446"/>
              <a:gd name="csY14" fmla="*/ 18288 h 18288"/>
              <a:gd name="csX15" fmla="*/ 7109323 w 8140446"/>
              <a:gd name="csY15" fmla="*/ 18288 h 18288"/>
              <a:gd name="csX16" fmla="*/ 6430952 w 8140446"/>
              <a:gd name="csY16" fmla="*/ 18288 h 18288"/>
              <a:gd name="csX17" fmla="*/ 5915391 w 8140446"/>
              <a:gd name="csY17" fmla="*/ 18288 h 18288"/>
              <a:gd name="csX18" fmla="*/ 5237020 w 8140446"/>
              <a:gd name="csY18" fmla="*/ 18288 h 18288"/>
              <a:gd name="csX19" fmla="*/ 4558650 w 8140446"/>
              <a:gd name="csY19" fmla="*/ 18288 h 18288"/>
              <a:gd name="csX20" fmla="*/ 3880279 w 8140446"/>
              <a:gd name="csY20" fmla="*/ 18288 h 18288"/>
              <a:gd name="csX21" fmla="*/ 3201909 w 8140446"/>
              <a:gd name="csY21" fmla="*/ 18288 h 18288"/>
              <a:gd name="csX22" fmla="*/ 2604943 w 8140446"/>
              <a:gd name="csY22" fmla="*/ 18288 h 18288"/>
              <a:gd name="csX23" fmla="*/ 1845168 w 8140446"/>
              <a:gd name="csY23" fmla="*/ 18288 h 18288"/>
              <a:gd name="csX24" fmla="*/ 1166797 w 8140446"/>
              <a:gd name="csY24" fmla="*/ 18288 h 18288"/>
              <a:gd name="csX25" fmla="*/ 0 w 8140446"/>
              <a:gd name="csY25" fmla="*/ 18288 h 18288"/>
              <a:gd name="csX26" fmla="*/ 0 w 8140446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endParaRPr lang="en-US" sz="1900" b="1" dirty="0"/>
          </a:p>
          <a:p>
            <a:r>
              <a:rPr lang="en-US" sz="1900" b="1" dirty="0"/>
              <a:t>Purpose</a:t>
            </a:r>
            <a:r>
              <a:rPr lang="en-US" sz="1900" dirty="0"/>
              <a:t>: Securely share data directly between users.</a:t>
            </a:r>
          </a:p>
          <a:p>
            <a:endParaRPr lang="en-US" sz="1900" b="1" dirty="0"/>
          </a:p>
          <a:p>
            <a:r>
              <a:rPr lang="en-US" sz="1900" b="1" dirty="0"/>
              <a:t>Algorithms used:</a:t>
            </a:r>
            <a:r>
              <a:rPr lang="en-US" sz="1900" dirty="0"/>
              <a:t> AES, Diffie-Hellman, SHA-256</a:t>
            </a:r>
          </a:p>
          <a:p>
            <a:endParaRPr lang="en-US" sz="1900" b="1" dirty="0"/>
          </a:p>
          <a:p>
            <a:r>
              <a:rPr lang="en-US" sz="1900" b="1" dirty="0"/>
              <a:t>Why they are needed:</a:t>
            </a:r>
            <a:endParaRPr lang="en-US" sz="1900" dirty="0"/>
          </a:p>
          <a:p>
            <a:pPr lvl="1"/>
            <a:r>
              <a:rPr lang="en-US" sz="1900" b="1" dirty="0"/>
              <a:t>AES</a:t>
            </a:r>
            <a:r>
              <a:rPr lang="en-US" sz="1900" dirty="0"/>
              <a:t> → encrypts shared data</a:t>
            </a:r>
          </a:p>
          <a:p>
            <a:pPr lvl="1"/>
            <a:r>
              <a:rPr lang="en-US" sz="1900" b="1" dirty="0"/>
              <a:t>Diffie-Hellman</a:t>
            </a:r>
            <a:r>
              <a:rPr lang="en-US" sz="1900" dirty="0"/>
              <a:t> → establishes peer keys</a:t>
            </a:r>
          </a:p>
          <a:p>
            <a:pPr lvl="1"/>
            <a:r>
              <a:rPr lang="en-US" sz="1900" b="1" dirty="0"/>
              <a:t>SHA-256</a:t>
            </a:r>
            <a:r>
              <a:rPr lang="en-US" sz="1900" dirty="0"/>
              <a:t> → verifies file integrity</a:t>
            </a:r>
          </a:p>
          <a:p>
            <a:endParaRPr lang="en-US" sz="1900" dirty="0"/>
          </a:p>
          <a:p>
            <a:r>
              <a:rPr lang="en-US" sz="1900" dirty="0"/>
              <a:t>Protects privacy and file correctness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3783B9-1F6E-4BD1-96E8-4C086012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GB" sz="4700"/>
              <a:t>Course Plan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sX0" fmla="*/ 0 w 8140446"/>
              <a:gd name="csY0" fmla="*/ 0 h 18288"/>
              <a:gd name="csX1" fmla="*/ 434157 w 8140446"/>
              <a:gd name="csY1" fmla="*/ 0 h 18288"/>
              <a:gd name="csX2" fmla="*/ 1193932 w 8140446"/>
              <a:gd name="csY2" fmla="*/ 0 h 18288"/>
              <a:gd name="csX3" fmla="*/ 1628089 w 8140446"/>
              <a:gd name="csY3" fmla="*/ 0 h 18288"/>
              <a:gd name="csX4" fmla="*/ 2225055 w 8140446"/>
              <a:gd name="csY4" fmla="*/ 0 h 18288"/>
              <a:gd name="csX5" fmla="*/ 3066235 w 8140446"/>
              <a:gd name="csY5" fmla="*/ 0 h 18288"/>
              <a:gd name="csX6" fmla="*/ 3744605 w 8140446"/>
              <a:gd name="csY6" fmla="*/ 0 h 18288"/>
              <a:gd name="csX7" fmla="*/ 4504380 w 8140446"/>
              <a:gd name="csY7" fmla="*/ 0 h 18288"/>
              <a:gd name="csX8" fmla="*/ 5101346 w 8140446"/>
              <a:gd name="csY8" fmla="*/ 0 h 18288"/>
              <a:gd name="csX9" fmla="*/ 5779717 w 8140446"/>
              <a:gd name="csY9" fmla="*/ 0 h 18288"/>
              <a:gd name="csX10" fmla="*/ 6620896 w 8140446"/>
              <a:gd name="csY10" fmla="*/ 0 h 18288"/>
              <a:gd name="csX11" fmla="*/ 7136458 w 8140446"/>
              <a:gd name="csY11" fmla="*/ 0 h 18288"/>
              <a:gd name="csX12" fmla="*/ 8140446 w 8140446"/>
              <a:gd name="csY12" fmla="*/ 0 h 18288"/>
              <a:gd name="csX13" fmla="*/ 8140446 w 8140446"/>
              <a:gd name="csY13" fmla="*/ 18288 h 18288"/>
              <a:gd name="csX14" fmla="*/ 7543480 w 8140446"/>
              <a:gd name="csY14" fmla="*/ 18288 h 18288"/>
              <a:gd name="csX15" fmla="*/ 7109323 w 8140446"/>
              <a:gd name="csY15" fmla="*/ 18288 h 18288"/>
              <a:gd name="csX16" fmla="*/ 6430952 w 8140446"/>
              <a:gd name="csY16" fmla="*/ 18288 h 18288"/>
              <a:gd name="csX17" fmla="*/ 5915391 w 8140446"/>
              <a:gd name="csY17" fmla="*/ 18288 h 18288"/>
              <a:gd name="csX18" fmla="*/ 5237020 w 8140446"/>
              <a:gd name="csY18" fmla="*/ 18288 h 18288"/>
              <a:gd name="csX19" fmla="*/ 4558650 w 8140446"/>
              <a:gd name="csY19" fmla="*/ 18288 h 18288"/>
              <a:gd name="csX20" fmla="*/ 3880279 w 8140446"/>
              <a:gd name="csY20" fmla="*/ 18288 h 18288"/>
              <a:gd name="csX21" fmla="*/ 3201909 w 8140446"/>
              <a:gd name="csY21" fmla="*/ 18288 h 18288"/>
              <a:gd name="csX22" fmla="*/ 2604943 w 8140446"/>
              <a:gd name="csY22" fmla="*/ 18288 h 18288"/>
              <a:gd name="csX23" fmla="*/ 1845168 w 8140446"/>
              <a:gd name="csY23" fmla="*/ 18288 h 18288"/>
              <a:gd name="csX24" fmla="*/ 1166797 w 8140446"/>
              <a:gd name="csY24" fmla="*/ 18288 h 18288"/>
              <a:gd name="csX25" fmla="*/ 0 w 8140446"/>
              <a:gd name="csY25" fmla="*/ 18288 h 18288"/>
              <a:gd name="csX26" fmla="*/ 0 w 8140446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02D3F-A1E1-F19C-FB5C-A46D9362D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r>
              <a:rPr lang="en-GB" sz="1900" dirty="0"/>
              <a:t>There will be 12 weeks</a:t>
            </a:r>
          </a:p>
          <a:p>
            <a:r>
              <a:rPr lang="en-GB" sz="1900" dirty="0"/>
              <a:t>Each week, we have 3 hrs of theory, and 2 hrs of practical.</a:t>
            </a:r>
          </a:p>
          <a:p>
            <a:r>
              <a:rPr lang="en-GB" sz="1900" dirty="0"/>
              <a:t>Assessments will be:</a:t>
            </a:r>
          </a:p>
          <a:p>
            <a:pPr lvl="1"/>
            <a:r>
              <a:rPr lang="en-GB" sz="1900" dirty="0"/>
              <a:t>Attendance 			(5)</a:t>
            </a:r>
          </a:p>
          <a:p>
            <a:pPr lvl="1"/>
            <a:r>
              <a:rPr lang="en-GB" sz="1900" dirty="0"/>
              <a:t>Participation 			(5)</a:t>
            </a:r>
          </a:p>
          <a:p>
            <a:pPr lvl="1"/>
            <a:r>
              <a:rPr lang="en-GB" sz="1900" dirty="0"/>
              <a:t>Quiz					(10)</a:t>
            </a:r>
          </a:p>
          <a:p>
            <a:pPr lvl="1"/>
            <a:r>
              <a:rPr lang="en-GB" sz="1900" dirty="0"/>
              <a:t>Homework				(5)</a:t>
            </a:r>
          </a:p>
          <a:p>
            <a:pPr lvl="1"/>
            <a:r>
              <a:rPr lang="en-GB" sz="1900" dirty="0"/>
              <a:t>Practical Exam			(10)</a:t>
            </a:r>
          </a:p>
          <a:p>
            <a:pPr lvl="1"/>
            <a:r>
              <a:rPr lang="en-GB" sz="1900" dirty="0"/>
              <a:t>Midterm Exam			(25)</a:t>
            </a:r>
          </a:p>
          <a:p>
            <a:pPr lvl="1"/>
            <a:r>
              <a:rPr lang="en-GB" sz="1900" dirty="0"/>
              <a:t>Final Exam				(40)</a:t>
            </a:r>
          </a:p>
        </p:txBody>
      </p:sp>
    </p:spTree>
    <p:extLst>
      <p:ext uri="{BB962C8B-B14F-4D97-AF65-F5344CB8AC3E}">
        <p14:creationId xmlns:p14="http://schemas.microsoft.com/office/powerpoint/2010/main" val="4195408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78F90E-FD8A-86B6-5510-E37677395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B0A1E8-0423-4BA6-DBB4-0FEC6640D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8C527-0E0E-90FD-BBF6-69273E772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sv-SE" sz="4700" dirty="0"/>
              <a:t>List of Algorithms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03D27F95-6866-47B3-89D0-46637EA4A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sX0" fmla="*/ 0 w 8140446"/>
              <a:gd name="csY0" fmla="*/ 0 h 18288"/>
              <a:gd name="csX1" fmla="*/ 434157 w 8140446"/>
              <a:gd name="csY1" fmla="*/ 0 h 18288"/>
              <a:gd name="csX2" fmla="*/ 1193932 w 8140446"/>
              <a:gd name="csY2" fmla="*/ 0 h 18288"/>
              <a:gd name="csX3" fmla="*/ 1628089 w 8140446"/>
              <a:gd name="csY3" fmla="*/ 0 h 18288"/>
              <a:gd name="csX4" fmla="*/ 2225055 w 8140446"/>
              <a:gd name="csY4" fmla="*/ 0 h 18288"/>
              <a:gd name="csX5" fmla="*/ 3066235 w 8140446"/>
              <a:gd name="csY5" fmla="*/ 0 h 18288"/>
              <a:gd name="csX6" fmla="*/ 3744605 w 8140446"/>
              <a:gd name="csY6" fmla="*/ 0 h 18288"/>
              <a:gd name="csX7" fmla="*/ 4504380 w 8140446"/>
              <a:gd name="csY7" fmla="*/ 0 h 18288"/>
              <a:gd name="csX8" fmla="*/ 5101346 w 8140446"/>
              <a:gd name="csY8" fmla="*/ 0 h 18288"/>
              <a:gd name="csX9" fmla="*/ 5779717 w 8140446"/>
              <a:gd name="csY9" fmla="*/ 0 h 18288"/>
              <a:gd name="csX10" fmla="*/ 6620896 w 8140446"/>
              <a:gd name="csY10" fmla="*/ 0 h 18288"/>
              <a:gd name="csX11" fmla="*/ 7136458 w 8140446"/>
              <a:gd name="csY11" fmla="*/ 0 h 18288"/>
              <a:gd name="csX12" fmla="*/ 8140446 w 8140446"/>
              <a:gd name="csY12" fmla="*/ 0 h 18288"/>
              <a:gd name="csX13" fmla="*/ 8140446 w 8140446"/>
              <a:gd name="csY13" fmla="*/ 18288 h 18288"/>
              <a:gd name="csX14" fmla="*/ 7543480 w 8140446"/>
              <a:gd name="csY14" fmla="*/ 18288 h 18288"/>
              <a:gd name="csX15" fmla="*/ 7109323 w 8140446"/>
              <a:gd name="csY15" fmla="*/ 18288 h 18288"/>
              <a:gd name="csX16" fmla="*/ 6430952 w 8140446"/>
              <a:gd name="csY16" fmla="*/ 18288 h 18288"/>
              <a:gd name="csX17" fmla="*/ 5915391 w 8140446"/>
              <a:gd name="csY17" fmla="*/ 18288 h 18288"/>
              <a:gd name="csX18" fmla="*/ 5237020 w 8140446"/>
              <a:gd name="csY18" fmla="*/ 18288 h 18288"/>
              <a:gd name="csX19" fmla="*/ 4558650 w 8140446"/>
              <a:gd name="csY19" fmla="*/ 18288 h 18288"/>
              <a:gd name="csX20" fmla="*/ 3880279 w 8140446"/>
              <a:gd name="csY20" fmla="*/ 18288 h 18288"/>
              <a:gd name="csX21" fmla="*/ 3201909 w 8140446"/>
              <a:gd name="csY21" fmla="*/ 18288 h 18288"/>
              <a:gd name="csX22" fmla="*/ 2604943 w 8140446"/>
              <a:gd name="csY22" fmla="*/ 18288 h 18288"/>
              <a:gd name="csX23" fmla="*/ 1845168 w 8140446"/>
              <a:gd name="csY23" fmla="*/ 18288 h 18288"/>
              <a:gd name="csX24" fmla="*/ 1166797 w 8140446"/>
              <a:gd name="csY24" fmla="*/ 18288 h 18288"/>
              <a:gd name="csX25" fmla="*/ 0 w 8140446"/>
              <a:gd name="csY25" fmla="*/ 18288 h 18288"/>
              <a:gd name="csX26" fmla="*/ 0 w 8140446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B0237-FFF6-4401-7461-4978564C5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endParaRPr lang="en-US" sz="1900" b="1" dirty="0"/>
          </a:p>
          <a:p>
            <a:r>
              <a:rPr lang="en-US" sz="1900" dirty="0"/>
              <a:t>The algorithms that need be covered are:</a:t>
            </a:r>
          </a:p>
          <a:p>
            <a:endParaRPr lang="en-US" sz="1900" b="1" dirty="0"/>
          </a:p>
          <a:p>
            <a:pPr lvl="1"/>
            <a:r>
              <a:rPr lang="en-US" sz="1500" b="1" dirty="0"/>
              <a:t>SHA-256</a:t>
            </a:r>
          </a:p>
          <a:p>
            <a:pPr lvl="1"/>
            <a:r>
              <a:rPr lang="en-US" sz="1500" b="1" dirty="0"/>
              <a:t>AES-128</a:t>
            </a:r>
          </a:p>
          <a:p>
            <a:pPr lvl="1"/>
            <a:r>
              <a:rPr lang="en-US" sz="1500" b="1" dirty="0"/>
              <a:t>Message Authentication Code (</a:t>
            </a:r>
            <a:r>
              <a:rPr lang="en-US" sz="1500" b="1" dirty="0" err="1"/>
              <a:t>HMAC</a:t>
            </a:r>
            <a:r>
              <a:rPr lang="en-US" sz="1500" b="1" dirty="0"/>
              <a:t>)</a:t>
            </a:r>
          </a:p>
          <a:p>
            <a:pPr lvl="1"/>
            <a:r>
              <a:rPr lang="en-US" sz="1500" b="1" dirty="0"/>
              <a:t>Asymmetric – </a:t>
            </a:r>
            <a:r>
              <a:rPr lang="en-US" sz="1500" b="1" dirty="0" err="1"/>
              <a:t>ECC</a:t>
            </a:r>
            <a:endParaRPr lang="en-US" sz="1500" b="1" dirty="0"/>
          </a:p>
          <a:p>
            <a:pPr lvl="1"/>
            <a:r>
              <a:rPr lang="en-US" sz="1500" b="1" dirty="0"/>
              <a:t>Key Exchange – Diffie–Hellman (</a:t>
            </a:r>
            <a:r>
              <a:rPr lang="en-US" sz="1500" b="1" dirty="0" err="1"/>
              <a:t>ECDHE</a:t>
            </a:r>
            <a:r>
              <a:rPr lang="en-US" sz="1500" b="1" dirty="0"/>
              <a:t>)</a:t>
            </a:r>
          </a:p>
          <a:p>
            <a:pPr lvl="1"/>
            <a:r>
              <a:rPr lang="en-US" sz="1500" b="1" dirty="0"/>
              <a:t>Digital Signatures (</a:t>
            </a:r>
            <a:r>
              <a:rPr lang="en-US" sz="1500" b="1" dirty="0" err="1"/>
              <a:t>Hash</a:t>
            </a:r>
            <a:r>
              <a:rPr lang="en-US" sz="1500" b="1" dirty="0" err="1">
                <a:sym typeface="Wingdings" panose="05000000000000000000" pitchFamily="2" charset="2"/>
              </a:rPr>
              <a:t>SignVerify</a:t>
            </a:r>
            <a:r>
              <a:rPr lang="en-US" sz="1500" b="1" dirty="0">
                <a:sym typeface="Wingdings" panose="05000000000000000000" pitchFamily="2" charset="2"/>
              </a:rPr>
              <a:t>) , </a:t>
            </a:r>
            <a:r>
              <a:rPr lang="en-US" sz="1500" b="1" dirty="0" err="1">
                <a:sym typeface="Wingdings" panose="05000000000000000000" pitchFamily="2" charset="2"/>
              </a:rPr>
              <a:t>ECDSA</a:t>
            </a:r>
            <a:r>
              <a:rPr lang="en-US" sz="1500" b="1" dirty="0">
                <a:sym typeface="Wingdings" panose="05000000000000000000" pitchFamily="2" charset="2"/>
              </a:rPr>
              <a:t>, and Certificate).</a:t>
            </a:r>
          </a:p>
          <a:p>
            <a:pPr lvl="1"/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602428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176E9-CB51-2111-2A4B-8CFAD3153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Google Classroom Code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A0430-BCDD-EDAA-812C-8243A7C45B76}"/>
              </a:ext>
            </a:extLst>
          </p:cNvPr>
          <p:cNvSpPr txBox="1"/>
          <p:nvPr/>
        </p:nvSpPr>
        <p:spPr>
          <a:xfrm>
            <a:off x="786809" y="2233688"/>
            <a:ext cx="814454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3800" b="1" i="0" dirty="0" err="1">
                <a:solidFill>
                  <a:srgbClr val="444746"/>
                </a:solidFill>
                <a:effectLst/>
                <a:latin typeface="Google Sans"/>
              </a:rPr>
              <a:t>kmv7txzu</a:t>
            </a:r>
            <a:endParaRPr lang="en-US" sz="13800" b="1" i="0" dirty="0">
              <a:solidFill>
                <a:srgbClr val="444746"/>
              </a:solidFill>
              <a:effectLst/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18539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11D80D-6052-D348-3052-167EECD4D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r>
              <a:rPr lang="en-GB" sz="4300"/>
              <a:t>Course Objectives 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sX0" fmla="*/ 0 w 4480560"/>
              <a:gd name="csY0" fmla="*/ 0 h 13716"/>
              <a:gd name="csX1" fmla="*/ 595274 w 4480560"/>
              <a:gd name="csY1" fmla="*/ 0 h 13716"/>
              <a:gd name="csX2" fmla="*/ 1100938 w 4480560"/>
              <a:gd name="csY2" fmla="*/ 0 h 13716"/>
              <a:gd name="csX3" fmla="*/ 1651406 w 4480560"/>
              <a:gd name="csY3" fmla="*/ 0 h 13716"/>
              <a:gd name="csX4" fmla="*/ 2336292 w 4480560"/>
              <a:gd name="csY4" fmla="*/ 0 h 13716"/>
              <a:gd name="csX5" fmla="*/ 2931566 w 4480560"/>
              <a:gd name="csY5" fmla="*/ 0 h 13716"/>
              <a:gd name="csX6" fmla="*/ 3482035 w 4480560"/>
              <a:gd name="csY6" fmla="*/ 0 h 13716"/>
              <a:gd name="csX7" fmla="*/ 4480560 w 4480560"/>
              <a:gd name="csY7" fmla="*/ 0 h 13716"/>
              <a:gd name="csX8" fmla="*/ 4480560 w 4480560"/>
              <a:gd name="csY8" fmla="*/ 13716 h 13716"/>
              <a:gd name="csX9" fmla="*/ 3840480 w 4480560"/>
              <a:gd name="csY9" fmla="*/ 13716 h 13716"/>
              <a:gd name="csX10" fmla="*/ 3290011 w 4480560"/>
              <a:gd name="csY10" fmla="*/ 13716 h 13716"/>
              <a:gd name="csX11" fmla="*/ 2560320 w 4480560"/>
              <a:gd name="csY11" fmla="*/ 13716 h 13716"/>
              <a:gd name="csX12" fmla="*/ 1965046 w 4480560"/>
              <a:gd name="csY12" fmla="*/ 13716 h 13716"/>
              <a:gd name="csX13" fmla="*/ 1459382 w 4480560"/>
              <a:gd name="csY13" fmla="*/ 13716 h 13716"/>
              <a:gd name="csX14" fmla="*/ 774497 w 4480560"/>
              <a:gd name="csY14" fmla="*/ 13716 h 13716"/>
              <a:gd name="csX15" fmla="*/ 0 w 4480560"/>
              <a:gd name="csY15" fmla="*/ 13716 h 13716"/>
              <a:gd name="csX16" fmla="*/ 0 w 4480560"/>
              <a:gd name="csY16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273" y="3379"/>
                  <a:pt x="4480768" y="9289"/>
                  <a:pt x="4480560" y="13716"/>
                </a:cubicBezTo>
                <a:cubicBezTo>
                  <a:pt x="4314132" y="10352"/>
                  <a:pt x="4028383" y="32060"/>
                  <a:pt x="3840480" y="13716"/>
                </a:cubicBezTo>
                <a:cubicBezTo>
                  <a:pt x="3652577" y="-4628"/>
                  <a:pt x="3547615" y="-1724"/>
                  <a:pt x="3290011" y="13716"/>
                </a:cubicBezTo>
                <a:cubicBezTo>
                  <a:pt x="3032407" y="29156"/>
                  <a:pt x="2830268" y="4147"/>
                  <a:pt x="2560320" y="13716"/>
                </a:cubicBezTo>
                <a:cubicBezTo>
                  <a:pt x="2290372" y="23285"/>
                  <a:pt x="2147422" y="2156"/>
                  <a:pt x="1965046" y="13716"/>
                </a:cubicBezTo>
                <a:cubicBezTo>
                  <a:pt x="1782670" y="25276"/>
                  <a:pt x="1689791" y="36108"/>
                  <a:pt x="1459382" y="13716"/>
                </a:cubicBezTo>
                <a:cubicBezTo>
                  <a:pt x="1228973" y="-8676"/>
                  <a:pt x="915486" y="31929"/>
                  <a:pt x="774497" y="13716"/>
                </a:cubicBezTo>
                <a:cubicBezTo>
                  <a:pt x="633508" y="-4497"/>
                  <a:pt x="361442" y="-15679"/>
                  <a:pt x="0" y="13716"/>
                </a:cubicBezTo>
                <a:cubicBezTo>
                  <a:pt x="-362" y="8190"/>
                  <a:pt x="-434" y="6098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0360" y="3832"/>
                  <a:pt x="4481152" y="9314"/>
                  <a:pt x="4480560" y="13716"/>
                </a:cubicBezTo>
                <a:cubicBezTo>
                  <a:pt x="4279652" y="-11422"/>
                  <a:pt x="4200762" y="36994"/>
                  <a:pt x="3930091" y="13716"/>
                </a:cubicBezTo>
                <a:cubicBezTo>
                  <a:pt x="3659420" y="-9562"/>
                  <a:pt x="3456052" y="17722"/>
                  <a:pt x="3290011" y="13716"/>
                </a:cubicBezTo>
                <a:cubicBezTo>
                  <a:pt x="3123970" y="9710"/>
                  <a:pt x="2882392" y="28246"/>
                  <a:pt x="2649931" y="13716"/>
                </a:cubicBezTo>
                <a:cubicBezTo>
                  <a:pt x="2417470" y="-814"/>
                  <a:pt x="2238426" y="2765"/>
                  <a:pt x="2054657" y="13716"/>
                </a:cubicBezTo>
                <a:cubicBezTo>
                  <a:pt x="1870888" y="24667"/>
                  <a:pt x="1566368" y="40468"/>
                  <a:pt x="1324966" y="13716"/>
                </a:cubicBezTo>
                <a:cubicBezTo>
                  <a:pt x="1083564" y="-13036"/>
                  <a:pt x="787410" y="6374"/>
                  <a:pt x="595274" y="13716"/>
                </a:cubicBezTo>
                <a:cubicBezTo>
                  <a:pt x="403138" y="21058"/>
                  <a:pt x="169622" y="5927"/>
                  <a:pt x="0" y="13716"/>
                </a:cubicBezTo>
                <a:cubicBezTo>
                  <a:pt x="-475" y="8699"/>
                  <a:pt x="-565" y="44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EDFDF-7B63-CB26-CC48-C6CD1E3C0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813" y="552091"/>
            <a:ext cx="4668251" cy="5431536"/>
          </a:xfrm>
        </p:spPr>
        <p:txBody>
          <a:bodyPr anchor="ctr">
            <a:normAutofit/>
          </a:bodyPr>
          <a:lstStyle/>
          <a:p>
            <a:endParaRPr lang="en-US" sz="1900" dirty="0"/>
          </a:p>
          <a:p>
            <a:r>
              <a:rPr lang="en-US" sz="1900" dirty="0"/>
              <a:t>Reviewing the most modern cryptography algorithms. </a:t>
            </a:r>
          </a:p>
          <a:p>
            <a:endParaRPr lang="en-US" sz="1900" dirty="0"/>
          </a:p>
          <a:p>
            <a:r>
              <a:rPr lang="en-US" sz="1900" dirty="0"/>
              <a:t>Develop the ability to analyze why specific cryptographic algorithms are chosen for different real-world applications </a:t>
            </a:r>
          </a:p>
          <a:p>
            <a:endParaRPr lang="en-US" sz="1900" dirty="0"/>
          </a:p>
          <a:p>
            <a:r>
              <a:rPr lang="en-US" sz="1900" dirty="0"/>
              <a:t>Prepare students to interpret and analyze encrypted communication</a:t>
            </a:r>
          </a:p>
          <a:p>
            <a:endParaRPr lang="en-US" sz="1900" dirty="0"/>
          </a:p>
          <a:p>
            <a:r>
              <a:rPr lang="en-US" sz="1900" dirty="0"/>
              <a:t>Equip students with a modern cryptographic foundation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3260160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41A5EE-A140-1B8A-EC3A-A73A7D661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r>
              <a:rPr lang="en-GB" sz="4700"/>
              <a:t>Class Objective 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sX0" fmla="*/ 0 w 4480560"/>
              <a:gd name="csY0" fmla="*/ 0 h 13716"/>
              <a:gd name="csX1" fmla="*/ 595274 w 4480560"/>
              <a:gd name="csY1" fmla="*/ 0 h 13716"/>
              <a:gd name="csX2" fmla="*/ 1100938 w 4480560"/>
              <a:gd name="csY2" fmla="*/ 0 h 13716"/>
              <a:gd name="csX3" fmla="*/ 1651406 w 4480560"/>
              <a:gd name="csY3" fmla="*/ 0 h 13716"/>
              <a:gd name="csX4" fmla="*/ 2336292 w 4480560"/>
              <a:gd name="csY4" fmla="*/ 0 h 13716"/>
              <a:gd name="csX5" fmla="*/ 2931566 w 4480560"/>
              <a:gd name="csY5" fmla="*/ 0 h 13716"/>
              <a:gd name="csX6" fmla="*/ 3482035 w 4480560"/>
              <a:gd name="csY6" fmla="*/ 0 h 13716"/>
              <a:gd name="csX7" fmla="*/ 4480560 w 4480560"/>
              <a:gd name="csY7" fmla="*/ 0 h 13716"/>
              <a:gd name="csX8" fmla="*/ 4480560 w 4480560"/>
              <a:gd name="csY8" fmla="*/ 13716 h 13716"/>
              <a:gd name="csX9" fmla="*/ 3840480 w 4480560"/>
              <a:gd name="csY9" fmla="*/ 13716 h 13716"/>
              <a:gd name="csX10" fmla="*/ 3290011 w 4480560"/>
              <a:gd name="csY10" fmla="*/ 13716 h 13716"/>
              <a:gd name="csX11" fmla="*/ 2560320 w 4480560"/>
              <a:gd name="csY11" fmla="*/ 13716 h 13716"/>
              <a:gd name="csX12" fmla="*/ 1965046 w 4480560"/>
              <a:gd name="csY12" fmla="*/ 13716 h 13716"/>
              <a:gd name="csX13" fmla="*/ 1459382 w 4480560"/>
              <a:gd name="csY13" fmla="*/ 13716 h 13716"/>
              <a:gd name="csX14" fmla="*/ 774497 w 4480560"/>
              <a:gd name="csY14" fmla="*/ 13716 h 13716"/>
              <a:gd name="csX15" fmla="*/ 0 w 4480560"/>
              <a:gd name="csY15" fmla="*/ 13716 h 13716"/>
              <a:gd name="csX16" fmla="*/ 0 w 4480560"/>
              <a:gd name="csY16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273" y="3379"/>
                  <a:pt x="4480768" y="9289"/>
                  <a:pt x="4480560" y="13716"/>
                </a:cubicBezTo>
                <a:cubicBezTo>
                  <a:pt x="4314132" y="10352"/>
                  <a:pt x="4028383" y="32060"/>
                  <a:pt x="3840480" y="13716"/>
                </a:cubicBezTo>
                <a:cubicBezTo>
                  <a:pt x="3652577" y="-4628"/>
                  <a:pt x="3547615" y="-1724"/>
                  <a:pt x="3290011" y="13716"/>
                </a:cubicBezTo>
                <a:cubicBezTo>
                  <a:pt x="3032407" y="29156"/>
                  <a:pt x="2830268" y="4147"/>
                  <a:pt x="2560320" y="13716"/>
                </a:cubicBezTo>
                <a:cubicBezTo>
                  <a:pt x="2290372" y="23285"/>
                  <a:pt x="2147422" y="2156"/>
                  <a:pt x="1965046" y="13716"/>
                </a:cubicBezTo>
                <a:cubicBezTo>
                  <a:pt x="1782670" y="25276"/>
                  <a:pt x="1689791" y="36108"/>
                  <a:pt x="1459382" y="13716"/>
                </a:cubicBezTo>
                <a:cubicBezTo>
                  <a:pt x="1228973" y="-8676"/>
                  <a:pt x="915486" y="31929"/>
                  <a:pt x="774497" y="13716"/>
                </a:cubicBezTo>
                <a:cubicBezTo>
                  <a:pt x="633508" y="-4497"/>
                  <a:pt x="361442" y="-15679"/>
                  <a:pt x="0" y="13716"/>
                </a:cubicBezTo>
                <a:cubicBezTo>
                  <a:pt x="-362" y="8190"/>
                  <a:pt x="-434" y="6098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0360" y="3832"/>
                  <a:pt x="4481152" y="9314"/>
                  <a:pt x="4480560" y="13716"/>
                </a:cubicBezTo>
                <a:cubicBezTo>
                  <a:pt x="4279652" y="-11422"/>
                  <a:pt x="4200762" y="36994"/>
                  <a:pt x="3930091" y="13716"/>
                </a:cubicBezTo>
                <a:cubicBezTo>
                  <a:pt x="3659420" y="-9562"/>
                  <a:pt x="3456052" y="17722"/>
                  <a:pt x="3290011" y="13716"/>
                </a:cubicBezTo>
                <a:cubicBezTo>
                  <a:pt x="3123970" y="9710"/>
                  <a:pt x="2882392" y="28246"/>
                  <a:pt x="2649931" y="13716"/>
                </a:cubicBezTo>
                <a:cubicBezTo>
                  <a:pt x="2417470" y="-814"/>
                  <a:pt x="2238426" y="2765"/>
                  <a:pt x="2054657" y="13716"/>
                </a:cubicBezTo>
                <a:cubicBezTo>
                  <a:pt x="1870888" y="24667"/>
                  <a:pt x="1566368" y="40468"/>
                  <a:pt x="1324966" y="13716"/>
                </a:cubicBezTo>
                <a:cubicBezTo>
                  <a:pt x="1083564" y="-13036"/>
                  <a:pt x="787410" y="6374"/>
                  <a:pt x="595274" y="13716"/>
                </a:cubicBezTo>
                <a:cubicBezTo>
                  <a:pt x="403138" y="21058"/>
                  <a:pt x="169622" y="5927"/>
                  <a:pt x="0" y="13716"/>
                </a:cubicBezTo>
                <a:cubicBezTo>
                  <a:pt x="-475" y="8699"/>
                  <a:pt x="-565" y="44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AB3C0-34EA-FA2B-98E3-66C4B9B92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813" y="552091"/>
            <a:ext cx="4668251" cy="5431536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Identify</a:t>
            </a:r>
            <a:r>
              <a:rPr lang="en-US" sz="2400" dirty="0"/>
              <a:t> how cryptographic algorithms are used in real-world applications such as online banking, secure messaging, and cloud storage.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Explain</a:t>
            </a:r>
            <a:r>
              <a:rPr lang="en-US" sz="2400" dirty="0"/>
              <a:t> the role of each cryptographic algorithm (e.g., AES, </a:t>
            </a:r>
            <a:r>
              <a:rPr lang="en-US" sz="2400" dirty="0" err="1"/>
              <a:t>ECC</a:t>
            </a:r>
            <a:r>
              <a:rPr lang="en-US" sz="2400" dirty="0"/>
              <a:t>, SHA-256) within a complete application.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8288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/>
              <a:t>1) HTTPS (Web Browsing)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sX0" fmla="*/ 0 w 8140446"/>
              <a:gd name="csY0" fmla="*/ 0 h 18288"/>
              <a:gd name="csX1" fmla="*/ 434157 w 8140446"/>
              <a:gd name="csY1" fmla="*/ 0 h 18288"/>
              <a:gd name="csX2" fmla="*/ 1193932 w 8140446"/>
              <a:gd name="csY2" fmla="*/ 0 h 18288"/>
              <a:gd name="csX3" fmla="*/ 1628089 w 8140446"/>
              <a:gd name="csY3" fmla="*/ 0 h 18288"/>
              <a:gd name="csX4" fmla="*/ 2225055 w 8140446"/>
              <a:gd name="csY4" fmla="*/ 0 h 18288"/>
              <a:gd name="csX5" fmla="*/ 3066235 w 8140446"/>
              <a:gd name="csY5" fmla="*/ 0 h 18288"/>
              <a:gd name="csX6" fmla="*/ 3744605 w 8140446"/>
              <a:gd name="csY6" fmla="*/ 0 h 18288"/>
              <a:gd name="csX7" fmla="*/ 4504380 w 8140446"/>
              <a:gd name="csY7" fmla="*/ 0 h 18288"/>
              <a:gd name="csX8" fmla="*/ 5101346 w 8140446"/>
              <a:gd name="csY8" fmla="*/ 0 h 18288"/>
              <a:gd name="csX9" fmla="*/ 5779717 w 8140446"/>
              <a:gd name="csY9" fmla="*/ 0 h 18288"/>
              <a:gd name="csX10" fmla="*/ 6620896 w 8140446"/>
              <a:gd name="csY10" fmla="*/ 0 h 18288"/>
              <a:gd name="csX11" fmla="*/ 7136458 w 8140446"/>
              <a:gd name="csY11" fmla="*/ 0 h 18288"/>
              <a:gd name="csX12" fmla="*/ 8140446 w 8140446"/>
              <a:gd name="csY12" fmla="*/ 0 h 18288"/>
              <a:gd name="csX13" fmla="*/ 8140446 w 8140446"/>
              <a:gd name="csY13" fmla="*/ 18288 h 18288"/>
              <a:gd name="csX14" fmla="*/ 7543480 w 8140446"/>
              <a:gd name="csY14" fmla="*/ 18288 h 18288"/>
              <a:gd name="csX15" fmla="*/ 7109323 w 8140446"/>
              <a:gd name="csY15" fmla="*/ 18288 h 18288"/>
              <a:gd name="csX16" fmla="*/ 6430952 w 8140446"/>
              <a:gd name="csY16" fmla="*/ 18288 h 18288"/>
              <a:gd name="csX17" fmla="*/ 5915391 w 8140446"/>
              <a:gd name="csY17" fmla="*/ 18288 h 18288"/>
              <a:gd name="csX18" fmla="*/ 5237020 w 8140446"/>
              <a:gd name="csY18" fmla="*/ 18288 h 18288"/>
              <a:gd name="csX19" fmla="*/ 4558650 w 8140446"/>
              <a:gd name="csY19" fmla="*/ 18288 h 18288"/>
              <a:gd name="csX20" fmla="*/ 3880279 w 8140446"/>
              <a:gd name="csY20" fmla="*/ 18288 h 18288"/>
              <a:gd name="csX21" fmla="*/ 3201909 w 8140446"/>
              <a:gd name="csY21" fmla="*/ 18288 h 18288"/>
              <a:gd name="csX22" fmla="*/ 2604943 w 8140446"/>
              <a:gd name="csY22" fmla="*/ 18288 h 18288"/>
              <a:gd name="csX23" fmla="*/ 1845168 w 8140446"/>
              <a:gd name="csY23" fmla="*/ 18288 h 18288"/>
              <a:gd name="csX24" fmla="*/ 1166797 w 8140446"/>
              <a:gd name="csY24" fmla="*/ 18288 h 18288"/>
              <a:gd name="csX25" fmla="*/ 0 w 8140446"/>
              <a:gd name="csY25" fmla="*/ 18288 h 18288"/>
              <a:gd name="csX26" fmla="*/ 0 w 8140446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: Securely browse websites and submit sensitive data.</a:t>
            </a:r>
          </a:p>
          <a:p>
            <a:pPr>
              <a:lnSpc>
                <a:spcPct val="90000"/>
              </a:lnSpc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Algorithms used: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AES, RSA/ECC, ECDHE, SHA-256, Digital Certificates</a:t>
            </a:r>
          </a:p>
          <a:p>
            <a:pPr>
              <a:lnSpc>
                <a:spcPct val="90000"/>
              </a:lnSpc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Why they are needed:</a:t>
            </a: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AES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→ encrypts page content (fast for large data)</a:t>
            </a:r>
          </a:p>
          <a:p>
            <a:pPr lvl="1">
              <a:lnSpc>
                <a:spcPct val="90000"/>
              </a:lnSpc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RSA/ECC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→ authenticates the website (certificate trust)</a:t>
            </a:r>
          </a:p>
          <a:p>
            <a:pPr lvl="1">
              <a:lnSpc>
                <a:spcPct val="90000"/>
              </a:lnSpc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ECDHE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→ securely agrees on a session key (Perfect Forward Secrecy)</a:t>
            </a:r>
          </a:p>
          <a:p>
            <a:pPr lvl="1">
              <a:lnSpc>
                <a:spcPct val="90000"/>
              </a:lnSpc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SHA-256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→ ensures data integrity</a:t>
            </a:r>
          </a:p>
          <a:p>
            <a:pPr lvl="1">
              <a:lnSpc>
                <a:spcPct val="90000"/>
              </a:lnSpc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Digital signatures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→ prove the website identity</a:t>
            </a:r>
          </a:p>
          <a:p>
            <a:pPr lvl="1">
              <a:lnSpc>
                <a:spcPct val="90000"/>
              </a:lnSpc>
            </a:pP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Prevents eavesdropping, tampering, and fake websites (phishing)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959D5-F565-2300-C622-D027C4D7C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AE25D98-927F-13CC-A99E-CB8801AED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8C2BBD-77EF-5532-8EAF-4EDD44F18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5927792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9CB6A-EAF3-ABDF-7080-06F5F8884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10" y="1704079"/>
            <a:ext cx="7863804" cy="477114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Purpose</a:t>
            </a:r>
            <a:r>
              <a:rPr lang="en-US" sz="2000" dirty="0"/>
              <a:t>: Send and receive confidential electronic messages.</a:t>
            </a:r>
          </a:p>
          <a:p>
            <a:pPr>
              <a:lnSpc>
                <a:spcPct val="90000"/>
              </a:lnSpc>
            </a:pPr>
            <a:endParaRPr lang="en-US" sz="2000" b="1" dirty="0"/>
          </a:p>
          <a:p>
            <a:pPr>
              <a:lnSpc>
                <a:spcPct val="90000"/>
              </a:lnSpc>
            </a:pPr>
            <a:r>
              <a:rPr lang="en-US" sz="2000" b="1" dirty="0"/>
              <a:t>Algorithms used:</a:t>
            </a:r>
            <a:r>
              <a:rPr lang="en-US" sz="2000" dirty="0"/>
              <a:t> </a:t>
            </a:r>
            <a:r>
              <a:rPr lang="en-US" sz="21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AES, RSA/</a:t>
            </a:r>
            <a:r>
              <a:rPr lang="en-US" sz="2100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ECC</a:t>
            </a:r>
            <a:r>
              <a:rPr lang="en-US" sz="21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SHA-256, Digital Signatures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Why they are needed: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AES → encrypts email content</a:t>
            </a:r>
          </a:p>
          <a:p>
            <a:pPr lvl="1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RSA/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ECC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encrypts AES key &amp; authenticates sender</a:t>
            </a:r>
          </a:p>
          <a:p>
            <a:pPr lvl="1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SHA-256 → detects message modification</a:t>
            </a:r>
          </a:p>
          <a:p>
            <a:pPr lvl="1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signatures → sender cannot deny sending the email</a:t>
            </a:r>
          </a:p>
          <a:p>
            <a:pPr lvl="1">
              <a:lnSpc>
                <a:spcPct val="90000"/>
              </a:lnSpc>
            </a:pPr>
            <a:endParaRPr lang="en-US" sz="1600" b="1" dirty="0">
              <a:solidFill>
                <a:schemeClr val="tx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endParaRPr lang="en-US" sz="1600" b="1" dirty="0">
              <a:solidFill>
                <a:schemeClr val="tx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endParaRPr lang="en-US" sz="1600" b="1" dirty="0">
              <a:solidFill>
                <a:schemeClr val="tx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Ensures confidentiality, integrity, and non-repudiation</a:t>
            </a:r>
          </a:p>
        </p:txBody>
      </p:sp>
      <p:sp>
        <p:nvSpPr>
          <p:cNvPr id="21" name="Graphic 11">
            <a:extLst>
              <a:ext uri="{FF2B5EF4-FFF2-40B4-BE49-F238E27FC236}">
                <a16:creationId xmlns:a16="http://schemas.microsoft.com/office/drawing/2014/main" id="{7CB70E30-3122-93B4-13B7-4F261E983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3414" y="1899284"/>
            <a:ext cx="10427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0">
            <a:extLst>
              <a:ext uri="{FF2B5EF4-FFF2-40B4-BE49-F238E27FC236}">
                <a16:creationId xmlns:a16="http://schemas.microsoft.com/office/drawing/2014/main" id="{C9576C97-5CD8-2287-8774-2910F90F8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646" y="2189928"/>
            <a:ext cx="68354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745C1-3AFF-8E26-4E41-AE151182CA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993" t="33261" r="6667" b="25294"/>
          <a:stretch>
            <a:fillRect/>
          </a:stretch>
        </p:blipFill>
        <p:spPr>
          <a:xfrm>
            <a:off x="6524975" y="3001919"/>
            <a:ext cx="2374476" cy="2380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F4AD0-2026-95AF-10E3-1464973F6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695"/>
            <a:ext cx="6824773" cy="701933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/>
              <a:t>2) Email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769392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03057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3) Secure File Transfer (SFTP / SCP)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sX0" fmla="*/ 0 w 8229600"/>
              <a:gd name="csY0" fmla="*/ 0 h 18288"/>
              <a:gd name="csX1" fmla="*/ 521208 w 8229600"/>
              <a:gd name="csY1" fmla="*/ 0 h 18288"/>
              <a:gd name="csX2" fmla="*/ 1371600 w 8229600"/>
              <a:gd name="csY2" fmla="*/ 0 h 18288"/>
              <a:gd name="csX3" fmla="*/ 2221992 w 8229600"/>
              <a:gd name="csY3" fmla="*/ 0 h 18288"/>
              <a:gd name="csX4" fmla="*/ 3072384 w 8229600"/>
              <a:gd name="csY4" fmla="*/ 0 h 18288"/>
              <a:gd name="csX5" fmla="*/ 3511296 w 8229600"/>
              <a:gd name="csY5" fmla="*/ 0 h 18288"/>
              <a:gd name="csX6" fmla="*/ 4114800 w 8229600"/>
              <a:gd name="csY6" fmla="*/ 0 h 18288"/>
              <a:gd name="csX7" fmla="*/ 4553712 w 8229600"/>
              <a:gd name="csY7" fmla="*/ 0 h 18288"/>
              <a:gd name="csX8" fmla="*/ 5239512 w 8229600"/>
              <a:gd name="csY8" fmla="*/ 0 h 18288"/>
              <a:gd name="csX9" fmla="*/ 5843016 w 8229600"/>
              <a:gd name="csY9" fmla="*/ 0 h 18288"/>
              <a:gd name="csX10" fmla="*/ 6611112 w 8229600"/>
              <a:gd name="csY10" fmla="*/ 0 h 18288"/>
              <a:gd name="csX11" fmla="*/ 7461504 w 8229600"/>
              <a:gd name="csY11" fmla="*/ 0 h 18288"/>
              <a:gd name="csX12" fmla="*/ 8229600 w 8229600"/>
              <a:gd name="csY12" fmla="*/ 0 h 18288"/>
              <a:gd name="csX13" fmla="*/ 8229600 w 8229600"/>
              <a:gd name="csY13" fmla="*/ 18288 h 18288"/>
              <a:gd name="csX14" fmla="*/ 7461504 w 8229600"/>
              <a:gd name="csY14" fmla="*/ 18288 h 18288"/>
              <a:gd name="csX15" fmla="*/ 6940296 w 8229600"/>
              <a:gd name="csY15" fmla="*/ 18288 h 18288"/>
              <a:gd name="csX16" fmla="*/ 6419088 w 8229600"/>
              <a:gd name="csY16" fmla="*/ 18288 h 18288"/>
              <a:gd name="csX17" fmla="*/ 5650992 w 8229600"/>
              <a:gd name="csY17" fmla="*/ 18288 h 18288"/>
              <a:gd name="csX18" fmla="*/ 5129784 w 8229600"/>
              <a:gd name="csY18" fmla="*/ 18288 h 18288"/>
              <a:gd name="csX19" fmla="*/ 4690872 w 8229600"/>
              <a:gd name="csY19" fmla="*/ 18288 h 18288"/>
              <a:gd name="csX20" fmla="*/ 4087368 w 8229600"/>
              <a:gd name="csY20" fmla="*/ 18288 h 18288"/>
              <a:gd name="csX21" fmla="*/ 3401568 w 8229600"/>
              <a:gd name="csY21" fmla="*/ 18288 h 18288"/>
              <a:gd name="csX22" fmla="*/ 2798064 w 8229600"/>
              <a:gd name="csY22" fmla="*/ 18288 h 18288"/>
              <a:gd name="csX23" fmla="*/ 2276856 w 8229600"/>
              <a:gd name="csY23" fmla="*/ 18288 h 18288"/>
              <a:gd name="csX24" fmla="*/ 1426464 w 8229600"/>
              <a:gd name="csY24" fmla="*/ 18288 h 18288"/>
              <a:gd name="csX25" fmla="*/ 740664 w 8229600"/>
              <a:gd name="csY25" fmla="*/ 18288 h 18288"/>
              <a:gd name="csX26" fmla="*/ 0 w 8229600"/>
              <a:gd name="csY26" fmla="*/ 18288 h 18288"/>
              <a:gd name="csX27" fmla="*/ 0 w 8229600"/>
              <a:gd name="csY2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8940" y="5812"/>
                  <a:pt x="8229447" y="9773"/>
                  <a:pt x="8229600" y="18288"/>
                </a:cubicBezTo>
                <a:cubicBezTo>
                  <a:pt x="7940706" y="-9293"/>
                  <a:pt x="7792584" y="-16009"/>
                  <a:pt x="7461504" y="18288"/>
                </a:cubicBezTo>
                <a:cubicBezTo>
                  <a:pt x="7130424" y="52585"/>
                  <a:pt x="7080072" y="43845"/>
                  <a:pt x="6940296" y="18288"/>
                </a:cubicBezTo>
                <a:cubicBezTo>
                  <a:pt x="6800520" y="-7269"/>
                  <a:pt x="6672872" y="26671"/>
                  <a:pt x="6419088" y="18288"/>
                </a:cubicBezTo>
                <a:cubicBezTo>
                  <a:pt x="6165304" y="9905"/>
                  <a:pt x="5869721" y="4987"/>
                  <a:pt x="5650992" y="18288"/>
                </a:cubicBezTo>
                <a:cubicBezTo>
                  <a:pt x="5432263" y="31589"/>
                  <a:pt x="5308310" y="3023"/>
                  <a:pt x="5129784" y="18288"/>
                </a:cubicBezTo>
                <a:cubicBezTo>
                  <a:pt x="4951258" y="33553"/>
                  <a:pt x="4799696" y="15357"/>
                  <a:pt x="4690872" y="18288"/>
                </a:cubicBezTo>
                <a:cubicBezTo>
                  <a:pt x="4582048" y="21219"/>
                  <a:pt x="4311124" y="-7836"/>
                  <a:pt x="4087368" y="18288"/>
                </a:cubicBezTo>
                <a:cubicBezTo>
                  <a:pt x="3863612" y="44412"/>
                  <a:pt x="3730288" y="13374"/>
                  <a:pt x="3401568" y="18288"/>
                </a:cubicBezTo>
                <a:cubicBezTo>
                  <a:pt x="3072848" y="23202"/>
                  <a:pt x="3020684" y="32425"/>
                  <a:pt x="2798064" y="18288"/>
                </a:cubicBezTo>
                <a:cubicBezTo>
                  <a:pt x="2575444" y="4151"/>
                  <a:pt x="2440915" y="-7352"/>
                  <a:pt x="2276856" y="18288"/>
                </a:cubicBezTo>
                <a:cubicBezTo>
                  <a:pt x="2112797" y="43928"/>
                  <a:pt x="1726502" y="-9560"/>
                  <a:pt x="1426464" y="18288"/>
                </a:cubicBezTo>
                <a:cubicBezTo>
                  <a:pt x="1126426" y="46136"/>
                  <a:pt x="992925" y="21016"/>
                  <a:pt x="740664" y="18288"/>
                </a:cubicBezTo>
                <a:cubicBezTo>
                  <a:pt x="488403" y="15560"/>
                  <a:pt x="195650" y="-16061"/>
                  <a:pt x="0" y="18288"/>
                </a:cubicBezTo>
                <a:cubicBezTo>
                  <a:pt x="348" y="9455"/>
                  <a:pt x="654" y="3983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30508" y="6337"/>
                  <a:pt x="8228722" y="11778"/>
                  <a:pt x="8229600" y="18288"/>
                </a:cubicBezTo>
                <a:cubicBezTo>
                  <a:pt x="8075287" y="35054"/>
                  <a:pt x="7821366" y="21850"/>
                  <a:pt x="7626096" y="18288"/>
                </a:cubicBezTo>
                <a:cubicBezTo>
                  <a:pt x="7430826" y="14726"/>
                  <a:pt x="7320004" y="-9669"/>
                  <a:pt x="7022592" y="18288"/>
                </a:cubicBezTo>
                <a:cubicBezTo>
                  <a:pt x="6725180" y="46245"/>
                  <a:pt x="6348804" y="-14025"/>
                  <a:pt x="6172200" y="18288"/>
                </a:cubicBezTo>
                <a:cubicBezTo>
                  <a:pt x="5995596" y="50601"/>
                  <a:pt x="5788102" y="22890"/>
                  <a:pt x="5650992" y="18288"/>
                </a:cubicBezTo>
                <a:cubicBezTo>
                  <a:pt x="5513882" y="13686"/>
                  <a:pt x="5198399" y="29121"/>
                  <a:pt x="4882896" y="18288"/>
                </a:cubicBezTo>
                <a:cubicBezTo>
                  <a:pt x="4567393" y="7455"/>
                  <a:pt x="4557008" y="26965"/>
                  <a:pt x="4443984" y="18288"/>
                </a:cubicBezTo>
                <a:cubicBezTo>
                  <a:pt x="4330960" y="9611"/>
                  <a:pt x="4061674" y="28891"/>
                  <a:pt x="3758184" y="18288"/>
                </a:cubicBezTo>
                <a:cubicBezTo>
                  <a:pt x="3454694" y="7685"/>
                  <a:pt x="3380392" y="19119"/>
                  <a:pt x="3236976" y="18288"/>
                </a:cubicBezTo>
                <a:cubicBezTo>
                  <a:pt x="3093560" y="17457"/>
                  <a:pt x="2632116" y="37607"/>
                  <a:pt x="2386584" y="18288"/>
                </a:cubicBezTo>
                <a:cubicBezTo>
                  <a:pt x="2141052" y="-1031"/>
                  <a:pt x="2110884" y="28777"/>
                  <a:pt x="1947672" y="18288"/>
                </a:cubicBezTo>
                <a:cubicBezTo>
                  <a:pt x="1784460" y="7799"/>
                  <a:pt x="1535467" y="461"/>
                  <a:pt x="1261872" y="18288"/>
                </a:cubicBezTo>
                <a:cubicBezTo>
                  <a:pt x="988277" y="36115"/>
                  <a:pt x="1021096" y="10375"/>
                  <a:pt x="822960" y="18288"/>
                </a:cubicBezTo>
                <a:cubicBezTo>
                  <a:pt x="624824" y="26201"/>
                  <a:pt x="298309" y="1283"/>
                  <a:pt x="0" y="18288"/>
                </a:cubicBezTo>
                <a:cubicBezTo>
                  <a:pt x="-633" y="12278"/>
                  <a:pt x="-757" y="5867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68" y="1910883"/>
            <a:ext cx="7991617" cy="427960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Safely upload and download files over networks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Algorithms used: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AES, RSA/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ECDHE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HMAC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they are needed: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encrypts transferred files</a:t>
            </a:r>
          </a:p>
          <a:p>
            <a:pPr lvl="1">
              <a:lnSpc>
                <a:spcPct val="90000"/>
              </a:lnSpc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RSA/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authenticates server/client</a:t>
            </a:r>
          </a:p>
          <a:p>
            <a:pPr lvl="1">
              <a:lnSpc>
                <a:spcPct val="90000"/>
              </a:lnSpc>
            </a:pP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ECDHE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safely exchanges session keys</a:t>
            </a:r>
          </a:p>
          <a:p>
            <a:pPr lvl="1">
              <a:lnSpc>
                <a:spcPct val="90000"/>
              </a:lnSpc>
            </a:pP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HMAC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ensures file integrity during </a:t>
            </a:r>
            <a:b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</a:t>
            </a:r>
          </a:p>
          <a:p>
            <a:pPr lvl="1">
              <a:lnSpc>
                <a:spcPct val="90000"/>
              </a:lnSpc>
            </a:pP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Prevents file interception and modification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FB140D-78E3-B20D-6C33-8A2F09AD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14" t="18737" r="14143" b="34285"/>
          <a:stretch>
            <a:fillRect/>
          </a:stretch>
        </p:blipFill>
        <p:spPr>
          <a:xfrm>
            <a:off x="5453900" y="3358880"/>
            <a:ext cx="3456183" cy="192449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 dirty="0"/>
              <a:t>4) SSH Remote Access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sX0" fmla="*/ 0 w 8140446"/>
              <a:gd name="csY0" fmla="*/ 0 h 18288"/>
              <a:gd name="csX1" fmla="*/ 434157 w 8140446"/>
              <a:gd name="csY1" fmla="*/ 0 h 18288"/>
              <a:gd name="csX2" fmla="*/ 1193932 w 8140446"/>
              <a:gd name="csY2" fmla="*/ 0 h 18288"/>
              <a:gd name="csX3" fmla="*/ 1628089 w 8140446"/>
              <a:gd name="csY3" fmla="*/ 0 h 18288"/>
              <a:gd name="csX4" fmla="*/ 2225055 w 8140446"/>
              <a:gd name="csY4" fmla="*/ 0 h 18288"/>
              <a:gd name="csX5" fmla="*/ 3066235 w 8140446"/>
              <a:gd name="csY5" fmla="*/ 0 h 18288"/>
              <a:gd name="csX6" fmla="*/ 3744605 w 8140446"/>
              <a:gd name="csY6" fmla="*/ 0 h 18288"/>
              <a:gd name="csX7" fmla="*/ 4504380 w 8140446"/>
              <a:gd name="csY7" fmla="*/ 0 h 18288"/>
              <a:gd name="csX8" fmla="*/ 5101346 w 8140446"/>
              <a:gd name="csY8" fmla="*/ 0 h 18288"/>
              <a:gd name="csX9" fmla="*/ 5779717 w 8140446"/>
              <a:gd name="csY9" fmla="*/ 0 h 18288"/>
              <a:gd name="csX10" fmla="*/ 6620896 w 8140446"/>
              <a:gd name="csY10" fmla="*/ 0 h 18288"/>
              <a:gd name="csX11" fmla="*/ 7136458 w 8140446"/>
              <a:gd name="csY11" fmla="*/ 0 h 18288"/>
              <a:gd name="csX12" fmla="*/ 8140446 w 8140446"/>
              <a:gd name="csY12" fmla="*/ 0 h 18288"/>
              <a:gd name="csX13" fmla="*/ 8140446 w 8140446"/>
              <a:gd name="csY13" fmla="*/ 18288 h 18288"/>
              <a:gd name="csX14" fmla="*/ 7543480 w 8140446"/>
              <a:gd name="csY14" fmla="*/ 18288 h 18288"/>
              <a:gd name="csX15" fmla="*/ 7109323 w 8140446"/>
              <a:gd name="csY15" fmla="*/ 18288 h 18288"/>
              <a:gd name="csX16" fmla="*/ 6430952 w 8140446"/>
              <a:gd name="csY16" fmla="*/ 18288 h 18288"/>
              <a:gd name="csX17" fmla="*/ 5915391 w 8140446"/>
              <a:gd name="csY17" fmla="*/ 18288 h 18288"/>
              <a:gd name="csX18" fmla="*/ 5237020 w 8140446"/>
              <a:gd name="csY18" fmla="*/ 18288 h 18288"/>
              <a:gd name="csX19" fmla="*/ 4558650 w 8140446"/>
              <a:gd name="csY19" fmla="*/ 18288 h 18288"/>
              <a:gd name="csX20" fmla="*/ 3880279 w 8140446"/>
              <a:gd name="csY20" fmla="*/ 18288 h 18288"/>
              <a:gd name="csX21" fmla="*/ 3201909 w 8140446"/>
              <a:gd name="csY21" fmla="*/ 18288 h 18288"/>
              <a:gd name="csX22" fmla="*/ 2604943 w 8140446"/>
              <a:gd name="csY22" fmla="*/ 18288 h 18288"/>
              <a:gd name="csX23" fmla="*/ 1845168 w 8140446"/>
              <a:gd name="csY23" fmla="*/ 18288 h 18288"/>
              <a:gd name="csX24" fmla="*/ 1166797 w 8140446"/>
              <a:gd name="csY24" fmla="*/ 18288 h 18288"/>
              <a:gd name="csX25" fmla="*/ 0 w 8140446"/>
              <a:gd name="csY25" fmla="*/ 18288 h 18288"/>
              <a:gd name="csX26" fmla="*/ 0 w 8140446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9384"/>
            <a:ext cx="6814141" cy="4251960"/>
          </a:xfrm>
        </p:spPr>
        <p:txBody>
          <a:bodyPr>
            <a:normAutofit fontScale="92500" lnSpcReduction="20000"/>
          </a:bodyPr>
          <a:lstStyle/>
          <a:p>
            <a:endParaRPr lang="en-US" sz="1900" b="1" dirty="0"/>
          </a:p>
          <a:p>
            <a:r>
              <a:rPr lang="en-US" sz="2000" b="1" dirty="0"/>
              <a:t>Purpose</a:t>
            </a:r>
            <a:r>
              <a:rPr lang="en-US" sz="2000" dirty="0"/>
              <a:t>: Securely manage and control remote servers.</a:t>
            </a:r>
          </a:p>
          <a:p>
            <a:endParaRPr lang="en-US" sz="1900" b="1" dirty="0"/>
          </a:p>
          <a:p>
            <a:r>
              <a:rPr lang="en-US" sz="1900" b="1" dirty="0"/>
              <a:t>Algorithms used:</a:t>
            </a:r>
            <a:r>
              <a:rPr lang="en-US" sz="1900" dirty="0"/>
              <a:t> AES, RSA/</a:t>
            </a:r>
            <a:r>
              <a:rPr lang="en-US" sz="1900" dirty="0" err="1"/>
              <a:t>ECC</a:t>
            </a:r>
            <a:r>
              <a:rPr lang="en-US" sz="1900" dirty="0"/>
              <a:t>, </a:t>
            </a:r>
            <a:r>
              <a:rPr lang="en-US" sz="1900" dirty="0" err="1"/>
              <a:t>ECDHE</a:t>
            </a:r>
            <a:r>
              <a:rPr lang="en-US" sz="1900" dirty="0"/>
              <a:t>, SHA-256</a:t>
            </a:r>
          </a:p>
          <a:p>
            <a:endParaRPr lang="en-US" sz="1900" dirty="0"/>
          </a:p>
          <a:p>
            <a:endParaRPr lang="en-US" sz="1900" dirty="0"/>
          </a:p>
          <a:p>
            <a:r>
              <a:rPr lang="en-US" sz="1900" b="1" dirty="0"/>
              <a:t>Why they are needed:</a:t>
            </a:r>
            <a:endParaRPr lang="en-US" sz="1900" dirty="0"/>
          </a:p>
          <a:p>
            <a:pPr lvl="1"/>
            <a:r>
              <a:rPr lang="en-US" sz="1900" b="1" dirty="0"/>
              <a:t>AES</a:t>
            </a:r>
            <a:r>
              <a:rPr lang="en-US" sz="1900" dirty="0"/>
              <a:t> → encrypts commands and outputs</a:t>
            </a:r>
          </a:p>
          <a:p>
            <a:pPr lvl="1"/>
            <a:r>
              <a:rPr lang="en-US" sz="1900" b="1" dirty="0"/>
              <a:t>RSA/</a:t>
            </a:r>
            <a:r>
              <a:rPr lang="en-US" sz="1900" b="1" dirty="0" err="1"/>
              <a:t>ECC</a:t>
            </a:r>
            <a:r>
              <a:rPr lang="en-US" sz="1900" dirty="0"/>
              <a:t> → authenticates server and user</a:t>
            </a:r>
          </a:p>
          <a:p>
            <a:pPr lvl="1"/>
            <a:r>
              <a:rPr lang="en-US" sz="1900" b="1" dirty="0" err="1"/>
              <a:t>ECDHE</a:t>
            </a:r>
            <a:r>
              <a:rPr lang="en-US" sz="1900" dirty="0"/>
              <a:t> → protects session keys</a:t>
            </a:r>
          </a:p>
          <a:p>
            <a:pPr lvl="1"/>
            <a:r>
              <a:rPr lang="en-US" sz="1900" b="1" dirty="0"/>
              <a:t>SHA-256</a:t>
            </a:r>
            <a:r>
              <a:rPr lang="en-US" sz="1900" dirty="0"/>
              <a:t> → ensures command integrity</a:t>
            </a:r>
          </a:p>
          <a:p>
            <a:endParaRPr lang="en-US" sz="1900" dirty="0"/>
          </a:p>
          <a:p>
            <a:endParaRPr lang="en-US" sz="1900" dirty="0"/>
          </a:p>
          <a:p>
            <a:r>
              <a:rPr lang="en-US" sz="1900" dirty="0"/>
              <a:t>Stops command hijacking and credential theft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01574-16BB-21E3-043D-418B16E9F5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86" t="11201" r="11354" b="31163"/>
          <a:stretch>
            <a:fillRect/>
          </a:stretch>
        </p:blipFill>
        <p:spPr>
          <a:xfrm>
            <a:off x="5495885" y="3383396"/>
            <a:ext cx="3429251" cy="23740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1085</Words>
  <Application>Microsoft Office PowerPoint</Application>
  <PresentationFormat>On-screen Show (4:3)</PresentationFormat>
  <Paragraphs>212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Google Sans</vt:lpstr>
      <vt:lpstr>Times New Roman</vt:lpstr>
      <vt:lpstr>Wingdings</vt:lpstr>
      <vt:lpstr>Office Theme</vt:lpstr>
      <vt:lpstr>Encryption Algorithms and Daily Applications</vt:lpstr>
      <vt:lpstr>Course Plan</vt:lpstr>
      <vt:lpstr>Google Classroom Code </vt:lpstr>
      <vt:lpstr>Course Objectives </vt:lpstr>
      <vt:lpstr>Class Objective </vt:lpstr>
      <vt:lpstr>1) HTTPS (Web Browsing)</vt:lpstr>
      <vt:lpstr>2) Email Communication</vt:lpstr>
      <vt:lpstr>3) Secure File Transfer (SFTP / SCP)</vt:lpstr>
      <vt:lpstr>4) SSH Remote Access</vt:lpstr>
      <vt:lpstr>5) Remote Desktop Access</vt:lpstr>
      <vt:lpstr>6) Cloud Storage</vt:lpstr>
      <vt:lpstr>7) Instant Messaging (End-to-End Encryption) E2EE</vt:lpstr>
      <vt:lpstr>8) Video Conferencing</vt:lpstr>
      <vt:lpstr>9) VoIP Calls</vt:lpstr>
      <vt:lpstr>10) Online Banking</vt:lpstr>
      <vt:lpstr>11) VPN Services</vt:lpstr>
      <vt:lpstr>12) Secure DNS (DoH/DoT)</vt:lpstr>
      <vt:lpstr>13) Software Updates</vt:lpstr>
      <vt:lpstr>14) Peer-to-Peer (P2P)</vt:lpstr>
      <vt:lpstr>List of Algorithms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saman</dc:creator>
  <cp:keywords/>
  <dc:description>generated using python-pptx</dc:description>
  <cp:lastModifiedBy>Saman Abdullah</cp:lastModifiedBy>
  <cp:revision>21</cp:revision>
  <dcterms:created xsi:type="dcterms:W3CDTF">2013-01-27T09:14:16Z</dcterms:created>
  <dcterms:modified xsi:type="dcterms:W3CDTF">2026-02-24T17:40:49Z</dcterms:modified>
  <cp:category/>
</cp:coreProperties>
</file>