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  <p:sldMasterId id="2147483786" r:id="rId2"/>
    <p:sldMasterId id="2147483798" r:id="rId3"/>
  </p:sldMasterIdLst>
  <p:notesMasterIdLst>
    <p:notesMasterId r:id="rId35"/>
  </p:notesMasterIdLst>
  <p:handoutMasterIdLst>
    <p:handoutMasterId r:id="rId36"/>
  </p:handoutMasterIdLst>
  <p:sldIdLst>
    <p:sldId id="272" r:id="rId4"/>
    <p:sldId id="411" r:id="rId5"/>
    <p:sldId id="263" r:id="rId6"/>
    <p:sldId id="412" r:id="rId7"/>
    <p:sldId id="387" r:id="rId8"/>
    <p:sldId id="390" r:id="rId9"/>
    <p:sldId id="391" r:id="rId10"/>
    <p:sldId id="283" r:id="rId11"/>
    <p:sldId id="389" r:id="rId12"/>
    <p:sldId id="392" r:id="rId13"/>
    <p:sldId id="393" r:id="rId14"/>
    <p:sldId id="394" r:id="rId15"/>
    <p:sldId id="395" r:id="rId16"/>
    <p:sldId id="396" r:id="rId17"/>
    <p:sldId id="384" r:id="rId18"/>
    <p:sldId id="397" r:id="rId19"/>
    <p:sldId id="398" r:id="rId20"/>
    <p:sldId id="399" r:id="rId21"/>
    <p:sldId id="459" r:id="rId22"/>
    <p:sldId id="400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2C4D31-1E75-4F07-8A52-5D18F01073B4}">
          <p14:sldIdLst>
            <p14:sldId id="272"/>
            <p14:sldId id="411"/>
            <p14:sldId id="263"/>
            <p14:sldId id="412"/>
            <p14:sldId id="387"/>
            <p14:sldId id="390"/>
            <p14:sldId id="391"/>
            <p14:sldId id="283"/>
            <p14:sldId id="389"/>
            <p14:sldId id="392"/>
            <p14:sldId id="393"/>
            <p14:sldId id="394"/>
            <p14:sldId id="395"/>
            <p14:sldId id="396"/>
            <p14:sldId id="384"/>
            <p14:sldId id="397"/>
            <p14:sldId id="398"/>
            <p14:sldId id="399"/>
            <p14:sldId id="459"/>
            <p14:sldId id="400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 Abdullah" initials="SA" lastIdx="1" clrIdx="0">
    <p:extLst>
      <p:ext uri="{19B8F6BF-5375-455C-9EA6-DF929625EA0E}">
        <p15:presenceInfo xmlns:p15="http://schemas.microsoft.com/office/powerpoint/2012/main" userId="40b99cb0caba5c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97410-00F6-4C42-8003-75D9E60D9DC9}" v="6" dt="2023-02-18T19:58:13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 Mirza Abdulla" userId="f83a65cf-1219-4c65-9ba5-da9274ec8045" providerId="ADAL" clId="{02FD5931-4F28-42C4-AA21-0D0F10AF6A8F}"/>
    <pc:docChg chg="custSel addSld modSld modSection">
      <pc:chgData name="Saman Mirza Abdulla" userId="f83a65cf-1219-4c65-9ba5-da9274ec8045" providerId="ADAL" clId="{02FD5931-4F28-42C4-AA21-0D0F10AF6A8F}" dt="2023-01-08T15:35:15.421" v="162" actId="14100"/>
      <pc:docMkLst>
        <pc:docMk/>
      </pc:docMkLst>
      <pc:sldChg chg="modSp mod">
        <pc:chgData name="Saman Mirza Abdulla" userId="f83a65cf-1219-4c65-9ba5-da9274ec8045" providerId="ADAL" clId="{02FD5931-4F28-42C4-AA21-0D0F10AF6A8F}" dt="2023-01-06T22:11:10.867" v="3" actId="108"/>
        <pc:sldMkLst>
          <pc:docMk/>
          <pc:sldMk cId="1888136410" sldId="263"/>
        </pc:sldMkLst>
        <pc:spChg chg="mod">
          <ac:chgData name="Saman Mirza Abdulla" userId="f83a65cf-1219-4c65-9ba5-da9274ec8045" providerId="ADAL" clId="{02FD5931-4F28-42C4-AA21-0D0F10AF6A8F}" dt="2023-01-06T22:11:10.867" v="3" actId="108"/>
          <ac:spMkLst>
            <pc:docMk/>
            <pc:sldMk cId="1888136410" sldId="263"/>
            <ac:spMk id="32" creationId="{4453EB74-E9E0-4950-A12E-491CF4A5DF12}"/>
          </ac:spMkLst>
        </pc:spChg>
      </pc:sldChg>
      <pc:sldChg chg="addSp delSp modSp mod">
        <pc:chgData name="Saman Mirza Abdulla" userId="f83a65cf-1219-4c65-9ba5-da9274ec8045" providerId="ADAL" clId="{02FD5931-4F28-42C4-AA21-0D0F10AF6A8F}" dt="2023-01-08T15:35:15.421" v="162" actId="14100"/>
        <pc:sldMkLst>
          <pc:docMk/>
          <pc:sldMk cId="1349888562" sldId="283"/>
        </pc:sldMkLst>
        <pc:spChg chg="mod">
          <ac:chgData name="Saman Mirza Abdulla" userId="f83a65cf-1219-4c65-9ba5-da9274ec8045" providerId="ADAL" clId="{02FD5931-4F28-42C4-AA21-0D0F10AF6A8F}" dt="2023-01-08T15:35:07.044" v="159" actId="14100"/>
          <ac:spMkLst>
            <pc:docMk/>
            <pc:sldMk cId="1349888562" sldId="283"/>
            <ac:spMk id="3" creationId="{D4162E60-0998-4562-B1D0-6854D339A377}"/>
          </ac:spMkLst>
        </pc:spChg>
        <pc:picChg chg="add mod modCrop">
          <ac:chgData name="Saman Mirza Abdulla" userId="f83a65cf-1219-4c65-9ba5-da9274ec8045" providerId="ADAL" clId="{02FD5931-4F28-42C4-AA21-0D0F10AF6A8F}" dt="2023-01-08T15:35:15.421" v="162" actId="14100"/>
          <ac:picMkLst>
            <pc:docMk/>
            <pc:sldMk cId="1349888562" sldId="283"/>
            <ac:picMk id="5" creationId="{1EFF71A0-602F-4FFE-9BF1-5F958468220C}"/>
          </ac:picMkLst>
        </pc:picChg>
        <pc:picChg chg="del">
          <ac:chgData name="Saman Mirza Abdulla" userId="f83a65cf-1219-4c65-9ba5-da9274ec8045" providerId="ADAL" clId="{02FD5931-4F28-42C4-AA21-0D0F10AF6A8F}" dt="2023-01-08T15:34:29.487" v="151" actId="478"/>
          <ac:picMkLst>
            <pc:docMk/>
            <pc:sldMk cId="1349888562" sldId="283"/>
            <ac:picMk id="8" creationId="{AFBCFAAE-B6FB-4D46-96B9-689E9E6AFDA2}"/>
          </ac:picMkLst>
        </pc:picChg>
      </pc:sldChg>
      <pc:sldChg chg="addSp delSp modSp mod">
        <pc:chgData name="Saman Mirza Abdulla" userId="f83a65cf-1219-4c65-9ba5-da9274ec8045" providerId="ADAL" clId="{02FD5931-4F28-42C4-AA21-0D0F10AF6A8F}" dt="2023-01-06T21:59:40.477" v="1" actId="478"/>
        <pc:sldMkLst>
          <pc:docMk/>
          <pc:sldMk cId="3725793412" sldId="286"/>
        </pc:sldMkLst>
        <pc:spChg chg="del">
          <ac:chgData name="Saman Mirza Abdulla" userId="f83a65cf-1219-4c65-9ba5-da9274ec8045" providerId="ADAL" clId="{02FD5931-4F28-42C4-AA21-0D0F10AF6A8F}" dt="2023-01-06T21:59:39.053" v="0" actId="478"/>
          <ac:spMkLst>
            <pc:docMk/>
            <pc:sldMk cId="3725793412" sldId="286"/>
            <ac:spMk id="3" creationId="{E5F3154E-C6F9-4CBF-8896-AE911DFB5376}"/>
          </ac:spMkLst>
        </pc:spChg>
        <pc:spChg chg="add del mod">
          <ac:chgData name="Saman Mirza Abdulla" userId="f83a65cf-1219-4c65-9ba5-da9274ec8045" providerId="ADAL" clId="{02FD5931-4F28-42C4-AA21-0D0F10AF6A8F}" dt="2023-01-06T21:59:40.477" v="1" actId="478"/>
          <ac:spMkLst>
            <pc:docMk/>
            <pc:sldMk cId="3725793412" sldId="286"/>
            <ac:spMk id="7" creationId="{15A8E597-196B-4925-A83B-1ADC48EC2DC0}"/>
          </ac:spMkLst>
        </pc:spChg>
      </pc:sldChg>
      <pc:sldChg chg="modSp mod">
        <pc:chgData name="Saman Mirza Abdulla" userId="f83a65cf-1219-4c65-9ba5-da9274ec8045" providerId="ADAL" clId="{02FD5931-4F28-42C4-AA21-0D0F10AF6A8F}" dt="2023-01-08T15:31:01.973" v="147" actId="6549"/>
        <pc:sldMkLst>
          <pc:docMk/>
          <pc:sldMk cId="2840991164" sldId="387"/>
        </pc:sldMkLst>
        <pc:spChg chg="mod">
          <ac:chgData name="Saman Mirza Abdulla" userId="f83a65cf-1219-4c65-9ba5-da9274ec8045" providerId="ADAL" clId="{02FD5931-4F28-42C4-AA21-0D0F10AF6A8F}" dt="2023-01-08T15:31:01.973" v="147" actId="6549"/>
          <ac:spMkLst>
            <pc:docMk/>
            <pc:sldMk cId="2840991164" sldId="387"/>
            <ac:spMk id="2" creationId="{00000000-0000-0000-0000-000000000000}"/>
          </ac:spMkLst>
        </pc:spChg>
        <pc:picChg chg="mod">
          <ac:chgData name="Saman Mirza Abdulla" userId="f83a65cf-1219-4c65-9ba5-da9274ec8045" providerId="ADAL" clId="{02FD5931-4F28-42C4-AA21-0D0F10AF6A8F}" dt="2023-01-08T15:30:52.600" v="144" actId="14100"/>
          <ac:picMkLst>
            <pc:docMk/>
            <pc:sldMk cId="2840991164" sldId="387"/>
            <ac:picMk id="8" creationId="{00000000-0000-0000-0000-000000000000}"/>
          </ac:picMkLst>
        </pc:picChg>
      </pc:sldChg>
      <pc:sldChg chg="delSp modSp new mod">
        <pc:chgData name="Saman Mirza Abdulla" userId="f83a65cf-1219-4c65-9ba5-da9274ec8045" providerId="ADAL" clId="{02FD5931-4F28-42C4-AA21-0D0F10AF6A8F}" dt="2023-01-06T22:13:59.459" v="60" actId="14100"/>
        <pc:sldMkLst>
          <pc:docMk/>
          <pc:sldMk cId="533490210" sldId="411"/>
        </pc:sldMkLst>
        <pc:spChg chg="del">
          <ac:chgData name="Saman Mirza Abdulla" userId="f83a65cf-1219-4c65-9ba5-da9274ec8045" providerId="ADAL" clId="{02FD5931-4F28-42C4-AA21-0D0F10AF6A8F}" dt="2023-01-06T22:13:00.857" v="5" actId="478"/>
          <ac:spMkLst>
            <pc:docMk/>
            <pc:sldMk cId="533490210" sldId="411"/>
            <ac:spMk id="2" creationId="{775EF768-2964-41D3-9C47-307E19FBDAA4}"/>
          </ac:spMkLst>
        </pc:spChg>
        <pc:spChg chg="mod">
          <ac:chgData name="Saman Mirza Abdulla" userId="f83a65cf-1219-4c65-9ba5-da9274ec8045" providerId="ADAL" clId="{02FD5931-4F28-42C4-AA21-0D0F10AF6A8F}" dt="2023-01-06T22:13:59.459" v="60" actId="14100"/>
          <ac:spMkLst>
            <pc:docMk/>
            <pc:sldMk cId="533490210" sldId="411"/>
            <ac:spMk id="3" creationId="{65EBD09B-62CC-474A-A879-6F3746B1F3E1}"/>
          </ac:spMkLst>
        </pc:spChg>
      </pc:sldChg>
      <pc:sldChg chg="modSp new mod">
        <pc:chgData name="Saman Mirza Abdulla" userId="f83a65cf-1219-4c65-9ba5-da9274ec8045" providerId="ADAL" clId="{02FD5931-4F28-42C4-AA21-0D0F10AF6A8F}" dt="2023-01-08T15:26:55.823" v="106" actId="20577"/>
        <pc:sldMkLst>
          <pc:docMk/>
          <pc:sldMk cId="3766970397" sldId="412"/>
        </pc:sldMkLst>
        <pc:spChg chg="mod">
          <ac:chgData name="Saman Mirza Abdulla" userId="f83a65cf-1219-4c65-9ba5-da9274ec8045" providerId="ADAL" clId="{02FD5931-4F28-42C4-AA21-0D0F10AF6A8F}" dt="2023-01-08T15:26:24.135" v="87" actId="5793"/>
          <ac:spMkLst>
            <pc:docMk/>
            <pc:sldMk cId="3766970397" sldId="412"/>
            <ac:spMk id="2" creationId="{3B793CFB-BA5F-4762-9E21-53142D138E51}"/>
          </ac:spMkLst>
        </pc:spChg>
        <pc:spChg chg="mod">
          <ac:chgData name="Saman Mirza Abdulla" userId="f83a65cf-1219-4c65-9ba5-da9274ec8045" providerId="ADAL" clId="{02FD5931-4F28-42C4-AA21-0D0F10AF6A8F}" dt="2023-01-08T15:26:55.823" v="106" actId="20577"/>
          <ac:spMkLst>
            <pc:docMk/>
            <pc:sldMk cId="3766970397" sldId="412"/>
            <ac:spMk id="3" creationId="{16F7809B-EC3C-4F99-B2CC-2001FA37B009}"/>
          </ac:spMkLst>
        </pc:spChg>
      </pc:sldChg>
    </pc:docChg>
  </pc:docChgLst>
  <pc:docChgLst>
    <pc:chgData name="Saman Mirza Abdulla" userId="f83a65cf-1219-4c65-9ba5-da9274ec8045" providerId="ADAL" clId="{4E497410-00F6-4C42-8003-75D9E60D9DC9}"/>
    <pc:docChg chg="undo custSel modSld">
      <pc:chgData name="Saman Mirza Abdulla" userId="f83a65cf-1219-4c65-9ba5-da9274ec8045" providerId="ADAL" clId="{4E497410-00F6-4C42-8003-75D9E60D9DC9}" dt="2023-02-18T19:58:55.014" v="46" actId="1076"/>
      <pc:docMkLst>
        <pc:docMk/>
      </pc:docMkLst>
      <pc:sldChg chg="modSp mod">
        <pc:chgData name="Saman Mirza Abdulla" userId="f83a65cf-1219-4c65-9ba5-da9274ec8045" providerId="ADAL" clId="{4E497410-00F6-4C42-8003-75D9E60D9DC9}" dt="2023-02-18T19:35:57.306" v="13" actId="20577"/>
        <pc:sldMkLst>
          <pc:docMk/>
          <pc:sldMk cId="1888136410" sldId="263"/>
        </pc:sldMkLst>
        <pc:spChg chg="mod">
          <ac:chgData name="Saman Mirza Abdulla" userId="f83a65cf-1219-4c65-9ba5-da9274ec8045" providerId="ADAL" clId="{4E497410-00F6-4C42-8003-75D9E60D9DC9}" dt="2023-02-18T19:35:57.306" v="13" actId="20577"/>
          <ac:spMkLst>
            <pc:docMk/>
            <pc:sldMk cId="1888136410" sldId="263"/>
            <ac:spMk id="32" creationId="{4453EB74-E9E0-4950-A12E-491CF4A5DF12}"/>
          </ac:spMkLst>
        </pc:spChg>
      </pc:sldChg>
      <pc:sldChg chg="addSp delSp modSp mod">
        <pc:chgData name="Saman Mirza Abdulla" userId="f83a65cf-1219-4c65-9ba5-da9274ec8045" providerId="ADAL" clId="{4E497410-00F6-4C42-8003-75D9E60D9DC9}" dt="2023-02-18T19:58:55.014" v="46" actId="1076"/>
        <pc:sldMkLst>
          <pc:docMk/>
          <pc:sldMk cId="3461083213" sldId="402"/>
        </pc:sldMkLst>
        <pc:spChg chg="add del mod">
          <ac:chgData name="Saman Mirza Abdulla" userId="f83a65cf-1219-4c65-9ba5-da9274ec8045" providerId="ADAL" clId="{4E497410-00F6-4C42-8003-75D9E60D9DC9}" dt="2023-02-18T19:57:57.567" v="38" actId="478"/>
          <ac:spMkLst>
            <pc:docMk/>
            <pc:sldMk cId="3461083213" sldId="402"/>
            <ac:spMk id="3" creationId="{E0307340-4852-279F-F396-C007A59D28E7}"/>
          </ac:spMkLst>
        </pc:spChg>
        <pc:spChg chg="add del">
          <ac:chgData name="Saman Mirza Abdulla" userId="f83a65cf-1219-4c65-9ba5-da9274ec8045" providerId="ADAL" clId="{4E497410-00F6-4C42-8003-75D9E60D9DC9}" dt="2023-02-18T19:58:04.990" v="40" actId="478"/>
          <ac:spMkLst>
            <pc:docMk/>
            <pc:sldMk cId="3461083213" sldId="402"/>
            <ac:spMk id="4" creationId="{6006F163-0B7C-72EB-C2BA-7150E1653D8F}"/>
          </ac:spMkLst>
        </pc:spChg>
        <pc:spChg chg="mod">
          <ac:chgData name="Saman Mirza Abdulla" userId="f83a65cf-1219-4c65-9ba5-da9274ec8045" providerId="ADAL" clId="{4E497410-00F6-4C42-8003-75D9E60D9DC9}" dt="2023-02-18T19:58:55.014" v="46" actId="1076"/>
          <ac:spMkLst>
            <pc:docMk/>
            <pc:sldMk cId="3461083213" sldId="402"/>
            <ac:spMk id="9" creationId="{00000000-0000-0000-0000-000000000000}"/>
          </ac:spMkLst>
        </pc:spChg>
        <pc:picChg chg="mod">
          <ac:chgData name="Saman Mirza Abdulla" userId="f83a65cf-1219-4c65-9ba5-da9274ec8045" providerId="ADAL" clId="{4E497410-00F6-4C42-8003-75D9E60D9DC9}" dt="2023-02-18T19:58:48.970" v="45" actId="1076"/>
          <ac:picMkLst>
            <pc:docMk/>
            <pc:sldMk cId="3461083213" sldId="402"/>
            <ac:picMk id="5" creationId="{7A9BA707-B985-F285-28CB-E887ADBDD7EB}"/>
          </ac:picMkLst>
        </pc:picChg>
      </pc:sldChg>
      <pc:sldChg chg="modSp mod">
        <pc:chgData name="Saman Mirza Abdulla" userId="f83a65cf-1219-4c65-9ba5-da9274ec8045" providerId="ADAL" clId="{4E497410-00F6-4C42-8003-75D9E60D9DC9}" dt="2023-02-18T19:56:57.462" v="15" actId="1076"/>
        <pc:sldMkLst>
          <pc:docMk/>
          <pc:sldMk cId="1667562479" sldId="403"/>
        </pc:sldMkLst>
        <pc:picChg chg="mod">
          <ac:chgData name="Saman Mirza Abdulla" userId="f83a65cf-1219-4c65-9ba5-da9274ec8045" providerId="ADAL" clId="{4E497410-00F6-4C42-8003-75D9E60D9DC9}" dt="2023-02-18T19:56:57.462" v="15" actId="1076"/>
          <ac:picMkLst>
            <pc:docMk/>
            <pc:sldMk cId="1667562479" sldId="403"/>
            <ac:picMk id="3" creationId="{00000000-0000-0000-0000-000000000000}"/>
          </ac:picMkLst>
        </pc:picChg>
      </pc:sldChg>
      <pc:sldChg chg="modSp mod">
        <pc:chgData name="Saman Mirza Abdulla" userId="f83a65cf-1219-4c65-9ba5-da9274ec8045" providerId="ADAL" clId="{4E497410-00F6-4C42-8003-75D9E60D9DC9}" dt="2023-02-18T19:19:57.231" v="10" actId="5793"/>
        <pc:sldMkLst>
          <pc:docMk/>
          <pc:sldMk cId="3766970397" sldId="412"/>
        </pc:sldMkLst>
        <pc:spChg chg="mod">
          <ac:chgData name="Saman Mirza Abdulla" userId="f83a65cf-1219-4c65-9ba5-da9274ec8045" providerId="ADAL" clId="{4E497410-00F6-4C42-8003-75D9E60D9DC9}" dt="2023-02-18T19:19:57.231" v="10" actId="5793"/>
          <ac:spMkLst>
            <pc:docMk/>
            <pc:sldMk cId="3766970397" sldId="412"/>
            <ac:spMk id="3" creationId="{16F7809B-EC3C-4F99-B2CC-2001FA37B0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AEEB35-E99B-44B1-A4F6-766AFD503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3220F-70BE-4B17-A899-B34233D0C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4691-DFD3-4674-A240-9B512300042E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83402-FDB0-42BB-87DA-7298C4D2CA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C935-89D9-4763-8546-C6B0834F9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54794-A643-40E8-97E2-9C88E6D0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22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F7D44-FB33-429D-8709-3274066B24B4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2D12-7C7B-4AC1-A397-0FE6BE5F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8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91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20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072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892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643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32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9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5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5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6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6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75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15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Bogus</a:t>
            </a:r>
            <a:r>
              <a:rPr lang="en-US" baseline="0" dirty="0"/>
              <a:t> is fake (</a:t>
            </a:r>
            <a:r>
              <a:rPr lang="ar-IQ" baseline="0" dirty="0"/>
              <a:t>زائف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8584-10C4-430C-B21C-F83DFFB09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0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D7DB-EF98-4636-859F-D585F97D3936}" type="datetime1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D7D9-2919-4016-94A4-00C4598D75A8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2659-EC47-4E18-B981-4FC2AEF8E07A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AD66-FCBB-4F30-A777-C0AC71AC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4F9E-DDAF-4D46-9A6C-4BE498299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0E7E-B1B6-4979-BECC-2A714CF2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79E2-6AB4-4F59-A0A0-AC55762CC54A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8A38-FF49-4529-BC28-151E94A3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A5A3-34BE-4725-AF7A-903CEEE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EAAC-B829-4773-8853-CB0B63A8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4EA5-84C6-4A47-94C6-4FCB781A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549C-FCDA-4186-9E8E-8C7CD76B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B32-0F09-4E3F-9ED1-1AE507D8AAAD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9494-D291-46C8-8BD6-97A37B65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D336-0193-4E29-BCAA-4DC99426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7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7E8D-35ED-421A-A1A0-7B1F48F4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F4611-E9DE-408E-8846-AE09AB90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49D-BE33-412A-92F5-14E71FFC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2B72-1DA8-4666-BF85-DBC9E5E66325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52DA-12EC-42EF-B23F-A367F7CF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17A6-3C03-4BB9-846A-6118ED4D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CA3-21BA-449A-BB3E-C73BAD4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CD1-0135-4C95-BB5C-6EC91470E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66A8-BC98-4173-9C50-C25DEFB5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E4B-3A91-4CC2-919B-4BA344E5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D577-7251-408F-B8F1-FB0480A7C339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7DC5E-6326-406F-B911-251CA0F8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68E6-DD20-4960-AA0E-86BBAA76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DDC4-3893-4753-80E0-7A74AC61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B4A9-59E1-46CF-8818-B67A2ED8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11B12-12CE-45FE-B05F-B66BFD5A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EC78C-0180-4207-8F67-E68C3C363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BAD76-015C-4F3D-8EE5-0D62BC45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87AEE-161F-4784-BA41-3C1CB25A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F8D3-EE55-43C0-A7B5-1FD9767ABA7E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FF4A2-B9CB-4C06-881E-87553F6E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EBC85-2872-4B4F-8765-91BE11FB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DFB9-7AB2-423C-A148-3C256DA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2AD17-669A-4F04-9D98-C114F2E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8594-E694-4AF1-BE55-88223BEAF23C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4C7B8-70FD-451E-934E-C30FFB9D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ED17-0E47-43B7-B26C-50EB9E3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4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EF8D4-4148-48AF-8949-672F856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50BF-3627-4645-8217-83E351AD8320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8F2B3-0029-4D79-9135-058695FC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94068-FADD-4D37-BA7A-9DB9075A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B94-A694-47A8-A77A-A4FF11E6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92A-881E-482A-B97B-3E5258BB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E3935-1CBA-48C0-829E-A153B7E6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2B600-82E7-43C4-9AF3-113CCD96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F41-0907-4354-BB54-A7F63AE84D75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6F57-C9F7-4715-A2E7-17A58D41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0881D-1E85-4A6D-A522-3D89A9C7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AF2-9FAC-471E-8E84-FB6F6F144A6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1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8E86-F787-4F38-A708-3F29551B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D8638-FE02-48A2-ABE5-B6D248B9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3994-FC23-4423-958C-B9B1B9CA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FB426-4C98-4E7A-BC95-F9C8D365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CF7-766B-4653-A8EF-0E8103A5C38F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D6CE-E7EE-44E4-BC85-0FDD190A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B6CC-BD3F-4A4C-981C-ABE614E8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6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E6FC-18FF-41CC-9D15-71BFFB8A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551C-C729-423D-A973-345C3F946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3E106-637A-4A81-8BD5-70FF95E0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D633-E1F2-43A7-A795-683C4F36497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4748-82AE-4B98-8BBD-CB68767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F0C4-A15D-4D24-A1FC-ADE0DDA8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48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09F4A-78A0-41C7-B0AD-EAFDBAD81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B75E7-021B-40BE-88F9-9DBC2E1D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68EE-9276-4877-8ACC-732385E7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BB3-9640-41FD-9A26-B635F697E4E4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CCCA-15AA-42F4-BA49-8FFA0F40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53FC-9D05-4A1B-9A33-F04B93CD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83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CC02-4DCF-4445-B0FD-158B52D2073E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2D9A-6117-4C6C-9735-3E69699E05EC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0316-98B4-40C5-8357-7D31A4B886E6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470C-47B3-4EDB-B0A3-1CA5E21F1E3A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9498-A834-4EC2-BF81-BB88734C6DF6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B904-8FD3-4548-82FC-91760705210B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245A-79B9-4B48-B241-C0E07EE645FD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360-521F-4015-998E-DCCEDB2B19CF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D0EE6-B4CC-4483-9F1E-F1051982B388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72F4D-D8CF-4BDA-B410-1A4199BC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DF6E-42CB-42EA-B4C3-DB80E033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6A35-5C19-441C-8FA5-9CECE8F7C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75CB-244E-4C31-92E7-65CE98A23299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CC7A9-C7A9-4765-BFBB-3B2E04AA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DB0F-127C-477F-AD1F-FA80B5F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5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B97E-A2AE-42E0-ADE3-E343CFB82697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Information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0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shield with a lock&#10;&#10;Description automatically generated">
            <a:extLst>
              <a:ext uri="{FF2B5EF4-FFF2-40B4-BE49-F238E27FC236}">
                <a16:creationId xmlns:a16="http://schemas.microsoft.com/office/drawing/2014/main" id="{F52ACEBB-8BB2-A432-9FF4-519301E4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06" t="9091" r="15054" b="-1"/>
          <a:stretch/>
        </p:blipFill>
        <p:spPr>
          <a:xfrm>
            <a:off x="24484" y="10"/>
            <a:ext cx="69618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A54B8-16AB-9B24-DB67-EAD020A8B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450" y="1122363"/>
            <a:ext cx="3017520" cy="3204134"/>
          </a:xfrm>
        </p:spPr>
        <p:txBody>
          <a:bodyPr anchor="b">
            <a:normAutofit/>
          </a:bodyPr>
          <a:lstStyle/>
          <a:p>
            <a:r>
              <a:rPr lang="sv-SE" sz="3900" dirty="0"/>
              <a:t>Information Security</a:t>
            </a:r>
            <a:br>
              <a:rPr lang="sv-SE" sz="3900" dirty="0"/>
            </a:br>
            <a:br>
              <a:rPr lang="sv-SE" sz="3900" dirty="0"/>
            </a:br>
            <a:r>
              <a:rPr lang="sv-SE" sz="3900" dirty="0"/>
              <a:t> </a:t>
            </a:r>
            <a:r>
              <a:rPr lang="en-US" sz="1600" dirty="0"/>
              <a:t>Advanced Encryption Standard</a:t>
            </a:r>
            <a:br>
              <a:rPr lang="en-US" sz="4000" dirty="0"/>
            </a:b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0E751-5795-64EC-E11F-2A897A88E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7711" y="3978401"/>
            <a:ext cx="3257530" cy="445985"/>
          </a:xfrm>
        </p:spPr>
        <p:txBody>
          <a:bodyPr>
            <a:normAutofit/>
          </a:bodyPr>
          <a:lstStyle/>
          <a:p>
            <a:pPr algn="l"/>
            <a:r>
              <a:rPr lang="sv-SE" sz="1700" dirty="0">
                <a:solidFill>
                  <a:schemeClr val="tx1"/>
                </a:solidFill>
              </a:rPr>
              <a:t>Saman.mirza@</a:t>
            </a:r>
            <a:r>
              <a:rPr lang="sv-SE" sz="1700" dirty="0"/>
              <a:t>tiu.edu.iq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1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"/>
            <a:ext cx="8952853" cy="1674813"/>
          </a:xfrm>
        </p:spPr>
        <p:txBody>
          <a:bodyPr/>
          <a:lstStyle/>
          <a:p>
            <a:r>
              <a:rPr lang="en-US" i="1" dirty="0"/>
              <a:t>.../ Round/</a:t>
            </a:r>
            <a:br>
              <a:rPr lang="en-US" i="1" dirty="0"/>
            </a:br>
            <a:r>
              <a:rPr lang="en-US" i="1" dirty="0">
                <a:solidFill>
                  <a:srgbClr val="FF0000"/>
                </a:solidFill>
              </a:rPr>
              <a:t>Structure of each Round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76400" y="1679574"/>
            <a:ext cx="8952853" cy="758826"/>
          </a:xfrm>
        </p:spPr>
        <p:txBody>
          <a:bodyPr>
            <a:normAutofit/>
          </a:bodyPr>
          <a:lstStyle/>
          <a:p>
            <a:r>
              <a:rPr lang="en-US" altLang="en-US" i="1" dirty="0" err="1">
                <a:solidFill>
                  <a:srgbClr val="0070C0"/>
                </a:solidFill>
              </a:rPr>
              <a:t>SubBytes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 err="1">
                <a:solidFill>
                  <a:srgbClr val="0070C0"/>
                </a:solidFill>
              </a:rPr>
              <a:t>ShiftRows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 err="1">
                <a:solidFill>
                  <a:srgbClr val="0070C0"/>
                </a:solidFill>
              </a:rPr>
              <a:t>MixColumns</a:t>
            </a:r>
            <a:r>
              <a:rPr lang="en-US" altLang="en-US" dirty="0">
                <a:solidFill>
                  <a:srgbClr val="0070C0"/>
                </a:solidFill>
              </a:rPr>
              <a:t>, and </a:t>
            </a:r>
            <a:r>
              <a:rPr lang="en-US" altLang="en-US" i="1" dirty="0" err="1">
                <a:solidFill>
                  <a:srgbClr val="0070C0"/>
                </a:solidFill>
              </a:rPr>
              <a:t>AddRoundKey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endParaRPr lang="en-US" alt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41" y="2286000"/>
            <a:ext cx="4190999" cy="4070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990" r="3054"/>
          <a:stretch/>
        </p:blipFill>
        <p:spPr>
          <a:xfrm>
            <a:off x="8167688" y="2286000"/>
            <a:ext cx="3629024" cy="39179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82907" y="3801842"/>
            <a:ext cx="3009155" cy="1586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round only uses one transformation,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Addroundkey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round only uses three transformations, missing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MixColumn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75519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i="1"/>
              <a:t>...Structure of each Round</a:t>
            </a:r>
            <a:br>
              <a:rPr lang="en-US" sz="4100" i="1"/>
            </a:br>
            <a:r>
              <a:rPr lang="en-US" sz="4100" i="1"/>
              <a:t>/Substitution </a:t>
            </a:r>
            <a:endParaRPr lang="en-US" sz="41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41" r="8630"/>
          <a:stretch/>
        </p:blipFill>
        <p:spPr>
          <a:xfrm>
            <a:off x="294290" y="281142"/>
            <a:ext cx="4786644" cy="5942677"/>
          </a:xfrm>
          <a:prstGeom prst="rect">
            <a:avLst/>
          </a:prstGeom>
          <a:effectLst/>
        </p:spPr>
      </p:pic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B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altLang="en-US" sz="2000" i="1" dirty="0"/>
              <a:t>AES dose substitution like DES, with differences :</a:t>
            </a:r>
          </a:p>
          <a:p>
            <a:pPr lvl="1"/>
            <a:r>
              <a:rPr lang="en-US" altLang="en-US" sz="2000" i="1" dirty="0"/>
              <a:t>Substitution done on bytes not bits.</a:t>
            </a:r>
          </a:p>
          <a:p>
            <a:pPr lvl="1"/>
            <a:r>
              <a:rPr lang="en-US" altLang="en-US" sz="2000" dirty="0"/>
              <a:t>Only one table used for transformation.</a:t>
            </a:r>
          </a:p>
          <a:p>
            <a:pPr lvl="1"/>
            <a:endParaRPr lang="en-US" altLang="en-US" sz="2000" dirty="0"/>
          </a:p>
          <a:p>
            <a:r>
              <a:rPr lang="en-US" altLang="en-US" sz="2000" dirty="0"/>
              <a:t>This class focus on table look up, which called </a:t>
            </a:r>
            <a:r>
              <a:rPr lang="en-US" altLang="en-US" sz="2000" b="1" i="1" dirty="0" err="1"/>
              <a:t>SubBytes</a:t>
            </a:r>
            <a:r>
              <a:rPr lang="en-US" altLang="en-US" sz="2000" dirty="0"/>
              <a:t> in the AES.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The content of the byte will be changed but the location will be the same location as before.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968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i="1"/>
              <a:t>...Structure of each Round</a:t>
            </a:r>
            <a:br>
              <a:rPr lang="en-US" sz="4100" i="1"/>
            </a:br>
            <a:r>
              <a:rPr lang="en-US" sz="4100" i="1"/>
              <a:t>/Substitution </a:t>
            </a:r>
            <a:endParaRPr lang="en-US" sz="41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B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altLang="en-US" sz="2000" i="1"/>
              <a:t>Every two bytes as base 16 will be changed to different two bytes to same base.</a:t>
            </a:r>
          </a:p>
          <a:p>
            <a:pPr lvl="1"/>
            <a:r>
              <a:rPr lang="en-US" altLang="en-US" sz="2000" i="1"/>
              <a:t>5A</a:t>
            </a:r>
            <a:r>
              <a:rPr lang="en-US" altLang="en-US" sz="2000" i="1" baseline="-25000"/>
              <a:t>16</a:t>
            </a:r>
            <a:r>
              <a:rPr lang="en-US" altLang="en-US" sz="2000" i="1"/>
              <a:t> and 5B</a:t>
            </a:r>
            <a:r>
              <a:rPr lang="en-US" altLang="en-US" sz="2000" i="1" baseline="-25000"/>
              <a:t>16</a:t>
            </a:r>
            <a:r>
              <a:rPr lang="en-US" altLang="en-US" sz="2000" i="1"/>
              <a:t> will be transformed to BE</a:t>
            </a:r>
            <a:r>
              <a:rPr lang="en-US" altLang="en-US" sz="2000" i="1" baseline="-25000"/>
              <a:t>16</a:t>
            </a:r>
            <a:r>
              <a:rPr lang="en-US" altLang="en-US" sz="2000" i="1"/>
              <a:t> and 39</a:t>
            </a:r>
            <a:r>
              <a:rPr lang="en-US" altLang="en-US" sz="2000" i="1" baseline="-25000"/>
              <a:t>16</a:t>
            </a:r>
          </a:p>
          <a:p>
            <a:pPr lvl="1"/>
            <a:endParaRPr lang="en-US" altLang="en-US" sz="2000" i="1"/>
          </a:p>
          <a:p>
            <a:r>
              <a:rPr lang="en-US" altLang="en-US" sz="2000" i="1"/>
              <a:t>Same two bytes are transformed to same two digits.</a:t>
            </a:r>
          </a:p>
          <a:p>
            <a:pPr lvl="1"/>
            <a:r>
              <a:rPr lang="en-US" altLang="en-US" sz="2000" i="1"/>
              <a:t>5A</a:t>
            </a:r>
            <a:r>
              <a:rPr lang="en-US" altLang="en-US" sz="2000" i="1" baseline="-25000"/>
              <a:t>16</a:t>
            </a:r>
            <a:r>
              <a:rPr lang="en-US" altLang="en-US" sz="2000" i="1"/>
              <a:t> and 5A</a:t>
            </a:r>
            <a:r>
              <a:rPr lang="en-US" altLang="en-US" sz="2000" i="1" baseline="-25000"/>
              <a:t>16</a:t>
            </a:r>
            <a:r>
              <a:rPr lang="en-US" altLang="en-US" sz="2000" i="1"/>
              <a:t> will be transformed to BE</a:t>
            </a:r>
            <a:r>
              <a:rPr lang="en-US" altLang="en-US" sz="2000" i="1" baseline="-25000"/>
              <a:t>16</a:t>
            </a:r>
            <a:r>
              <a:rPr lang="en-US" altLang="en-US" sz="2000" i="1"/>
              <a:t> and BE</a:t>
            </a:r>
            <a:r>
              <a:rPr lang="en-US" altLang="en-US" sz="2000" i="1" baseline="-25000"/>
              <a:t>16</a:t>
            </a:r>
            <a:endParaRPr lang="en-US" altLang="en-US" sz="2000" i="1"/>
          </a:p>
          <a:p>
            <a:endParaRPr lang="en-US" altLang="en-US" sz="2000"/>
          </a:p>
          <a:p>
            <a:r>
              <a:rPr lang="en-US" altLang="en-US" sz="2000"/>
              <a:t>You need to have both subbyte table for transformation and inverse transformation.</a:t>
            </a:r>
          </a:p>
          <a:p>
            <a:endParaRPr lang="en-US" altLang="en-US" sz="2000"/>
          </a:p>
          <a:p>
            <a:endParaRPr lang="en-US" alt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F69D78-55D6-4695-BDBF-E8A616F00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1" r="8630"/>
          <a:stretch/>
        </p:blipFill>
        <p:spPr>
          <a:xfrm>
            <a:off x="294290" y="281143"/>
            <a:ext cx="4641361" cy="57623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180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39" y="92935"/>
            <a:ext cx="5167185" cy="714928"/>
          </a:xfrm>
        </p:spPr>
        <p:txBody>
          <a:bodyPr>
            <a:normAutofit/>
          </a:bodyPr>
          <a:lstStyle/>
          <a:p>
            <a:r>
              <a:rPr lang="en-US" sz="4000" i="1" dirty="0"/>
              <a:t>.../Substitution 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5070" y="724928"/>
            <a:ext cx="5968915" cy="987071"/>
          </a:xfrm>
        </p:spPr>
        <p:txBody>
          <a:bodyPr anchor="ctr">
            <a:normAutofit/>
          </a:bodyPr>
          <a:lstStyle/>
          <a:p>
            <a:r>
              <a:rPr lang="en-US" altLang="en-US" sz="2000" dirty="0"/>
              <a:t>Let us try some values for transformation (</a:t>
            </a:r>
            <a:r>
              <a:rPr lang="en-US" altLang="en-US" sz="2000" i="1" dirty="0" err="1"/>
              <a:t>SubByte</a:t>
            </a:r>
            <a:r>
              <a:rPr lang="en-US" altLang="en-US" sz="2000" dirty="0"/>
              <a:t>) </a:t>
            </a:r>
          </a:p>
          <a:p>
            <a:endParaRPr lang="en-US" alt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55324" y="1532791"/>
            <a:ext cx="6322378" cy="4600281"/>
            <a:chOff x="1547487" y="2447924"/>
            <a:chExt cx="6162675" cy="45176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7012" y="4317642"/>
              <a:ext cx="6153150" cy="26479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487" y="2447924"/>
              <a:ext cx="6162675" cy="214312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25A3BA4-A606-4EC0-BCB3-4690D47F5D3D}"/>
              </a:ext>
            </a:extLst>
          </p:cNvPr>
          <p:cNvGrpSpPr/>
          <p:nvPr/>
        </p:nvGrpSpPr>
        <p:grpSpPr>
          <a:xfrm>
            <a:off x="485035" y="1532791"/>
            <a:ext cx="2983450" cy="3711147"/>
            <a:chOff x="2050798" y="2495462"/>
            <a:chExt cx="2511918" cy="31246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4601" y="4715188"/>
              <a:ext cx="1857375" cy="9048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3200920" y="3515004"/>
              <a:ext cx="2304492" cy="4191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18935" y="3467481"/>
              <a:ext cx="2330451" cy="466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7926" y="2495462"/>
              <a:ext cx="1819275" cy="94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6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43" y="351136"/>
            <a:ext cx="5167185" cy="747585"/>
          </a:xfrm>
        </p:spPr>
        <p:txBody>
          <a:bodyPr>
            <a:normAutofit/>
          </a:bodyPr>
          <a:lstStyle/>
          <a:p>
            <a:r>
              <a:rPr lang="en-US" sz="4000" i="1" dirty="0"/>
              <a:t>.../Substitution 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5943" y="1146415"/>
            <a:ext cx="7740636" cy="1041614"/>
          </a:xfrm>
        </p:spPr>
        <p:txBody>
          <a:bodyPr anchor="ctr">
            <a:normAutofit/>
          </a:bodyPr>
          <a:lstStyle/>
          <a:p>
            <a:r>
              <a:rPr lang="en-US" altLang="en-US" sz="2000" dirty="0"/>
              <a:t>Let us try some values for inverse transformation (</a:t>
            </a:r>
            <a:r>
              <a:rPr lang="en-US" altLang="en-US" sz="2000" dirty="0" err="1"/>
              <a:t>InvSubByte</a:t>
            </a:r>
            <a:r>
              <a:rPr lang="en-US" altLang="en-US" sz="2000" dirty="0"/>
              <a:t>) </a:t>
            </a:r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53FE86-7A71-42D4-8A01-E83DB415DCF8}"/>
              </a:ext>
            </a:extLst>
          </p:cNvPr>
          <p:cNvGrpSpPr/>
          <p:nvPr/>
        </p:nvGrpSpPr>
        <p:grpSpPr>
          <a:xfrm>
            <a:off x="1186543" y="1807030"/>
            <a:ext cx="3726972" cy="4326042"/>
            <a:chOff x="2050798" y="2495462"/>
            <a:chExt cx="2511918" cy="31246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1" y="4715188"/>
              <a:ext cx="1857375" cy="9048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200920" y="3515004"/>
              <a:ext cx="2304492" cy="4191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118935" y="3467481"/>
              <a:ext cx="2330451" cy="466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7926" y="2495462"/>
              <a:ext cx="1819275" cy="9429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318663" y="1676400"/>
            <a:ext cx="6011509" cy="4456671"/>
            <a:chOff x="3507140" y="1943290"/>
            <a:chExt cx="6148722" cy="45053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07140" y="1943290"/>
              <a:ext cx="6134100" cy="23907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21762" y="4334065"/>
              <a:ext cx="6134100" cy="2114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76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r>
              <a:rPr lang="en-US" i="1" dirty="0"/>
              <a:t>...</a:t>
            </a:r>
            <a:r>
              <a:rPr lang="en-US" i="1"/>
              <a:t>/Permutation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035" y="1892059"/>
            <a:ext cx="9193508" cy="433169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AES, permutation is done based on Bytes, not on bits like DES.</a:t>
            </a:r>
          </a:p>
          <a:p>
            <a:pPr lvl="1"/>
            <a:r>
              <a:rPr lang="en-US" sz="2800" dirty="0"/>
              <a:t>Do the order of the bits in a byte changed?</a:t>
            </a:r>
          </a:p>
          <a:p>
            <a:pPr lvl="1"/>
            <a:endParaRPr lang="en-US" sz="2800" dirty="0"/>
          </a:p>
          <a:p>
            <a:r>
              <a:rPr lang="en-US" dirty="0"/>
              <a:t>The transformation uses Row Shifting to left. 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The number of shifted bytes depends on the number of row:</a:t>
            </a:r>
          </a:p>
          <a:p>
            <a:pPr lvl="1"/>
            <a:r>
              <a:rPr lang="en-US" sz="2800" dirty="0"/>
              <a:t>Row (0) no shift at all.</a:t>
            </a:r>
          </a:p>
          <a:p>
            <a:pPr lvl="1"/>
            <a:r>
              <a:rPr lang="en-US" sz="2800" dirty="0"/>
              <a:t>Row(3) three bytes shifted.</a:t>
            </a:r>
          </a:p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7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4600" i="1"/>
              <a:t>.../Permutation/Row Shift </a:t>
            </a:r>
            <a:endParaRPr lang="en-US" sz="46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US" sz="2200"/>
              <a:t>In Row shift, number of shifted bytes depends on the number of row:</a:t>
            </a:r>
          </a:p>
          <a:p>
            <a:pPr lvl="1"/>
            <a:r>
              <a:rPr lang="en-US" sz="2200"/>
              <a:t>Row (0) no shift at all.</a:t>
            </a:r>
          </a:p>
          <a:p>
            <a:pPr lvl="1"/>
            <a:r>
              <a:rPr lang="en-US" sz="2200"/>
              <a:t>Row(3) three bytes shifted.</a:t>
            </a:r>
          </a:p>
          <a:p>
            <a:r>
              <a:rPr lang="en-US" sz="2200"/>
              <a:t>One row is shifted at a time.</a:t>
            </a:r>
          </a:p>
          <a:p>
            <a:endParaRPr lang="en-US" sz="2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B78E84-BC4F-4502-A56C-FFC7CA33D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7" t="7488" r="59075" b="6377"/>
          <a:stretch/>
        </p:blipFill>
        <p:spPr>
          <a:xfrm>
            <a:off x="11075282" y="795313"/>
            <a:ext cx="1087775" cy="2884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936" y="795313"/>
            <a:ext cx="4941756" cy="2557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111" y="3797337"/>
            <a:ext cx="5431536" cy="21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5400" i="1"/>
              <a:t>/Permutation/ MixColumns </a:t>
            </a:r>
            <a:endParaRPr lang="en-US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US" sz="2200"/>
              <a:t>Row shift, do not change bits inside a byte. It needs to apply </a:t>
            </a:r>
            <a:r>
              <a:rPr lang="en-US" sz="2200" b="1" i="1"/>
              <a:t>MixColumns</a:t>
            </a:r>
            <a:r>
              <a:rPr lang="en-US" sz="2200"/>
              <a:t> method to do that and provide diffusions.</a:t>
            </a:r>
          </a:p>
          <a:p>
            <a:r>
              <a:rPr lang="en-US" sz="2200"/>
              <a:t>The MixColumns transformation operates at the column level; it transforms each column of the state to a new Column.</a:t>
            </a:r>
          </a:p>
          <a:p>
            <a:r>
              <a:rPr lang="en-US" sz="2200">
                <a:ln w="19050">
                  <a:solidFill>
                    <a:srgbClr val="FF0000"/>
                  </a:solidFill>
                </a:ln>
              </a:rPr>
              <a:t>You need to understand Matrix and Hexadecimal Multiplication</a:t>
            </a:r>
            <a:r>
              <a:rPr lang="en-US" sz="220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F50124-58C1-4D50-BDFD-DE12AD2C0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7" t="7488" r="59075" b="6377"/>
          <a:stretch/>
        </p:blipFill>
        <p:spPr>
          <a:xfrm>
            <a:off x="11035464" y="906155"/>
            <a:ext cx="1087775" cy="2884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524" r="7196" b="7082"/>
          <a:stretch/>
        </p:blipFill>
        <p:spPr>
          <a:xfrm>
            <a:off x="6735683" y="1343797"/>
            <a:ext cx="3960495" cy="1896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644" t="5596" r="4793" b="9733"/>
          <a:stretch/>
        </p:blipFill>
        <p:spPr>
          <a:xfrm>
            <a:off x="5793512" y="3718932"/>
            <a:ext cx="5431536" cy="22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5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exadecimal xor table">
            <a:extLst>
              <a:ext uri="{FF2B5EF4-FFF2-40B4-BE49-F238E27FC236}">
                <a16:creationId xmlns:a16="http://schemas.microsoft.com/office/drawing/2014/main" id="{BE05B47A-17C6-469E-B068-1B2DF0F4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52" y="147514"/>
            <a:ext cx="7634124" cy="64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3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F171-D091-ED20-E87D-546C1921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D242-04F6-4A08-8CA7-FAB794D3FBE5}" type="datetime3">
              <a:rPr lang="en-US" smtClean="0"/>
              <a:t>11 February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6B6BA-5B40-4279-4444-BF5C30D6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B0A52-7F70-EA96-B334-9F0C84D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BFD16-88FA-6247-DB7F-8607147FBE20}"/>
              </a:ext>
            </a:extLst>
          </p:cNvPr>
          <p:cNvSpPr txBox="1"/>
          <p:nvPr/>
        </p:nvSpPr>
        <p:spPr>
          <a:xfrm>
            <a:off x="838200" y="1851645"/>
            <a:ext cx="107806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900" dirty="0"/>
              <a:t>Next Class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409159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D09B-62CC-474A-A879-6F3746B1F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688"/>
            <a:ext cx="10515600" cy="2078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Advanced Encryption Standard</a:t>
            </a:r>
          </a:p>
          <a:p>
            <a:pPr marL="0" indent="0" algn="ctr">
              <a:buNone/>
            </a:pPr>
            <a:r>
              <a:rPr lang="en-US" sz="6000" dirty="0"/>
              <a:t>(AES)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48949-BF81-42A9-AC8D-35760FD4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AF2-9FAC-471E-8E84-FB6F6F144A6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D5FAD-A0EB-4B98-871E-2B9DFB0F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78B0F-C79B-4CDD-8F34-652D7CA6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i="1"/>
              <a:t>...Structure of each Round</a:t>
            </a:r>
            <a:br>
              <a:rPr lang="en-US" sz="4600" i="1"/>
            </a:br>
            <a:r>
              <a:rPr lang="en-US" sz="4600" i="1"/>
              <a:t>/AddRoundKey</a:t>
            </a:r>
            <a:endParaRPr lang="en-US" sz="460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altLang="en-US" sz="2000"/>
              <a:t>All steps that have been done is just transformation of the plaintext.</a:t>
            </a:r>
          </a:p>
          <a:p>
            <a:pPr lvl="1"/>
            <a:r>
              <a:rPr lang="en-US" altLang="en-US" sz="2000"/>
              <a:t>Attackers can easily detect plaintext form ciphertext if no adding key added to the AED at each round.</a:t>
            </a:r>
          </a:p>
          <a:p>
            <a:r>
              <a:rPr lang="en-US" altLang="en-US" sz="2000"/>
              <a:t>AES uses Key Expansion. </a:t>
            </a:r>
          </a:p>
          <a:p>
            <a:r>
              <a:rPr lang="en-US" altLang="en-US" sz="2000"/>
              <a:t>Number of keys that generated is equal to (Nr+1), where Nr is number of rounds.</a:t>
            </a:r>
          </a:p>
          <a:p>
            <a:r>
              <a:rPr lang="en-US" altLang="en-US" sz="2000"/>
              <a:t>Key at each round has 128 bits size.</a:t>
            </a:r>
          </a:p>
          <a:p>
            <a:pPr lvl="1"/>
            <a:r>
              <a:rPr lang="en-US" altLang="en-US" sz="2000"/>
              <a:t>Divided in two four 32 bits ( four words).</a:t>
            </a:r>
          </a:p>
          <a:p>
            <a:pPr lvl="1"/>
            <a:r>
              <a:rPr lang="en-US" altLang="en-US" sz="2000"/>
              <a:t>Each word arranged as one column.</a:t>
            </a:r>
          </a:p>
          <a:p>
            <a:pPr lvl="1"/>
            <a:r>
              <a:rPr lang="en-US" altLang="en-US" sz="2000"/>
              <a:t>A key is four (1x4) matrix.</a:t>
            </a:r>
          </a:p>
          <a:p>
            <a:pPr lvl="1"/>
            <a:r>
              <a:rPr lang="en-US" altLang="en-US" sz="2000"/>
              <a:t>Each element is a 32 bits in hexadecimal number.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065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82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i="1"/>
              <a:t>...Structure of each Round</a:t>
            </a:r>
            <a:br>
              <a:rPr lang="en-US" sz="3600" i="1"/>
            </a:br>
            <a:r>
              <a:rPr lang="en-US" sz="3600" i="1"/>
              <a:t>/AddRoundKey</a:t>
            </a:r>
            <a:endParaRPr lang="en-US" sz="3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990" r="3054"/>
          <a:stretch/>
        </p:blipFill>
        <p:spPr>
          <a:xfrm>
            <a:off x="429768" y="1777265"/>
            <a:ext cx="6702552" cy="4400749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468199" y="134331"/>
            <a:ext cx="3455097" cy="3579457"/>
          </a:xfrm>
        </p:spPr>
        <p:txBody>
          <a:bodyPr anchor="ctr">
            <a:normAutofit/>
          </a:bodyPr>
          <a:lstStyle/>
          <a:p>
            <a:r>
              <a:rPr lang="en-US" altLang="en-US" sz="1500" dirty="0"/>
              <a:t>The relation between key generation and the round is the number of words that used for all rounds.</a:t>
            </a:r>
          </a:p>
          <a:p>
            <a:pPr lvl="1"/>
            <a:r>
              <a:rPr lang="en-US" altLang="en-US" sz="1500" dirty="0"/>
              <a:t>We need a key for each round.</a:t>
            </a:r>
          </a:p>
          <a:p>
            <a:pPr lvl="1"/>
            <a:r>
              <a:rPr lang="en-US" altLang="en-US" sz="1500" dirty="0"/>
              <a:t>The size of key is 128 bits (Four 32 bits, means 4 words).</a:t>
            </a:r>
          </a:p>
          <a:p>
            <a:pPr lvl="1"/>
            <a:r>
              <a:rPr lang="en-US" altLang="en-US" sz="1500" dirty="0"/>
              <a:t>For Nr rounds we need (4 </a:t>
            </a:r>
            <a:r>
              <a:rPr lang="en-US" altLang="en-US" sz="1500" dirty="0" err="1"/>
              <a:t>xNr</a:t>
            </a:r>
            <a:r>
              <a:rPr lang="en-US" altLang="en-US" sz="1500" dirty="0"/>
              <a:t>) words.</a:t>
            </a:r>
          </a:p>
          <a:p>
            <a:pPr lvl="1"/>
            <a:r>
              <a:rPr lang="en-US" altLang="en-US" sz="1500" dirty="0"/>
              <a:t>No. of rounds is (Nr. + 1), therefore we need 4 x(Nr.+1).</a:t>
            </a:r>
          </a:p>
          <a:p>
            <a:r>
              <a:rPr lang="en-US" altLang="en-US" sz="1500" dirty="0"/>
              <a:t>For each version:</a:t>
            </a:r>
          </a:p>
          <a:p>
            <a:pPr lvl="1"/>
            <a:r>
              <a:rPr lang="en-US" altLang="en-US" sz="1500" dirty="0"/>
              <a:t>AES128 </a:t>
            </a:r>
            <a:r>
              <a:rPr lang="en-US" altLang="en-US" sz="1500" dirty="0">
                <a:sym typeface="Wingdings" panose="05000000000000000000" pitchFamily="2" charset="2"/>
              </a:rPr>
              <a:t> 4(10+1) = 44</a:t>
            </a:r>
          </a:p>
          <a:p>
            <a:pPr lvl="1"/>
            <a:r>
              <a:rPr lang="en-US" altLang="en-US" sz="1500" dirty="0">
                <a:sym typeface="Wingdings" panose="05000000000000000000" pitchFamily="2" charset="2"/>
              </a:rPr>
              <a:t>AES192  4(12+1) = 52</a:t>
            </a:r>
          </a:p>
          <a:p>
            <a:pPr lvl="1"/>
            <a:r>
              <a:rPr lang="en-US" altLang="en-US" sz="1500" dirty="0">
                <a:sym typeface="Wingdings" panose="05000000000000000000" pitchFamily="2" charset="2"/>
              </a:rPr>
              <a:t>AES256  4(14+1) = 60</a:t>
            </a:r>
            <a:endParaRPr lang="en-US" alt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BA707-B985-F285-28CB-E887ADBDD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190" y="3739379"/>
            <a:ext cx="3804042" cy="29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83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i="1"/>
              <a:t>...Structure of each Round</a:t>
            </a:r>
            <a:br>
              <a:rPr lang="en-US" sz="3800" i="1"/>
            </a:br>
            <a:r>
              <a:rPr lang="en-US" sz="3800" i="1"/>
              <a:t>/AddRoundKey</a:t>
            </a:r>
            <a:endParaRPr lang="en-US" sz="3800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altLang="en-US" sz="2200"/>
              <a:t>If you have Nr rounds, the key generation will provide Nr+1 keys.</a:t>
            </a:r>
          </a:p>
          <a:p>
            <a:r>
              <a:rPr lang="en-US" altLang="en-US" sz="2200"/>
              <a:t>However, each comes with (1 x 4) words vector.</a:t>
            </a:r>
          </a:p>
          <a:p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77" t="10464" r="4477" b="12574"/>
          <a:stretch/>
        </p:blipFill>
        <p:spPr>
          <a:xfrm>
            <a:off x="4654296" y="1701755"/>
            <a:ext cx="6903720" cy="34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62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"/>
            <a:ext cx="8952853" cy="1674813"/>
          </a:xfrm>
        </p:spPr>
        <p:txBody>
          <a:bodyPr/>
          <a:lstStyle/>
          <a:p>
            <a:r>
              <a:rPr lang="en-US" i="1"/>
              <a:t>...</a:t>
            </a:r>
            <a:r>
              <a:rPr lang="en-US" i="1">
                <a:solidFill>
                  <a:srgbClr val="FF0000"/>
                </a:solidFill>
              </a:rPr>
              <a:t>/AddRoundKey /</a:t>
            </a:r>
            <a:br>
              <a:rPr lang="en-US" i="1">
                <a:solidFill>
                  <a:srgbClr val="FF0000"/>
                </a:solidFill>
              </a:rPr>
            </a:br>
            <a:r>
              <a:rPr lang="en-US" i="1">
                <a:solidFill>
                  <a:srgbClr val="FF0000"/>
                </a:solidFill>
              </a:rPr>
              <a:t> Key Expansion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76401" y="1679574"/>
            <a:ext cx="8952851" cy="1520826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0070C0"/>
                </a:solidFill>
              </a:rPr>
              <a:t>This example is about expansion key with AES-128.</a:t>
            </a:r>
          </a:p>
          <a:p>
            <a:pPr marL="0" indent="0">
              <a:buNone/>
            </a:pPr>
            <a:endParaRPr lang="en-US" altLang="en-US">
              <a:solidFill>
                <a:srgbClr val="0070C0"/>
              </a:solidFill>
            </a:endParaRPr>
          </a:p>
          <a:p>
            <a:r>
              <a:rPr lang="en-US" altLang="en-US">
                <a:solidFill>
                  <a:srgbClr val="0070C0"/>
                </a:solidFill>
              </a:rPr>
              <a:t>First step is generating initial key with size of 128 bits.</a:t>
            </a:r>
          </a:p>
          <a:p>
            <a:endParaRPr lang="en-US" altLang="en-US">
              <a:solidFill>
                <a:srgbClr val="0070C0"/>
              </a:solidFill>
            </a:endParaRPr>
          </a:p>
          <a:p>
            <a:endParaRPr lang="en-US" altLang="en-US">
              <a:solidFill>
                <a:srgbClr val="0070C0"/>
              </a:solidFill>
            </a:endParaRPr>
          </a:p>
          <a:p>
            <a:endParaRPr lang="en-US" altLang="en-US">
              <a:solidFill>
                <a:srgbClr val="0070C0"/>
              </a:solidFill>
            </a:endParaRPr>
          </a:p>
          <a:p>
            <a:endParaRPr lang="en-US" altLang="en-US">
              <a:solidFill>
                <a:srgbClr val="0070C0"/>
              </a:solidFill>
            </a:endParaRPr>
          </a:p>
          <a:p>
            <a:endParaRPr lang="en-US" altLang="en-US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655393"/>
            <a:ext cx="8952851" cy="54251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15150" y="4847934"/>
            <a:ext cx="8952851" cy="750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Later, from this initial key other 43 keys will be formed.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445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"/>
            <a:ext cx="8952853" cy="1674813"/>
          </a:xfrm>
        </p:spPr>
        <p:txBody>
          <a:bodyPr/>
          <a:lstStyle/>
          <a:p>
            <a:r>
              <a:rPr lang="en-US" i="1"/>
              <a:t>...</a:t>
            </a:r>
            <a:r>
              <a:rPr lang="en-US" i="1">
                <a:solidFill>
                  <a:srgbClr val="FF0000"/>
                </a:solidFill>
              </a:rPr>
              <a:t>/AddRoundKey /</a:t>
            </a:r>
            <a:br>
              <a:rPr lang="en-US" i="1">
                <a:solidFill>
                  <a:srgbClr val="FF0000"/>
                </a:solidFill>
              </a:rPr>
            </a:br>
            <a:r>
              <a:rPr lang="en-US" i="1">
                <a:solidFill>
                  <a:srgbClr val="FF0000"/>
                </a:solidFill>
              </a:rPr>
              <a:t> Key Expansion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3030" y="1617441"/>
            <a:ext cx="8952851" cy="682626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0070C0"/>
                </a:solidFill>
              </a:rPr>
              <a:t>Below is the process of key expansion</a:t>
            </a:r>
          </a:p>
          <a:p>
            <a:pPr marL="0" indent="0">
              <a:buNone/>
            </a:pPr>
            <a:endParaRPr lang="en-US" altLang="en-US">
              <a:solidFill>
                <a:srgbClr val="0070C0"/>
              </a:solidFill>
            </a:endParaRPr>
          </a:p>
          <a:p>
            <a:endParaRPr lang="en-US" altLang="en-US">
              <a:solidFill>
                <a:srgbClr val="0070C0"/>
              </a:solidFill>
            </a:endParaRPr>
          </a:p>
          <a:p>
            <a:endParaRPr lang="en-US" altLang="en-US">
              <a:solidFill>
                <a:srgbClr val="0070C0"/>
              </a:solidFill>
            </a:endParaRPr>
          </a:p>
          <a:p>
            <a:endParaRPr lang="en-US" altLang="en-US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20417"/>
            <a:ext cx="5366085" cy="399032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1492" y="2187403"/>
            <a:ext cx="4308851" cy="393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First Step: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Generating the initial key.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Each consist of 4 words.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Each word is four bytes.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Bytes W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 W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the first word.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Bytes W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 W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7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the second word.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Initial key used with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Pre-Round transformation.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6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"/>
            <a:ext cx="8952853" cy="1674813"/>
          </a:xfrm>
        </p:spPr>
        <p:txBody>
          <a:bodyPr/>
          <a:lstStyle/>
          <a:p>
            <a:r>
              <a:rPr lang="en-US" i="1" dirty="0"/>
              <a:t>...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AddRoundKey</a:t>
            </a:r>
            <a:r>
              <a:rPr lang="en-US" i="1" dirty="0">
                <a:solidFill>
                  <a:srgbClr val="FF0000"/>
                </a:solidFill>
              </a:rPr>
              <a:t> /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 Key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44" y="1635808"/>
                <a:ext cx="8952851" cy="682626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solidFill>
                      <a:srgbClr val="0070C0"/>
                    </a:solidFill>
                  </a:rPr>
                  <a:t>For the rest of words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) where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43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44" y="1635808"/>
                <a:ext cx="8952851" cy="682626"/>
              </a:xfrm>
              <a:blipFill>
                <a:blip r:embed="rId3"/>
                <a:stretch>
                  <a:fillRect l="-1226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419100" y="2895973"/>
            <a:ext cx="4624551" cy="567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19100" y="2137021"/>
                <a:ext cx="3581399" cy="39340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𝑚𝑜𝑑</m:t>
                    </m:r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4 ≠0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do the following: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b>
                    </m:sSub>
                    <m:r>
                      <a:rPr kumimoji="0" lang="en-US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⨁</m:t>
                    </m:r>
                  </m:oMath>
                </a14:m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altLang="en-US" sz="1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−4</m:t>
                        </m:r>
                      </m:sub>
                    </m:sSub>
                  </m:oMath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b>
                    </m:sSub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b>
                    </m:sSub>
                    <m:r>
                      <a:rPr kumimoji="0" lang="en-US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⨁</m:t>
                    </m:r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37021"/>
                <a:ext cx="3581399" cy="3934020"/>
              </a:xfrm>
              <a:prstGeom prst="rect">
                <a:avLst/>
              </a:prstGeom>
              <a:blipFill>
                <a:blip r:embed="rId5"/>
                <a:stretch>
                  <a:fillRect l="-2726" t="-1550" r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6CFD95C-0B0B-AE4C-4081-2CDC46976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815" y="2209001"/>
            <a:ext cx="5366085" cy="39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0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"/>
            <a:ext cx="8952853" cy="1674813"/>
          </a:xfrm>
        </p:spPr>
        <p:txBody>
          <a:bodyPr/>
          <a:lstStyle/>
          <a:p>
            <a:r>
              <a:rPr lang="en-US" i="1" dirty="0"/>
              <a:t>...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AddRoundKey</a:t>
            </a:r>
            <a:r>
              <a:rPr lang="en-US" i="1" dirty="0">
                <a:solidFill>
                  <a:srgbClr val="FF0000"/>
                </a:solidFill>
              </a:rPr>
              <a:t> /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 Key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887" y="1389805"/>
                <a:ext cx="8952851" cy="682626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solidFill>
                      <a:srgbClr val="0070C0"/>
                    </a:solidFill>
                  </a:rPr>
                  <a:t>For the rest of words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) where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43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887" y="1389805"/>
                <a:ext cx="8952851" cy="682626"/>
              </a:xfrm>
              <a:blipFill>
                <a:blip r:embed="rId3"/>
                <a:stretch>
                  <a:fillRect l="-1226" t="-15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2334297"/>
            <a:ext cx="5137485" cy="3990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04799" y="2072431"/>
                <a:ext cx="4731657" cy="39340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2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𝑚𝑜𝑑</m:t>
                    </m:r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4 =0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do the following to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Apply </a:t>
                </a:r>
                <a:r>
                  <a:rPr kumimoji="0" lang="en-US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RotWord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b>
                    </m:sSub>
                  </m:oMath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Apply 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Sub Word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b>
                    </m:sSub>
                  </m:oMath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Do </a:t>
                </a: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XOR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altLang="en-U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𝑅𝐶𝑜𝑛</m:t>
                    </m:r>
                    <m:r>
                      <a:rPr kumimoji="0" lang="en-US" altLang="en-U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</m:t>
                    </m:r>
                    <m:r>
                      <a:rPr kumimoji="0" lang="en-US" altLang="en-US" sz="16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altLang="en-U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/4]</m:t>
                    </m:r>
                  </m:oMath>
                </a14:m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</a:t>
                </a:r>
              </a:p>
              <a:p>
                <a:pPr marL="85725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072431"/>
                <a:ext cx="4731657" cy="3934020"/>
              </a:xfrm>
              <a:prstGeom prst="rect">
                <a:avLst/>
              </a:prstGeom>
              <a:blipFill>
                <a:blip r:embed="rId5"/>
                <a:stretch>
                  <a:fillRect l="-2062" t="-1395" r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235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>
          <a:xfrm>
            <a:off x="143848" y="3821520"/>
            <a:ext cx="4495800" cy="114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SubWord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means Substitute word.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Applied to four bytes.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"/>
            <a:ext cx="8952853" cy="1674813"/>
          </a:xfrm>
        </p:spPr>
        <p:txBody>
          <a:bodyPr/>
          <a:lstStyle/>
          <a:p>
            <a:r>
              <a:rPr lang="en-US" i="1" dirty="0"/>
              <a:t>...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AddRoundKey</a:t>
            </a:r>
            <a:r>
              <a:rPr lang="en-US" i="1" dirty="0">
                <a:solidFill>
                  <a:srgbClr val="FF0000"/>
                </a:solidFill>
              </a:rPr>
              <a:t> /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 Key Expansion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3279" y="1414200"/>
            <a:ext cx="8952851" cy="89202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i="1" dirty="0" err="1">
                <a:solidFill>
                  <a:srgbClr val="0070C0"/>
                </a:solidFill>
              </a:rPr>
              <a:t>RotWord</a:t>
            </a:r>
            <a:r>
              <a:rPr lang="en-US" altLang="en-US" dirty="0">
                <a:solidFill>
                  <a:srgbClr val="0070C0"/>
                </a:solidFill>
              </a:rPr>
              <a:t> means Rotate Word, </a:t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dirty="0">
                <a:solidFill>
                  <a:srgbClr val="0070C0"/>
                </a:solidFill>
              </a:rPr>
              <a:t>and similar to </a:t>
            </a:r>
            <a:r>
              <a:rPr lang="en-US" altLang="en-US" dirty="0" err="1">
                <a:solidFill>
                  <a:srgbClr val="0070C0"/>
                </a:solidFill>
              </a:rPr>
              <a:t>ShiftRow</a:t>
            </a:r>
            <a:r>
              <a:rPr lang="en-US" altLang="en-US" dirty="0">
                <a:solidFill>
                  <a:srgbClr val="0070C0"/>
                </a:solidFill>
              </a:rPr>
              <a:t>. </a:t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dirty="0">
                <a:solidFill>
                  <a:srgbClr val="0070C0"/>
                </a:solidFill>
              </a:rPr>
              <a:t>Only applied to one word.</a:t>
            </a:r>
          </a:p>
          <a:p>
            <a:pPr marL="0" indent="0">
              <a:buNone/>
            </a:pPr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28798" y="5047560"/>
          <a:ext cx="2238216" cy="39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9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E0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1A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805140" y="1034143"/>
            <a:ext cx="6243012" cy="5704085"/>
            <a:chOff x="1547487" y="2447924"/>
            <a:chExt cx="6162675" cy="451766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7012" y="4317642"/>
              <a:ext cx="6153150" cy="26479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487" y="2447924"/>
              <a:ext cx="6162675" cy="2143125"/>
            </a:xfrm>
            <a:prstGeom prst="rect">
              <a:avLst/>
            </a:prstGeom>
          </p:spPr>
        </p:pic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329871" y="5882261"/>
          <a:ext cx="2238216" cy="39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9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3607151" y="5443800"/>
            <a:ext cx="0" cy="42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71677" y="5441652"/>
            <a:ext cx="0" cy="42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99705" y="5443800"/>
            <a:ext cx="0" cy="42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277112" y="5441652"/>
            <a:ext cx="0" cy="42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4BE867-1274-41BD-9B6C-48FD69D74D5D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2548602"/>
          <a:ext cx="2238216" cy="39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9554">
                  <a:extLst>
                    <a:ext uri="{9D8B030D-6E8A-4147-A177-3AD203B41FA5}">
                      <a16:colId xmlns:a16="http://schemas.microsoft.com/office/drawing/2014/main" val="3238498483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535183491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675918377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1598445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E0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1A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243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2A8D79-52FE-49A5-8718-8B876879B8C9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3218778"/>
          <a:ext cx="2238216" cy="39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9554">
                  <a:extLst>
                    <a:ext uri="{9D8B030D-6E8A-4147-A177-3AD203B41FA5}">
                      <a16:colId xmlns:a16="http://schemas.microsoft.com/office/drawing/2014/main" val="3238498483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535183491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675918377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1598445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E0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1A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2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02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43" y="53000"/>
            <a:ext cx="8952853" cy="1356118"/>
          </a:xfrm>
        </p:spPr>
        <p:txBody>
          <a:bodyPr/>
          <a:lstStyle/>
          <a:p>
            <a:r>
              <a:rPr lang="en-US" i="1" dirty="0"/>
              <a:t>...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AddRoundKey</a:t>
            </a:r>
            <a:r>
              <a:rPr lang="en-US" i="1" dirty="0">
                <a:solidFill>
                  <a:srgbClr val="FF0000"/>
                </a:solidFill>
              </a:rPr>
              <a:t> /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 Key Expansion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2457-A10A-4B2A-9FA0-157EF95D622A}" type="datetime1">
              <a:rPr lang="en-US" smtClean="0"/>
              <a:t>2/11/2026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2343" y="1566172"/>
            <a:ext cx="8952851" cy="106362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i="1" dirty="0" err="1">
                <a:solidFill>
                  <a:srgbClr val="0070C0"/>
                </a:solidFill>
              </a:rPr>
              <a:t>RCon</a:t>
            </a:r>
            <a:r>
              <a:rPr lang="en-US" altLang="en-US" b="1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means round constant. As shown in the table, for each round a constant will be generated and added to the word that obtained from Substitution process.</a:t>
            </a:r>
          </a:p>
          <a:p>
            <a:pPr marL="0" indent="0">
              <a:buNone/>
            </a:pPr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89727" y="2776023"/>
          <a:ext cx="2179042" cy="39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9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E0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1A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590800" y="3610724"/>
          <a:ext cx="2238216" cy="39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9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E3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2868080" y="3172263"/>
            <a:ext cx="0" cy="42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32606" y="3170115"/>
            <a:ext cx="0" cy="42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60634" y="3172263"/>
            <a:ext cx="0" cy="42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38041" y="3170115"/>
            <a:ext cx="0" cy="42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143" r="7666" b="10627"/>
          <a:stretch/>
        </p:blipFill>
        <p:spPr>
          <a:xfrm>
            <a:off x="5559167" y="2776024"/>
            <a:ext cx="5070085" cy="2841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81030" y="3995777"/>
                <a:ext cx="626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030" y="3995777"/>
                <a:ext cx="626785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589727" y="4247305"/>
          <a:ext cx="2238216" cy="39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9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89727" y="4800600"/>
            <a:ext cx="244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604097" y="5224123"/>
          <a:ext cx="2238216" cy="39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9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C7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FB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1" y="5224123"/>
                <a:ext cx="1065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 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5224123"/>
                <a:ext cx="1065726" cy="369332"/>
              </a:xfrm>
              <a:prstGeom prst="rect">
                <a:avLst/>
              </a:prstGeom>
              <a:blipFill>
                <a:blip r:embed="rId5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661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"/>
            <a:ext cx="8952853" cy="1674813"/>
          </a:xfrm>
        </p:spPr>
        <p:txBody>
          <a:bodyPr/>
          <a:lstStyle/>
          <a:p>
            <a:r>
              <a:rPr lang="en-US" i="1" dirty="0"/>
              <a:t>...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AddRoundKey</a:t>
            </a:r>
            <a:r>
              <a:rPr lang="en-US" i="1" dirty="0">
                <a:solidFill>
                  <a:srgbClr val="FF0000"/>
                </a:solidFill>
              </a:rPr>
              <a:t> /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 Key Expansion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ADF-9412-4467-B17B-6AB91B719DAB}" type="datetime1">
              <a:rPr lang="en-US" smtClean="0"/>
              <a:t>2/11/2026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44" y="1507672"/>
                <a:ext cx="8952851" cy="682626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solidFill>
                      <a:srgbClr val="0070C0"/>
                    </a:solidFill>
                  </a:rPr>
                  <a:t>Now,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 is ready. We need to XOR it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4−4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  <a:p>
                <a:endParaRPr lang="en-US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44" y="1507672"/>
                <a:ext cx="8952851" cy="682626"/>
              </a:xfrm>
              <a:blipFill>
                <a:blip r:embed="rId3"/>
                <a:stretch>
                  <a:fillRect l="-1226" t="-14286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2334297"/>
            <a:ext cx="5137485" cy="3990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27591" y="3177591"/>
                <a:ext cx="626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591" y="3177591"/>
                <a:ext cx="626785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27591" y="3788880"/>
                <a:ext cx="626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𝑊h𝑎𝑡𝑒𝑣𝑒𝑟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591" y="3788880"/>
                <a:ext cx="626785" cy="369332"/>
              </a:xfrm>
              <a:prstGeom prst="rect">
                <a:avLst/>
              </a:prstGeom>
              <a:blipFill>
                <a:blip r:embed="rId6"/>
                <a:stretch>
                  <a:fillRect l="-158824" r="-14509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50123" y="4582305"/>
                <a:ext cx="626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𝑌𝑜𝑢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𝑤𝑖𝑙𝑙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23" y="4582305"/>
                <a:ext cx="626785" cy="369332"/>
              </a:xfrm>
              <a:prstGeom prst="rect">
                <a:avLst/>
              </a:prstGeom>
              <a:blipFill>
                <a:blip r:embed="rId7"/>
                <a:stretch>
                  <a:fillRect l="-195146" r="-18252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9220AC-71D3-4D9F-8D07-0DCA48967804}"/>
              </a:ext>
            </a:extLst>
          </p:cNvPr>
          <p:cNvGraphicFramePr>
            <a:graphicFrameLocks noGrp="1"/>
          </p:cNvGraphicFramePr>
          <p:nvPr/>
        </p:nvGraphicFramePr>
        <p:xfrm>
          <a:off x="2221874" y="2555378"/>
          <a:ext cx="2238216" cy="396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59554">
                  <a:extLst>
                    <a:ext uri="{9D8B030D-6E8A-4147-A177-3AD203B41FA5}">
                      <a16:colId xmlns:a16="http://schemas.microsoft.com/office/drawing/2014/main" val="616344272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470037562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3126562422"/>
                    </a:ext>
                  </a:extLst>
                </a:gridCol>
                <a:gridCol w="559554">
                  <a:extLst>
                    <a:ext uri="{9D8B030D-6E8A-4147-A177-3AD203B41FA5}">
                      <a16:colId xmlns:a16="http://schemas.microsoft.com/office/drawing/2014/main" val="78335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C7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FB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464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1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9ACC-159A-4D6F-BFDD-534DFE17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Class Objective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53EB74-E9E0-4950-A12E-491CF4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963877"/>
            <a:ext cx="6615963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After this class, you should be able to: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algn="l"/>
            <a:r>
              <a:rPr lang="en-US" sz="2200" dirty="0"/>
              <a:t>Present an overview of the general structure of Advanced Encryption Standard (AES).</a:t>
            </a:r>
          </a:p>
          <a:p>
            <a:pPr algn="l"/>
            <a:r>
              <a:rPr lang="en-US" sz="2200" dirty="0"/>
              <a:t>Understand the four transformations used in AES.</a:t>
            </a:r>
          </a:p>
          <a:p>
            <a:pPr algn="l"/>
            <a:r>
              <a:rPr lang="en-US" sz="2200" dirty="0"/>
              <a:t>Explain the AES key expansion algorithm.</a:t>
            </a:r>
          </a:p>
          <a:p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F485-53AA-4040-917E-626E0017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3347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19C105D-83B5-4C5F-81EB-84A9FD207A34}" type="datetime1">
              <a:rPr lang="en-US" sz="1050" smtClean="0">
                <a:solidFill>
                  <a:schemeClr val="tx1">
                    <a:alpha val="80000"/>
                  </a:schemeClr>
                </a:solidFill>
              </a:rPr>
              <a:t>2/11/2026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81B36-1A51-4A83-9190-34032D8A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>
                <a:solidFill>
                  <a:schemeClr val="tx1">
                    <a:alpha val="80000"/>
                  </a:schemeClr>
                </a:solidFill>
              </a:rPr>
              <a:t>Information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98E2F-9D15-4C56-88D9-FF130DD4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6AB525-58D3-4536-B499-CC93BCB052FD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6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20E66-DF1E-3510-1658-E25AD383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v-SE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AES</a:t>
            </a:r>
            <a:br>
              <a:rPr lang="sv-SE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v-SE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Decryption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C67D4-2288-7467-3C97-77D2CC2D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71" y="0"/>
            <a:ext cx="4354285" cy="67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55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esks in empty classroom">
            <a:extLst>
              <a:ext uri="{FF2B5EF4-FFF2-40B4-BE49-F238E27FC236}">
                <a16:creationId xmlns:a16="http://schemas.microsoft.com/office/drawing/2014/main" id="{1E7F1243-097A-4E1B-9DB9-BA1C8C5A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3" b="1543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B924-9E20-4D2B-87FE-42C6D973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133" y="2021606"/>
            <a:ext cx="5257800" cy="30298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CLASS </a:t>
            </a:r>
          </a:p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EC012-DFC2-45FB-868D-2837FAC6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5263-F019-4955-87D8-8C671D4725A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9569B-5047-4639-8E9D-550BCF56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D7BC1-AAA6-4315-BEAD-77A572B5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3CFB-BA5F-4762-9E21-53142D13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4400" dirty="0"/>
              <a:t>Advanced Encryption Standard (AES)</a:t>
            </a:r>
            <a:br>
              <a:rPr lang="en-US" sz="4400" dirty="0"/>
            </a:br>
            <a:r>
              <a:rPr lang="en-US" sz="3200" i="1" dirty="0"/>
              <a:t>Introduction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7809B-EC3C-4F99-B2CC-2001FA37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70707"/>
              </a:solidFill>
              <a:latin typeface="PalatinoETW02-Roman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70707"/>
                </a:solidFill>
                <a:latin typeface="PalatinoETW02-Roman"/>
              </a:rPr>
              <a:t>AES is a symmetric block cipher that is intended to replace DES as the approved standard for a wide range of applications.</a:t>
            </a:r>
            <a:endParaRPr lang="en-US" sz="1800" dirty="0">
              <a:solidFill>
                <a:srgbClr val="070707"/>
              </a:solidFill>
              <a:latin typeface="PalatinoETW02-Roman"/>
            </a:endParaRPr>
          </a:p>
          <a:p>
            <a:pPr algn="l"/>
            <a:endParaRPr lang="en-US" sz="1800" b="0" i="0" u="none" strike="noStrike" baseline="0" dirty="0">
              <a:solidFill>
                <a:srgbClr val="070707"/>
              </a:solidFill>
              <a:latin typeface="PalatinoETW02-Roman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70707"/>
                </a:solidFill>
                <a:latin typeface="PalatinoETW02-Roman"/>
              </a:rPr>
              <a:t>The cipher takes a plaintext block size of 128 bits, or 16 bytes. </a:t>
            </a:r>
          </a:p>
          <a:p>
            <a:pPr algn="l"/>
            <a:endParaRPr lang="en-US" sz="1800" b="0" i="0" u="none" strike="noStrike" baseline="0" dirty="0">
              <a:solidFill>
                <a:srgbClr val="070707"/>
              </a:solidFill>
              <a:latin typeface="PalatinoETW02-Roman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70707"/>
                </a:solidFill>
                <a:latin typeface="PalatinoETW02-Roman"/>
              </a:rPr>
              <a:t>The key length can be 16, 24, or 32 bytes (128, 192, or 256 bits). </a:t>
            </a:r>
          </a:p>
          <a:p>
            <a:pPr algn="l"/>
            <a:endParaRPr lang="en-US" sz="1800" b="0" i="0" u="none" strike="noStrike" baseline="0" dirty="0">
              <a:solidFill>
                <a:srgbClr val="070707"/>
              </a:solidFill>
              <a:latin typeface="PalatinoETW02-Roman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70707"/>
                </a:solidFill>
                <a:latin typeface="PalatinoETW02-Roman"/>
              </a:rPr>
              <a:t>The algorithm is referred to as AES-128, AES-192, or AES-256, depending on the key length.</a:t>
            </a:r>
          </a:p>
          <a:p>
            <a:pPr algn="l"/>
            <a:endParaRPr lang="en-US" sz="1800" dirty="0">
              <a:solidFill>
                <a:srgbClr val="070707"/>
              </a:solidFill>
              <a:latin typeface="PalatinoETW02-Roman"/>
            </a:endParaRP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83DFC-E4C0-4789-88AC-94993A6D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AF2-9FAC-471E-8E84-FB6F6F144A6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00ECA-FCA2-4125-B86E-1D27B6C7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3683F-D970-4512-B634-2B25267F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7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472" y="1720959"/>
            <a:ext cx="3323896" cy="2546241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Data Units or </a:t>
            </a:r>
            <a:br>
              <a:rPr lang="en-US" i="1" dirty="0"/>
            </a:br>
            <a:r>
              <a:rPr lang="en-US" i="1" dirty="0"/>
              <a:t>Structure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9" y="159922"/>
            <a:ext cx="8262006" cy="647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9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"/>
            <a:ext cx="8952853" cy="1674813"/>
          </a:xfrm>
        </p:spPr>
        <p:txBody>
          <a:bodyPr/>
          <a:lstStyle/>
          <a:p>
            <a:r>
              <a:rPr lang="en-US" i="1" dirty="0"/>
              <a:t>.../ Data Units/</a:t>
            </a:r>
            <a:r>
              <a:rPr lang="en-US" i="1" dirty="0">
                <a:solidFill>
                  <a:srgbClr val="FF0000"/>
                </a:solidFill>
              </a:rPr>
              <a:t>State Transformation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66" y="1674812"/>
            <a:ext cx="7884113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i="1"/>
              <a:t>.../ Data Units/</a:t>
            </a:r>
            <a:br>
              <a:rPr lang="en-US" sz="3600" i="1"/>
            </a:br>
            <a:r>
              <a:rPr lang="en-US" sz="3600" i="1"/>
              <a:t>State Transformation/Example</a:t>
            </a:r>
            <a:endParaRPr lang="en-US" sz="3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2293624"/>
            <a:ext cx="6702552" cy="3368031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n-US" altLang="en-US" sz="1800"/>
              <a:t>Convert the plaintext “AES uses a matrix”.</a:t>
            </a:r>
          </a:p>
          <a:p>
            <a:r>
              <a:rPr lang="en-US" altLang="en-US" sz="1800"/>
              <a:t>Complete the plaintext with </a:t>
            </a:r>
            <a:r>
              <a:rPr lang="en-US" altLang="en-US" sz="1800" b="1" i="1"/>
              <a:t>bogus </a:t>
            </a:r>
            <a:r>
              <a:rPr lang="en-US" altLang="en-US" sz="1800"/>
              <a:t> letter (Z) to be in the 16 multiplexer.  (16, 32, 48, 64, …)</a:t>
            </a:r>
          </a:p>
          <a:p>
            <a:endParaRPr lang="en-US" altLang="en-US" sz="1800"/>
          </a:p>
          <a:p>
            <a:endParaRPr lang="en-US" altLang="en-US" sz="1800"/>
          </a:p>
          <a:p>
            <a:pPr marL="0" indent="0">
              <a:buNone/>
            </a:pPr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02986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90E37-D5C1-4B2A-84B4-7CF81852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Introduction </a:t>
            </a:r>
            <a:br>
              <a:rPr lang="en-US" sz="5200"/>
            </a:br>
            <a:r>
              <a:rPr lang="en-US" sz="5200"/>
              <a:t>AES Structure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2E60-0998-4562-B1D0-6854D339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71" y="3355848"/>
            <a:ext cx="5955418" cy="2825496"/>
          </a:xfrm>
        </p:spPr>
        <p:txBody>
          <a:bodyPr>
            <a:normAutofit/>
          </a:bodyPr>
          <a:lstStyle/>
          <a:p>
            <a:pPr marL="465138" indent="-465138"/>
            <a:r>
              <a:rPr lang="en-US" sz="1500" dirty="0"/>
              <a:t>The size of plaintext is 16 bytes (128 bits).</a:t>
            </a:r>
          </a:p>
          <a:p>
            <a:pPr marL="465138" indent="-465138"/>
            <a:r>
              <a:rPr lang="en-US" sz="1500" dirty="0"/>
              <a:t>The key length could be 16, 24 or 32 bytes (AES-128, AES-192, AES-256).</a:t>
            </a:r>
          </a:p>
          <a:p>
            <a:pPr marL="465138" indent="-465138"/>
            <a:r>
              <a:rPr lang="en-US" sz="1500" dirty="0"/>
              <a:t>The input to the encryption and decryption is a single 128 bits block.</a:t>
            </a:r>
          </a:p>
          <a:p>
            <a:pPr marL="922338" lvl="1" indent="-465138"/>
            <a:r>
              <a:rPr lang="en-US" sz="1500" dirty="0">
                <a:highlight>
                  <a:srgbClr val="FFFF00"/>
                </a:highlight>
              </a:rPr>
              <a:t>Letters will be converted to Hexadecimals</a:t>
            </a:r>
            <a:r>
              <a:rPr lang="en-US" sz="1500" dirty="0"/>
              <a:t>. </a:t>
            </a:r>
          </a:p>
          <a:p>
            <a:pPr marL="465138" indent="-465138"/>
            <a:r>
              <a:rPr lang="en-US" sz="1500" dirty="0"/>
              <a:t>Blocks will be depicted to a state. (4 x 4).</a:t>
            </a:r>
          </a:p>
          <a:p>
            <a:pPr marL="922338" lvl="1" indent="-465138"/>
            <a:r>
              <a:rPr lang="en-US" sz="1500" dirty="0"/>
              <a:t>This state will be changed at each round.</a:t>
            </a:r>
          </a:p>
          <a:p>
            <a:pPr marL="465138" indent="-465138"/>
            <a:r>
              <a:rPr lang="en-US" sz="1500" dirty="0"/>
              <a:t>Number of rounds (N) depends on key length.</a:t>
            </a:r>
          </a:p>
          <a:p>
            <a:pPr marL="465138" indent="-465138"/>
            <a:r>
              <a:rPr lang="en-US" sz="1500" dirty="0"/>
              <a:t>Number of keys is (</a:t>
            </a:r>
            <a:r>
              <a:rPr lang="en-US" sz="1500" dirty="0" err="1"/>
              <a:t>N+1</a:t>
            </a:r>
            <a:r>
              <a:rPr lang="en-US" sz="1500" dirty="0"/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F71A0-602F-4FFE-9BF1-5F9584682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59" r="3926" b="2550"/>
          <a:stretch/>
        </p:blipFill>
        <p:spPr>
          <a:xfrm>
            <a:off x="6479949" y="159922"/>
            <a:ext cx="4630360" cy="63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i="1"/>
              <a:t>.../ Data Units/State</a:t>
            </a:r>
            <a:endParaRPr lang="en-US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FFFB84A-49D8-4EE7-B473-FB74202D5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73"/>
          <a:stretch/>
        </p:blipFill>
        <p:spPr>
          <a:xfrm>
            <a:off x="20" y="10"/>
            <a:ext cx="4813718" cy="6857990"/>
          </a:xfrm>
          <a:prstGeom prst="rect">
            <a:avLst/>
          </a:prstGeom>
          <a:effectLst/>
        </p:spPr>
      </p:pic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A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934" y="2438400"/>
                <a:ext cx="6470986" cy="3785419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1700" dirty="0"/>
                  <a:t>AES has several round. Each round has several stages.</a:t>
                </a:r>
              </a:p>
              <a:p>
                <a:endParaRPr lang="en-US" altLang="en-US" sz="1700" dirty="0"/>
              </a:p>
              <a:p>
                <a:r>
                  <a:rPr lang="en-US" altLang="en-US" sz="1700" dirty="0"/>
                  <a:t>Data block is transformed from one stage to another. </a:t>
                </a:r>
              </a:p>
              <a:p>
                <a:endParaRPr lang="en-US" altLang="en-US" sz="1700" dirty="0"/>
              </a:p>
              <a:p>
                <a:r>
                  <a:rPr lang="en-US" altLang="en-US" sz="1700" dirty="0"/>
                  <a:t>At the start and end of AES ciphering data block is used. Between stages and rounds </a:t>
                </a:r>
                <a:r>
                  <a:rPr lang="en-US" altLang="en-US" sz="1700" b="1" i="1" u="sng" dirty="0"/>
                  <a:t>State</a:t>
                </a:r>
                <a:r>
                  <a:rPr lang="en-US" altLang="en-US" sz="1700" i="1" dirty="0"/>
                  <a:t> </a:t>
                </a:r>
                <a:r>
                  <a:rPr lang="en-US" altLang="en-US" sz="1700" dirty="0"/>
                  <a:t> is used.</a:t>
                </a:r>
              </a:p>
              <a:p>
                <a:endParaRPr lang="en-US" altLang="en-US" sz="1700" dirty="0"/>
              </a:p>
              <a:p>
                <a:r>
                  <a:rPr lang="en-US" altLang="en-US" sz="1700" dirty="0"/>
                  <a:t>States are like block has 16 bytes. It comes in (4x4) metrics. Denoted as </a:t>
                </a:r>
                <a:r>
                  <a:rPr lang="en-US" altLang="en-US" sz="1700" b="1" i="1" dirty="0"/>
                  <a:t>S</a:t>
                </a:r>
                <a:r>
                  <a:rPr lang="en-US" altLang="en-US" sz="1700" dirty="0"/>
                  <a:t>.</a:t>
                </a:r>
              </a:p>
              <a:p>
                <a:endParaRPr lang="en-US" altLang="en-US" sz="1700" dirty="0"/>
              </a:p>
              <a:p>
                <a:r>
                  <a:rPr lang="en-US" altLang="en-US" sz="1700" dirty="0"/>
                  <a:t>Elements in </a:t>
                </a:r>
                <a:r>
                  <a:rPr lang="en-US" altLang="en-US" sz="1700" b="1" i="1" dirty="0"/>
                  <a:t>S</a:t>
                </a:r>
                <a:r>
                  <a:rPr lang="en-US" altLang="en-US" sz="1700" dirty="0"/>
                  <a:t> are denoted as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7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sz="1700" b="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sz="17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7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en-US" sz="1700" dirty="0"/>
                  <a:t>.</a:t>
                </a:r>
              </a:p>
              <a:p>
                <a:endParaRPr lang="en-US" altLang="en-US" sz="1700" dirty="0"/>
              </a:p>
              <a:p>
                <a:pPr marL="0" indent="0">
                  <a:buNone/>
                </a:pPr>
                <a:endParaRPr lang="en-US" altLang="en-US" sz="1700" dirty="0"/>
              </a:p>
              <a:p>
                <a:endParaRPr lang="en-US" altLang="en-US" sz="1700" dirty="0"/>
              </a:p>
              <a:p>
                <a:endParaRPr lang="en-US" altLang="en-US" sz="1700" dirty="0"/>
              </a:p>
              <a:p>
                <a:endParaRPr lang="en-US" altLang="en-US" sz="1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934" y="2438400"/>
                <a:ext cx="6470986" cy="3785419"/>
              </a:xfrm>
              <a:blipFill>
                <a:blip r:embed="rId3"/>
                <a:stretch>
                  <a:fillRect l="-471" t="-1127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8218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</TotalTime>
  <Words>1509</Words>
  <Application>Microsoft Office PowerPoint</Application>
  <PresentationFormat>Widescreen</PresentationFormat>
  <Paragraphs>311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PalatinoETW02-Roman</vt:lpstr>
      <vt:lpstr>Wingdings</vt:lpstr>
      <vt:lpstr>1_Office Theme</vt:lpstr>
      <vt:lpstr>2_Office Theme</vt:lpstr>
      <vt:lpstr>Office Theme</vt:lpstr>
      <vt:lpstr>Information Security   Advanced Encryption Standard </vt:lpstr>
      <vt:lpstr>PowerPoint Presentation</vt:lpstr>
      <vt:lpstr>Class Objective</vt:lpstr>
      <vt:lpstr>Advanced Encryption Standard (AES) Introduction </vt:lpstr>
      <vt:lpstr>Data Units or  Structure</vt:lpstr>
      <vt:lpstr>.../ Data Units/State Transformation</vt:lpstr>
      <vt:lpstr>.../ Data Units/ State Transformation/Example</vt:lpstr>
      <vt:lpstr>Introduction  AES Structure</vt:lpstr>
      <vt:lpstr>.../ Data Units/State</vt:lpstr>
      <vt:lpstr>.../ Round/ Structure of each Round</vt:lpstr>
      <vt:lpstr>...Structure of each Round /Substitution </vt:lpstr>
      <vt:lpstr>...Structure of each Round /Substitution </vt:lpstr>
      <vt:lpstr>.../Substitution </vt:lpstr>
      <vt:lpstr>.../Substitution </vt:lpstr>
      <vt:lpstr>.../Permutation</vt:lpstr>
      <vt:lpstr>.../Permutation/Row Shift </vt:lpstr>
      <vt:lpstr>/Permutation/ MixColumns </vt:lpstr>
      <vt:lpstr>PowerPoint Presentation</vt:lpstr>
      <vt:lpstr>PowerPoint Presentation</vt:lpstr>
      <vt:lpstr>...Structure of each Round /AddRoundKey</vt:lpstr>
      <vt:lpstr>...Structure of each Round /AddRoundKey</vt:lpstr>
      <vt:lpstr>...Structure of each Round /AddRoundKey</vt:lpstr>
      <vt:lpstr>.../AddRoundKey /  Key Expansion</vt:lpstr>
      <vt:lpstr>.../AddRoundKey /  Key Expansion</vt:lpstr>
      <vt:lpstr>.../AddRoundKey /  Key Expansion</vt:lpstr>
      <vt:lpstr>.../AddRoundKey /  Key Expansion</vt:lpstr>
      <vt:lpstr>.../AddRoundKey /  Key Expansion</vt:lpstr>
      <vt:lpstr>.../AddRoundKey /  Key Expansion</vt:lpstr>
      <vt:lpstr>.../AddRoundKey /  Key Expansion</vt:lpstr>
      <vt:lpstr>AES Decryption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Security</dc:title>
  <dc:creator>Saman Abdullah</dc:creator>
  <cp:lastModifiedBy>Saman Abdullah</cp:lastModifiedBy>
  <cp:revision>56</cp:revision>
  <dcterms:created xsi:type="dcterms:W3CDTF">2019-07-19T07:08:17Z</dcterms:created>
  <dcterms:modified xsi:type="dcterms:W3CDTF">2026-02-11T06:02:15Z</dcterms:modified>
</cp:coreProperties>
</file>