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50.xml" ContentType="application/vnd.openxmlformats-officedocument.presentationml.slide+xml"/>
  <Override PartName="/ppt/slideLayouts/slideLayout34.xml" ContentType="application/vnd.openxmlformats-officedocument.presentationml.slideLayout+xml"/>
  <Override PartName="/ppt/slideMasters/slideMaster20.xml" ContentType="application/vnd.openxmlformats-officedocument.presentationml.slideMaster+xml"/>
  <Override PartName="/ppt/slideLayouts/slideLayout9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20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4" r:id="rId1"/>
    <p:sldMasterId id="2147483786" r:id="rId2"/>
    <p:sldMasterId id="2147483810" r:id="rId3"/>
  </p:sldMasterIdLst>
  <p:notesMasterIdLst>
    <p:notesMasterId r:id="rId39"/>
  </p:notesMasterIdLst>
  <p:handoutMasterIdLst>
    <p:handoutMasterId r:id="rId40"/>
  </p:handoutMasterIdLst>
  <p:sldIdLst>
    <p:sldId id="272" r:id="rId4"/>
    <p:sldId id="257" r:id="rId5"/>
    <p:sldId id="339" r:id="rId6"/>
    <p:sldId id="340" r:id="rId7"/>
    <p:sldId id="342" r:id="rId8"/>
    <p:sldId id="341" r:id="rId9"/>
    <p:sldId id="343" r:id="rId10"/>
    <p:sldId id="344" r:id="rId11"/>
    <p:sldId id="345" r:id="rId12"/>
    <p:sldId id="346" r:id="rId13"/>
    <p:sldId id="347" r:id="rId14"/>
    <p:sldId id="348" r:id="rId15"/>
    <p:sldId id="350" r:id="rId16"/>
    <p:sldId id="351" r:id="rId17"/>
    <p:sldId id="352" r:id="rId18"/>
    <p:sldId id="353" r:id="rId19"/>
    <p:sldId id="354" r:id="rId20"/>
    <p:sldId id="367" r:id="rId21"/>
    <p:sldId id="355" r:id="rId22"/>
    <p:sldId id="356" r:id="rId23"/>
    <p:sldId id="357" r:id="rId24"/>
    <p:sldId id="358" r:id="rId25"/>
    <p:sldId id="359" r:id="rId26"/>
    <p:sldId id="360" r:id="rId27"/>
    <p:sldId id="361" r:id="rId28"/>
    <p:sldId id="362" r:id="rId29"/>
    <p:sldId id="363" r:id="rId30"/>
    <p:sldId id="364" r:id="rId31"/>
    <p:sldId id="365" r:id="rId32"/>
    <p:sldId id="349" r:id="rId33"/>
    <p:sldId id="368" r:id="rId34"/>
    <p:sldId id="369" r:id="rId35"/>
    <p:sldId id="370" r:id="rId36"/>
    <p:sldId id="366" r:id="rId37"/>
    <p:sldId id="29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42C4D31-1E75-4F07-8A52-5D18F01073B4}">
          <p14:sldIdLst>
            <p14:sldId id="272"/>
            <p14:sldId id="257"/>
            <p14:sldId id="339"/>
            <p14:sldId id="340"/>
            <p14:sldId id="342"/>
            <p14:sldId id="341"/>
            <p14:sldId id="343"/>
            <p14:sldId id="344"/>
            <p14:sldId id="345"/>
            <p14:sldId id="346"/>
            <p14:sldId id="347"/>
            <p14:sldId id="348"/>
            <p14:sldId id="350"/>
            <p14:sldId id="351"/>
            <p14:sldId id="352"/>
            <p14:sldId id="353"/>
            <p14:sldId id="354"/>
            <p14:sldId id="367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49"/>
            <p14:sldId id="368"/>
            <p14:sldId id="369"/>
            <p14:sldId id="370"/>
            <p14:sldId id="366"/>
            <p14:sldId id="29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an Abdullah" initials="SA" lastIdx="1" clrIdx="0">
    <p:extLst>
      <p:ext uri="{19B8F6BF-5375-455C-9EA6-DF929625EA0E}">
        <p15:presenceInfo xmlns:p15="http://schemas.microsoft.com/office/powerpoint/2012/main" userId="40b99cb0caba5c7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AEEB35-E99B-44B1-A4F6-766AFD5038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83220F-70BE-4B17-A899-B34233D0CD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862B8-B69B-4622-9ADD-6B4DDEB6B56F}" type="datetime1">
              <a:rPr lang="en-US" smtClean="0"/>
              <a:t>2/24/2026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83402-FDB0-42BB-87DA-7298C4D2CA4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75C935-89D9-4763-8546-C6B0834F98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54794-A643-40E8-97E2-9C88E6D0E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9229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73DBD-F01F-4FAE-9F26-FA91F9DC5B85}" type="datetime1">
              <a:rPr lang="en-US" smtClean="0"/>
              <a:t>2/24/2026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22D12-7C7B-4AC1-A397-0FE6BE5FC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382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3C44-48BB-4E59-90BF-114C5B59887B}" type="datetime1">
              <a:rPr lang="en-US" smtClean="0"/>
              <a:t>2/24/2026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Cryptography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484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4761-90DD-4AB3-A929-A8897318578C}" type="datetime1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Cryptography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0855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88439-735D-4E86-A982-2E70EC3403E3}" type="datetime1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Security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44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8EE3-5F76-456D-BBD3-A154846A3828}" type="datetime1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Cryptography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8481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16358-CF7A-4C46-A893-FC55B468942A}" type="datetime1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Security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08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DE45-3146-40E8-9A53-9E7A19D4BFB0}" type="datetime1">
              <a:rPr lang="en-US" smtClean="0"/>
              <a:t>2/24/2026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Cryptography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2012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8203-D77D-4A15-BAF4-0927E1C5F7D0}" type="datetime1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Security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84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D0A6-4DA2-4A9C-8519-D54CC070A44A}" type="datetime1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Cryptography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87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813B-2C78-4DFD-9A76-A969CECCDCCA}" type="datetime1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Cryptography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52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64356-035A-4A5C-8573-0539220DBFA5}" type="datetime1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Cryptography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39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62A8-1916-48AE-898D-E63ECD2C4BCB}" type="datetime1">
              <a:rPr lang="en-US" smtClean="0"/>
              <a:t>2/24/2026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Cryptography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67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FB702-E82C-4559-9EC4-837D38498B4E}" type="datetime1">
              <a:rPr lang="en-US" smtClean="0"/>
              <a:t>2/24/2026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Cryptography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15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B4F9-5EEF-4AB8-B5FD-8A7E5AD89F60}" type="datetime1">
              <a:rPr lang="en-US" smtClean="0"/>
              <a:t>2/24/2026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Cryptography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40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0DE9-2CAB-4644-AF4D-84160EA6910B}" type="datetime1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Cryptography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11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B6A3-A928-43E3-B501-635E3AFA75FC}" type="datetime1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Cryptography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416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7D514-8693-49C7-803E-119396C193DA}" type="datetime1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Cryptography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647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1B29-16B0-4835-8F8A-9BD5D5B00FF3}" type="datetime1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Cryptography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4710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28F2-E139-4A4D-8457-4B1FFC1E05E8}" type="datetime1">
              <a:rPr lang="en-US" smtClean="0"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Security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484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2DC5-9F55-480A-B84D-5FA8A5A788F3}" type="datetime1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Cryptography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8520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BAD66-FCBB-4F30-A777-C0AC71AC3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764F9E-DDAF-4D46-9A6C-4BE4982994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60E7E-B1B6-4979-BECC-2A714CF29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EA85F-7E13-4DA9-B662-3B45CFEF8412}" type="datetime1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98A38-FF49-4529-BC28-151E94A3E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Cryptography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7A5A3-34BE-4725-AF7A-903CEEED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283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CEAAC-B829-4773-8853-CB0B63A81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84EA5-84C6-4A47-94C6-4FCB781A0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4549C-FCDA-4186-9E8E-8C7CD76BB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8D9D4-6A7B-4F12-9CD0-83DF1DF1A0F6}" type="datetime1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39494-D291-46C8-8BD6-97A37B655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Cryptography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9D336-0193-4E29-BCAA-4DC99426A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218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D7E8D-35ED-421A-A1A0-7B1F48F40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F4611-E9DE-408E-8846-AE09AB902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C449D-BE33-412A-92F5-14E71FFC9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BC17B-4786-4DCA-85A8-353784A600C7}" type="datetime1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852DA-12EC-42EF-B23F-A367F7CF9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Cryptography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F17A6-3C03-4BB9-846A-6118ED4D1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793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32CA3-21BA-449A-BB3E-C73BAD4B3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D7CD1-0135-4C95-BB5C-6EC91470E1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A66A8-BC98-4173-9C50-C25DEFB513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837E4B-3A91-4CC2-919B-4BA344E5A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05C0-214A-49EA-88B3-274157A90F60}" type="datetime1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67DC5E-6326-406F-B911-251CA0F8B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Cryptography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BB68E6-DD20-4960-AA0E-86BBAA76E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87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CDDC4-3893-4753-80E0-7A74AC61A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4B4A9-59E1-46CF-8818-B67A2ED84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B11B12-12CE-45FE-B05F-B66BFD5A01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6EC78C-0180-4207-8F67-E68C3C3633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5BAD76-015C-4F3D-8EE5-0D62BC45A8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587AEE-161F-4784-BA41-3C1CB25A4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DED47-9639-4FA9-9EA5-5DE81ED69139}" type="datetime1">
              <a:rPr lang="en-US" smtClean="0"/>
              <a:t>2/24/2026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2FF4A2-B9CB-4C06-881E-87553F6ED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Cryptography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6EBC85-2872-4B4F-8765-91BE11FB8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386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6DFB9-7AB2-423C-A148-3C256DAD4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82AD17-669A-4F04-9D98-C114F2E7A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8B5C-D87F-4E49-9DEA-D8B557491642}" type="datetime1">
              <a:rPr lang="en-US" smtClean="0"/>
              <a:t>2/24/2026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4C7B8-70FD-451E-934E-C30FFB9D2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Cryptography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70ED17-0E47-43B7-B26C-50EB9E379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602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AEF8D4-4148-48AF-8949-672F856B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2B8F-FF9A-4115-9C10-99F18EE14C4E}" type="datetime1">
              <a:rPr lang="en-US" smtClean="0"/>
              <a:t>2/24/2026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98F2B3-0029-4D79-9135-058695FCF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Cryptography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A94068-FADD-4D37-BA7A-9DB9075A2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29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CB9FB-5C37-4D7A-94D5-B6A3E8C1B7E8}" type="datetime1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Cryptography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838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3B94-A694-47A8-A77A-A4FF11E6C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A892A-881E-482A-B97B-3E5258BB8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BE3935-1CBA-48C0-829E-A153B7E61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92B600-82E7-43C4-9AF3-113CCD96B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DCF9-D962-4FE0-B5CB-CF22494ABF12}" type="datetime1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A6F57-C9F7-4715-A2E7-17A58D410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Cryptography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0881D-1E85-4A6D-A522-3D89A9C7E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43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48E86-F787-4F38-A708-3F29551B9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2D8638-FE02-48A2-ABE5-B6D248B9D6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923994-FC23-4423-958C-B9B1B9CA7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4FB426-4C98-4E7A-BC95-F9C8D365F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0FD8-1EB7-47CE-A389-FB68E07E0BB4}" type="datetime1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9DD6CE-E7EE-44E4-BC85-0FDD190A1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Cryptography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14B6CC-BD3F-4A4C-981C-ABE614E8A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311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CE6FC-18FF-41CC-9D15-71BFFB8AD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0D551C-C729-423D-A973-345C3F946C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3E106-637A-4A81-8BD5-70FF95E01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5CC5-B2F2-4913-BC22-630CAE499751}" type="datetime1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F4748-82AE-4B98-8BBD-CB68767D7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Cryptography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6F0C4-A15D-4D24-A1FC-ADE0DDA81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915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309F4A-78A0-41C7-B0AD-EAFDBAD810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B75E7-021B-40BE-88F9-9DBC2E1DD2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668EE-9276-4877-8ACC-732385E72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048A6-3228-417A-BFC5-106719172659}" type="datetime1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8CCCA-15AA-42F4-BA49-8FFA0F407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Cryptography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E53FC-9D05-4A1B-9A33-F04B93CD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010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CAF2F-EBA6-4934-9CC8-D7473A8A80C2}" type="datetime1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Security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41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B626-7E33-4E3F-B7B7-4D3CEE086063}" type="datetime1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Cryptography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8165-6C35-4A64-83F6-A2897FFF582C}" type="datetime1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Security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83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CF6A3-0D24-43D6-9743-B3995D8FF940}" type="datetime1">
              <a:rPr lang="en-US" smtClean="0"/>
              <a:t>2/24/2026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Cryptography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687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B76C-63B0-4663-BC8A-5E6D8A1D4059}" type="datetime1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Security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1F30-F3EF-497B-85F4-0FB5D355EAD6}" type="datetime1">
              <a:rPr lang="en-US" smtClean="0"/>
              <a:t>2/24/2026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Cryptography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438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EF876-F7ED-4A5B-946E-7B37A5235FE4}" type="datetime1">
              <a:rPr lang="en-US" smtClean="0"/>
              <a:t>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Security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6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79E9-98F0-4BA3-B241-85BD4EA7F6A9}" type="datetime1">
              <a:rPr lang="en-US" smtClean="0"/>
              <a:t>2/24/2026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Cryptography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241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EBE3-462B-4724-852D-1D510B1B5A70}" type="datetime1">
              <a:rPr lang="en-US" smtClean="0"/>
              <a:t>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Security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43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DAF9B-37A5-4619-9B14-AB454746CBAF}" type="datetime1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Cryptography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808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3005B-FBCA-4B9A-8C2B-9A818076075D}" type="datetime1">
              <a:rPr lang="en-US" smtClean="0"/>
              <a:t>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Security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24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DCFE-CB89-4C7F-B1BE-DC9E42787781}" type="datetime1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Cryptography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4494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5DEE-6EA9-4A2A-99F3-EFAAEBA1B6EE}" type="datetime1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Security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80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10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410BB-296D-4717-AAE6-8405B758ED47}" type="datetime1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Applied Cryptography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AB525-58D3-4536-B499-CC93BCB05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2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A1897-56B4-4E3D-AC90-59E415B4F4D2}" type="datetime1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Applied Cryptography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AB525-58D3-4536-B499-CC93BCB05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2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371C9-9781-4C9F-AA10-27E3CD87B6E2}" type="datetime1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Data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AB525-58D3-4536-B499-CC93BCB05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2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C72F4D-D8CF-4BDA-B410-1A4199BCF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2DF6E-42CB-42EA-B4C3-DB80E0330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46A35-5C19-441C-8FA5-9CECE8F7CC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DC081-46BD-4B6A-B8A5-CDED3AB7C011}" type="datetime1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CC7A9-C7A9-4765-BFBB-3B2E04AA75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Applied Cryptography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FDB0F-127C-477F-AD1F-FA80B5F21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B42A0-C75B-4EC4-AB4A-D0F03827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346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mputer screen shot of a shield with a lock&#10;&#10;Description automatically generated">
            <a:extLst>
              <a:ext uri="{FF2B5EF4-FFF2-40B4-BE49-F238E27FC236}">
                <a16:creationId xmlns:a16="http://schemas.microsoft.com/office/drawing/2014/main" id="{F52ACEBB-8BB2-A432-9FF4-519301E408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606" t="9091" r="15054" b="-1"/>
          <a:stretch/>
        </p:blipFill>
        <p:spPr>
          <a:xfrm>
            <a:off x="251811" y="109340"/>
            <a:ext cx="6501364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EA54B8-16AB-9B24-DB67-EAD020A8B6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0450" y="1122363"/>
            <a:ext cx="3017520" cy="3204134"/>
          </a:xfrm>
        </p:spPr>
        <p:txBody>
          <a:bodyPr anchor="b">
            <a:normAutofit/>
          </a:bodyPr>
          <a:lstStyle/>
          <a:p>
            <a:r>
              <a:rPr lang="sv-SE" sz="3900" dirty="0"/>
              <a:t>Applied Cryptography </a:t>
            </a:r>
            <a:r>
              <a:rPr lang="en-US" sz="3900" dirty="0"/>
              <a:t> </a:t>
            </a:r>
            <a:br>
              <a:rPr lang="en-US" sz="3900" dirty="0"/>
            </a:br>
            <a:r>
              <a:rPr lang="sv-SE" sz="3900" dirty="0"/>
              <a:t> </a:t>
            </a:r>
            <a:r>
              <a:rPr lang="en-US" sz="1600" dirty="0" err="1"/>
              <a:t>SHA512</a:t>
            </a:r>
            <a:endParaRPr lang="en-US" sz="39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40E751-5795-64EC-E11F-2A897A88E4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10450" y="4872923"/>
            <a:ext cx="3017520" cy="445985"/>
          </a:xfrm>
        </p:spPr>
        <p:txBody>
          <a:bodyPr>
            <a:normAutofit/>
          </a:bodyPr>
          <a:lstStyle/>
          <a:p>
            <a:pPr algn="l"/>
            <a:r>
              <a:rPr lang="sv-SE" sz="1700" dirty="0">
                <a:solidFill>
                  <a:schemeClr val="tx1"/>
                </a:solidFill>
              </a:rPr>
              <a:t>Saman.mirza@itu.edu.iq</a:t>
            </a:r>
            <a:endParaRPr lang="en-US" sz="1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813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9C4894-FD60-46D5-B1DD-05F2EE262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en-US" sz="4000"/>
              <a:t>Attack on Message Authentication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B3AE2-5CF7-4A19-AE28-98EFD6981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4152774" cy="4303464"/>
          </a:xfrm>
        </p:spPr>
        <p:txBody>
          <a:bodyPr>
            <a:normAutofit/>
          </a:bodyPr>
          <a:lstStyle/>
          <a:p>
            <a:endParaRPr lang="en-US" sz="2000"/>
          </a:p>
          <a:p>
            <a:r>
              <a:rPr lang="en-US" sz="2000"/>
              <a:t>Attackers will generate new message and uses same hash algorithm to generate hash value. </a:t>
            </a:r>
          </a:p>
          <a:p>
            <a:endParaRPr lang="en-US" sz="2000"/>
          </a:p>
          <a:p>
            <a:r>
              <a:rPr lang="en-US" sz="2000"/>
              <a:t>Attacker will attach the hash value to the modified message and send it to Bob.</a:t>
            </a:r>
          </a:p>
          <a:p>
            <a:endParaRPr lang="en-US" sz="2000"/>
          </a:p>
          <a:p>
            <a:r>
              <a:rPr lang="en-US" sz="2000"/>
              <a:t>Bob will know that the message has been send by Alice.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C16CCAD4-A59C-4094-A9DF-AD1718C830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07"/>
          <a:stretch/>
        </p:blipFill>
        <p:spPr>
          <a:xfrm>
            <a:off x="5183500" y="1904282"/>
            <a:ext cx="6170299" cy="422480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3F0BE-FFBE-469B-B98B-D4A5EFE39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Applied Cryptography </a:t>
            </a:r>
          </a:p>
        </p:txBody>
      </p:sp>
    </p:spTree>
    <p:extLst>
      <p:ext uri="{BB962C8B-B14F-4D97-AF65-F5344CB8AC3E}">
        <p14:creationId xmlns:p14="http://schemas.microsoft.com/office/powerpoint/2010/main" val="559785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B9EC6-C0B7-4FA8-B6BC-6D09025A9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of Message Authentication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57DDC-C3D2-4700-A04C-17BFD370E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Message authentication could be achieved through the following tools:</a:t>
            </a:r>
          </a:p>
          <a:p>
            <a:endParaRPr lang="en-US" dirty="0"/>
          </a:p>
          <a:p>
            <a:pPr lvl="1"/>
            <a:r>
              <a:rPr lang="en-US" dirty="0"/>
              <a:t>Message Encryption Code.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Message Authentication Code (MAC)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Cryptographic Hash Function.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06B47-1A80-432E-9C41-E45890CAF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Cryptography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494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B9EC6-C0B7-4FA8-B6BC-6D09025A9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EF730C37-317B-467F-9FD5-A14C1BA5046D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838200" y="1834306"/>
              <a:ext cx="10515600" cy="423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03120">
                      <a:extLst>
                        <a:ext uri="{9D8B030D-6E8A-4147-A177-3AD203B41FA5}">
                          <a16:colId xmlns:a16="http://schemas.microsoft.com/office/drawing/2014/main" val="1380708004"/>
                        </a:ext>
                      </a:extLst>
                    </a:gridCol>
                    <a:gridCol w="2103120">
                      <a:extLst>
                        <a:ext uri="{9D8B030D-6E8A-4147-A177-3AD203B41FA5}">
                          <a16:colId xmlns:a16="http://schemas.microsoft.com/office/drawing/2014/main" val="2570668431"/>
                        </a:ext>
                      </a:extLst>
                    </a:gridCol>
                    <a:gridCol w="2103120">
                      <a:extLst>
                        <a:ext uri="{9D8B030D-6E8A-4147-A177-3AD203B41FA5}">
                          <a16:colId xmlns:a16="http://schemas.microsoft.com/office/drawing/2014/main" val="1715928316"/>
                        </a:ext>
                      </a:extLst>
                    </a:gridCol>
                    <a:gridCol w="2103120">
                      <a:extLst>
                        <a:ext uri="{9D8B030D-6E8A-4147-A177-3AD203B41FA5}">
                          <a16:colId xmlns:a16="http://schemas.microsoft.com/office/drawing/2014/main" val="929082542"/>
                        </a:ext>
                      </a:extLst>
                    </a:gridCol>
                    <a:gridCol w="2103120">
                      <a:extLst>
                        <a:ext uri="{9D8B030D-6E8A-4147-A177-3AD203B41FA5}">
                          <a16:colId xmlns:a16="http://schemas.microsoft.com/office/drawing/2014/main" val="241783049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Tools Name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Has Key?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Size of output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Name of output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888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Message Encryption Code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C(M,K)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Same as input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Ciphertext code</a:t>
                          </a:r>
                        </a:p>
                        <a:p>
                          <a:pPr algn="ctr"/>
                          <a:r>
                            <a:rPr lang="en-US" dirty="0"/>
                            <a:t>(reversable)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9558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Message Authentication Code</a:t>
                          </a:r>
                        </a:p>
                        <a:p>
                          <a:r>
                            <a:rPr lang="en-US" dirty="0"/>
                            <a:t>(Keyed Hashed Function)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C(M,K)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Fixed size,  output size is not depending on input size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Message Authentication Code (MAC) / Message Digest </a:t>
                          </a:r>
                        </a:p>
                        <a:p>
                          <a:pPr algn="ctr"/>
                          <a:r>
                            <a:rPr lang="en-US" dirty="0"/>
                            <a:t>Non-reversable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693244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Cryptographic Hash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H(M)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Fixed size,  output size is not depending on input size	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Hash Value / Hash Code </a:t>
                          </a:r>
                        </a:p>
                        <a:p>
                          <a:pPr algn="ctr"/>
                          <a:r>
                            <a:rPr lang="en-US" dirty="0"/>
                            <a:t>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/>
                            <a:t>)</a:t>
                          </a:r>
                        </a:p>
                        <a:p>
                          <a:pPr algn="ctr"/>
                          <a:r>
                            <a:rPr lang="en-US" dirty="0"/>
                            <a:t>Non-reversable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346021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EF730C37-317B-467F-9FD5-A14C1BA5046D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52442360"/>
                  </p:ext>
                </p:extLst>
              </p:nvPr>
            </p:nvGraphicFramePr>
            <p:xfrm>
              <a:off x="838200" y="1834306"/>
              <a:ext cx="10515600" cy="423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03120">
                      <a:extLst>
                        <a:ext uri="{9D8B030D-6E8A-4147-A177-3AD203B41FA5}">
                          <a16:colId xmlns:a16="http://schemas.microsoft.com/office/drawing/2014/main" val="1380708004"/>
                        </a:ext>
                      </a:extLst>
                    </a:gridCol>
                    <a:gridCol w="2103120">
                      <a:extLst>
                        <a:ext uri="{9D8B030D-6E8A-4147-A177-3AD203B41FA5}">
                          <a16:colId xmlns:a16="http://schemas.microsoft.com/office/drawing/2014/main" val="2570668431"/>
                        </a:ext>
                      </a:extLst>
                    </a:gridCol>
                    <a:gridCol w="2103120">
                      <a:extLst>
                        <a:ext uri="{9D8B030D-6E8A-4147-A177-3AD203B41FA5}">
                          <a16:colId xmlns:a16="http://schemas.microsoft.com/office/drawing/2014/main" val="1715928316"/>
                        </a:ext>
                      </a:extLst>
                    </a:gridCol>
                    <a:gridCol w="2103120">
                      <a:extLst>
                        <a:ext uri="{9D8B030D-6E8A-4147-A177-3AD203B41FA5}">
                          <a16:colId xmlns:a16="http://schemas.microsoft.com/office/drawing/2014/main" val="929082542"/>
                        </a:ext>
                      </a:extLst>
                    </a:gridCol>
                    <a:gridCol w="2103120">
                      <a:extLst>
                        <a:ext uri="{9D8B030D-6E8A-4147-A177-3AD203B41FA5}">
                          <a16:colId xmlns:a16="http://schemas.microsoft.com/office/drawing/2014/main" val="2417830493"/>
                        </a:ext>
                      </a:extLst>
                    </a:gridCol>
                  </a:tblGrid>
                  <a:tr h="944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Tools Name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Has Key?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Size of output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Name of output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8885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Message Encryption Code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C(M,K)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Same as input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Ciphertext code</a:t>
                          </a:r>
                        </a:p>
                        <a:p>
                          <a:pPr algn="ctr"/>
                          <a:r>
                            <a:rPr lang="en-US" dirty="0"/>
                            <a:t>(reversable)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955812"/>
                      </a:ext>
                    </a:extLst>
                  </a:tr>
                  <a:tr h="14630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Message Authentication Code</a:t>
                          </a:r>
                        </a:p>
                        <a:p>
                          <a:r>
                            <a:rPr lang="en-US" dirty="0"/>
                            <a:t>(Keyed Hashed Function)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C(M,K)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Fixed size,  output size is not depending on input size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Message Authentication Code (MAC) / Message Digest </a:t>
                          </a:r>
                        </a:p>
                        <a:p>
                          <a:pPr algn="ctr"/>
                          <a:r>
                            <a:rPr lang="en-US" dirty="0"/>
                            <a:t>Non-reversable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69324416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Cryptographic Hash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H(M)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Fixed size,  output size is not depending on input size	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580" t="-261538" r="-1159" b="-82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46021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06B47-1A80-432E-9C41-E45890CAF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Cryptography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765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A3129-AF25-47E8-83AC-80FFB852C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dirty="0"/>
              <a:t>Message Encryption</a:t>
            </a:r>
            <a:br>
              <a:rPr lang="en-US" sz="3600" dirty="0"/>
            </a:br>
            <a:r>
              <a:rPr lang="en-US" sz="3600" i="1" dirty="0"/>
              <a:t>symmetric and Asymmetric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D81CE-D5CD-4650-B10A-A4053AF24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r>
              <a:rPr lang="en-US" sz="1700" dirty="0"/>
              <a:t>Encryption can also provide authentication.</a:t>
            </a:r>
          </a:p>
          <a:p>
            <a:endParaRPr lang="en-US" sz="1700" dirty="0"/>
          </a:p>
          <a:p>
            <a:r>
              <a:rPr lang="en-US" sz="1700" dirty="0"/>
              <a:t>With symmetric key</a:t>
            </a:r>
          </a:p>
          <a:p>
            <a:pPr lvl="1"/>
            <a:r>
              <a:rPr lang="en-US" sz="1700" dirty="0"/>
              <a:t>Confidentiality is there.</a:t>
            </a:r>
          </a:p>
          <a:p>
            <a:pPr lvl="1"/>
            <a:r>
              <a:rPr lang="en-US" sz="1700" dirty="0"/>
              <a:t>Authentication is there too</a:t>
            </a:r>
          </a:p>
          <a:p>
            <a:pPr marL="0" indent="0">
              <a:buNone/>
            </a:pPr>
            <a:endParaRPr lang="en-US" sz="1700" dirty="0"/>
          </a:p>
          <a:p>
            <a:r>
              <a:rPr lang="en-US" sz="1700" dirty="0"/>
              <a:t>What will be changed with asymmetric key encryption system?</a:t>
            </a:r>
          </a:p>
          <a:p>
            <a:pPr lvl="1"/>
            <a:r>
              <a:rPr lang="en-US" sz="1700" dirty="0"/>
              <a:t> confidentiality is there, but authentication is not. Why?</a:t>
            </a:r>
          </a:p>
          <a:p>
            <a:pPr lvl="1"/>
            <a:r>
              <a:rPr lang="en-US" sz="1700" dirty="0"/>
              <a:t>How can we provide authentication with asymmetric system?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3A52B1-6C7F-429B-BEA7-B926F64D3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319" y="1989261"/>
            <a:ext cx="6253211" cy="170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583E59-065F-4729-89AC-795A842C1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320" y="4352254"/>
            <a:ext cx="6253212" cy="150077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7A982-644C-4E28-B51F-5BAC248F5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Applied Cryptography </a:t>
            </a:r>
          </a:p>
        </p:txBody>
      </p:sp>
    </p:spTree>
    <p:extLst>
      <p:ext uri="{BB962C8B-B14F-4D97-AF65-F5344CB8AC3E}">
        <p14:creationId xmlns:p14="http://schemas.microsoft.com/office/powerpoint/2010/main" val="2319218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51CDD-8140-47FA-9083-59FD78669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>
            <a:normAutofit/>
          </a:bodyPr>
          <a:lstStyle/>
          <a:p>
            <a:r>
              <a:rPr lang="en-US" sz="3600" dirty="0"/>
              <a:t>Cryptographic Hash Function</a:t>
            </a:r>
            <a:br>
              <a:rPr lang="en-US" sz="3600" dirty="0"/>
            </a:br>
            <a:r>
              <a:rPr lang="en-US" sz="2800" i="1" dirty="0"/>
              <a:t>Types of Message Authentication</a:t>
            </a:r>
            <a:endParaRPr lang="en-US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A03922-9AB1-49B0-91AE-EDE82E3EA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8" y="3097930"/>
            <a:ext cx="6702552" cy="175942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83F30-6A7A-4168-A0D8-070D0C84E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2042" y="735724"/>
            <a:ext cx="3731808" cy="5496910"/>
          </a:xfrm>
        </p:spPr>
        <p:txBody>
          <a:bodyPr anchor="ctr">
            <a:normAutofit lnSpcReduction="10000"/>
          </a:bodyPr>
          <a:lstStyle/>
          <a:p>
            <a:r>
              <a:rPr lang="en-US" sz="2000" dirty="0"/>
              <a:t>Figure A, B, C and D illustrate a variety of ways in which a hash code can be used to provide message authentication, as follows:</a:t>
            </a:r>
          </a:p>
          <a:p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Figure (A)</a:t>
            </a:r>
          </a:p>
          <a:p>
            <a:r>
              <a:rPr lang="en-US" sz="2000" dirty="0"/>
              <a:t>The message plus concatenated hash code is encrypted using symmetric encryption. </a:t>
            </a:r>
          </a:p>
          <a:p>
            <a:r>
              <a:rPr lang="en-US" sz="2000" dirty="0"/>
              <a:t>Since only A and B share the secret key, the message must have come from A and has not been altered.</a:t>
            </a:r>
          </a:p>
          <a:p>
            <a:r>
              <a:rPr lang="en-US" sz="2000" dirty="0"/>
              <a:t>The hash code provides the structure or redundancy required to achieve authentication.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75B86-1F0D-4CAC-9C6B-DBE148C00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Applied Cryptography </a:t>
            </a:r>
          </a:p>
        </p:txBody>
      </p:sp>
    </p:spTree>
    <p:extLst>
      <p:ext uri="{BB962C8B-B14F-4D97-AF65-F5344CB8AC3E}">
        <p14:creationId xmlns:p14="http://schemas.microsoft.com/office/powerpoint/2010/main" val="1138291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51CDD-8140-47FA-9083-59FD78669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>
            <a:normAutofit/>
          </a:bodyPr>
          <a:lstStyle/>
          <a:p>
            <a:r>
              <a:rPr lang="en-US" sz="3600" dirty="0"/>
              <a:t>Cryptographic Hash Function</a:t>
            </a:r>
            <a:br>
              <a:rPr lang="en-US" sz="3600" dirty="0"/>
            </a:br>
            <a:r>
              <a:rPr lang="en-US" sz="3600" i="1"/>
              <a:t>Types of Message Authentication</a:t>
            </a:r>
            <a:endParaRPr lang="en-US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30840E-45DF-4B91-A357-15D091212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7" y="2989014"/>
            <a:ext cx="7114033" cy="214178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83F30-6A7A-4168-A0D8-070D0C84E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8752" y="411480"/>
            <a:ext cx="3455097" cy="5568696"/>
          </a:xfrm>
        </p:spPr>
        <p:txBody>
          <a:bodyPr anchor="ctr">
            <a:normAutofit/>
          </a:bodyPr>
          <a:lstStyle/>
          <a:p>
            <a:r>
              <a:rPr lang="en-US" sz="2000" dirty="0"/>
              <a:t>Figure A, B, C and D illustrates a variety of ways in which a hash code can be used to provide message authentication, as follows:</a:t>
            </a:r>
          </a:p>
          <a:p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Figure (B)</a:t>
            </a:r>
          </a:p>
          <a:p>
            <a:r>
              <a:rPr lang="en-US" sz="2000" dirty="0"/>
              <a:t>Only the hash code is encrypted, using symmetric encryption. </a:t>
            </a:r>
          </a:p>
          <a:p>
            <a:endParaRPr lang="en-US" sz="2000" dirty="0"/>
          </a:p>
          <a:p>
            <a:r>
              <a:rPr lang="en-US" sz="2000" dirty="0"/>
              <a:t>This reduces the processing burden for those applications not requiring confidentiality.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75B86-1F0D-4CAC-9C6B-DBE148C00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Applied Cryptography </a:t>
            </a:r>
          </a:p>
        </p:txBody>
      </p:sp>
    </p:spTree>
    <p:extLst>
      <p:ext uri="{BB962C8B-B14F-4D97-AF65-F5344CB8AC3E}">
        <p14:creationId xmlns:p14="http://schemas.microsoft.com/office/powerpoint/2010/main" val="3733039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51CDD-8140-47FA-9083-59FD78669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>
            <a:normAutofit/>
          </a:bodyPr>
          <a:lstStyle/>
          <a:p>
            <a:r>
              <a:rPr lang="en-US" sz="3600" dirty="0"/>
              <a:t>Cryptographic Hash Function</a:t>
            </a:r>
            <a:br>
              <a:rPr lang="en-US" sz="3600" dirty="0"/>
            </a:br>
            <a:r>
              <a:rPr lang="en-US" sz="3600" i="1" dirty="0"/>
              <a:t>Types of Message Authentication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83F30-6A7A-4168-A0D8-070D0C84E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801" y="411481"/>
            <a:ext cx="4087367" cy="5808344"/>
          </a:xfrm>
        </p:spPr>
        <p:txBody>
          <a:bodyPr anchor="ctr"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2900" dirty="0"/>
              <a:t>Figure (C)</a:t>
            </a:r>
          </a:p>
          <a:p>
            <a:pPr marL="0" indent="0" algn="ctr">
              <a:buNone/>
            </a:pPr>
            <a:endParaRPr lang="en-US" sz="2900" dirty="0"/>
          </a:p>
          <a:p>
            <a:r>
              <a:rPr lang="en-US" dirty="0"/>
              <a:t>Shows the use of a hash function but no encryption for message authentication.</a:t>
            </a:r>
          </a:p>
          <a:p>
            <a:r>
              <a:rPr lang="en-US" dirty="0"/>
              <a:t>The technique assumes that the two communicating parties share a common secret value S.</a:t>
            </a:r>
          </a:p>
          <a:p>
            <a:r>
              <a:rPr lang="en-US" dirty="0"/>
              <a:t>A computes the hash value over the concatenation of M and S and appends the resulting hash value to M.</a:t>
            </a:r>
          </a:p>
          <a:p>
            <a:r>
              <a:rPr lang="en-US" dirty="0"/>
              <a:t>Because B possesses S, it can re-compute the hash value to verify.</a:t>
            </a:r>
          </a:p>
          <a:p>
            <a:r>
              <a:rPr lang="en-US" dirty="0"/>
              <a:t>Because the secret value itself is not sent, an opponent cannot modify an intercepted message and cannot generate a false message.</a:t>
            </a:r>
            <a:endParaRPr lang="en-US" sz="17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75B86-1F0D-4CAC-9C6B-DBE148C00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Applied Cryptography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5FDD6B-9503-451A-8711-5F997E27E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24" y="2613018"/>
            <a:ext cx="7229677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250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51CDD-8140-47FA-9083-59FD78669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>
            <a:normAutofit/>
          </a:bodyPr>
          <a:lstStyle/>
          <a:p>
            <a:r>
              <a:rPr lang="en-US" sz="3600"/>
              <a:t>Cryptographic Hash Function</a:t>
            </a:r>
            <a:br>
              <a:rPr lang="en-US" sz="3600"/>
            </a:br>
            <a:r>
              <a:rPr lang="en-US" sz="3600" i="1"/>
              <a:t>Types of Message Authentication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83F30-6A7A-4168-A0D8-070D0C84E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0763" y="1029493"/>
            <a:ext cx="4038477" cy="440372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900" dirty="0"/>
              <a:t>Figure (D)</a:t>
            </a:r>
          </a:p>
          <a:p>
            <a:pPr marL="0" indent="0" algn="ctr">
              <a:buNone/>
            </a:pPr>
            <a:endParaRPr lang="en-US" sz="2900" dirty="0"/>
          </a:p>
          <a:p>
            <a:r>
              <a:rPr lang="en-US" dirty="0"/>
              <a:t>Confidentiality can be added to the approach of (c) by encrypting the entire message plus the hash code.</a:t>
            </a:r>
            <a:endParaRPr lang="en-US" sz="17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75B86-1F0D-4CAC-9C6B-DBE148C00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Applied Cryptography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6E39B8-6D59-4508-9DFB-3F2C579CB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7" y="2347912"/>
            <a:ext cx="7329934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55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D3FEE-1476-4A2A-8390-41DA59477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Requirements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6E9646-8B9E-4337-A643-B05FC4DB92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b="1" dirty="0"/>
                  <a:t>Preimage</a:t>
                </a:r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 if </a:t>
                </a:r>
                <a:r>
                  <a:rPr lang="en-US" i="1" dirty="0">
                    <a:sym typeface="Wingdings" panose="05000000000000000000" pitchFamily="2" charset="2"/>
                  </a:rPr>
                  <a:t>h </a:t>
                </a:r>
                <a:r>
                  <a:rPr lang="en-US" dirty="0">
                    <a:sym typeface="Wingdings" panose="05000000000000000000" pitchFamily="2" charset="2"/>
                  </a:rPr>
                  <a:t> is the value of </a:t>
                </a:r>
                <a:r>
                  <a:rPr lang="en-US" i="1" dirty="0">
                    <a:sym typeface="Wingdings" panose="05000000000000000000" pitchFamily="2" charset="2"/>
                  </a:rPr>
                  <a:t>H(M)</a:t>
                </a:r>
                <a:r>
                  <a:rPr lang="en-US" dirty="0">
                    <a:sym typeface="Wingdings" panose="05000000000000000000" pitchFamily="2" charset="2"/>
                  </a:rPr>
                  <a:t>, it should be very hard to compute </a:t>
                </a:r>
                <a:r>
                  <a:rPr lang="en-US" i="1" dirty="0">
                    <a:sym typeface="Wingdings" panose="05000000000000000000" pitchFamily="2" charset="2"/>
                  </a:rPr>
                  <a:t>M</a:t>
                </a:r>
                <a:r>
                  <a:rPr lang="en-US" dirty="0">
                    <a:sym typeface="Wingdings" panose="05000000000000000000" pitchFamily="2" charset="2"/>
                  </a:rPr>
                  <a:t> with known of the value </a:t>
                </a:r>
                <a:r>
                  <a:rPr lang="en-US" i="1" dirty="0">
                    <a:sym typeface="Wingdings" panose="05000000000000000000" pitchFamily="2" charset="2"/>
                  </a:rPr>
                  <a:t>h</a:t>
                </a:r>
                <a:r>
                  <a:rPr lang="en-US" dirty="0">
                    <a:sym typeface="Wingdings" panose="05000000000000000000" pitchFamily="2" charset="2"/>
                  </a:rPr>
                  <a:t>.</a:t>
                </a:r>
              </a:p>
              <a:p>
                <a:endParaRPr lang="en-US" dirty="0">
                  <a:sym typeface="Wingdings" panose="05000000000000000000" pitchFamily="2" charset="2"/>
                </a:endParaRPr>
              </a:p>
              <a:p>
                <a:r>
                  <a:rPr lang="en-US" b="1" dirty="0">
                    <a:sym typeface="Wingdings" panose="05000000000000000000" pitchFamily="2" charset="2"/>
                  </a:rPr>
                  <a:t>Collision</a:t>
                </a:r>
                <a:r>
                  <a:rPr lang="en-US" dirty="0">
                    <a:sym typeface="Wingdings" panose="05000000000000000000" pitchFamily="2" charset="2"/>
                  </a:rPr>
                  <a:t> 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is the hash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is the hash value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n-US" dirty="0"/>
                  <a:t>should not equals. </a:t>
                </a:r>
              </a:p>
              <a:p>
                <a:pPr lvl="1"/>
                <a:r>
                  <a:rPr lang="en-US" dirty="0"/>
                  <a:t>OR; it is hard to create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6E9646-8B9E-4337-A643-B05FC4DB92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r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BCD2B-A6D1-4D6F-BEC9-FF29E9575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Cryptography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522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4568"/>
            <a:ext cx="3766457" cy="5412920"/>
          </a:xfrm>
        </p:spPr>
        <p:txBody>
          <a:bodyPr>
            <a:normAutofit/>
          </a:bodyPr>
          <a:lstStyle/>
          <a:p>
            <a:r>
              <a:rPr lang="en-US" dirty="0"/>
              <a:t>Class Objective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4657" y="624568"/>
            <a:ext cx="7226272" cy="5412920"/>
          </a:xfrm>
        </p:spPr>
        <p:txBody>
          <a:bodyPr anchor="ctr">
            <a:normAutofit/>
          </a:bodyPr>
          <a:lstStyle/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The main objective of this class is to:</a:t>
            </a:r>
          </a:p>
          <a:p>
            <a:endParaRPr lang="en-US" sz="2400" dirty="0"/>
          </a:p>
          <a:p>
            <a:pPr lvl="1"/>
            <a:r>
              <a:rPr lang="en-US" dirty="0"/>
              <a:t>Introducing SHA.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Compare different types of SHA.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To explain the steps of SHA-512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Applied Cryptography </a:t>
            </a:r>
          </a:p>
        </p:txBody>
      </p:sp>
    </p:spTree>
    <p:extLst>
      <p:ext uri="{BB962C8B-B14F-4D97-AF65-F5344CB8AC3E}">
        <p14:creationId xmlns:p14="http://schemas.microsoft.com/office/powerpoint/2010/main" val="738131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4700" dirty="0"/>
              <a:t>HTTPS (Web Browsing)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929384"/>
            <a:ext cx="7886700" cy="42519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Securely browse websites and submit sensitive data.</a:t>
            </a:r>
          </a:p>
          <a:p>
            <a:pPr>
              <a:lnSpc>
                <a:spcPct val="90000"/>
              </a:lnSpc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Algorithms used: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AES, RSA/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ECDHE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SHA-256, Digital Certificates</a:t>
            </a:r>
          </a:p>
          <a:p>
            <a:pPr>
              <a:lnSpc>
                <a:spcPct val="90000"/>
              </a:lnSpc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they are needed: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encrypts page content (fast for large data)</a:t>
            </a:r>
          </a:p>
          <a:p>
            <a:pPr lvl="1">
              <a:lnSpc>
                <a:spcPct val="90000"/>
              </a:lnSpc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RSA/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authenticates the website (certificate trust)</a:t>
            </a:r>
          </a:p>
          <a:p>
            <a:pPr lvl="1">
              <a:lnSpc>
                <a:spcPct val="90000"/>
              </a:lnSpc>
            </a:pP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ECDHE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securely agrees on a session key (Perfect Forward Secrecy)</a:t>
            </a:r>
          </a:p>
          <a:p>
            <a:pPr lvl="1">
              <a:lnSpc>
                <a:spcPct val="90000"/>
              </a:lnSpc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SHA-256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ensures data integrity</a:t>
            </a:r>
          </a:p>
          <a:p>
            <a:pPr lvl="1">
              <a:lnSpc>
                <a:spcPct val="90000"/>
              </a:lnSpc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 signatures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prove the website identity</a:t>
            </a:r>
          </a:p>
          <a:p>
            <a:pPr lvl="1">
              <a:lnSpc>
                <a:spcPct val="90000"/>
              </a:lnSpc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Prevents eavesdropping, tampering, and fake websites (phishing)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11D57-0EA6-4A58-B6E0-D97D0543E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Hash Algorithm (SHA)</a:t>
            </a:r>
            <a:br>
              <a:rPr lang="en-US" dirty="0"/>
            </a:br>
            <a:r>
              <a:rPr lang="en-US" dirty="0"/>
              <a:t>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66A4A-1011-4BE7-AE0E-6831D20C1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the most widely used cryptographic hash function.</a:t>
            </a:r>
          </a:p>
          <a:p>
            <a:r>
              <a:rPr lang="en-US" dirty="0"/>
              <a:t>It has many versions, depending on some predefined features:</a:t>
            </a:r>
          </a:p>
          <a:p>
            <a:endParaRPr lang="en-US" dirty="0"/>
          </a:p>
          <a:p>
            <a:pPr lvl="1"/>
            <a:r>
              <a:rPr lang="en-US" dirty="0"/>
              <a:t>Message size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Block size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Word size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Message digest size.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0F1E4-FB8A-4AB7-85A2-160E84440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Cryptography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985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11D57-0EA6-4A58-B6E0-D97D0543E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sz="3700"/>
              <a:t>Secure Hash Function</a:t>
            </a:r>
            <a:br>
              <a:rPr lang="en-US" sz="3700"/>
            </a:br>
            <a:r>
              <a:rPr lang="en-US" sz="3700"/>
              <a:t>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66A4A-1011-4BE7-AE0E-6831D20C1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US" sz="2000" dirty="0"/>
              <a:t>This table shows the versions of SHA and values of their parameters.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This class will explain the steps of SHA-512, as it is more like all previous versions and newer versions.  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7BBB640D-732F-4B83-A965-DAB29A37E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080" y="2057979"/>
            <a:ext cx="6330989" cy="3147067"/>
          </a:xfrm>
          <a:prstGeom prst="rect">
            <a:avLst/>
          </a:prstGeom>
          <a:effectLst/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0F1E4-FB8A-4AB7-85A2-160E84440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23688" y="6356350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rgbClr val="303030"/>
                </a:solidFill>
              </a:rPr>
              <a:t>Applied Cryptography </a:t>
            </a:r>
          </a:p>
        </p:txBody>
      </p:sp>
    </p:spTree>
    <p:extLst>
      <p:ext uri="{BB962C8B-B14F-4D97-AF65-F5344CB8AC3E}">
        <p14:creationId xmlns:p14="http://schemas.microsoft.com/office/powerpoint/2010/main" val="3840731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22447-8C28-4007-819F-3FABE4F6A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96" y="210725"/>
            <a:ext cx="3505495" cy="974451"/>
          </a:xfrm>
        </p:spPr>
        <p:txBody>
          <a:bodyPr>
            <a:normAutofit/>
          </a:bodyPr>
          <a:lstStyle/>
          <a:p>
            <a:r>
              <a:rPr lang="en-US" dirty="0"/>
              <a:t>SHA - 512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DB8DD8-4DE6-4DA2-B088-B2128613C7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4696" y="1420838"/>
                <a:ext cx="4331033" cy="480298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000" dirty="0"/>
                  <a:t>This algorithm takes message (&lt;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128</m:t>
                        </m:r>
                      </m:sup>
                    </m:sSup>
                  </m:oMath>
                </a14:m>
                <a:r>
                  <a:rPr lang="en-US" sz="2000" dirty="0"/>
                  <a:t>) as input.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Input is processed as (1024 bit ) blocks.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The size of output (digest message) is = 512 bits.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Number of rounds =  80.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Has (8) buffers, each has 64-bits size.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This will be achieved in five steps.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DB8DD8-4DE6-4DA2-B088-B2128613C7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4696" y="1420838"/>
                <a:ext cx="4331033" cy="4802982"/>
              </a:xfrm>
              <a:blipFill>
                <a:blip r:embed="rId2"/>
                <a:stretch>
                  <a:fillRect l="-1266" t="-1777" r="-1266" b="-1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screenshot of a video game&#10;&#10;Description automatically generated">
            <a:extLst>
              <a:ext uri="{FF2B5EF4-FFF2-40B4-BE49-F238E27FC236}">
                <a16:creationId xmlns:a16="http://schemas.microsoft.com/office/drawing/2014/main" id="{A47111E1-6A1A-4B0D-8556-71F56CEAE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862" y="1185176"/>
            <a:ext cx="6019331" cy="4484401"/>
          </a:xfrm>
          <a:prstGeom prst="rect">
            <a:avLst/>
          </a:prstGeom>
          <a:effectLst/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51F6A-83C6-4F01-B818-819E65EC4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23688" y="6356350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rgbClr val="303030"/>
                </a:solidFill>
              </a:rPr>
              <a:t>Applied Cryptography </a:t>
            </a:r>
          </a:p>
        </p:txBody>
      </p:sp>
    </p:spTree>
    <p:extLst>
      <p:ext uri="{BB962C8B-B14F-4D97-AF65-F5344CB8AC3E}">
        <p14:creationId xmlns:p14="http://schemas.microsoft.com/office/powerpoint/2010/main" val="3355769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8A189-4B69-416B-A77C-56659BBAC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 of SHA-521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D4766-7422-4087-B0CF-1E2A2419F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Pad the bits of (10000…..0) so that, the length of the plaintext should be 128 bits less than multiple of 1024.</a:t>
            </a:r>
          </a:p>
          <a:p>
            <a:endParaRPr lang="en-US" dirty="0"/>
          </a:p>
          <a:p>
            <a:r>
              <a:rPr lang="en-US" dirty="0"/>
              <a:t>Append (128 bit) representation of original plaintext such that the overall length of the message should be multiple of 1024 bits.</a:t>
            </a:r>
          </a:p>
          <a:p>
            <a:endParaRPr lang="en-US" dirty="0"/>
          </a:p>
          <a:p>
            <a:r>
              <a:rPr lang="en-US" dirty="0"/>
              <a:t>Initialize the buffers (</a:t>
            </a:r>
            <a:r>
              <a:rPr lang="en-US" dirty="0" err="1"/>
              <a:t>a,b,c,d,e,f,g</a:t>
            </a:r>
            <a:r>
              <a:rPr lang="en-US" dirty="0"/>
              <a:t>, and h). Each has 64-bit in hexadecimal. </a:t>
            </a:r>
          </a:p>
          <a:p>
            <a:endParaRPr lang="en-US" dirty="0"/>
          </a:p>
          <a:p>
            <a:r>
              <a:rPr lang="en-US" dirty="0"/>
              <a:t>Process each block of the original plaintext in 80 rounds/steps.</a:t>
            </a:r>
          </a:p>
          <a:p>
            <a:endParaRPr lang="en-US" dirty="0"/>
          </a:p>
          <a:p>
            <a:r>
              <a:rPr lang="en-US" dirty="0"/>
              <a:t>Output of the buffers will be (Hash Code / Digest Message).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14931-4941-4350-B459-6830C7C36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Cryptography </a:t>
            </a:r>
            <a:endParaRPr lang="en-US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Slide Zoom 7">
                <a:extLst>
                  <a:ext uri="{FF2B5EF4-FFF2-40B4-BE49-F238E27FC236}">
                    <a16:creationId xmlns:a16="http://schemas.microsoft.com/office/drawing/2014/main" id="{94F6EEDD-C715-4A25-BD5C-D91EF1EC7B6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8915398" y="365125"/>
              <a:ext cx="2743201" cy="1460500"/>
            </p:xfrm>
            <a:graphic>
              <a:graphicData uri="http://schemas.microsoft.com/office/powerpoint/2016/slidezoom">
                <pslz:sldZm>
                  <pslz:sldZmObj sldId="358" cId="3355769131">
                    <pslz:zmPr id="{692EDAC9-C3E9-47AE-A1DB-CD970C5D295A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743201" cy="1460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Slide Zoom 7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94F6EEDD-C715-4A25-BD5C-D91EF1EC7B6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15398" y="365125"/>
                <a:ext cx="2743201" cy="1460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4830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8D4D2-E993-45F4-8ED4-05620C940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dirty="0"/>
              <a:t>SHA-512</a:t>
            </a:r>
            <a:br>
              <a:rPr lang="en-US" dirty="0"/>
            </a:br>
            <a:r>
              <a:rPr lang="en-US" dirty="0"/>
              <a:t>Step - 1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3556BA-FC40-4EB3-B04A-AE1B8E3AFA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8930" y="2448339"/>
                <a:ext cx="5344366" cy="3785419"/>
              </a:xfrm>
            </p:spPr>
            <p:txBody>
              <a:bodyPr>
                <a:normAutofit/>
              </a:bodyPr>
              <a:lstStyle/>
              <a:p>
                <a:r>
                  <a:rPr lang="en-US" sz="1600" dirty="0"/>
                  <a:t>This step is known as </a:t>
                </a:r>
                <a:r>
                  <a:rPr lang="en-US" sz="1600" i="1" dirty="0"/>
                  <a:t>Appending Padded Bits</a:t>
                </a:r>
                <a:r>
                  <a:rPr lang="en-US" sz="1600" dirty="0"/>
                  <a:t>.</a:t>
                </a:r>
              </a:p>
              <a:p>
                <a:r>
                  <a:rPr lang="en-US" sz="1600" dirty="0"/>
                  <a:t>Some bits will be padded to the original message, until the following congruent equation will be satisfied:</a:t>
                </a:r>
              </a:p>
              <a:p>
                <a:endParaRPr lang="en-US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>
                          <a:latin typeface="Cambria Math" panose="02040503050406030204" pitchFamily="18" charset="0"/>
                        </a:rPr>
                        <m:t>𝐿𝑒𝑛𝑔𝑡h</m:t>
                      </m:r>
                      <m:r>
                        <a:rPr lang="en-US" sz="1600" b="0" i="1">
                          <a:latin typeface="Cambria Math" panose="02040503050406030204" pitchFamily="18" charset="0"/>
                        </a:rPr>
                        <m:t> ≡896 </m:t>
                      </m:r>
                      <m:d>
                        <m:dPr>
                          <m:ctrlPr>
                            <a:rPr lang="en-US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𝑚𝑜𝑑</m:t>
                          </m:r>
                        </m:e>
                      </m:d>
                      <m:r>
                        <a:rPr lang="en-US" sz="1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1024</m:t>
                      </m:r>
                    </m:oMath>
                  </m:oMathPara>
                </a14:m>
                <a:endParaRPr lang="en-US" sz="1600" dirty="0"/>
              </a:p>
              <a:p>
                <a:pPr marL="0" indent="0">
                  <a:buNone/>
                </a:pPr>
                <a:endParaRPr lang="en-US" sz="1600" dirty="0"/>
              </a:p>
              <a:p>
                <a:r>
                  <a:rPr lang="en-US" sz="1600" dirty="0"/>
                  <a:t>Padding is always added, even if the message is already in the desired length.</a:t>
                </a:r>
              </a:p>
              <a:p>
                <a:pPr lvl="1"/>
                <a:r>
                  <a:rPr lang="en-US" sz="1600" dirty="0"/>
                  <a:t>Range of padding is </a:t>
                </a:r>
                <a14:m>
                  <m:oMath xmlns:m="http://schemas.openxmlformats.org/officeDocument/2006/math">
                    <m:r>
                      <a:rPr lang="en-US" sz="1600" b="0" i="1">
                        <a:latin typeface="Cambria Math" panose="02040503050406030204" pitchFamily="18" charset="0"/>
                      </a:rPr>
                      <m:t>1 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𝑝𝑎𝑑𝑑𝑖𝑛𝑔</m:t>
                    </m:r>
                    <m:r>
                      <a:rPr lang="en-US" sz="16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≤1024</m:t>
                    </m:r>
                  </m:oMath>
                </a14:m>
                <a:endParaRPr lang="en-US" sz="1600" dirty="0"/>
              </a:p>
              <a:p>
                <a:pPr lvl="1"/>
                <a:endParaRPr lang="en-US" sz="1600" dirty="0"/>
              </a:p>
              <a:p>
                <a:r>
                  <a:rPr lang="en-US" sz="1600" dirty="0"/>
                  <a:t>The padding consists of a single (1) bit followed by necessary number of  (0)s.</a:t>
                </a:r>
              </a:p>
              <a:p>
                <a:pPr marL="0" indent="0">
                  <a:buNone/>
                </a:pPr>
                <a:endParaRPr lang="en-US" sz="16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3556BA-FC40-4EB3-B04A-AE1B8E3AFA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8930" y="2448339"/>
                <a:ext cx="5344366" cy="3785419"/>
              </a:xfrm>
              <a:blipFill>
                <a:blip r:embed="rId2"/>
                <a:stretch>
                  <a:fillRect l="-456" t="-11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screenshot of a video game&#10;&#10;Description automatically generated">
            <a:extLst>
              <a:ext uri="{FF2B5EF4-FFF2-40B4-BE49-F238E27FC236}">
                <a16:creationId xmlns:a16="http://schemas.microsoft.com/office/drawing/2014/main" id="{82967452-2B1C-48F5-AFA5-4DE1277BD4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7455"/>
          <a:stretch/>
        </p:blipFill>
        <p:spPr>
          <a:xfrm>
            <a:off x="5733853" y="2250836"/>
            <a:ext cx="6019331" cy="2356327"/>
          </a:xfrm>
          <a:prstGeom prst="rect">
            <a:avLst/>
          </a:prstGeom>
          <a:effectLst/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B411C-6B89-4B2B-8010-A03485F52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23688" y="6356350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rgbClr val="303030"/>
                </a:solidFill>
              </a:rPr>
              <a:t>Applied Cryptography </a:t>
            </a:r>
          </a:p>
        </p:txBody>
      </p:sp>
    </p:spTree>
    <p:extLst>
      <p:ext uri="{BB962C8B-B14F-4D97-AF65-F5344CB8AC3E}">
        <p14:creationId xmlns:p14="http://schemas.microsoft.com/office/powerpoint/2010/main" val="646358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8D4D2-E993-45F4-8ED4-05620C940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SHA-512</a:t>
            </a:r>
            <a:br>
              <a:rPr lang="en-US" dirty="0"/>
            </a:br>
            <a:r>
              <a:rPr lang="en-US" dirty="0"/>
              <a:t>Step - 1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3556BA-FC40-4EB3-B04A-AE1B8E3AFA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894255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Example:</a:t>
                </a:r>
              </a:p>
              <a:p>
                <a:pPr marL="0" indent="0">
                  <a:buNone/>
                </a:pPr>
                <a:r>
                  <a:rPr lang="en-US" dirty="0"/>
                  <a:t>A modified SHA-512 has a block output size of 8 bits. Design or find out the suitable input message size block size for the modified systems. </a:t>
                </a:r>
              </a:p>
              <a:p>
                <a:pPr marL="0" indent="0">
                  <a:buNone/>
                </a:pPr>
                <a:r>
                  <a:rPr lang="en-US" b="1" u="sng" dirty="0"/>
                  <a:t>Solution: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original input size should be Nx1024 bits and size of each block should be 1024 and output of each block is 512.</a:t>
                </a:r>
              </a:p>
              <a:p>
                <a:pPr marL="0" indent="0">
                  <a:buNone/>
                </a:pPr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𝑏𝑙𝑜𝑐𝑘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𝑜𝑢𝑝𝑢𝑡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𝑏𝑙𝑜𝑐𝑘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𝑖𝑛𝑝𝑢𝑡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512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1024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; </a:t>
                </a:r>
              </a:p>
              <a:p>
                <a:pPr marL="0" indent="0">
                  <a:buNone/>
                </a:pPr>
                <a:r>
                  <a:rPr lang="en-US" dirty="0"/>
                  <a:t>For the modified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𝑜𝑢𝑡𝑝𝑢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𝑖𝑛𝑝𝑢𝑡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=16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𝑏𝑖𝑡𝑠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Input message size for the modified system should be equal to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</m:t>
                    </m:r>
                    <m:r>
                      <a:rPr lang="sv-S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𝑏𝑖𝑡𝑠</m:t>
                    </m:r>
                  </m:oMath>
                </a14:m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3556BA-FC40-4EB3-B04A-AE1B8E3AFA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894255" cy="4351338"/>
              </a:xfrm>
              <a:blipFill>
                <a:blip r:embed="rId2"/>
                <a:stretch>
                  <a:fillRect l="-951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B411C-6B89-4B2B-8010-A03485F52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Cryptography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795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8D4D2-E993-45F4-8ED4-05620C940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SHA-512</a:t>
            </a:r>
            <a:br>
              <a:rPr lang="en-US" dirty="0"/>
            </a:br>
            <a:r>
              <a:rPr lang="en-US" dirty="0"/>
              <a:t>Step - 2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556BA-FC40-4EB3-B04A-AE1B8E3AF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step is known as </a:t>
            </a:r>
            <a:r>
              <a:rPr lang="en-US" i="1" dirty="0"/>
              <a:t>Appending Length Bits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The size of block is 128 bits. </a:t>
            </a:r>
          </a:p>
          <a:p>
            <a:endParaRPr lang="en-US" dirty="0"/>
          </a:p>
          <a:p>
            <a:r>
              <a:rPr lang="en-US" dirty="0"/>
              <a:t>It is the length of the message in bits. (integer) </a:t>
            </a:r>
          </a:p>
          <a:p>
            <a:endParaRPr lang="en-US" dirty="0"/>
          </a:p>
          <a:p>
            <a:r>
              <a:rPr lang="en-US" dirty="0"/>
              <a:t>The output of Step-1 and Step-2 is a message with (Nx1024).</a:t>
            </a:r>
          </a:p>
          <a:p>
            <a:endParaRPr lang="en-US" dirty="0"/>
          </a:p>
          <a:p>
            <a:r>
              <a:rPr lang="en-US" dirty="0"/>
              <a:t>Message is expanded to N of blocks, each block with 1024-bit size.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B411C-6B89-4B2B-8010-A03485F52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Cryptography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716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05783-67CD-468A-976A-06B6B9BD7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17" y="136526"/>
            <a:ext cx="3505495" cy="1126218"/>
          </a:xfrm>
        </p:spPr>
        <p:txBody>
          <a:bodyPr>
            <a:normAutofit fontScale="90000"/>
          </a:bodyPr>
          <a:lstStyle/>
          <a:p>
            <a:r>
              <a:rPr lang="en-US" dirty="0"/>
              <a:t>SHA-512</a:t>
            </a:r>
            <a:br>
              <a:rPr lang="en-US" dirty="0"/>
            </a:br>
            <a:r>
              <a:rPr lang="en-US" dirty="0"/>
              <a:t>Step-3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17FF5-40B6-4437-8064-DA9DFB0AB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72" y="1262744"/>
            <a:ext cx="4169812" cy="2993790"/>
          </a:xfrm>
        </p:spPr>
        <p:txBody>
          <a:bodyPr>
            <a:normAutofit/>
          </a:bodyPr>
          <a:lstStyle/>
          <a:p>
            <a:r>
              <a:rPr lang="en-US" sz="2000" dirty="0"/>
              <a:t>This step called Initial Hash Buffer. </a:t>
            </a:r>
          </a:p>
          <a:p>
            <a:r>
              <a:rPr lang="en-US" sz="2000" dirty="0"/>
              <a:t>This buffer will be used to save the intermediate and final output of the hash function.</a:t>
            </a:r>
          </a:p>
          <a:p>
            <a:r>
              <a:rPr lang="en-US" sz="2000" dirty="0"/>
              <a:t>The buffer can be represented as eight 64-bit registers (a, b, c, d, e, f, g, and h).</a:t>
            </a:r>
          </a:p>
          <a:p>
            <a:r>
              <a:rPr lang="en-US" sz="2000" dirty="0"/>
              <a:t>They are initialized to the following 64-bit integers (hexadecimal value)</a:t>
            </a:r>
          </a:p>
          <a:p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B64C26-E954-4E31-9B85-956819C65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126" y="807593"/>
            <a:ext cx="5846802" cy="5239568"/>
          </a:xfrm>
          <a:prstGeom prst="rect">
            <a:avLst/>
          </a:prstGeom>
          <a:effectLst/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38B7D-0D4A-4292-B3FE-825B42E2A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23688" y="6356350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rgbClr val="303030"/>
                </a:solidFill>
              </a:rPr>
              <a:t>Applied Cryptography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6D9C88-37E3-4B24-AF51-E5DB44F57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14" y="4256534"/>
            <a:ext cx="3670628" cy="163626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BCAA32E-E18E-4592-BC5F-492D99E046B1}"/>
              </a:ext>
            </a:extLst>
          </p:cNvPr>
          <p:cNvSpPr/>
          <p:nvPr/>
        </p:nvSpPr>
        <p:spPr>
          <a:xfrm>
            <a:off x="6792686" y="2405575"/>
            <a:ext cx="1408779" cy="1023425"/>
          </a:xfrm>
          <a:prstGeom prst="ellipse">
            <a:avLst/>
          </a:prstGeom>
          <a:solidFill>
            <a:schemeClr val="accent6">
              <a:alpha val="19000"/>
            </a:scheme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67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34CF2-75F6-4E51-B138-0C6386F0B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SHA-512</a:t>
            </a:r>
            <a:br>
              <a:rPr lang="en-US" dirty="0"/>
            </a:br>
            <a:r>
              <a:rPr lang="en-US" dirty="0"/>
              <a:t>Step-4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22136-F000-4DE4-8992-60006CDF1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94829" cy="4351338"/>
          </a:xfrm>
        </p:spPr>
        <p:txBody>
          <a:bodyPr/>
          <a:lstStyle/>
          <a:p>
            <a:r>
              <a:rPr lang="en-US" dirty="0"/>
              <a:t>This step is knowing as </a:t>
            </a:r>
            <a:r>
              <a:rPr lang="en-US" i="1" dirty="0"/>
              <a:t>Processing Message in 1024-bit</a:t>
            </a:r>
            <a:r>
              <a:rPr lang="en-US" dirty="0"/>
              <a:t>.</a:t>
            </a:r>
          </a:p>
          <a:p>
            <a:r>
              <a:rPr lang="en-US" dirty="0"/>
              <a:t>It is considered as the heart of SHA-512 algorithm.</a:t>
            </a:r>
          </a:p>
          <a:p>
            <a:r>
              <a:rPr lang="en-US" dirty="0"/>
              <a:t>It is consisted of 80 rounds.</a:t>
            </a:r>
          </a:p>
          <a:p>
            <a:r>
              <a:rPr lang="en-US" dirty="0"/>
              <a:t>Each round has three inputs</a:t>
            </a:r>
          </a:p>
          <a:p>
            <a:pPr lvl="1"/>
            <a:r>
              <a:rPr lang="en-US" dirty="0"/>
              <a:t>Values of Buffer registers.</a:t>
            </a:r>
          </a:p>
          <a:p>
            <a:pPr lvl="1"/>
            <a:r>
              <a:rPr lang="en-US" dirty="0"/>
              <a:t>Part of the original Message.</a:t>
            </a:r>
          </a:p>
          <a:p>
            <a:pPr lvl="1"/>
            <a:r>
              <a:rPr lang="en-US" dirty="0"/>
              <a:t>A constant K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E968F-6E74-4B75-A6E0-91017718E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Cryptography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9C1084-EB19-41ED-B91D-5218779DE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15" y="365125"/>
            <a:ext cx="3997098" cy="581183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6F34F86-9068-4DD4-ABA2-AA692DD75EB8}"/>
              </a:ext>
            </a:extLst>
          </p:cNvPr>
          <p:cNvSpPr/>
          <p:nvPr/>
        </p:nvSpPr>
        <p:spPr>
          <a:xfrm>
            <a:off x="6763657" y="136525"/>
            <a:ext cx="5428343" cy="6356350"/>
          </a:xfrm>
          <a:prstGeom prst="ellipse">
            <a:avLst/>
          </a:prstGeom>
          <a:solidFill>
            <a:schemeClr val="accent6">
              <a:lumMod val="60000"/>
              <a:lumOff val="40000"/>
              <a:alpha val="6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9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34CF2-75F6-4E51-B138-0C6386F0B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76" y="207181"/>
            <a:ext cx="10515600" cy="1281113"/>
          </a:xfrm>
        </p:spPr>
        <p:txBody>
          <a:bodyPr>
            <a:normAutofit fontScale="90000"/>
          </a:bodyPr>
          <a:lstStyle/>
          <a:p>
            <a:r>
              <a:rPr lang="en-US" dirty="0"/>
              <a:t>SHA-512</a:t>
            </a:r>
            <a:br>
              <a:rPr lang="en-US" dirty="0"/>
            </a:br>
            <a:r>
              <a:rPr lang="en-US" dirty="0"/>
              <a:t>Step-4 / rounds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22136-F000-4DE4-8992-60006CDF1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676" y="1550766"/>
            <a:ext cx="6407681" cy="454948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Each round has three inputs</a:t>
            </a:r>
          </a:p>
          <a:p>
            <a:endParaRPr lang="en-US" dirty="0"/>
          </a:p>
          <a:p>
            <a:pPr lvl="1"/>
            <a:r>
              <a:rPr lang="en-US" dirty="0"/>
              <a:t>Values of Buffer registers.</a:t>
            </a:r>
          </a:p>
          <a:p>
            <a:pPr lvl="2"/>
            <a:r>
              <a:rPr lang="en-US" dirty="0"/>
              <a:t>Eight 64-bit words will be Initialized.</a:t>
            </a:r>
          </a:p>
          <a:p>
            <a:pPr lvl="2"/>
            <a:r>
              <a:rPr lang="en-US" dirty="0"/>
              <a:t>They will be updated for each round. (</a:t>
            </a:r>
            <a:r>
              <a:rPr lang="en-US" dirty="0">
                <a:highlight>
                  <a:srgbClr val="FFFF00"/>
                </a:highlight>
              </a:rPr>
              <a:t>HOW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Part of the original Message.</a:t>
            </a:r>
          </a:p>
          <a:p>
            <a:pPr lvl="2"/>
            <a:r>
              <a:rPr lang="en-US" dirty="0"/>
              <a:t>There is a process for that. </a:t>
            </a:r>
          </a:p>
          <a:p>
            <a:pPr lvl="2"/>
            <a:r>
              <a:rPr lang="en-US" dirty="0"/>
              <a:t>There are Eighty 64 bits.  What we have is 16 words (64-bits) (</a:t>
            </a:r>
            <a:r>
              <a:rPr lang="en-US" dirty="0">
                <a:highlight>
                  <a:srgbClr val="FFFF00"/>
                </a:highlight>
              </a:rPr>
              <a:t>HOW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 constant K</a:t>
            </a:r>
          </a:p>
          <a:p>
            <a:pPr lvl="2"/>
            <a:r>
              <a:rPr lang="en-US" dirty="0"/>
              <a:t>Eighty 64-bits will be generated randomly. (one time generated)</a:t>
            </a:r>
          </a:p>
          <a:p>
            <a:pPr lvl="2"/>
            <a:endParaRPr lang="en-US" dirty="0"/>
          </a:p>
          <a:p>
            <a:r>
              <a:rPr lang="en-US" dirty="0">
                <a:highlight>
                  <a:srgbClr val="FFFF00"/>
                </a:highlight>
              </a:rPr>
              <a:t>The question is “How these inputs will be mixed at each round?”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E968F-6E74-4B75-A6E0-91017718E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Cryptography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9C1084-EB19-41ED-B91D-5218779DE2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51779"/>
          <a:stretch/>
        </p:blipFill>
        <p:spPr>
          <a:xfrm>
            <a:off x="6633029" y="365125"/>
            <a:ext cx="5202295" cy="454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7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24568"/>
            <a:ext cx="2743199" cy="5412920"/>
          </a:xfrm>
        </p:spPr>
        <p:txBody>
          <a:bodyPr>
            <a:normAutofit/>
          </a:bodyPr>
          <a:lstStyle/>
          <a:p>
            <a:r>
              <a:rPr lang="en-US" dirty="0"/>
              <a:t>Class Objectives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7283" y="304800"/>
            <a:ext cx="9136117" cy="592863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The main objective of this class is to:</a:t>
            </a:r>
          </a:p>
          <a:p>
            <a:pPr marL="0" indent="0">
              <a:buNone/>
            </a:pPr>
            <a:endParaRPr lang="en-US" dirty="0"/>
          </a:p>
          <a:p>
            <a:pPr algn="l"/>
            <a:r>
              <a:rPr lang="en-US" sz="2000" b="0" i="0" u="none" strike="noStrike" baseline="0" dirty="0"/>
              <a:t>Summarize the applications of cryptographic hash functions.</a:t>
            </a:r>
          </a:p>
          <a:p>
            <a:pPr algn="l"/>
            <a:endParaRPr lang="en-US" sz="2000" b="0" i="0" u="none" strike="noStrike" baseline="0" dirty="0"/>
          </a:p>
          <a:p>
            <a:pPr algn="l"/>
            <a:r>
              <a:rPr lang="en-US" sz="2000" b="0" i="0" u="none" strike="noStrike" baseline="0" dirty="0"/>
              <a:t>Explain why a hash function used for message authentication needs to be secured.</a:t>
            </a:r>
          </a:p>
          <a:p>
            <a:pPr algn="l"/>
            <a:endParaRPr lang="en-US" sz="2000" b="0" i="0" u="none" strike="noStrike" baseline="0" dirty="0"/>
          </a:p>
          <a:p>
            <a:pPr algn="l"/>
            <a:r>
              <a:rPr lang="en-US" sz="2000" b="0" i="0" u="none" strike="noStrike" baseline="0" dirty="0"/>
              <a:t>Present an overview of the basic structure of cryptographic hash functions.</a:t>
            </a:r>
          </a:p>
          <a:p>
            <a:pPr algn="l"/>
            <a:endParaRPr lang="en-US" sz="2000" b="0" i="0" u="none" strike="noStrike" baseline="0" dirty="0"/>
          </a:p>
          <a:p>
            <a:pPr algn="l"/>
            <a:r>
              <a:rPr lang="en-US" sz="2000" b="0" i="0" u="none" strike="noStrike" baseline="0" dirty="0"/>
              <a:t>Describe how cipher block chaining can be used to construct a hash function.</a:t>
            </a:r>
          </a:p>
          <a:p>
            <a:pPr algn="l"/>
            <a:endParaRPr lang="en-US" sz="2000" b="0" i="0" u="none" strike="noStrike" baseline="0" dirty="0"/>
          </a:p>
          <a:p>
            <a:pPr algn="l"/>
            <a:r>
              <a:rPr lang="en-US" sz="2000" b="0" i="0" u="none" strike="noStrike" baseline="0" dirty="0"/>
              <a:t>Understand the operation of SHA-512.</a:t>
            </a:r>
            <a:endParaRPr lang="en-US" sz="32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Applied Cryptography </a:t>
            </a:r>
          </a:p>
        </p:txBody>
      </p:sp>
    </p:spTree>
    <p:extLst>
      <p:ext uri="{BB962C8B-B14F-4D97-AF65-F5344CB8AC3E}">
        <p14:creationId xmlns:p14="http://schemas.microsoft.com/office/powerpoint/2010/main" val="6822856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D93EE-82EB-40F9-9C21-46416D817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/>
              <a:t>SHA-512</a:t>
            </a:r>
            <a:br>
              <a:rPr lang="en-US" sz="2800"/>
            </a:br>
            <a:r>
              <a:rPr lang="en-US" sz="2800"/>
              <a:t>Step-4 / rounds/ </a:t>
            </a:r>
            <a:br>
              <a:rPr lang="en-US" sz="2800"/>
            </a:br>
            <a:r>
              <a:rPr lang="en-US" sz="2800"/>
              <a:t>Constant K and Buffers 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14E88419-2031-4476-88BF-B5E55CB3C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2121762"/>
            <a:ext cx="6204984" cy="3626917"/>
          </a:xfrm>
        </p:spPr>
        <p:txBody>
          <a:bodyPr>
            <a:normAutofit/>
          </a:bodyPr>
          <a:lstStyle/>
          <a:p>
            <a:r>
              <a:rPr lang="en-US" sz="1700" dirty="0"/>
              <a:t>K Constant</a:t>
            </a:r>
          </a:p>
          <a:p>
            <a:endParaRPr lang="en-US" sz="1700" dirty="0"/>
          </a:p>
          <a:p>
            <a:pPr lvl="1"/>
            <a:r>
              <a:rPr lang="en-US" sz="1700" dirty="0"/>
              <a:t>There are 80 constant K.</a:t>
            </a:r>
          </a:p>
          <a:p>
            <a:pPr lvl="1"/>
            <a:r>
              <a:rPr lang="en-US" sz="1700" dirty="0"/>
              <a:t>Each will be used for a round.</a:t>
            </a:r>
          </a:p>
          <a:p>
            <a:pPr lvl="1"/>
            <a:r>
              <a:rPr lang="en-US" sz="1700" dirty="0"/>
              <a:t>Each constant has 64-bit size.</a:t>
            </a:r>
          </a:p>
          <a:p>
            <a:pPr lvl="1"/>
            <a:r>
              <a:rPr lang="en-US" sz="1700" dirty="0"/>
              <a:t>Generated randomly one time.</a:t>
            </a:r>
          </a:p>
          <a:p>
            <a:endParaRPr lang="en-US" sz="1700" dirty="0"/>
          </a:p>
          <a:p>
            <a:r>
              <a:rPr lang="en-US" sz="1700" dirty="0"/>
              <a:t>Buffers </a:t>
            </a:r>
          </a:p>
          <a:p>
            <a:pPr lvl="1"/>
            <a:r>
              <a:rPr lang="en-US" sz="1700" dirty="0"/>
              <a:t>There are 8 buffers </a:t>
            </a:r>
          </a:p>
          <a:p>
            <a:pPr lvl="1"/>
            <a:r>
              <a:rPr lang="en-US" sz="1700" dirty="0"/>
              <a:t>Each is in 64-bit size</a:t>
            </a:r>
          </a:p>
          <a:p>
            <a:pPr lvl="1"/>
            <a:r>
              <a:rPr lang="en-US" sz="1700" dirty="0"/>
              <a:t>Initialized randomly, but updated within each round</a:t>
            </a:r>
          </a:p>
          <a:p>
            <a:pPr lvl="1"/>
            <a:endParaRPr lang="en-US" sz="1700" dirty="0"/>
          </a:p>
        </p:txBody>
      </p:sp>
      <p:pic>
        <p:nvPicPr>
          <p:cNvPr id="26" name="Picture 25" descr="A screen shot of a computer&#10;&#10;Description automatically generated">
            <a:extLst>
              <a:ext uri="{FF2B5EF4-FFF2-40B4-BE49-F238E27FC236}">
                <a16:creationId xmlns:a16="http://schemas.microsoft.com/office/drawing/2014/main" id="{F6CEFB9D-5760-408B-A04F-157093623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545" y="250835"/>
            <a:ext cx="5316416" cy="1703613"/>
          </a:xfrm>
          <a:prstGeom prst="rect">
            <a:avLst/>
          </a:prstGeom>
        </p:spPr>
      </p:pic>
      <p:pic>
        <p:nvPicPr>
          <p:cNvPr id="7" name="Content Placeholder 6" descr="A picture containing large, standing, people&#10;&#10;Description automatically generated">
            <a:extLst>
              <a:ext uri="{FF2B5EF4-FFF2-40B4-BE49-F238E27FC236}">
                <a16:creationId xmlns:a16="http://schemas.microsoft.com/office/drawing/2014/main" id="{05CD1C01-3334-480C-A7E1-F941B3CE78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31" r="1" b="2287"/>
          <a:stretch/>
        </p:blipFill>
        <p:spPr>
          <a:xfrm>
            <a:off x="6555545" y="1954448"/>
            <a:ext cx="5316416" cy="436235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13E85-70F8-4800-B045-9838ECF0D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latin typeface="Calibri" panose="020F0502020204030204"/>
                <a:ea typeface="+mn-ea"/>
                <a:cs typeface="+mn-cs"/>
              </a:rPr>
              <a:t>Applied Cryptography </a:t>
            </a:r>
          </a:p>
        </p:txBody>
      </p:sp>
    </p:spTree>
    <p:extLst>
      <p:ext uri="{BB962C8B-B14F-4D97-AF65-F5344CB8AC3E}">
        <p14:creationId xmlns:p14="http://schemas.microsoft.com/office/powerpoint/2010/main" val="29406670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A5778-D2F7-4A7C-A67C-DB923DF03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/>
              <a:t>Round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675E5-2BB7-4BAF-882C-9A051B2AC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593" y="3023128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1700" dirty="0"/>
              <a:t>The process of each round is going according to the shown equations.</a:t>
            </a:r>
          </a:p>
          <a:p>
            <a:r>
              <a:rPr lang="en-US" sz="1700" dirty="0"/>
              <a:t>Most of the equations have logic processes.</a:t>
            </a:r>
          </a:p>
          <a:p>
            <a:r>
              <a:rPr lang="en-US" sz="1700" dirty="0"/>
              <a:t>Inputs to all equations are</a:t>
            </a:r>
          </a:p>
          <a:p>
            <a:pPr lvl="1"/>
            <a:endParaRPr lang="en-US" sz="1700" dirty="0"/>
          </a:p>
          <a:p>
            <a:pPr lvl="1"/>
            <a:r>
              <a:rPr lang="en-US" sz="1700" dirty="0"/>
              <a:t>K constant values</a:t>
            </a:r>
          </a:p>
          <a:p>
            <a:pPr lvl="1"/>
            <a:r>
              <a:rPr lang="en-US" sz="1700" dirty="0"/>
              <a:t>Buffers’ content value</a:t>
            </a:r>
          </a:p>
          <a:p>
            <a:pPr lvl="1"/>
            <a:r>
              <a:rPr lang="en-US" sz="1700" dirty="0"/>
              <a:t>Part of the message (</a:t>
            </a:r>
            <a:r>
              <a:rPr lang="en-US" sz="1700" i="1" dirty="0"/>
              <a:t>w</a:t>
            </a:r>
            <a:r>
              <a:rPr lang="en-US" sz="1700" dirty="0"/>
              <a:t>)s</a:t>
            </a:r>
          </a:p>
          <a:p>
            <a:endParaRPr lang="en-US" sz="1700" dirty="0"/>
          </a:p>
          <a:p>
            <a:endParaRPr lang="en-US" sz="17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158A6B-AE7E-4F18-9DDA-23D3BF3D2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345" y="136525"/>
            <a:ext cx="6640936" cy="5987183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EA806-BAFB-42DC-A591-A0268BF6E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98967" y="6356350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Applied Cryptography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DFD847-BEB3-4303-A1C3-88BBFD813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688" y="136525"/>
            <a:ext cx="3445642" cy="265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49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184BB-C46F-49F7-BF2E-56C71FFE8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/>
              <a:t>Creating the 80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9382E-0CCA-4750-83CD-F556FEC8B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r>
              <a:rPr lang="en-US" sz="2000"/>
              <a:t>The first 16 words are coming from the original message directly.</a:t>
            </a:r>
          </a:p>
          <a:p>
            <a:endParaRPr lang="en-US" sz="2000"/>
          </a:p>
          <a:p>
            <a:r>
              <a:rPr lang="en-US" sz="2000"/>
              <a:t>The others are created according to the figure or the equations shown.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0DEAF0-7653-41C3-B349-9B94872E1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660" y="670582"/>
            <a:ext cx="6401629" cy="23156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5C8D57-E767-4D89-8238-D6A5069AB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853" y="3311788"/>
            <a:ext cx="6567436" cy="2316353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B63FE-6E7C-4E54-92A3-F22810FCE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Applied Cryptography </a:t>
            </a:r>
          </a:p>
        </p:txBody>
      </p:sp>
    </p:spTree>
    <p:extLst>
      <p:ext uri="{BB962C8B-B14F-4D97-AF65-F5344CB8AC3E}">
        <p14:creationId xmlns:p14="http://schemas.microsoft.com/office/powerpoint/2010/main" val="30415633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ruth table logic gates">
            <a:extLst>
              <a:ext uri="{FF2B5EF4-FFF2-40B4-BE49-F238E27FC236}">
                <a16:creationId xmlns:a16="http://schemas.microsoft.com/office/drawing/2014/main" id="{6CD97814-8D2F-4CB2-84D1-53635F593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859" y="731031"/>
            <a:ext cx="2648371" cy="315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7A7C8F-F43C-4082-8258-6D790A1A2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Some Truth Tables</a:t>
            </a:r>
          </a:p>
        </p:txBody>
      </p:sp>
      <p:pic>
        <p:nvPicPr>
          <p:cNvPr id="1028" name="Picture 4" descr="Image result for Add table of hexadecimal">
            <a:extLst>
              <a:ext uri="{FF2B5EF4-FFF2-40B4-BE49-F238E27FC236}">
                <a16:creationId xmlns:a16="http://schemas.microsoft.com/office/drawing/2014/main" id="{CD550717-5094-4EE7-8887-7A9192AE17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1" y="1432248"/>
            <a:ext cx="2659472" cy="174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majority function truth table">
            <a:extLst>
              <a:ext uri="{FF2B5EF4-FFF2-40B4-BE49-F238E27FC236}">
                <a16:creationId xmlns:a16="http://schemas.microsoft.com/office/drawing/2014/main" id="{8E40FE91-2D70-4AAD-BA9B-D1F5DBEFF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0143" y="430047"/>
            <a:ext cx="2646677" cy="375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Add table of hexadecimal">
            <a:extLst>
              <a:ext uri="{FF2B5EF4-FFF2-40B4-BE49-F238E27FC236}">
                <a16:creationId xmlns:a16="http://schemas.microsoft.com/office/drawing/2014/main" id="{0DF96093-9F97-4B98-91E4-0C94853CB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25269" y="1395312"/>
            <a:ext cx="2648372" cy="186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295CC-04C7-4280-8BE6-4DEA2A6FD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2430"/>
            <a:ext cx="41148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Applied Cryptography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69463F-E540-4F91-B220-0D3AEF0C99D6}"/>
              </a:ext>
            </a:extLst>
          </p:cNvPr>
          <p:cNvSpPr txBox="1"/>
          <p:nvPr/>
        </p:nvSpPr>
        <p:spPr>
          <a:xfrm>
            <a:off x="9892530" y="3289806"/>
            <a:ext cx="1924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Hexadecimal  Multiplication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D3F5BA-C4E2-4A85-A057-416EE0CC773B}"/>
              </a:ext>
            </a:extLst>
          </p:cNvPr>
          <p:cNvSpPr txBox="1"/>
          <p:nvPr/>
        </p:nvSpPr>
        <p:spPr>
          <a:xfrm>
            <a:off x="506233" y="3105834"/>
            <a:ext cx="1924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Hexadecimal  Addition</a:t>
            </a:r>
          </a:p>
        </p:txBody>
      </p:sp>
    </p:spTree>
    <p:extLst>
      <p:ext uri="{BB962C8B-B14F-4D97-AF65-F5344CB8AC3E}">
        <p14:creationId xmlns:p14="http://schemas.microsoft.com/office/powerpoint/2010/main" val="16446721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80284-4E25-414F-8000-41BBE73A2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A99A9F-7732-4628-B7FB-451FBED303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Based on the parameters of the SHA-512. Design modified SHA-512 that accepts only (16-bits) size if padding bits and length representation bits are neglected (not considered).</a:t>
                </a:r>
              </a:p>
              <a:p>
                <a:r>
                  <a:rPr lang="en-US" dirty="0"/>
                  <a:t>Knowing that:</a:t>
                </a:r>
              </a:p>
              <a:p>
                <a:pPr lvl="1"/>
                <a:endParaRPr lang="en-US" dirty="0"/>
              </a:p>
              <a:p>
                <a:pPr lvl="2"/>
                <a:r>
                  <a:rPr lang="en-US" dirty="0"/>
                  <a:t>Output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M should be the multiplication of 16.</a:t>
                </a:r>
              </a:p>
              <a:p>
                <a:pPr lvl="2"/>
                <a:r>
                  <a:rPr lang="en-US" dirty="0"/>
                  <a:t>Number of rounds = Number of constant Ks =  80.</a:t>
                </a:r>
              </a:p>
              <a:p>
                <a:pPr lvl="2"/>
                <a:r>
                  <a:rPr lang="en-US" dirty="0"/>
                  <a:t>Number of buffers = 8 (</a:t>
                </a:r>
                <a:r>
                  <a:rPr lang="en-US" dirty="0" err="1"/>
                  <a:t>a,b,c,d,e,f,g,h</a:t>
                </a:r>
                <a:r>
                  <a:rPr lang="en-US" dirty="0"/>
                  <a:t>).</a:t>
                </a:r>
              </a:p>
              <a:p>
                <a:r>
                  <a:rPr lang="en-US" dirty="0"/>
                  <a:t>Through your design you have to find the following parameters and you have to draw the new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A99A9F-7732-4628-B7FB-451FBED303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F4ECE-D363-4287-ABCC-8F9A2D87F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Cryptography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8119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Desks in empty classroom">
            <a:extLst>
              <a:ext uri="{FF2B5EF4-FFF2-40B4-BE49-F238E27FC236}">
                <a16:creationId xmlns:a16="http://schemas.microsoft.com/office/drawing/2014/main" id="{1E7F1243-097A-4E1B-9DB9-BA1C8C5AD6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93" b="1543"/>
          <a:stretch/>
        </p:blipFill>
        <p:spPr>
          <a:xfrm>
            <a:off x="0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7B924-9E20-4D2B-87FE-42C6D973F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3133" y="2021606"/>
            <a:ext cx="5257800" cy="302989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0000" b="1" dirty="0">
                <a:solidFill>
                  <a:srgbClr val="0070C0"/>
                </a:solidFill>
              </a:rPr>
              <a:t>CLASS </a:t>
            </a:r>
          </a:p>
          <a:p>
            <a:pPr marL="0" indent="0" algn="ctr">
              <a:buNone/>
            </a:pPr>
            <a:r>
              <a:rPr lang="en-US" sz="10000" b="1" dirty="0">
                <a:solidFill>
                  <a:srgbClr val="0070C0"/>
                </a:solidFill>
              </a:rPr>
              <a:t>END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9569B-5047-4639-8E9D-550BCF56F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Applied Cryptography </a:t>
            </a:r>
          </a:p>
        </p:txBody>
      </p:sp>
    </p:spTree>
    <p:extLst>
      <p:ext uri="{BB962C8B-B14F-4D97-AF65-F5344CB8AC3E}">
        <p14:creationId xmlns:p14="http://schemas.microsoft.com/office/powerpoint/2010/main" val="682349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58D59-773F-4D67-87BF-39E2B09E1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Cryptography Hash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937731-7E33-4425-8F30-C5F218874F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</a:t>
                </a:r>
                <a:r>
                  <a:rPr lang="en-US" dirty="0">
                    <a:highlight>
                      <a:srgbClr val="FFFF00"/>
                    </a:highlight>
                  </a:rPr>
                  <a:t>hash function </a:t>
                </a:r>
                <a:r>
                  <a:rPr lang="en-US" i="1" dirty="0">
                    <a:solidFill>
                      <a:srgbClr val="FF0000"/>
                    </a:solidFill>
                  </a:rPr>
                  <a:t>H</a:t>
                </a:r>
                <a:r>
                  <a:rPr lang="en-US" dirty="0"/>
                  <a:t> accepts a variable-length block of data as input and produces a fixed-size result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referred to as a </a:t>
                </a:r>
                <a:r>
                  <a:rPr lang="en-US" dirty="0">
                    <a:highlight>
                      <a:srgbClr val="FFFF00"/>
                    </a:highlight>
                  </a:rPr>
                  <a:t>hash value </a:t>
                </a:r>
                <a:r>
                  <a:rPr lang="en-US" dirty="0"/>
                  <a:t>or a </a:t>
                </a:r>
                <a:r>
                  <a:rPr lang="en-US" dirty="0">
                    <a:highlight>
                      <a:srgbClr val="FFFF00"/>
                    </a:highlight>
                  </a:rPr>
                  <a:t>hash code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The good properties of a hash function are: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When applied to a large set of inputs, outputs will be evenly distributed and superficially random.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Change to any bit or bits in results, with high probability, in a change to the hash value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937731-7E33-4425-8F30-C5F218874F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2D50B-0AC0-4A4D-846C-3617CA8F2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Cryptography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685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1CA73-FD90-44B0-AD86-B8AD05188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Cryptography Hash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1E7BF-FCAB-432E-A125-E99277DAB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cryptographic hash function is an algorithm for which its reverse computation infeasible to find either:</a:t>
            </a:r>
          </a:p>
          <a:p>
            <a:endParaRPr lang="en-US" sz="1800" b="0" i="0" u="none" strike="noStrike" baseline="0" dirty="0">
              <a:solidFill>
                <a:srgbClr val="070707"/>
              </a:solidFill>
              <a:latin typeface="PalatinoETW02-Roman"/>
            </a:endParaRPr>
          </a:p>
          <a:p>
            <a:pPr lvl="1"/>
            <a:r>
              <a:rPr lang="en-US" dirty="0"/>
              <a:t>A data object that maps to a pre-specified hash result (the one-way property) or</a:t>
            </a:r>
          </a:p>
          <a:p>
            <a:pPr lvl="1"/>
            <a:r>
              <a:rPr lang="en-US" dirty="0"/>
              <a:t>Two data objects that map to the same hash result (the collision-free property). </a:t>
            </a:r>
          </a:p>
          <a:p>
            <a:pPr lvl="1"/>
            <a:endParaRPr lang="en-US" dirty="0"/>
          </a:p>
          <a:p>
            <a:r>
              <a:rPr lang="en-US" dirty="0"/>
              <a:t>Because of these characteristics, hash functions are often used to determine whether data has changed or not.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0D5D3-3947-4325-8B78-143B0783F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Cryptography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6929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22447-8C28-4007-819F-3FABE4F6A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96" y="210725"/>
            <a:ext cx="3505495" cy="974451"/>
          </a:xfrm>
        </p:spPr>
        <p:txBody>
          <a:bodyPr>
            <a:normAutofit/>
          </a:bodyPr>
          <a:lstStyle/>
          <a:p>
            <a:r>
              <a:rPr lang="en-US" dirty="0"/>
              <a:t>SHA - 512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DB8DD8-4DE6-4DA2-B088-B2128613C7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4696" y="1420838"/>
                <a:ext cx="4331033" cy="480298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000" dirty="0"/>
                  <a:t>This algorithm takes message (&lt;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128</m:t>
                        </m:r>
                      </m:sup>
                    </m:sSup>
                  </m:oMath>
                </a14:m>
                <a:r>
                  <a:rPr lang="en-US" sz="2000" dirty="0"/>
                  <a:t>) as input.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Input is processed as (1024 bit ) blocks.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The size of output (digest message) is = 512 bits.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Number of rounds =  80.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Has (8) buffers, each has 64-bits size.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This will be achieved in five steps.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DB8DD8-4DE6-4DA2-B088-B2128613C7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4696" y="1420838"/>
                <a:ext cx="4331033" cy="4802982"/>
              </a:xfrm>
              <a:blipFill>
                <a:blip r:embed="rId2"/>
                <a:stretch>
                  <a:fillRect l="-1266" t="-1777" r="-1266" b="-1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creenshot of a video game&#10;&#10;Description automatically generated">
            <a:extLst>
              <a:ext uri="{FF2B5EF4-FFF2-40B4-BE49-F238E27FC236}">
                <a16:creationId xmlns:a16="http://schemas.microsoft.com/office/drawing/2014/main" id="{A47111E1-6A1A-4B0D-8556-71F56CEAE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862" y="1185176"/>
            <a:ext cx="6019331" cy="4484401"/>
          </a:xfrm>
          <a:prstGeom prst="rect">
            <a:avLst/>
          </a:prstGeom>
          <a:effectLst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37F35-40C2-4A84-9DD6-C505FE973F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2BCAF2F-EBA6-4934-9CC8-D7473A8A80C2}" type="datetime1">
              <a:rPr lang="en-US" smtClean="0"/>
              <a:pPr>
                <a:spcAft>
                  <a:spcPts val="600"/>
                </a:spcAft>
              </a:pPr>
              <a:t>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51F6A-83C6-4F01-B818-819E65EC4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23688" y="6356350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rgbClr val="303030"/>
                </a:solidFill>
              </a:rPr>
              <a:t>Data Security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EDFA5-D475-4105-95F3-6944C004F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4B7E4EF-A1BD-40F4-AB7B-04F084DD991D}" type="slidenum">
              <a:rPr lang="en-US">
                <a:solidFill>
                  <a:srgbClr val="303030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769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442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C6AC5C-CA15-47A7-93B7-F4F9483A6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Cryptography Hash Function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E21E49C-F9D8-4CAA-A653-4D1C251D21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9467"/>
          <a:stretch/>
        </p:blipFill>
        <p:spPr>
          <a:xfrm>
            <a:off x="5075367" y="961812"/>
            <a:ext cx="5114664" cy="493098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CCEC3-6F7B-4384-B574-BE8CE4DE4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6613" y="6356350"/>
            <a:ext cx="703217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Applied Cryptography </a:t>
            </a:r>
          </a:p>
        </p:txBody>
      </p:sp>
    </p:spTree>
    <p:extLst>
      <p:ext uri="{BB962C8B-B14F-4D97-AF65-F5344CB8AC3E}">
        <p14:creationId xmlns:p14="http://schemas.microsoft.com/office/powerpoint/2010/main" val="3567382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BE222-02EE-4B88-9DB1-24C0707CA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Cryptographic Hash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1565B-0C9E-41E6-A8D7-CC20B6237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Perhaps the most versatile cryptographic algorithm is the cryptographic hash function.</a:t>
            </a:r>
          </a:p>
          <a:p>
            <a:r>
              <a:rPr lang="en-US" dirty="0"/>
              <a:t>It is used in a wide variety of security applications and Internet protocols. </a:t>
            </a:r>
          </a:p>
          <a:p>
            <a:r>
              <a:rPr lang="en-US" dirty="0"/>
              <a:t>Cryptographic hash functions is </a:t>
            </a:r>
            <a:r>
              <a:rPr lang="en-US" dirty="0">
                <a:highlight>
                  <a:srgbClr val="FFFF00"/>
                </a:highlight>
              </a:rPr>
              <a:t>useful for a range of applications</a:t>
            </a:r>
            <a:r>
              <a:rPr lang="en-US" dirty="0"/>
              <a:t>. </a:t>
            </a:r>
          </a:p>
          <a:p>
            <a:endParaRPr lang="en-US" dirty="0"/>
          </a:p>
          <a:p>
            <a:pPr lvl="1"/>
            <a:r>
              <a:rPr lang="en-US" sz="2000" b="0" i="0" u="none" strike="noStrike" baseline="0" dirty="0">
                <a:highlight>
                  <a:srgbClr val="FFFF00"/>
                </a:highlight>
                <a:latin typeface="PalatinoETW02-Roman"/>
              </a:rPr>
              <a:t>Message Authentication</a:t>
            </a:r>
            <a:r>
              <a:rPr lang="en-US" sz="2000" b="0" i="0" u="none" strike="noStrike" baseline="0" dirty="0">
                <a:latin typeface="PalatinoETW02-Roman"/>
              </a:rPr>
              <a:t>.</a:t>
            </a:r>
          </a:p>
          <a:p>
            <a:pPr lvl="1"/>
            <a:endParaRPr lang="en-US" sz="2000" b="0" i="0" u="none" strike="noStrike" baseline="0" dirty="0">
              <a:latin typeface="PalatinoETW02-Roman"/>
            </a:endParaRPr>
          </a:p>
          <a:p>
            <a:pPr lvl="1"/>
            <a:r>
              <a:rPr lang="en-US" sz="2000" b="0" i="0" u="none" strike="noStrike" baseline="0" dirty="0">
                <a:highlight>
                  <a:srgbClr val="FFFF00"/>
                </a:highlight>
                <a:latin typeface="PalatinoETW02-Roman"/>
              </a:rPr>
              <a:t>Digital Signatures</a:t>
            </a:r>
            <a:endParaRPr lang="en-US" sz="2000" dirty="0">
              <a:highlight>
                <a:srgbClr val="FFFF00"/>
              </a:highlight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1AE8E-5D1E-4800-986D-90665CC2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Cryptography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766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A703B-2233-494F-9BF9-BE87C9BEC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Cryptographic Hash Functions</a:t>
            </a:r>
            <a:br>
              <a:rPr lang="en-US" dirty="0"/>
            </a:br>
            <a:r>
              <a:rPr lang="en-US" sz="3600" i="1" dirty="0"/>
              <a:t>Message Authentication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8E091-DEA8-4729-8FDF-E4851B740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dirty="0"/>
              <a:t>Message authentication is a mechanism or service </a:t>
            </a:r>
            <a:r>
              <a:rPr lang="en-US" dirty="0">
                <a:highlight>
                  <a:srgbClr val="FFFF00"/>
                </a:highlight>
              </a:rPr>
              <a:t>used to verify the integrity of a message.</a:t>
            </a:r>
          </a:p>
          <a:p>
            <a:pPr algn="l"/>
            <a:endParaRPr lang="en-US" dirty="0"/>
          </a:p>
          <a:p>
            <a:pPr lvl="1"/>
            <a:r>
              <a:rPr lang="en-US" dirty="0"/>
              <a:t>Message authentication assures </a:t>
            </a:r>
            <a:r>
              <a:rPr lang="en-US" dirty="0">
                <a:highlight>
                  <a:srgbClr val="FFFF00"/>
                </a:highlight>
              </a:rPr>
              <a:t>that data received are exactly as sent </a:t>
            </a:r>
            <a:r>
              <a:rPr lang="en-US" dirty="0"/>
              <a:t>(i.e., there is no modification, insertion, deletion, or replay).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requirement that the authentication mechanism assures that the purported identity of the </a:t>
            </a:r>
            <a:r>
              <a:rPr lang="en-US" dirty="0">
                <a:highlight>
                  <a:srgbClr val="FFFF00"/>
                </a:highlight>
              </a:rPr>
              <a:t>sender is valid</a:t>
            </a:r>
            <a:r>
              <a:rPr lang="en-US" dirty="0"/>
              <a:t>.</a:t>
            </a:r>
          </a:p>
          <a:p>
            <a:pPr algn="l"/>
            <a:endParaRPr lang="en-US" sz="1800" b="0" i="0" u="none" strike="noStrike" baseline="0" dirty="0">
              <a:solidFill>
                <a:srgbClr val="070707"/>
              </a:solidFill>
              <a:latin typeface="PalatinoETW02-Roman"/>
            </a:endParaRPr>
          </a:p>
          <a:p>
            <a:r>
              <a:rPr lang="en-US" dirty="0"/>
              <a:t>When a hash function is used to provide message authentication, the hash function value is often referred to as a </a:t>
            </a:r>
            <a:r>
              <a:rPr lang="en-US" b="1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PalatinoETW02-Bold"/>
              </a:rPr>
              <a:t>message digest.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4B2E0-9384-42F4-BF61-CFB90BE49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Cryptography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458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C4894-FD60-46D5-B1DD-05F2EE262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Authentication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B3AE2-5CF7-4A19-AE28-98EFD6981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877910" cy="4424855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/>
              <a:t>The sender computes a hash value as a function of the bits in the message and transmits both the hash value and the message. 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The receiver performs the same hash calculation on the message bits and compares this value with the incoming hash value.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If there is a mismatch, the receiver knows that the message (or possibly the hash value) has been altered.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3F0BE-FFBE-469B-B98B-D4A5EFE39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Applied Cryptography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F93111-0351-4D71-8E90-5007E80C7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5614" y="1690688"/>
            <a:ext cx="5177568" cy="41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41756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0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4_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5847</TotalTime>
  <Words>2159</Words>
  <Application>Microsoft Office PowerPoint</Application>
  <PresentationFormat>Widescreen</PresentationFormat>
  <Paragraphs>324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PalatinoETW02-Bold</vt:lpstr>
      <vt:lpstr>PalatinoETW02-Roman</vt:lpstr>
      <vt:lpstr>Times New Roman</vt:lpstr>
      <vt:lpstr>Wingdings</vt:lpstr>
      <vt:lpstr>1_Office Theme</vt:lpstr>
      <vt:lpstr>2_Office Theme</vt:lpstr>
      <vt:lpstr>4_Office Theme</vt:lpstr>
      <vt:lpstr>Applied Cryptography    SHA512</vt:lpstr>
      <vt:lpstr>HTTPS (Web Browsing)</vt:lpstr>
      <vt:lpstr>Class Objectives </vt:lpstr>
      <vt:lpstr>Cryptography Hash Function</vt:lpstr>
      <vt:lpstr>Cryptography Hash Function</vt:lpstr>
      <vt:lpstr>Cryptography Hash Function</vt:lpstr>
      <vt:lpstr>Applications of Cryptographic Hash Functions</vt:lpstr>
      <vt:lpstr>Cryptographic Hash Functions Message Authentication</vt:lpstr>
      <vt:lpstr>Message Authentication Process</vt:lpstr>
      <vt:lpstr>Attack on Message Authentication</vt:lpstr>
      <vt:lpstr>Methods of Message Authentication  </vt:lpstr>
      <vt:lpstr>Introduction </vt:lpstr>
      <vt:lpstr>Message Encryption symmetric and Asymmetric Systems</vt:lpstr>
      <vt:lpstr>Cryptographic Hash Function Types of Message Authentication</vt:lpstr>
      <vt:lpstr>Cryptographic Hash Function Types of Message Authentication</vt:lpstr>
      <vt:lpstr>Cryptographic Hash Function Types of Message Authentication</vt:lpstr>
      <vt:lpstr>Cryptographic Hash Function Types of Message Authentication</vt:lpstr>
      <vt:lpstr>Security Requirements </vt:lpstr>
      <vt:lpstr>Class Objective </vt:lpstr>
      <vt:lpstr>Secure Hash Algorithm (SHA) Introduction </vt:lpstr>
      <vt:lpstr>Secure Hash Function Introduction </vt:lpstr>
      <vt:lpstr>SHA - 512</vt:lpstr>
      <vt:lpstr>Steps  of SHA-521</vt:lpstr>
      <vt:lpstr>SHA-512 Step - 1</vt:lpstr>
      <vt:lpstr>SHA-512 Step - 1</vt:lpstr>
      <vt:lpstr>SHA-512 Step - 2</vt:lpstr>
      <vt:lpstr>SHA-512 Step-3</vt:lpstr>
      <vt:lpstr>SHA-512 Step-4</vt:lpstr>
      <vt:lpstr>SHA-512 Step-4 / rounds</vt:lpstr>
      <vt:lpstr>SHA-512 Step-4 / rounds/  Constant K and Buffers </vt:lpstr>
      <vt:lpstr>Round Function</vt:lpstr>
      <vt:lpstr>Creating the 80 words</vt:lpstr>
      <vt:lpstr>Some Truth Tables</vt:lpstr>
      <vt:lpstr>Quiz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Security</dc:title>
  <dc:creator>Saman Mirza Abdulla</dc:creator>
  <cp:lastModifiedBy>Saman Abdullah</cp:lastModifiedBy>
  <cp:revision>53</cp:revision>
  <dcterms:created xsi:type="dcterms:W3CDTF">2019-11-28T14:37:53Z</dcterms:created>
  <dcterms:modified xsi:type="dcterms:W3CDTF">2026-02-25T08:10:47Z</dcterms:modified>
</cp:coreProperties>
</file>