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75" r:id="rId4"/>
    <p:sldId id="273" r:id="rId5"/>
    <p:sldId id="277" r:id="rId6"/>
    <p:sldId id="276" r:id="rId7"/>
    <p:sldId id="351" r:id="rId8"/>
    <p:sldId id="256" r:id="rId9"/>
    <p:sldId id="258" r:id="rId10"/>
    <p:sldId id="260" r:id="rId11"/>
    <p:sldId id="355" r:id="rId12"/>
    <p:sldId id="267" r:id="rId13"/>
    <p:sldId id="271" r:id="rId14"/>
    <p:sldId id="356" r:id="rId15"/>
    <p:sldId id="364" r:id="rId16"/>
    <p:sldId id="358" r:id="rId17"/>
    <p:sldId id="366" r:id="rId18"/>
    <p:sldId id="3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7" d="100"/>
          <a:sy n="57" d="100"/>
        </p:scale>
        <p:origin x="10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7CDFE-F03B-9AFE-DFE4-977FC7D13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C6C09A-6595-59CB-C355-3FB331A79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C3DEC-852E-615E-CCF6-9ACC74FA1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2E89-29CA-49B2-A85C-AA8A92F6C41A}" type="datetimeFigureOut">
              <a:rPr lang="en-GB" smtClean="0"/>
              <a:t>07/04/2026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72D53-AF71-0B88-4D33-8FD50DE7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3958D-0168-8FA3-F9E3-9378DF67A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E0B8-03A8-4AE6-A2AE-0A0BF3897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88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F8477-A590-15B1-206E-6EB45BBCE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9F6AB1-3362-D5A4-59E0-177F4768B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DF87C-FF4E-C4D0-EA05-F657923CC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2E89-29CA-49B2-A85C-AA8A92F6C41A}" type="datetimeFigureOut">
              <a:rPr lang="en-GB" smtClean="0"/>
              <a:t>07/04/2026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6DC38-DD67-F86C-CF36-708282B35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0C069-2C94-642E-C810-56CAC9D9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E0B8-03A8-4AE6-A2AE-0A0BF3897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44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6DEBAF-A762-D76A-D95A-30DA827154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E054FB-1CBA-7BF5-FC9B-8212229BF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F8D55-3680-4587-F374-152CF2CE4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2E89-29CA-49B2-A85C-AA8A92F6C41A}" type="datetimeFigureOut">
              <a:rPr lang="en-GB" smtClean="0"/>
              <a:t>07/04/2026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96F4A-3C30-0CCF-CC12-0019A1692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19D1C-864E-24FC-1227-4D33CD31A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E0B8-03A8-4AE6-A2AE-0A0BF3897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93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6D981-4BBF-C63F-732E-E32956EEA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A734C-C7B1-4F48-4D85-7346E37CE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31B68-3568-2D6E-A03D-9260B216E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2E89-29CA-49B2-A85C-AA8A92F6C41A}" type="datetimeFigureOut">
              <a:rPr lang="en-GB" smtClean="0"/>
              <a:t>07/04/2026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4CF0B-710E-9039-9FEB-F5B550114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E6471-F42D-2E2C-6C4F-BB3A27413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E0B8-03A8-4AE6-A2AE-0A0BF3897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24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20BD5-64F0-EBDB-65BD-5CEDCA96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2A311-9910-5D28-F569-D3EE081B0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47EB8-2ACE-3FC1-3492-CC7F9230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2E89-29CA-49B2-A85C-AA8A92F6C41A}" type="datetimeFigureOut">
              <a:rPr lang="en-GB" smtClean="0"/>
              <a:t>07/04/2026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0AA4B-F252-5415-E5A8-E037F108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B5CFB-2B59-3075-3C6C-B421BA177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E0B8-03A8-4AE6-A2AE-0A0BF3897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61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3BA55-5B67-A859-8097-7471ED014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A4013-B3DA-2669-B625-48B41627A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A66E8C-7602-CC32-CA99-2D2D1DE25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77FEB-0025-CCED-A56B-2AAB315BF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2E89-29CA-49B2-A85C-AA8A92F6C41A}" type="datetimeFigureOut">
              <a:rPr lang="en-GB" smtClean="0"/>
              <a:t>07/04/2026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BD5A8-AD1E-9219-A694-3ED28E63E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7AE73-A969-9922-5032-95445A17E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E0B8-03A8-4AE6-A2AE-0A0BF3897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50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29F95-B31C-5D0F-89B0-35F418CC2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100DD-1FA5-7256-AB62-5DB220388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712EE-6D8C-E3EA-D1CC-F76195D91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7AA944-0ECF-BB88-AAA9-9CC583FA2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D9BFD-4765-B378-73FC-520853A5D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7215C-9CA5-A60E-740A-38E5EECFB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2E89-29CA-49B2-A85C-AA8A92F6C41A}" type="datetimeFigureOut">
              <a:rPr lang="en-GB" smtClean="0"/>
              <a:t>07/04/2026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78330D-E3E2-517C-D65E-EE9F6E5B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074065-EB37-F073-A9A5-5D7D8200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E0B8-03A8-4AE6-A2AE-0A0BF3897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490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90C0A-8EB1-642D-A902-42AD394D7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EF48FE-B17B-9F3A-C6E1-1291A8C5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2E89-29CA-49B2-A85C-AA8A92F6C41A}" type="datetimeFigureOut">
              <a:rPr lang="en-GB" smtClean="0"/>
              <a:t>07/04/2026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E82E70-A73B-2FCE-F802-2B90BC651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CE63C-86AB-579B-BF7C-7764A9B46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E0B8-03A8-4AE6-A2AE-0A0BF3897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08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3F8819-2E5A-1523-CF9B-2C9DDA576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2E89-29CA-49B2-A85C-AA8A92F6C41A}" type="datetimeFigureOut">
              <a:rPr lang="en-GB" smtClean="0"/>
              <a:t>07/04/2026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86AC58-8029-B129-8627-037DEA004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E59BD-2F38-A714-C43D-3519AEC60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E0B8-03A8-4AE6-A2AE-0A0BF3897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20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F11D9-6D8F-F892-FA7B-B88CD3C14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1210E-584C-D421-194F-3FFB32800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85C4C-970F-556E-6C7B-5FB96C931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F666A-B486-DDED-8B74-EBBE31575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2E89-29CA-49B2-A85C-AA8A92F6C41A}" type="datetimeFigureOut">
              <a:rPr lang="en-GB" smtClean="0"/>
              <a:t>07/04/2026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5AC2E-795B-5171-96FA-813DE8011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17EB6-81BF-BBFD-13D7-AFBD0B965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E0B8-03A8-4AE6-A2AE-0A0BF3897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11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5C344-F8D4-8C70-FBC7-0F5301E4E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72CA7C-2413-12D2-7DE3-0BDF371BF5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C33C4-5868-319A-0623-9386199B2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F0B51-27A4-8662-4F2D-B54BDF903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2E89-29CA-49B2-A85C-AA8A92F6C41A}" type="datetimeFigureOut">
              <a:rPr lang="en-GB" smtClean="0"/>
              <a:t>07/04/2026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DB97F-BA0E-57DF-5DC4-2DDE301B7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A3E94-C2A8-6F73-BA15-F9B38A858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1E0B8-03A8-4AE6-A2AE-0A0BF3897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23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0D1945-BCB1-F562-66DC-849093085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AD87A-1EC9-DAA5-E6AA-DB8A51647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892D7-01F1-12B0-92A0-68E722870B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2D2E89-29CA-49B2-A85C-AA8A92F6C41A}" type="datetimeFigureOut">
              <a:rPr lang="en-GB" smtClean="0"/>
              <a:t>07/04/2026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984DE-3646-DE34-5BBC-02F125017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42847-78D6-06BC-FD0F-216EA9EEE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F1E0B8-03A8-4AE6-A2AE-0A0BF3897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64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mputer screen shot of a shield with a lock&#10;&#10;Description automatically generated">
            <a:extLst>
              <a:ext uri="{FF2B5EF4-FFF2-40B4-BE49-F238E27FC236}">
                <a16:creationId xmlns:a16="http://schemas.microsoft.com/office/drawing/2014/main" id="{F52ACEBB-8BB2-A432-9FF4-519301E408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32" t="4088" r="23662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EA54B8-16AB-9B24-DB67-EAD020A8B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sv-SE" sz="4800"/>
              <a:t>Applied Cryptography </a:t>
            </a:r>
            <a:r>
              <a:rPr lang="en-US" sz="4800"/>
              <a:t> </a:t>
            </a:r>
            <a:br>
              <a:rPr lang="en-US" sz="4800"/>
            </a:br>
            <a:r>
              <a:rPr lang="sv-SE" sz="4800"/>
              <a:t> </a:t>
            </a:r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0E751-5795-64EC-E11F-2A897A88E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sv-SE" sz="2000"/>
              <a:t>Saman.mirza@itu.edu.iq</a:t>
            </a:r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813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sv-SE" dirty="0"/>
              <a:t>Solution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7034" y="2198362"/>
                <a:ext cx="4958966" cy="3917773"/>
              </a:xfrm>
            </p:spPr>
            <p:txBody>
              <a:bodyPr>
                <a:normAutofit/>
              </a:bodyPr>
              <a:lstStyle/>
              <a:p>
                <a:r>
                  <a:rPr lang="en-US" sz="2000"/>
                  <a:t>Compute Hash </a:t>
                </a:r>
              </a:p>
              <a:p>
                <a:pPr lvl="1"/>
                <a:r>
                  <a:rPr lang="en-US" sz="2000"/>
                  <a:t>H(M) = (65 + 66) mod 100 = 31</a:t>
                </a:r>
              </a:p>
              <a:p>
                <a:r>
                  <a:rPr lang="en-US" sz="2000"/>
                  <a:t>Combine Message and Hash</a:t>
                </a:r>
              </a:p>
              <a:p>
                <a:pPr lvl="1"/>
                <a:r>
                  <a:rPr lang="en-US" sz="2000"/>
                  <a:t>[65, 66, 31]</a:t>
                </a:r>
              </a:p>
              <a:p>
                <a:r>
                  <a:rPr lang="en-US" sz="2000"/>
                  <a:t>Encrypt Data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b="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ar-AE" sz="2000" b="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ar-AE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ar-AE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 sz="2000" i="1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ar-AE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 sz="2000" i="1">
                        <a:latin typeface="Cambria Math" panose="02040503050406030204" pitchFamily="18" charset="0"/>
                      </a:rPr>
                      <m:t> + </m:t>
                    </m:r>
                    <m:r>
                      <a:rPr lang="ar-AE" sz="20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ar-AE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ar-AE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ar-AE" sz="2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ar-AE" sz="2000" i="1">
                        <a:latin typeface="Cambria Math" panose="02040503050406030204" pitchFamily="18" charset="0"/>
                      </a:rPr>
                      <m:t>𝑒𝑟𝑒</m:t>
                    </m:r>
                    <m:r>
                      <a:rPr lang="ar-AE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ar-AE" sz="20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ar-AE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2000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ar-AE" sz="2000" b="0" i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ar-AE" sz="2000"/>
              </a:p>
              <a:p>
                <a:pPr lvl="1"/>
                <a:r>
                  <a:rPr lang="ar-AE" sz="2000"/>
                  <a:t>65→75</a:t>
                </a:r>
              </a:p>
              <a:p>
                <a:pPr lvl="1"/>
                <a:r>
                  <a:rPr lang="ar-AE" sz="2000"/>
                  <a:t>66→76</a:t>
                </a:r>
              </a:p>
              <a:p>
                <a:pPr lvl="1"/>
                <a:r>
                  <a:rPr lang="ar-AE" sz="2000"/>
                  <a:t>31→41</a:t>
                </a:r>
              </a:p>
              <a:p>
                <a:pPr lvl="1"/>
                <a:r>
                  <a:rPr lang="en-US" sz="2000"/>
                  <a:t>Cipher: [75, 76, 41]</a:t>
                </a:r>
              </a:p>
              <a:p>
                <a:endParaRPr lang="en-US" sz="200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7034" y="2198362"/>
                <a:ext cx="4958966" cy="3917773"/>
              </a:xfrm>
              <a:blipFill>
                <a:blip r:embed="rId2"/>
                <a:stretch>
                  <a:fillRect l="-1107" t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0C8C9BA-2A03-9637-2A26-BFE4B9853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33717"/>
            <a:ext cx="5742691" cy="1507457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AB4C41-112B-B5EC-268A-E07C4CE44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47C610-DE43-F770-0845-B8F89E35D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2E035F2-5107-7A35-F769-7110BAD10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22A0CE-1264-B084-F41A-5F334B68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12" y="155461"/>
            <a:ext cx="9392421" cy="1330841"/>
          </a:xfrm>
        </p:spPr>
        <p:txBody>
          <a:bodyPr>
            <a:normAutofit/>
          </a:bodyPr>
          <a:lstStyle/>
          <a:p>
            <a:r>
              <a:rPr lang="sv-SE" dirty="0"/>
              <a:t>Solution (Decryption)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BBFE10-BB2A-6342-DE9A-A496951E04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37034" y="2198362"/>
                <a:ext cx="4958966" cy="3917773"/>
              </a:xfrm>
            </p:spPr>
            <p:txBody>
              <a:bodyPr>
                <a:normAutofit/>
              </a:bodyPr>
              <a:lstStyle/>
              <a:p>
                <a:r>
                  <a:rPr lang="en-US" sz="2000"/>
                  <a:t>Compute Hash </a:t>
                </a:r>
              </a:p>
              <a:p>
                <a:pPr lvl="1"/>
                <a:r>
                  <a:rPr lang="en-US" sz="2000"/>
                  <a:t>H(M) = (65 + 66) mod 100 = 31</a:t>
                </a:r>
              </a:p>
              <a:p>
                <a:r>
                  <a:rPr lang="en-US" sz="2000"/>
                  <a:t>Combine Message and Hash</a:t>
                </a:r>
              </a:p>
              <a:p>
                <a:pPr lvl="1"/>
                <a:r>
                  <a:rPr lang="en-US" sz="2000"/>
                  <a:t>[65, 66, 31]</a:t>
                </a:r>
              </a:p>
              <a:p>
                <a:r>
                  <a:rPr lang="en-US" sz="2000"/>
                  <a:t>Encrypt Data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b="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ar-AE" sz="2000" b="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ar-AE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ar-AE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 sz="2000" i="1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ar-AE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 sz="2000" i="1">
                        <a:latin typeface="Cambria Math" panose="02040503050406030204" pitchFamily="18" charset="0"/>
                      </a:rPr>
                      <m:t> + </m:t>
                    </m:r>
                    <m:r>
                      <a:rPr lang="ar-AE" sz="20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ar-AE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ar-AE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ar-AE" sz="2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ar-AE" sz="2000" i="1">
                        <a:latin typeface="Cambria Math" panose="02040503050406030204" pitchFamily="18" charset="0"/>
                      </a:rPr>
                      <m:t>𝑒𝑟𝑒</m:t>
                    </m:r>
                    <m:r>
                      <a:rPr lang="ar-AE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ar-AE" sz="20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ar-AE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2000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ar-AE" sz="2000" b="0" i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ar-AE" sz="2000"/>
              </a:p>
              <a:p>
                <a:pPr lvl="1"/>
                <a:r>
                  <a:rPr lang="ar-AE" sz="2000"/>
                  <a:t>65→75</a:t>
                </a:r>
              </a:p>
              <a:p>
                <a:pPr lvl="1"/>
                <a:r>
                  <a:rPr lang="ar-AE" sz="2000"/>
                  <a:t>66→76</a:t>
                </a:r>
              </a:p>
              <a:p>
                <a:pPr lvl="1"/>
                <a:r>
                  <a:rPr lang="ar-AE" sz="2000"/>
                  <a:t>31→41</a:t>
                </a:r>
              </a:p>
              <a:p>
                <a:pPr lvl="1"/>
                <a:r>
                  <a:rPr lang="en-US" sz="2000"/>
                  <a:t>Cipher: [75, 76, 41]</a:t>
                </a:r>
              </a:p>
              <a:p>
                <a:endParaRPr lang="en-US" sz="200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BBFE10-BB2A-6342-DE9A-A496951E0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7034" y="2198362"/>
                <a:ext cx="4958966" cy="3917773"/>
              </a:xfrm>
              <a:blipFill>
                <a:blip r:embed="rId2"/>
                <a:stretch>
                  <a:fillRect l="-1107" t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289B847-DC00-3615-639A-AED2A46CD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223" y="-1"/>
            <a:ext cx="6691865" cy="210508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737F05-C646-35FF-EF8E-0E4BEB9EC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0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87" y="225255"/>
            <a:ext cx="9543405" cy="11887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Attack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82" y="2337938"/>
            <a:ext cx="8276026" cy="656016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[65, 66, 31] → [65, 67, 32]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688AA4-195D-B99C-E8A2-09FC9EC680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11"/>
          <a:stretch>
            <a:fillRect/>
          </a:stretch>
        </p:blipFill>
        <p:spPr>
          <a:xfrm>
            <a:off x="5266348" y="0"/>
            <a:ext cx="6691865" cy="2096429"/>
          </a:xfrm>
          <a:prstGeom prst="rect">
            <a:avLst/>
          </a:prstGeom>
        </p:spPr>
      </p:pic>
      <p:pic>
        <p:nvPicPr>
          <p:cNvPr id="5" name="Picture 2" descr="Hacker Using Notebook Against Cyber Security Stock Vector - Illustration of safety, silhouette: 381743798">
            <a:extLst>
              <a:ext uri="{FF2B5EF4-FFF2-40B4-BE49-F238E27FC236}">
                <a16:creationId xmlns:a16="http://schemas.microsoft.com/office/drawing/2014/main" id="{DE6AA490-7C5D-6D54-22EC-C26BE69E2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102" y="1606093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CF45AF4-6BAD-4C6A-26AC-1559452304C7}"/>
              </a:ext>
            </a:extLst>
          </p:cNvPr>
          <p:cNvCxnSpPr>
            <a:cxnSpLocks/>
          </p:cNvCxnSpPr>
          <p:nvPr/>
        </p:nvCxnSpPr>
        <p:spPr>
          <a:xfrm flipV="1">
            <a:off x="8477502" y="1494263"/>
            <a:ext cx="0" cy="3902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/>
              <a:t>What Did We Learn?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en-US" sz="2000" dirty="0"/>
              <a:t>It becomes clear that:</a:t>
            </a:r>
          </a:p>
          <a:p>
            <a:pPr lvl="1"/>
            <a:r>
              <a:rPr lang="en-US" sz="2000" dirty="0"/>
              <a:t>Encryption hides data</a:t>
            </a:r>
          </a:p>
          <a:p>
            <a:pPr lvl="1"/>
            <a:r>
              <a:rPr lang="en-US" sz="2000" dirty="0"/>
              <a:t>Hash detects modification</a:t>
            </a:r>
          </a:p>
          <a:p>
            <a:pPr lvl="1"/>
            <a:r>
              <a:rPr lang="en-US" sz="2000" dirty="0"/>
              <a:t>But not fully secure</a:t>
            </a:r>
          </a:p>
          <a:p>
            <a:endParaRPr lang="en-US" sz="2000" dirty="0"/>
          </a:p>
          <a:p>
            <a:r>
              <a:rPr lang="en-US" sz="2000" dirty="0"/>
              <a:t>Key Problem</a:t>
            </a:r>
          </a:p>
          <a:p>
            <a:pPr lvl="1"/>
            <a:r>
              <a:rPr lang="en-US" sz="2000" dirty="0"/>
              <a:t>Attacker can create new valid message and hash (MIMA)</a:t>
            </a:r>
          </a:p>
          <a:p>
            <a:pPr lvl="1"/>
            <a:endParaRPr lang="en-US" sz="2000" dirty="0"/>
          </a:p>
          <a:p>
            <a:r>
              <a:rPr lang="en-US" sz="2000" dirty="0"/>
              <a:t>Solution</a:t>
            </a:r>
          </a:p>
          <a:p>
            <a:pPr lvl="1"/>
            <a:r>
              <a:rPr lang="en-US" sz="2000" dirty="0"/>
              <a:t>Use </a:t>
            </a:r>
            <a:r>
              <a:rPr lang="en-US" sz="2000" dirty="0" err="1"/>
              <a:t>HMAC</a:t>
            </a:r>
            <a:r>
              <a:rPr lang="en-US" sz="2000" dirty="0"/>
              <a:t>(K, 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01E3B9-4F28-3610-63E9-069FB0778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588" y="2955074"/>
            <a:ext cx="6274588" cy="164708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/>
              <a:t>2</a:t>
            </a:r>
            <a:r>
              <a:rPr lang="en-US" sz="6600" baseline="30000" dirty="0"/>
              <a:t>nd</a:t>
            </a:r>
            <a:r>
              <a:rPr lang="en-US" sz="6600" dirty="0"/>
              <a:t> 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81" y="1809541"/>
            <a:ext cx="10909643" cy="6874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Combine message, secret, hash, and encryption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sX0" fmla="*/ 0 w 4572000"/>
              <a:gd name="csY0" fmla="*/ 0 h 18288"/>
              <a:gd name="csX1" fmla="*/ 515983 w 4572000"/>
              <a:gd name="csY1" fmla="*/ 0 h 18288"/>
              <a:gd name="csX2" fmla="*/ 1031966 w 4572000"/>
              <a:gd name="csY2" fmla="*/ 0 h 18288"/>
              <a:gd name="csX3" fmla="*/ 1639389 w 4572000"/>
              <a:gd name="csY3" fmla="*/ 0 h 18288"/>
              <a:gd name="csX4" fmla="*/ 2383971 w 4572000"/>
              <a:gd name="csY4" fmla="*/ 0 h 18288"/>
              <a:gd name="csX5" fmla="*/ 2945674 w 4572000"/>
              <a:gd name="csY5" fmla="*/ 0 h 18288"/>
              <a:gd name="csX6" fmla="*/ 3507377 w 4572000"/>
              <a:gd name="csY6" fmla="*/ 0 h 18288"/>
              <a:gd name="csX7" fmla="*/ 4572000 w 4572000"/>
              <a:gd name="csY7" fmla="*/ 0 h 18288"/>
              <a:gd name="csX8" fmla="*/ 4572000 w 4572000"/>
              <a:gd name="csY8" fmla="*/ 18288 h 18288"/>
              <a:gd name="csX9" fmla="*/ 3873137 w 4572000"/>
              <a:gd name="csY9" fmla="*/ 18288 h 18288"/>
              <a:gd name="csX10" fmla="*/ 3311434 w 4572000"/>
              <a:gd name="csY10" fmla="*/ 18288 h 18288"/>
              <a:gd name="csX11" fmla="*/ 2749731 w 4572000"/>
              <a:gd name="csY11" fmla="*/ 18288 h 18288"/>
              <a:gd name="csX12" fmla="*/ 2050869 w 4572000"/>
              <a:gd name="csY12" fmla="*/ 18288 h 18288"/>
              <a:gd name="csX13" fmla="*/ 1306286 w 4572000"/>
              <a:gd name="csY13" fmla="*/ 18288 h 18288"/>
              <a:gd name="csX14" fmla="*/ 790303 w 4572000"/>
              <a:gd name="csY14" fmla="*/ 18288 h 18288"/>
              <a:gd name="csX15" fmla="*/ 0 w 4572000"/>
              <a:gd name="csY15" fmla="*/ 18288 h 18288"/>
              <a:gd name="csX16" fmla="*/ 0 w 45720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8A187-68D4-EC83-9307-5C5273DE5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2723190"/>
            <a:ext cx="11548872" cy="340691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5669EB-0DFA-3D8D-9774-575A172CD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FD3857-8D70-671D-5095-2CB4EA64E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dirty="0"/>
              <a:t>Simple Functions</a:t>
            </a:r>
            <a:r>
              <a:rPr lang="sv-SE" dirty="0"/>
              <a:t> and Example 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9CD5B-E92C-DC0A-74E3-8A8C6C7B0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sv-SE" sz="2000" dirty="0"/>
              <a:t>Given parameters </a:t>
            </a:r>
          </a:p>
          <a:p>
            <a:pPr lvl="1"/>
            <a:r>
              <a:rPr lang="sv-SE" sz="2000" dirty="0"/>
              <a:t>H(M) = sum of ASCII mod 100</a:t>
            </a:r>
          </a:p>
          <a:p>
            <a:pPr lvl="1"/>
            <a:r>
              <a:rPr lang="sv-SE" sz="2000" dirty="0"/>
              <a:t>E_K(x) = x + K</a:t>
            </a:r>
          </a:p>
          <a:p>
            <a:pPr lvl="1"/>
            <a:r>
              <a:rPr lang="sv-SE" sz="2000" dirty="0"/>
              <a:t>D_K(x) = x - K</a:t>
            </a:r>
          </a:p>
          <a:p>
            <a:pPr lvl="1"/>
            <a:r>
              <a:rPr lang="sv-SE" sz="2000" dirty="0"/>
              <a:t>K = 10</a:t>
            </a:r>
          </a:p>
          <a:p>
            <a:pPr lvl="1"/>
            <a:r>
              <a:rPr lang="en-US" sz="2000" dirty="0"/>
              <a:t>S=5</a:t>
            </a:r>
            <a:endParaRPr lang="sv-SE" sz="2000" dirty="0"/>
          </a:p>
          <a:p>
            <a:pPr lvl="1"/>
            <a:endParaRPr lang="sv-SE" sz="2000" dirty="0"/>
          </a:p>
          <a:p>
            <a:r>
              <a:rPr lang="sv-SE" sz="2000" dirty="0"/>
              <a:t>Original Message :</a:t>
            </a:r>
          </a:p>
          <a:p>
            <a:pPr lvl="1"/>
            <a:r>
              <a:rPr lang="sv-SE" sz="2000" dirty="0"/>
              <a:t>M = 'AB'</a:t>
            </a:r>
          </a:p>
          <a:p>
            <a:pPr lvl="1"/>
            <a:r>
              <a:rPr lang="sv-SE" sz="2000" dirty="0"/>
              <a:t>A = 65</a:t>
            </a:r>
          </a:p>
          <a:p>
            <a:pPr lvl="1"/>
            <a:r>
              <a:rPr lang="sv-SE" sz="2000" dirty="0"/>
              <a:t>B = 66</a:t>
            </a:r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009534-2FBA-9BE7-DDF1-94E7D671AA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424"/>
          <a:stretch>
            <a:fillRect/>
          </a:stretch>
        </p:blipFill>
        <p:spPr>
          <a:xfrm>
            <a:off x="4171231" y="3044283"/>
            <a:ext cx="7370096" cy="1751883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09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12" y="0"/>
            <a:ext cx="10515600" cy="1325563"/>
          </a:xfrm>
        </p:spPr>
        <p:txBody>
          <a:bodyPr/>
          <a:lstStyle/>
          <a:p>
            <a:r>
              <a:rPr lang="sv-SE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</a:t>
            </a:r>
            <a:endParaRPr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CB111-923E-3765-F18D-2A6783B568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1758"/>
          <a:stretch>
            <a:fillRect/>
          </a:stretch>
        </p:blipFill>
        <p:spPr>
          <a:xfrm>
            <a:off x="5486398" y="237058"/>
            <a:ext cx="6481571" cy="149604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B7EC0E-C288-88D3-2A3A-CFDD982F1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A823F8-F542-DB6A-A666-CC0BE18F2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92626C5-B6DE-5523-DD31-AFD0BA7E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94F95-F504-6524-8032-915AAB5BC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87" y="225255"/>
            <a:ext cx="9543405" cy="11887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Attack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FDF44-99F4-24D2-CE27-C5EB97F35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82" y="2337938"/>
            <a:ext cx="8276026" cy="656016"/>
          </a:xfrm>
        </p:spPr>
        <p:txBody>
          <a:bodyPr anchor="ctr">
            <a:normAutofit/>
          </a:bodyPr>
          <a:lstStyle/>
          <a:p>
            <a:r>
              <a:rPr lang="en-US" sz="2000" dirty="0"/>
              <a:t>75,76,46]→[75,90,46]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]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4DCDAF-B411-8039-279F-534800BDF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acker Using Notebook Against Cyber Security Stock Vector - Illustration of safety, silhouette: 381743798">
            <a:extLst>
              <a:ext uri="{FF2B5EF4-FFF2-40B4-BE49-F238E27FC236}">
                <a16:creationId xmlns:a16="http://schemas.microsoft.com/office/drawing/2014/main" id="{218743B5-CD52-0EAB-28C6-66DC40882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068" y="1784204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1BA985-0764-FF5A-6279-7DA61E03D6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1758"/>
          <a:stretch>
            <a:fillRect/>
          </a:stretch>
        </p:blipFill>
        <p:spPr>
          <a:xfrm>
            <a:off x="5236716" y="-23134"/>
            <a:ext cx="6955284" cy="149604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FA82D63-F4F1-5160-4E39-03A5CDA02565}"/>
              </a:ext>
            </a:extLst>
          </p:cNvPr>
          <p:cNvCxnSpPr>
            <a:cxnSpLocks/>
          </p:cNvCxnSpPr>
          <p:nvPr/>
        </p:nvCxnSpPr>
        <p:spPr>
          <a:xfrm flipV="1">
            <a:off x="8622468" y="1059366"/>
            <a:ext cx="0" cy="6086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519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sv-SE" sz="4800"/>
              <a:t>2</a:t>
            </a:r>
            <a:r>
              <a:rPr lang="sv-SE" sz="4800" baseline="30000"/>
              <a:t>nd</a:t>
            </a:r>
            <a:r>
              <a:rPr lang="sv-SE" sz="4800"/>
              <a:t>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endParaRPr lang="en-US" sz="2200"/>
          </a:p>
          <a:p>
            <a:r>
              <a:rPr lang="en-US" sz="2200"/>
              <a:t>Outcome of this method:</a:t>
            </a:r>
          </a:p>
          <a:p>
            <a:pPr lvl="1"/>
            <a:r>
              <a:rPr lang="en-US" sz="2200"/>
              <a:t>Encryption hides</a:t>
            </a:r>
          </a:p>
          <a:p>
            <a:pPr lvl="1"/>
            <a:r>
              <a:rPr lang="en-US" sz="2200"/>
              <a:t>Secret improves hash</a:t>
            </a:r>
          </a:p>
          <a:p>
            <a:pPr lvl="1"/>
            <a:r>
              <a:rPr lang="en-US" sz="2200"/>
              <a:t>Detects modification</a:t>
            </a:r>
          </a:p>
          <a:p>
            <a:pPr lvl="1"/>
            <a:endParaRPr lang="en-US" sz="2200"/>
          </a:p>
          <a:p>
            <a:r>
              <a:rPr lang="en-US" sz="2200"/>
              <a:t>Limitation is not a secure standard. </a:t>
            </a:r>
          </a:p>
          <a:p>
            <a:pPr lvl="1"/>
            <a:r>
              <a:rPr lang="en-US" sz="2200"/>
              <a:t>Solution is using HMAC(K,M) or AES-GCM</a:t>
            </a:r>
          </a:p>
          <a:p>
            <a:pPr lvl="1"/>
            <a:endParaRPr lang="en-US" sz="22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55" y="0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1) HTTPS (Web Browsing)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901" y="2099769"/>
            <a:ext cx="7537601" cy="4301031"/>
          </a:xfrm>
        </p:spPr>
        <p:txBody>
          <a:bodyPr>
            <a:norm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Securely browse websites and submit sensitive data.</a:t>
            </a:r>
          </a:p>
          <a:p>
            <a:pPr marL="0" indent="0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algorithms needed and Why: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encrypts page content (fast for large data)</a:t>
            </a:r>
          </a:p>
          <a:p>
            <a:pPr lvl="1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RSA/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authenticates the website (certificate trust)</a:t>
            </a:r>
          </a:p>
          <a:p>
            <a:pPr lvl="1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ECDHE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securely agrees on a session key (Perfect Forward Secrecy)</a:t>
            </a:r>
          </a:p>
          <a:p>
            <a:pPr lvl="1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SHA-256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ensures data integrity</a:t>
            </a:r>
          </a:p>
          <a:p>
            <a:pPr lvl="1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signatures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prove the website identity</a:t>
            </a:r>
          </a:p>
          <a:p>
            <a:pPr lvl="1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Prevents eavesdropping, tampering, and fake websites (phishing)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515366-7715-AE36-0DB8-0B1D286CF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824" y="1580363"/>
            <a:ext cx="4788505" cy="1939343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EF6156-0A5A-165C-56F9-3E062588124E}"/>
              </a:ext>
            </a:extLst>
          </p:cNvPr>
          <p:cNvSpPr txBox="1"/>
          <p:nvPr/>
        </p:nvSpPr>
        <p:spPr>
          <a:xfrm>
            <a:off x="6719778" y="1273237"/>
            <a:ext cx="53282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TLS:  </a:t>
            </a:r>
            <a:r>
              <a:rPr lang="en-GB" dirty="0" err="1"/>
              <a:t>AES_128_GCM_SHA256</a:t>
            </a:r>
            <a:r>
              <a:rPr lang="en-GB" dirty="0"/>
              <a:t> _ </a:t>
            </a:r>
            <a:r>
              <a:rPr lang="en-GB" dirty="0" err="1"/>
              <a:t>ECDHE</a:t>
            </a:r>
            <a:r>
              <a:rPr lang="en-GB" dirty="0"/>
              <a:t>_ RSA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5FCB70-C0E9-2F2B-D82F-08E5E09D4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866B4B4-7F1A-E2BB-377C-461CE6346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3EEABFB-100C-39AB-8007-089C1D2BB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F85DC6-34B9-1C75-A6B6-CAC492BFA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tx1">
                    <a:lumMod val="85000"/>
                    <a:lumOff val="15000"/>
                  </a:schemeClr>
                </a:solidFill>
              </a:rPr>
              <a:t>What Explained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A5A02-B471-2E1C-4B56-1C2D96FB5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4" y="2431765"/>
            <a:ext cx="9482899" cy="3320031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already explained the followings:</a:t>
            </a:r>
          </a:p>
          <a:p>
            <a:pPr lvl="1"/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AES ---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&gt; it classifies as symmetric encryption algorithm.</a:t>
            </a:r>
            <a:b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</a:b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                  It needs to share a secrete key. (Not explained yet)</a:t>
            </a:r>
          </a:p>
          <a:p>
            <a:pPr lvl="1"/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lvl="1"/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SHA-512 ---&gt; it provided Integrity? </a:t>
            </a:r>
            <a:b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</a:b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		      Not fully. SHA-512 could be attacked, why?</a:t>
            </a:r>
          </a:p>
          <a:p>
            <a:pPr lvl="1"/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  <a:sym typeface="Wingdings" panose="05000000000000000000" pitchFamily="2" charset="2"/>
            </a:endParaRPr>
          </a:p>
          <a:p>
            <a:pPr lvl="1"/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AF638F1-B9FC-FEB8-CA22-9415D2A1C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18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DBEC0-7CA0-3A14-F0DB-08EF10C82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656" y="0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Normal </a:t>
            </a:r>
            <a:r>
              <a:rPr lang="en-US" sz="4000" dirty="0" err="1"/>
              <a:t>SHA512</a:t>
            </a: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157361-04E3-7D17-DD89-E8DD991C46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3690"/>
          <a:stretch>
            <a:fillRect/>
          </a:stretch>
        </p:blipFill>
        <p:spPr>
          <a:xfrm>
            <a:off x="646725" y="557190"/>
            <a:ext cx="2173903" cy="3346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38259C-EA25-7001-CC5A-CB30BD26D7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673"/>
          <a:stretch>
            <a:fillRect/>
          </a:stretch>
        </p:blipFill>
        <p:spPr>
          <a:xfrm>
            <a:off x="9987264" y="557190"/>
            <a:ext cx="2010059" cy="334637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CFED5EA-9F62-3D6F-A1AD-71BF9D978E15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2820628" y="2230378"/>
            <a:ext cx="7166636" cy="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0D2E987-4A5E-2179-1152-639D6878EC94}"/>
              </a:ext>
            </a:extLst>
          </p:cNvPr>
          <p:cNvSpPr txBox="1"/>
          <p:nvPr/>
        </p:nvSpPr>
        <p:spPr>
          <a:xfrm>
            <a:off x="189072" y="3903566"/>
            <a:ext cx="34343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has the Message (M).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wants to keep the integrity.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uses SHA-512 for that.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found H = SHA-512(M)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appends the H with the 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D76583-819F-AFE5-9A50-A6AF985894BA}"/>
              </a:ext>
            </a:extLst>
          </p:cNvPr>
          <p:cNvSpPr txBox="1"/>
          <p:nvPr/>
        </p:nvSpPr>
        <p:spPr>
          <a:xfrm>
            <a:off x="3739839" y="1766307"/>
            <a:ext cx="53282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They agree to use </a:t>
            </a:r>
            <a:r>
              <a:rPr lang="en-GB" dirty="0" err="1">
                <a:highlight>
                  <a:srgbClr val="FFFF00"/>
                </a:highlight>
              </a:rPr>
              <a:t>SHA256</a:t>
            </a:r>
            <a:r>
              <a:rPr lang="en-GB" dirty="0"/>
              <a:t>   for </a:t>
            </a:r>
            <a:r>
              <a:rPr lang="en-GB" b="1" u="sng" dirty="0"/>
              <a:t>Integrity</a:t>
            </a:r>
            <a:r>
              <a:rPr lang="en-GB" dirty="0"/>
              <a:t>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F4F2BC-A4E2-1168-1CAA-1D605319CE9A}"/>
              </a:ext>
            </a:extLst>
          </p:cNvPr>
          <p:cNvGrpSpPr/>
          <p:nvPr/>
        </p:nvGrpSpPr>
        <p:grpSpPr>
          <a:xfrm>
            <a:off x="2680847" y="2523607"/>
            <a:ext cx="567487" cy="929100"/>
            <a:chOff x="2680847" y="2523607"/>
            <a:chExt cx="567487" cy="92910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12DF46-7F9B-A5CE-97AA-B5F512E09779}"/>
                </a:ext>
              </a:extLst>
            </p:cNvPr>
            <p:cNvSpPr txBox="1"/>
            <p:nvPr/>
          </p:nvSpPr>
          <p:spPr>
            <a:xfrm>
              <a:off x="2683668" y="2991042"/>
              <a:ext cx="564666" cy="461665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H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DEC8A81-03E0-1591-5FEF-4036DBE32537}"/>
                </a:ext>
              </a:extLst>
            </p:cNvPr>
            <p:cNvSpPr txBox="1"/>
            <p:nvPr/>
          </p:nvSpPr>
          <p:spPr>
            <a:xfrm>
              <a:off x="2680847" y="2523607"/>
              <a:ext cx="56271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M</a:t>
              </a:r>
              <a:endParaRPr lang="en-GB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1389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E607D3-E0F0-77C8-1626-6978DBC2B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C097FB6-D76E-9CC3-A6D8-A01C0AED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B0E33-CB45-8DFB-B34B-3DBB5714A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656" y="0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Normal </a:t>
            </a:r>
            <a:r>
              <a:rPr lang="en-US" sz="4000" dirty="0" err="1"/>
              <a:t>SHA512</a:t>
            </a: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37A68B-4673-089E-3D7D-199DD65A91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3690"/>
          <a:stretch>
            <a:fillRect/>
          </a:stretch>
        </p:blipFill>
        <p:spPr>
          <a:xfrm>
            <a:off x="646725" y="557190"/>
            <a:ext cx="2173903" cy="3346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8A59D5-0FA7-4EC8-114D-8C656EC6B8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673"/>
          <a:stretch>
            <a:fillRect/>
          </a:stretch>
        </p:blipFill>
        <p:spPr>
          <a:xfrm>
            <a:off x="9987264" y="557190"/>
            <a:ext cx="2010059" cy="334637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210F36F-28BA-BE63-5373-7342380E4176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2820628" y="2230378"/>
            <a:ext cx="7166636" cy="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74E290A-7CED-AF93-D1A4-F3B59089E441}"/>
              </a:ext>
            </a:extLst>
          </p:cNvPr>
          <p:cNvSpPr txBox="1"/>
          <p:nvPr/>
        </p:nvSpPr>
        <p:spPr>
          <a:xfrm>
            <a:off x="8652588" y="3722092"/>
            <a:ext cx="34343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server receives the 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uses the same SHA-512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compute the value of (H)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compare it with the (H) value that got from client.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E130A1-692B-CF16-D25D-83C6264EC27F}"/>
              </a:ext>
            </a:extLst>
          </p:cNvPr>
          <p:cNvSpPr txBox="1"/>
          <p:nvPr/>
        </p:nvSpPr>
        <p:spPr>
          <a:xfrm>
            <a:off x="3739839" y="1766307"/>
            <a:ext cx="53282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They agree to use </a:t>
            </a:r>
            <a:r>
              <a:rPr lang="en-GB" dirty="0" err="1">
                <a:highlight>
                  <a:srgbClr val="FFFF00"/>
                </a:highlight>
              </a:rPr>
              <a:t>SHA256</a:t>
            </a:r>
            <a:r>
              <a:rPr lang="en-GB" dirty="0"/>
              <a:t>   for </a:t>
            </a:r>
            <a:r>
              <a:rPr lang="en-GB" b="1" u="sng" dirty="0"/>
              <a:t>Integrity</a:t>
            </a:r>
            <a:r>
              <a:rPr lang="en-GB" dirty="0"/>
              <a:t>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0F1B7F5-0EB6-47A4-47A9-152F55D46369}"/>
              </a:ext>
            </a:extLst>
          </p:cNvPr>
          <p:cNvGrpSpPr/>
          <p:nvPr/>
        </p:nvGrpSpPr>
        <p:grpSpPr>
          <a:xfrm>
            <a:off x="2680847" y="2523607"/>
            <a:ext cx="567487" cy="929100"/>
            <a:chOff x="2680847" y="2523607"/>
            <a:chExt cx="567487" cy="92910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1019C54-F6C2-0FC5-A14E-3BB4DE8AACCD}"/>
                </a:ext>
              </a:extLst>
            </p:cNvPr>
            <p:cNvSpPr txBox="1"/>
            <p:nvPr/>
          </p:nvSpPr>
          <p:spPr>
            <a:xfrm>
              <a:off x="2683668" y="2991042"/>
              <a:ext cx="564666" cy="461665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H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BA27FA-E19E-3CAD-5227-7C1F750C5E20}"/>
                </a:ext>
              </a:extLst>
            </p:cNvPr>
            <p:cNvSpPr txBox="1"/>
            <p:nvPr/>
          </p:nvSpPr>
          <p:spPr>
            <a:xfrm>
              <a:off x="2680847" y="2523607"/>
              <a:ext cx="56271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M</a:t>
              </a:r>
              <a:endParaRPr lang="en-GB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2595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54961 -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4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B30422-26D5-5FEC-8420-2390DC87C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7E6521A-1EEA-003B-636E-424720798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684DB6-39AF-C67E-90C6-3C21D3A10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656" y="0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Why </a:t>
            </a:r>
            <a:r>
              <a:rPr lang="en-US" sz="4000" dirty="0" err="1"/>
              <a:t>SHA512</a:t>
            </a:r>
            <a:r>
              <a:rPr lang="en-US" sz="4000" dirty="0"/>
              <a:t> Attacked?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47C015-E274-5F5B-0EDA-B73EB42729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3690"/>
          <a:stretch>
            <a:fillRect/>
          </a:stretch>
        </p:blipFill>
        <p:spPr>
          <a:xfrm>
            <a:off x="646725" y="557190"/>
            <a:ext cx="2173903" cy="3346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54D27C-4DA7-FD0D-19B5-A7F2783BC1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673"/>
          <a:stretch>
            <a:fillRect/>
          </a:stretch>
        </p:blipFill>
        <p:spPr>
          <a:xfrm>
            <a:off x="9987264" y="557190"/>
            <a:ext cx="2010059" cy="3346376"/>
          </a:xfrm>
          <a:prstGeom prst="rect">
            <a:avLst/>
          </a:prstGeom>
        </p:spPr>
      </p:pic>
      <p:pic>
        <p:nvPicPr>
          <p:cNvPr id="1026" name="Picture 2" descr="Hacker Using Notebook Against Cyber Security Stock Vector - Illustration of safety, silhouette: 381743798">
            <a:extLst>
              <a:ext uri="{FF2B5EF4-FFF2-40B4-BE49-F238E27FC236}">
                <a16:creationId xmlns:a16="http://schemas.microsoft.com/office/drawing/2014/main" id="{2BAE92F7-2587-3E19-53FF-B8CB6A8B9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46" y="4903547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0F4432FF-9B91-19BF-0EFD-27AE32311313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820628" y="2230378"/>
            <a:ext cx="2668918" cy="2673169"/>
          </a:xfrm>
          <a:prstGeom prst="bentConnector2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9F5A1E33-5729-D748-265C-4392CEB8840F}"/>
              </a:ext>
            </a:extLst>
          </p:cNvPr>
          <p:cNvCxnSpPr>
            <a:endCxn id="7" idx="1"/>
          </p:cNvCxnSpPr>
          <p:nvPr/>
        </p:nvCxnSpPr>
        <p:spPr>
          <a:xfrm rot="5400000" flipH="1" flipV="1">
            <a:off x="7316221" y="2232504"/>
            <a:ext cx="2673169" cy="2668918"/>
          </a:xfrm>
          <a:prstGeom prst="bentConnector2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9B1CF9E-0EFA-D121-4F69-FD72C5CC233E}"/>
              </a:ext>
            </a:extLst>
          </p:cNvPr>
          <p:cNvCxnSpPr/>
          <p:nvPr/>
        </p:nvCxnSpPr>
        <p:spPr>
          <a:xfrm>
            <a:off x="2820628" y="1786270"/>
            <a:ext cx="7344098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00C1686-6749-8C0A-6975-1787498C9D80}"/>
              </a:ext>
            </a:extLst>
          </p:cNvPr>
          <p:cNvSpPr txBox="1"/>
          <p:nvPr/>
        </p:nvSpPr>
        <p:spPr>
          <a:xfrm>
            <a:off x="3739839" y="1342163"/>
            <a:ext cx="53282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They agree to use </a:t>
            </a:r>
            <a:r>
              <a:rPr lang="en-GB" dirty="0" err="1">
                <a:highlight>
                  <a:srgbClr val="FFFF00"/>
                </a:highlight>
              </a:rPr>
              <a:t>SHA256</a:t>
            </a:r>
            <a:r>
              <a:rPr lang="en-GB" dirty="0"/>
              <a:t>   for </a:t>
            </a:r>
            <a:r>
              <a:rPr lang="en-GB" b="1" u="sng" dirty="0"/>
              <a:t>Integrity</a:t>
            </a:r>
            <a:r>
              <a:rPr lang="en-GB" dirty="0"/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802461-109A-0239-8DC8-3D26AC508F69}"/>
              </a:ext>
            </a:extLst>
          </p:cNvPr>
          <p:cNvGrpSpPr/>
          <p:nvPr/>
        </p:nvGrpSpPr>
        <p:grpSpPr>
          <a:xfrm>
            <a:off x="2680847" y="2523607"/>
            <a:ext cx="567487" cy="929100"/>
            <a:chOff x="2680847" y="2523607"/>
            <a:chExt cx="567487" cy="92910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315675-95EE-A9FA-7404-5BC15EB3B1CF}"/>
                </a:ext>
              </a:extLst>
            </p:cNvPr>
            <p:cNvSpPr txBox="1"/>
            <p:nvPr/>
          </p:nvSpPr>
          <p:spPr>
            <a:xfrm>
              <a:off x="2683668" y="2991042"/>
              <a:ext cx="564666" cy="461665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H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C6B1EA-14D5-4BAB-6BE9-84C1F63A37E9}"/>
                </a:ext>
              </a:extLst>
            </p:cNvPr>
            <p:cNvSpPr txBox="1"/>
            <p:nvPr/>
          </p:nvSpPr>
          <p:spPr>
            <a:xfrm>
              <a:off x="2680847" y="2523607"/>
              <a:ext cx="56271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M</a:t>
              </a:r>
              <a:endParaRPr lang="en-GB" b="1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27F48F8-01E3-7A5D-7FB4-422FCED9A958}"/>
              </a:ext>
            </a:extLst>
          </p:cNvPr>
          <p:cNvGrpSpPr/>
          <p:nvPr/>
        </p:nvGrpSpPr>
        <p:grpSpPr>
          <a:xfrm>
            <a:off x="7567958" y="3974447"/>
            <a:ext cx="567487" cy="929100"/>
            <a:chOff x="2680847" y="2523607"/>
            <a:chExt cx="567487" cy="9291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1D66FAD-5711-CF56-3EB7-CCB863573DB7}"/>
                </a:ext>
              </a:extLst>
            </p:cNvPr>
            <p:cNvSpPr txBox="1"/>
            <p:nvPr/>
          </p:nvSpPr>
          <p:spPr>
            <a:xfrm>
              <a:off x="2683668" y="2991042"/>
              <a:ext cx="564666" cy="461665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h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27A3B7-194B-AD5D-544D-556634C5AC48}"/>
                </a:ext>
              </a:extLst>
            </p:cNvPr>
            <p:cNvSpPr txBox="1"/>
            <p:nvPr/>
          </p:nvSpPr>
          <p:spPr>
            <a:xfrm>
              <a:off x="2680847" y="2523607"/>
              <a:ext cx="56271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P</a:t>
              </a:r>
              <a:endParaRPr lang="en-GB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131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8646 4.81481E-6 C 0.12513 4.81481E-6 0.17292 0.06712 0.17292 0.12245 L 0.17292 0.24537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4.16667E-7 -0.11342 C -4.16667E-7 -0.16435 0.04453 -0.22685 0.0806 -0.22685 L 0.16133 -0.22685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51CDD-8140-47FA-9083-59FD7866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/>
              <a:t>Cryptographic Hash Function</a:t>
            </a:r>
            <a:br>
              <a:rPr lang="en-US"/>
            </a:br>
            <a:r>
              <a:rPr lang="en-US" i="1"/>
              <a:t>Types of Message Authentication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83F30-6A7A-4168-A0D8-070D0C84E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90" y="2176738"/>
            <a:ext cx="4958966" cy="3917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Figure (A)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 message plus concatenated hash code is encrypted using symmetric encryption. </a:t>
            </a:r>
          </a:p>
          <a:p>
            <a:r>
              <a:rPr lang="en-US" sz="2000" dirty="0"/>
              <a:t>Since only A and B share the secret key, the message must have come from A and has not been altered.</a:t>
            </a:r>
          </a:p>
          <a:p>
            <a:r>
              <a:rPr lang="en-US" sz="2000" dirty="0"/>
              <a:t>The hash code provides the structure or redundancy required to achieve authentication.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A03922-9AB1-49B0-91AE-EDE82E3EA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356" y="3068919"/>
            <a:ext cx="6359552" cy="1986476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75B86-1F0D-4CAC-9C6B-DBE148C00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/>
              <a:t>Applied Cryptography </a:t>
            </a:r>
          </a:p>
        </p:txBody>
      </p:sp>
    </p:spTree>
    <p:extLst>
      <p:ext uri="{BB962C8B-B14F-4D97-AF65-F5344CB8AC3E}">
        <p14:creationId xmlns:p14="http://schemas.microsoft.com/office/powerpoint/2010/main" val="1138291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Explaining Secure Message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61097"/>
          </a:xfrm>
        </p:spPr>
        <p:txBody>
          <a:bodyPr/>
          <a:lstStyle/>
          <a:p>
            <a:r>
              <a:rPr lang="en-US" dirty="0"/>
              <a:t>Using Simple Hash and Simple Encryption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28419E1-AD1F-2068-40A1-5DECB25E543F}"/>
              </a:ext>
            </a:extLst>
          </p:cNvPr>
          <p:cNvSpPr txBox="1">
            <a:spLocks/>
          </p:cNvSpPr>
          <p:nvPr/>
        </p:nvSpPr>
        <p:spPr>
          <a:xfrm>
            <a:off x="838200" y="2252805"/>
            <a:ext cx="10515600" cy="274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Goal of the System</a:t>
            </a:r>
          </a:p>
          <a:p>
            <a:pPr lvl="1"/>
            <a:r>
              <a:rPr lang="en-US" dirty="0"/>
              <a:t>Confidentiality (hide message)</a:t>
            </a:r>
          </a:p>
          <a:p>
            <a:pPr lvl="1"/>
            <a:r>
              <a:rPr lang="en-US" dirty="0"/>
              <a:t>Integrity (detect modification)</a:t>
            </a:r>
          </a:p>
          <a:p>
            <a:pPr lvl="1"/>
            <a:r>
              <a:rPr lang="en-US" dirty="0"/>
              <a:t>Using: Encryption + Hash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dirty="0"/>
              <a:t>Simple Functions</a:t>
            </a:r>
            <a:r>
              <a:rPr lang="sv-SE" dirty="0"/>
              <a:t> and Example 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sv-SE" sz="2000"/>
              <a:t>Given parameters </a:t>
            </a:r>
          </a:p>
          <a:p>
            <a:pPr lvl="1"/>
            <a:r>
              <a:rPr lang="sv-SE" sz="2000"/>
              <a:t>H(M) = sum of ASCII mod 100</a:t>
            </a:r>
          </a:p>
          <a:p>
            <a:pPr lvl="1"/>
            <a:r>
              <a:rPr lang="sv-SE" sz="2000"/>
              <a:t>E_K(x) = x + K</a:t>
            </a:r>
          </a:p>
          <a:p>
            <a:pPr lvl="1"/>
            <a:r>
              <a:rPr lang="sv-SE" sz="2000"/>
              <a:t>D_K(x) = x - K</a:t>
            </a:r>
          </a:p>
          <a:p>
            <a:pPr lvl="1"/>
            <a:r>
              <a:rPr lang="sv-SE" sz="2000"/>
              <a:t>K = 10</a:t>
            </a:r>
          </a:p>
          <a:p>
            <a:pPr lvl="1"/>
            <a:endParaRPr lang="sv-SE" sz="2000"/>
          </a:p>
          <a:p>
            <a:r>
              <a:rPr lang="sv-SE" sz="2000"/>
              <a:t>Original Message :</a:t>
            </a:r>
          </a:p>
          <a:p>
            <a:pPr lvl="1"/>
            <a:r>
              <a:rPr lang="sv-SE" sz="2000"/>
              <a:t>M = 'AB'</a:t>
            </a:r>
          </a:p>
          <a:p>
            <a:pPr lvl="1"/>
            <a:r>
              <a:rPr lang="sv-SE" sz="2000"/>
              <a:t>A = 65</a:t>
            </a:r>
          </a:p>
          <a:p>
            <a:pPr lvl="1"/>
            <a:r>
              <a:rPr lang="sv-SE" sz="2000"/>
              <a:t>B = 66</a:t>
            </a:r>
          </a:p>
          <a:p>
            <a:endParaRPr lang="sv-SE" sz="2000"/>
          </a:p>
          <a:p>
            <a:endParaRPr lang="sv-SE" sz="2000"/>
          </a:p>
          <a:p>
            <a:endParaRPr lang="sv-SE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9C8C10-43D1-B147-4E8C-3911B8B47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4" y="2033717"/>
            <a:ext cx="6274588" cy="164708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706</Words>
  <Application>Microsoft Office PowerPoint</Application>
  <PresentationFormat>Widescreen</PresentationFormat>
  <Paragraphs>129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Cambria Math</vt:lpstr>
      <vt:lpstr>Times New Roman</vt:lpstr>
      <vt:lpstr>Wingdings</vt:lpstr>
      <vt:lpstr>Office Theme</vt:lpstr>
      <vt:lpstr>Applied Cryptography    </vt:lpstr>
      <vt:lpstr>1) HTTPS (Web Browsing)</vt:lpstr>
      <vt:lpstr>What Explained</vt:lpstr>
      <vt:lpstr>Normal SHA512</vt:lpstr>
      <vt:lpstr>Normal SHA512</vt:lpstr>
      <vt:lpstr>Why SHA512 Attacked?</vt:lpstr>
      <vt:lpstr>Cryptographic Hash Function Types of Message Authentication</vt:lpstr>
      <vt:lpstr>Explaining Secure Message Transmission</vt:lpstr>
      <vt:lpstr>Simple Functions and Example </vt:lpstr>
      <vt:lpstr>Solution</vt:lpstr>
      <vt:lpstr>Solution (Decryption)</vt:lpstr>
      <vt:lpstr>Attack Example</vt:lpstr>
      <vt:lpstr>What Did We Learn?</vt:lpstr>
      <vt:lpstr>2nd Method</vt:lpstr>
      <vt:lpstr>Simple Functions and Example </vt:lpstr>
      <vt:lpstr>Solution</vt:lpstr>
      <vt:lpstr>Attack Example</vt:lpstr>
      <vt:lpstr>2nd Method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Saman Abdullah</dc:creator>
  <cp:lastModifiedBy>Saman Abdullah</cp:lastModifiedBy>
  <cp:revision>8</cp:revision>
  <dcterms:created xsi:type="dcterms:W3CDTF">2026-04-01T05:46:20Z</dcterms:created>
  <dcterms:modified xsi:type="dcterms:W3CDTF">2026-04-08T11:07:50Z</dcterms:modified>
</cp:coreProperties>
</file>