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4" r:id="rId1"/>
    <p:sldMasterId id="2147483786" r:id="rId2"/>
  </p:sldMasterIdLst>
  <p:notesMasterIdLst>
    <p:notesMasterId r:id="rId7"/>
  </p:notesMasterIdLst>
  <p:handoutMasterIdLst>
    <p:handoutMasterId r:id="rId8"/>
  </p:handoutMasterIdLst>
  <p:sldIdLst>
    <p:sldId id="272" r:id="rId3"/>
    <p:sldId id="295" r:id="rId4"/>
    <p:sldId id="296" r:id="rId5"/>
    <p:sldId id="29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2C4D31-1E75-4F07-8A52-5D18F01073B4}">
          <p14:sldIdLst>
            <p14:sldId id="272"/>
            <p14:sldId id="295"/>
            <p14:sldId id="296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an Abdullah" initials="SA" lastIdx="1" clrIdx="0">
    <p:extLst>
      <p:ext uri="{19B8F6BF-5375-455C-9EA6-DF929625EA0E}">
        <p15:presenceInfo xmlns:p15="http://schemas.microsoft.com/office/powerpoint/2012/main" userId="40b99cb0caba5c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66" autoAdjust="0"/>
    <p:restoredTop sz="81262" autoAdjust="0"/>
  </p:normalViewPr>
  <p:slideViewPr>
    <p:cSldViewPr snapToGrid="0">
      <p:cViewPr>
        <p:scale>
          <a:sx n="64" d="100"/>
          <a:sy n="64" d="100"/>
        </p:scale>
        <p:origin x="748" y="48"/>
      </p:cViewPr>
      <p:guideLst/>
    </p:cSldViewPr>
  </p:slideViewPr>
  <p:outlineViewPr>
    <p:cViewPr>
      <p:scale>
        <a:sx n="33" d="100"/>
        <a:sy n="33" d="100"/>
      </p:scale>
      <p:origin x="0" y="-16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AEEB35-E99B-44B1-A4F6-766AFD5038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83220F-70BE-4B17-A899-B34233D0CD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2E8B5-61CC-4A80-B909-BB82C185D28A}" type="datetime1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83402-FDB0-42BB-87DA-7298C4D2CA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5C935-89D9-4763-8546-C6B0834F98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54794-A643-40E8-97E2-9C88E6D0E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9229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061B2-E290-4435-9E17-D0D209EA03B6}" type="datetime1">
              <a:rPr lang="en-US" smtClean="0"/>
              <a:t>4/28/2026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22D12-7C7B-4AC1-A397-0FE6BE5FC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382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8BCE-2864-4061-AD56-20F7D7307241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8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E77B-5C91-4522-BE1B-84438996DF34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6EC1-A542-413B-8A10-147F488BA219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84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BAD66-FCBB-4F30-A777-C0AC71AC3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64F9E-DDAF-4D46-9A6C-4BE498299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60E7E-B1B6-4979-BECC-2A714CF29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5DD9-D0D8-4C74-912C-EE84C8546168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98A38-FF49-4529-BC28-151E94A3E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7A5A3-34BE-4725-AF7A-903CEEE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69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EAAC-B829-4773-8853-CB0B63A81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84EA5-84C6-4A47-94C6-4FCB781A0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4549C-FCDA-4186-9E8E-8C7CD76B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F771-9EB2-409E-BC87-F24CD2A2ADCD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39494-D291-46C8-8BD6-97A37B655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9D336-0193-4E29-BCAA-4DC99426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32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D7E8D-35ED-421A-A1A0-7B1F48F4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F4611-E9DE-408E-8846-AE09AB902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C449D-BE33-412A-92F5-14E71FFC9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BE17-1F67-47FB-A6B4-D36840327D9A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852DA-12EC-42EF-B23F-A367F7CF9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F17A6-3C03-4BB9-846A-6118ED4D1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34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32CA3-21BA-449A-BB3E-C73BAD4B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D7CD1-0135-4C95-BB5C-6EC91470E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A66A8-BC98-4173-9C50-C25DEFB51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37E4B-3A91-4CC2-919B-4BA344E5A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0491-DE2A-44DC-BD11-34C1D6452E4D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7DC5E-6326-406F-B911-251CA0F8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B68E6-DD20-4960-AA0E-86BBAA76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84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CDDC4-3893-4753-80E0-7A74AC61A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4B4A9-59E1-46CF-8818-B67A2ED84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11B12-12CE-45FE-B05F-B66BFD5A0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6EC78C-0180-4207-8F67-E68C3C363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5BAD76-015C-4F3D-8EE5-0D62BC45A8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587AEE-161F-4784-BA41-3C1CB25A4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8C63-D804-492F-AB73-BB6BB0E6974D}" type="datetime1">
              <a:rPr lang="en-US" smtClean="0"/>
              <a:t>4/28/2026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2FF4A2-B9CB-4C06-881E-87553F6E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6EBC85-2872-4B4F-8765-91BE11FB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07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6DFB9-7AB2-423C-A148-3C256DA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2AD17-669A-4F04-9D98-C114F2E7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D0A9-AE6D-4CE4-805A-3A200F6A0B2C}" type="datetime1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4C7B8-70FD-451E-934E-C30FFB9D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0ED17-0E47-43B7-B26C-50EB9E37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36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AEF8D4-4148-48AF-8949-672F856B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64A7-7A0F-484C-B774-73C73EA2FE9E}" type="datetime1">
              <a:rPr lang="en-US" smtClean="0"/>
              <a:t>4/28/2026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98F2B3-0029-4D79-9135-058695FCF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94068-FADD-4D37-BA7A-9DB9075A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53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3B94-A694-47A8-A77A-A4FF11E6C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A892A-881E-482A-B97B-3E5258BB8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E3935-1CBA-48C0-829E-A153B7E61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2B600-82E7-43C4-9AF3-113CCD96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3C49-E30D-4D4B-9853-DC001CFAD2B7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A6F57-C9F7-4715-A2E7-17A58D41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0881D-1E85-4A6D-A522-3D89A9C7E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7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5F92-A6D2-46E0-ABFD-E9975BAE17A2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41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48E86-F787-4F38-A708-3F29551B9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D8638-FE02-48A2-ABE5-B6D248B9D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23994-FC23-4423-958C-B9B1B9CA7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FB426-4C98-4E7A-BC95-F9C8D365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3342-AF38-4B33-81A7-F2BCB03E1444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DD6CE-E7EE-44E4-BC85-0FDD190A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4B6CC-BD3F-4A4C-981C-ABE614E8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87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CE6FC-18FF-41CC-9D15-71BFFB8A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D551C-C729-423D-A973-345C3F946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3E106-637A-4A81-8BD5-70FF95E01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6072-457C-4848-A6BE-20D63BE90FE9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F4748-82AE-4B98-8BBD-CB68767D7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6F0C4-A15D-4D24-A1FC-ADE0DDA8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46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09F4A-78A0-41C7-B0AD-EAFDBAD810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B75E7-021B-40BE-88F9-9DBC2E1DD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668EE-9276-4877-8ACC-732385E7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083-2DAC-40E0-B15D-ADCB0F8E434E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8CCCA-15AA-42F4-BA49-8FFA0F40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E53FC-9D05-4A1B-9A33-F04B93CD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0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6F93-D6EF-4399-9BCB-5ADF704A1619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8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1629-7A4A-4AC8-A8B8-0362E83F91D6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1159-9892-4794-A8FC-2874C4727E32}" type="datetime1">
              <a:rPr lang="en-US" smtClean="0"/>
              <a:t>4/28/2026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6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D267-9C59-4D58-800C-B137E0C090AC}" type="datetime1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4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845D-2AAE-4E25-85BA-B3B169612802}" type="datetime1">
              <a:rPr lang="en-US" smtClean="0"/>
              <a:t>4/28/2026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2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6B89-105B-4F2E-A1BC-2243B4EA55F0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8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E3FD-E9CE-46BE-8EE1-D983DE7354AE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4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C1CB0-DF21-4DF7-BF2F-2C09CDCDE58E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Applied Encryption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B525-58D3-4536-B499-CC93BCB0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C72F4D-D8CF-4BDA-B410-1A4199BCF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2DF6E-42CB-42EA-B4C3-DB80E0330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46A35-5C19-441C-8FA5-9CECE8F7C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69F1F-43FE-47D5-9D08-4A1FE38AC32E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CC7A9-C7A9-4765-BFBB-3B2E04AA7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Applied Encryption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FDB0F-127C-477F-AD1F-FA80B5F21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8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EA54B8-16AB-9B24-DB67-EAD020A8B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8"/>
            <a:ext cx="6040361" cy="2230362"/>
          </a:xfrm>
        </p:spPr>
        <p:txBody>
          <a:bodyPr>
            <a:normAutofit/>
          </a:bodyPr>
          <a:lstStyle/>
          <a:p>
            <a:r>
              <a:rPr lang="sv-SE" sz="4400" dirty="0"/>
              <a:t>Applied Cryptography </a:t>
            </a:r>
            <a:r>
              <a:rPr lang="en-US" sz="4400" dirty="0"/>
              <a:t> </a:t>
            </a:r>
            <a:br>
              <a:rPr lang="en-US" sz="4400" dirty="0"/>
            </a:br>
            <a:r>
              <a:rPr lang="sv-SE" sz="4400" dirty="0"/>
              <a:t> 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0E751-5795-64EC-E11F-2A897A88E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sv-SE"/>
              <a:t>Saman.mirza@itu.edu.iq</a:t>
            </a:r>
            <a:endParaRPr lang="en-US"/>
          </a:p>
        </p:txBody>
      </p:sp>
      <p:pic>
        <p:nvPicPr>
          <p:cNvPr id="5" name="Picture 4" descr="A computer screen shot of a shield with a lock&#10;&#10;Description automatically generated">
            <a:extLst>
              <a:ext uri="{FF2B5EF4-FFF2-40B4-BE49-F238E27FC236}">
                <a16:creationId xmlns:a16="http://schemas.microsoft.com/office/drawing/2014/main" id="{F52ACEBB-8BB2-A432-9FF4-519301E408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18" r="23106" b="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59D68A7-AA7B-49FF-7E91-3D448D75CFB6}"/>
              </a:ext>
            </a:extLst>
          </p:cNvPr>
          <p:cNvSpPr txBox="1">
            <a:spLocks/>
          </p:cNvSpPr>
          <p:nvPr/>
        </p:nvSpPr>
        <p:spPr>
          <a:xfrm>
            <a:off x="643467" y="2951922"/>
            <a:ext cx="6040361" cy="16805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– to – End – Emcrytpnion </a:t>
            </a:r>
          </a:p>
          <a:p>
            <a:r>
              <a:rPr lang="sv-SE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E2EE</a:t>
            </a:r>
            <a:br>
              <a:rPr lang="sv-SE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WhatsApp Application </a:t>
            </a:r>
            <a:br>
              <a:rPr lang="en-US" sz="4400" dirty="0"/>
            </a:br>
            <a:r>
              <a:rPr lang="sv-SE" sz="4400" dirty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84813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5682E-0498-C2FA-2A29-A19DAAE7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31163-3BB0-C711-E726-42CDB7704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introduce the network structure of the WhatsApp application. </a:t>
            </a:r>
          </a:p>
          <a:p>
            <a:pPr lvl="1"/>
            <a:r>
              <a:rPr lang="en-GB" dirty="0"/>
              <a:t>Core components only. </a:t>
            </a:r>
          </a:p>
          <a:p>
            <a:pPr lvl="1"/>
            <a:endParaRPr lang="en-GB" dirty="0"/>
          </a:p>
          <a:p>
            <a:r>
              <a:rPr lang="en-GB" dirty="0"/>
              <a:t>To provide the security and the encryption background for WhatsApp application. </a:t>
            </a:r>
          </a:p>
          <a:p>
            <a:endParaRPr lang="en-GB" dirty="0"/>
          </a:p>
          <a:p>
            <a:r>
              <a:rPr lang="en-GB" dirty="0"/>
              <a:t>To explain the flow of the message in WhatsApp step-by-step.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C816B-F761-C4C8-5EB0-35E380E56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5F92-A6D2-46E0-ABFD-E9975BAE17A2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2EC1D-BECA-92E5-7ECB-344356A36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C65E0-3F40-650E-AE6E-E6DCAD753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9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AADA76-4137-1818-812E-CF1911D3D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24" y="254882"/>
            <a:ext cx="9392421" cy="1330841"/>
          </a:xfrm>
        </p:spPr>
        <p:txBody>
          <a:bodyPr>
            <a:normAutofit/>
          </a:bodyPr>
          <a:lstStyle/>
          <a:p>
            <a:r>
              <a:rPr lang="en-GB" sz="4100" dirty="0"/>
              <a:t>WhatsApp Network Structure (High-Level)</a:t>
            </a:r>
            <a:br>
              <a:rPr lang="en-GB" sz="4100" dirty="0"/>
            </a:br>
            <a:r>
              <a:rPr lang="en-GB" sz="41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Components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10789-0E96-4110-78B2-4C646D704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86" y="2087374"/>
            <a:ext cx="5856514" cy="4268975"/>
          </a:xfrm>
        </p:spPr>
        <p:txBody>
          <a:bodyPr>
            <a:normAutofit/>
          </a:bodyPr>
          <a:lstStyle/>
          <a:p>
            <a:r>
              <a:rPr lang="en-US" sz="2000" dirty="0"/>
              <a:t>The WhatsApp network is a </a:t>
            </a:r>
            <a:r>
              <a:rPr lang="en-US" sz="2000" b="1" dirty="0"/>
              <a:t>client–server architecture with end-to-end encryption (</a:t>
            </a:r>
            <a:r>
              <a:rPr lang="en-US" sz="2000" b="1" dirty="0" err="1"/>
              <a:t>E2EE</a:t>
            </a:r>
            <a:r>
              <a:rPr lang="en-US" sz="2000" b="1" dirty="0"/>
              <a:t>)</a:t>
            </a:r>
            <a:r>
              <a:rPr lang="en-US" sz="2000" dirty="0"/>
              <a:t>.</a:t>
            </a:r>
          </a:p>
          <a:p>
            <a:endParaRPr lang="en-GB" sz="2000" dirty="0"/>
          </a:p>
          <a:p>
            <a:r>
              <a:rPr lang="en-US" sz="2000" dirty="0"/>
              <a:t>It consists of: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US" sz="2000" b="1" dirty="0"/>
              <a:t>Client Devices (Users)</a:t>
            </a:r>
          </a:p>
          <a:p>
            <a:pPr lvl="2"/>
            <a:r>
              <a:rPr lang="en-US" dirty="0"/>
              <a:t>Your phone and the receiver’s phone </a:t>
            </a:r>
          </a:p>
          <a:p>
            <a:pPr lvl="2"/>
            <a:r>
              <a:rPr lang="en-US" dirty="0"/>
              <a:t>Each device: </a:t>
            </a:r>
          </a:p>
          <a:p>
            <a:pPr lvl="3"/>
            <a:r>
              <a:rPr lang="en-US" sz="2000" dirty="0"/>
              <a:t>Generates its own </a:t>
            </a:r>
            <a:r>
              <a:rPr lang="en-US" sz="2000" b="1" dirty="0"/>
              <a:t>public/private key pair</a:t>
            </a:r>
            <a:r>
              <a:rPr lang="en-US" sz="2000" dirty="0"/>
              <a:t> </a:t>
            </a:r>
          </a:p>
          <a:p>
            <a:pPr lvl="3"/>
            <a:r>
              <a:rPr lang="en-US" sz="2000" dirty="0"/>
              <a:t>Encrypts and decrypts messages locally </a:t>
            </a:r>
          </a:p>
          <a:p>
            <a:pPr lvl="2"/>
            <a:r>
              <a:rPr lang="en-US" dirty="0"/>
              <a:t>No plaintext message leaves the device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B2B154-31A8-DFAB-DCD7-F328D5820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663" y="2383971"/>
            <a:ext cx="5902851" cy="29514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59D1D-0C31-64E1-A57B-9BC34F0E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CC05F92-A6D2-46E0-ABFD-E9975BAE17A2}" type="datetime1">
              <a:rPr lang="en-US" sz="1000"/>
              <a:pPr>
                <a:spcAft>
                  <a:spcPts val="600"/>
                </a:spcAft>
              </a:pPr>
              <a:t>4/28/2026</a:t>
            </a:fld>
            <a:endParaRPr lang="en-US" sz="100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1685B-AF2F-EFEC-F22F-F0B134091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/>
              <a:t>Applied Encryption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56DA3-161A-C569-E749-7F20C1A5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 sz="1000"/>
              <a:pPr>
                <a:spcAft>
                  <a:spcPts val="600"/>
                </a:spcAft>
              </a:pPr>
              <a:t>3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964348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Desks in empty classroom">
            <a:extLst>
              <a:ext uri="{FF2B5EF4-FFF2-40B4-BE49-F238E27FC236}">
                <a16:creationId xmlns:a16="http://schemas.microsoft.com/office/drawing/2014/main" id="{1E7F1243-097A-4E1B-9DB9-BA1C8C5AD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93" b="1543"/>
          <a:stretch/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7B924-9E20-4D2B-87FE-42C6D973F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3133" y="2021606"/>
            <a:ext cx="5257800" cy="30298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0000" b="1" dirty="0">
                <a:solidFill>
                  <a:srgbClr val="0070C0"/>
                </a:solidFill>
              </a:rPr>
              <a:t>CLASS </a:t>
            </a:r>
          </a:p>
          <a:p>
            <a:pPr marL="0" indent="0" algn="ctr">
              <a:buNone/>
            </a:pPr>
            <a:r>
              <a:rPr lang="en-US" sz="10000" b="1" dirty="0">
                <a:solidFill>
                  <a:srgbClr val="0070C0"/>
                </a:solidFill>
              </a:rPr>
              <a:t>END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EC012-DFC2-45FB-868D-2837FAC6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BF751-4068-42F4-9329-68C07D55AA0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9569B-5047-4639-8E9D-550BCF56F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Applied Encryption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AD7BC1-AAA6-4315-BEAD-77A572B5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B42A0-C75B-4EC4-AB4A-D0F038272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3499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2_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9142</TotalTime>
  <Words>140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1_Office Theme</vt:lpstr>
      <vt:lpstr>2_Office Theme</vt:lpstr>
      <vt:lpstr>Applied Cryptography    </vt:lpstr>
      <vt:lpstr>Class Objectives </vt:lpstr>
      <vt:lpstr>WhatsApp Network Structure (High-Level) Core Components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Security</dc:title>
  <dc:creator>Saman Abdullah</dc:creator>
  <cp:lastModifiedBy>Saman Abdullah</cp:lastModifiedBy>
  <cp:revision>14</cp:revision>
  <dcterms:created xsi:type="dcterms:W3CDTF">2020-04-15T14:44:37Z</dcterms:created>
  <dcterms:modified xsi:type="dcterms:W3CDTF">2026-05-03T13:05:00Z</dcterms:modified>
</cp:coreProperties>
</file>