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786" r:id="rId2"/>
  </p:sldMasterIdLst>
  <p:notesMasterIdLst>
    <p:notesMasterId r:id="rId28"/>
  </p:notesMasterIdLst>
  <p:handoutMasterIdLst>
    <p:handoutMasterId r:id="rId29"/>
  </p:handoutMasterIdLst>
  <p:sldIdLst>
    <p:sldId id="272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9" r:id="rId11"/>
    <p:sldId id="301" r:id="rId12"/>
    <p:sldId id="303" r:id="rId13"/>
    <p:sldId id="310" r:id="rId14"/>
    <p:sldId id="311" r:id="rId15"/>
    <p:sldId id="312" r:id="rId16"/>
    <p:sldId id="304" r:id="rId17"/>
    <p:sldId id="313" r:id="rId18"/>
    <p:sldId id="256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72"/>
            <p14:sldId id="295"/>
            <p14:sldId id="296"/>
            <p14:sldId id="297"/>
            <p14:sldId id="298"/>
            <p14:sldId id="299"/>
            <p14:sldId id="300"/>
            <p14:sldId id="302"/>
            <p14:sldId id="309"/>
            <p14:sldId id="301"/>
            <p14:sldId id="303"/>
            <p14:sldId id="310"/>
            <p14:sldId id="311"/>
            <p14:sldId id="312"/>
            <p14:sldId id="304"/>
            <p14:sldId id="313"/>
            <p14:sldId id="256"/>
            <p14:sldId id="314"/>
            <p14:sldId id="315"/>
            <p14:sldId id="316"/>
            <p14:sldId id="317"/>
            <p14:sldId id="318"/>
            <p14:sldId id="319"/>
            <p14:sldId id="320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89076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E8B5-61CC-4A80-B909-BB82C185D28A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3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Ephemeral Key is generated dynamically by the sender before session establishment. It is not a permanent identity key. It helps create fresh session secrets and improves forward secrecy.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DE37D-BF93-328F-33D0-616208B4C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D57C9-F865-981A-B2F3-DA9A0EA98A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DDEC0-9B46-FFBE-1E58-744C63DE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7EE24-2574-29CE-3320-55CFCC266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9020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F7264-C7DF-0E49-4FF3-D0E4C087B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D0E75-5647-483F-9FA5-704C7CEF09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0F7A7-38C4-9D55-E70A-CE85C5AF5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4448-B975-E578-2997-344936FF5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797359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DAACE-B019-5387-E7DD-4E822FCC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E2DB7-CEC3-4C66-0ACF-7674BB3CD5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7854A-F490-6675-F8AF-5D041FC1D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E3CB2-E596-3163-62E7-473E6229B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51545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3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4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28106-F2F1-B07E-D822-D3BA17FD2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F9D03-1711-ECB2-E321-7532722C4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F5701-2853-DEF7-191C-13F4D9C49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171BEF-48CF-6472-0044-0CE0C943CD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58BAA-70EE-BE61-3AD6-5BF6EB95C8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5A3C5-0FF2-D2D7-C3DB-12A95F3365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C89B1-FC1A-8E81-E3B1-DAA68248E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phone number acts as the global identifier, while the public key bundle enables authentication, secure session establishment, and end-to-end encryption.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B9DA-82DE-95A0-C586-ED9994D4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529BD-D5D2-4819-081C-80673DA5C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59016-DB78-E61C-85F1-06B342220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9A7D954-D84D-B206-E2F9-7913FEA69B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AEF92-2E88-D9EC-B854-FB7ED17934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061B2-E290-4435-9E17-D0D209EA03B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DE916-E0B1-39D6-3621-D920D25E88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FBC94-3DA1-8D67-88BB-9A00870A1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22D12-7C7B-4AC1-A397-0FE6BE5FC7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BCE-2864-4061-AD56-20F7D7307241}" type="datetime1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77B-5C91-4522-BE1B-84438996DF34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EC1-A542-413B-8A10-147F488BA219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5DD9-D0D8-4C74-912C-EE84C8546168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771-9EB2-409E-BC87-F24CD2A2ADCD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BE17-1F67-47FB-A6B4-D36840327D9A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491-DE2A-44DC-BD11-34C1D6452E4D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8C63-D804-492F-AB73-BB6BB0E6974D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D0A9-AE6D-4CE4-805A-3A200F6A0B2C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3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4A7-7A0F-484C-B774-73C73EA2FE9E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3C49-E30D-4D4B-9853-DC001CFAD2B7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3342-AF38-4B33-81A7-F2BCB03E1444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072-457C-4848-A6BE-20D63BE90FE9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083-2DAC-40E0-B15D-ADCB0F8E434E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6F93-D6EF-4399-9BCB-5ADF704A1619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1629-7A4A-4AC8-A8B8-0362E83F91D6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1159-9892-4794-A8FC-2874C4727E32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267-9C59-4D58-800C-B137E0C090AC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845D-2AAE-4E25-85BA-B3B169612802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6B89-105B-4F2E-A1BC-2243B4EA55F0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3FD-E9CE-46BE-8EE1-D983DE7354AE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1CB0-DF21-4DF7-BF2F-2C09CDCDE58E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Encryption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9F1F-43FE-47D5-9D08-4A1FE38AC32E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A54B8-16AB-9B24-DB67-EAD020A8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8"/>
            <a:ext cx="6040361" cy="2230362"/>
          </a:xfrm>
        </p:spPr>
        <p:txBody>
          <a:bodyPr>
            <a:normAutofit/>
          </a:bodyPr>
          <a:lstStyle/>
          <a:p>
            <a:r>
              <a:rPr lang="sv-SE" sz="4400" dirty="0"/>
              <a:t>Applied Cryptography 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sv-SE" sz="4400" dirty="0"/>
              <a:t>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E751-5795-64EC-E11F-2A897A88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v-SE"/>
              <a:t>Saman.mirza@itu.edu.iq</a:t>
            </a:r>
            <a:endParaRPr lang="en-US"/>
          </a:p>
        </p:txBody>
      </p:sp>
      <p:pic>
        <p:nvPicPr>
          <p:cNvPr id="5" name="Picture 4" descr="A computer screen shot of a shield with a lock&#10;&#10;Description automatically generated">
            <a:extLst>
              <a:ext uri="{FF2B5EF4-FFF2-40B4-BE49-F238E27FC236}">
                <a16:creationId xmlns:a16="http://schemas.microsoft.com/office/drawing/2014/main" id="{F52ACEBB-8BB2-A432-9FF4-519301E4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18" r="23106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9D68A7-AA7B-49FF-7E91-3D448D75CFB6}"/>
              </a:ext>
            </a:extLst>
          </p:cNvPr>
          <p:cNvSpPr txBox="1">
            <a:spLocks/>
          </p:cNvSpPr>
          <p:nvPr/>
        </p:nvSpPr>
        <p:spPr>
          <a:xfrm>
            <a:off x="643467" y="2951922"/>
            <a:ext cx="6040361" cy="1680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– to – End – Emcrytpnion </a:t>
            </a:r>
          </a:p>
          <a:p>
            <a: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E2EE</a:t>
            </a:r>
            <a:b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 Application </a:t>
            </a:r>
            <a:br>
              <a:rPr lang="en-US" sz="4400" dirty="0"/>
            </a:br>
            <a:r>
              <a:rPr lang="sv-SE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481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0CB9-771C-B1DF-1661-C87AD117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5366"/>
            <a:ext cx="5257797" cy="531063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While real-world cryptography uses massive numbers (256-bit), we can demonstrate the math using a smaller </a:t>
            </a:r>
            <a:r>
              <a:rPr lang="en-US" sz="2000" b="1" dirty="0"/>
              <a:t>Elliptic Curve</a:t>
            </a:r>
            <a:r>
              <a:rPr lang="en-US" sz="2000" dirty="0"/>
              <a:t> and simple integers. This specific math is called </a:t>
            </a:r>
            <a:r>
              <a:rPr lang="en-US" sz="2000" b="1" dirty="0"/>
              <a:t>Scalar Multiplication</a:t>
            </a:r>
            <a:r>
              <a:rPr lang="en-US" sz="2000" dirty="0"/>
              <a:t>.</a:t>
            </a:r>
          </a:p>
          <a:p>
            <a:r>
              <a:rPr lang="en-US" sz="2000" b="1" dirty="0"/>
              <a:t>The Mathematical Goal</a:t>
            </a:r>
          </a:p>
          <a:p>
            <a:pPr lvl="1"/>
            <a:r>
              <a:rPr lang="en-US" sz="1600" dirty="0"/>
              <a:t>In cryptography like </a:t>
            </a:r>
            <a:r>
              <a:rPr lang="en-US" sz="1600" dirty="0" err="1"/>
              <a:t>Curve25519</a:t>
            </a:r>
            <a:r>
              <a:rPr lang="en-US" sz="1600" dirty="0"/>
              <a:t>, the relationship is:</a:t>
            </a:r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pPr lvl="1"/>
            <a:r>
              <a:rPr lang="en-US" sz="1600" dirty="0"/>
              <a:t>Where the “X" isn't normal multiplication, but "Point Addition" on a curve.</a:t>
            </a:r>
            <a:br>
              <a:rPr lang="en-US" sz="1600" dirty="0"/>
            </a:br>
            <a:endParaRPr lang="en-GB" sz="160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16BD8-167A-5F0F-624C-AC768A8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en-GB" sz="4000" dirty="0"/>
              <a:t>Key Calculation </a:t>
            </a:r>
            <a:br>
              <a:rPr lang="en-GB" sz="4000" dirty="0"/>
            </a:br>
            <a:r>
              <a:rPr lang="en-US" sz="4000" dirty="0"/>
              <a:t>Overview of Identity Key Pairs</a:t>
            </a: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724CB-BC33-BF87-1C94-24DE2520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02" y="3717128"/>
            <a:ext cx="3951289" cy="6815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E033E-DC63-E8F5-261C-19F3023E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95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5/19/2026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BC125-938E-BD81-565C-06061F3A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4780" y="6356350"/>
            <a:ext cx="382867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5540A-1259-2D4C-7FBC-46B49143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9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B2E02-EF26-49FA-34FD-7FA7F229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Generation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Defining the Environment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492AB-BEEC-BF49-4F52-511D96A9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4" y="1544598"/>
            <a:ext cx="6103054" cy="43941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7A19-AA7B-64F5-9835-BED33C9C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D76D-1062-7335-E874-35ADAE9D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D574-E96F-DDB9-2941-FA793CC7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3DC095-902B-8AF6-043F-12E2E930DE77}"/>
                  </a:ext>
                </a:extLst>
              </p:cNvPr>
              <p:cNvSpPr txBox="1"/>
              <p:nvPr/>
            </p:nvSpPr>
            <p:spPr>
              <a:xfrm>
                <a:off x="6901543" y="1709057"/>
                <a:ext cx="5018314" cy="480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u="sng" dirty="0"/>
                  <a:t>Parameters in the real environment: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value of 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sv-SE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sv-S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v-S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Real decimal :</a:t>
                </a:r>
              </a:p>
              <a:p>
                <a:pPr algn="ctr"/>
                <a:br>
                  <a:rPr lang="en-GB" dirty="0"/>
                </a:br>
                <a:r>
                  <a:rPr lang="en-GB" dirty="0"/>
                  <a:t>57896044618658097711785492504343953926634992332820282019728792003956564819949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curve equation is: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base point generator (G) in the </a:t>
                </a:r>
                <a:r>
                  <a:rPr lang="en-US" dirty="0" err="1"/>
                  <a:t>X25519</a:t>
                </a:r>
                <a:endParaRPr lang="en-US" dirty="0"/>
              </a:p>
              <a:p>
                <a:pPr algn="ctr"/>
                <a:r>
                  <a:rPr lang="en-US" dirty="0"/>
                  <a:t>G=9</a:t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3DC095-902B-8AF6-043F-12E2E930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543" y="1709057"/>
                <a:ext cx="5018314" cy="4804392"/>
              </a:xfrm>
              <a:prstGeom prst="rect">
                <a:avLst/>
              </a:prstGeom>
              <a:blipFill>
                <a:blip r:embed="rId3"/>
                <a:stretch>
                  <a:fillRect l="-1215" t="-635" r="-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73E0F20-57B0-13D9-A51C-A0ECE5642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782" y="4928878"/>
            <a:ext cx="4410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0865-BCB9-598B-5C70-2E88E5EC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876427"/>
            <a:ext cx="4544762" cy="1401183"/>
          </a:xfrm>
        </p:spPr>
        <p:txBody>
          <a:bodyPr anchor="t">
            <a:normAutofit/>
          </a:bodyPr>
          <a:lstStyle/>
          <a:p>
            <a:r>
              <a:rPr lang="en-GB" sz="3200" dirty="0"/>
              <a:t>Key Generation</a:t>
            </a:r>
            <a:br>
              <a:rPr lang="en-GB" sz="3200" dirty="0"/>
            </a:br>
            <a:r>
              <a:rPr lang="en-GB" sz="3200" dirty="0"/>
              <a:t>Identity Key Pair (Step 2)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13D9B-5F57-1557-58A2-499C747EB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840" y="2158410"/>
                <a:ext cx="5020842" cy="399570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Suppose Alice installs WhatsApp.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She randomly chooses:</a:t>
                </a:r>
              </a:p>
              <a:p>
                <a:pPr lvl="1"/>
                <a:r>
                  <a:rPr lang="en-US" dirty="0"/>
                  <a:t>Private Identity Key: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𝑝𝑟𝑖𝑣</m:t>
                        </m:r>
                      </m:sub>
                    </m:sSub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sz="2400" dirty="0"/>
              </a:p>
              <a:p>
                <a:endParaRPr lang="en-US" sz="2400" dirty="0"/>
              </a:p>
              <a:p>
                <a:r>
                  <a:rPr lang="en-US" sz="2400" dirty="0"/>
                  <a:t>Now compute public key: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sv-SE" dirty="0"/>
              </a:p>
              <a:p>
                <a:pPr lvl="1"/>
                <a:endParaRPr lang="ar-AE" dirty="0"/>
              </a:p>
              <a:p>
                <a:r>
                  <a:rPr lang="en-US" sz="2400" dirty="0"/>
                  <a:t>Assume: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sv-SE" sz="2400" dirty="0"/>
              </a:p>
              <a:p>
                <a:endParaRPr lang="sv-SE" sz="2400" dirty="0"/>
              </a:p>
              <a:p>
                <a:endParaRPr lang="sv-SE" sz="2400" dirty="0"/>
              </a:p>
              <a:p>
                <a:endParaRPr lang="ar-AE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13D9B-5F57-1557-58A2-499C747EB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840" y="2158410"/>
                <a:ext cx="5020842" cy="3995702"/>
              </a:xfrm>
              <a:blipFill>
                <a:blip r:embed="rId3"/>
                <a:stretch>
                  <a:fillRect l="-1456" t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7D61-BB78-C145-8FF1-FBCAAE91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24F9A-A4B0-C0DA-3B7F-4E7BD613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1AC2-A989-EC94-BAD8-D68AB78E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2C4A18-6A38-43F6-5B67-688A9D80D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84936"/>
              </p:ext>
            </p:extLst>
          </p:nvPr>
        </p:nvGraphicFramePr>
        <p:xfrm>
          <a:off x="5415516" y="958150"/>
          <a:ext cx="6390167" cy="199604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708711">
                  <a:extLst>
                    <a:ext uri="{9D8B030D-6E8A-4147-A177-3AD203B41FA5}">
                      <a16:colId xmlns:a16="http://schemas.microsoft.com/office/drawing/2014/main" val="922286410"/>
                    </a:ext>
                  </a:extLst>
                </a:gridCol>
                <a:gridCol w="1101463">
                  <a:extLst>
                    <a:ext uri="{9D8B030D-6E8A-4147-A177-3AD203B41FA5}">
                      <a16:colId xmlns:a16="http://schemas.microsoft.com/office/drawing/2014/main" val="3459299339"/>
                    </a:ext>
                  </a:extLst>
                </a:gridCol>
                <a:gridCol w="2579993">
                  <a:extLst>
                    <a:ext uri="{9D8B030D-6E8A-4147-A177-3AD203B41FA5}">
                      <a16:colId xmlns:a16="http://schemas.microsoft.com/office/drawing/2014/main" val="243670759"/>
                    </a:ext>
                  </a:extLst>
                </a:gridCol>
              </a:tblGrid>
              <a:tr h="701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cap="none" spc="0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192767" marR="148283" marT="148283" marB="14828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0" cap="none" spc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 marL="192767" marR="148283" marT="148283" marB="14828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cap="none" spc="0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marL="192767" marR="148283" marT="148283" marB="14828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93156"/>
                  </a:ext>
                </a:extLst>
              </a:tr>
              <a:tr h="533513">
                <a:tc>
                  <a:txBody>
                    <a:bodyPr/>
                    <a:lstStyle/>
                    <a:p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Identity Private Key</a:t>
                      </a:r>
                    </a:p>
                  </a:txBody>
                  <a:tcPr marL="192767" marR="148283" marT="148283" marB="14828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User’s Mobile 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31111"/>
                  </a:ext>
                </a:extLst>
              </a:tr>
              <a:tr h="630706">
                <a:tc>
                  <a:txBody>
                    <a:bodyPr/>
                    <a:lstStyle/>
                    <a:p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Identity Public Key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(10,6)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WhatsApp Server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7950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26E5BF0-FA3C-BD75-272A-85ECA6791728}"/>
              </a:ext>
            </a:extLst>
          </p:cNvPr>
          <p:cNvSpPr/>
          <p:nvPr/>
        </p:nvSpPr>
        <p:spPr>
          <a:xfrm>
            <a:off x="1467293" y="4720856"/>
            <a:ext cx="1626781" cy="542260"/>
          </a:xfrm>
          <a:prstGeom prst="ellipse">
            <a:avLst/>
          </a:prstGeom>
          <a:solidFill>
            <a:srgbClr val="FFFF00">
              <a:alpha val="1098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B7A47D0-ADDA-65DC-B7AA-FB5C14013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82014"/>
              </p:ext>
            </p:extLst>
          </p:nvPr>
        </p:nvGraphicFramePr>
        <p:xfrm>
          <a:off x="7127357" y="4158068"/>
          <a:ext cx="3810174" cy="1348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8711">
                  <a:extLst>
                    <a:ext uri="{9D8B030D-6E8A-4147-A177-3AD203B41FA5}">
                      <a16:colId xmlns:a16="http://schemas.microsoft.com/office/drawing/2014/main" val="922286410"/>
                    </a:ext>
                  </a:extLst>
                </a:gridCol>
                <a:gridCol w="1101463">
                  <a:extLst>
                    <a:ext uri="{9D8B030D-6E8A-4147-A177-3AD203B41FA5}">
                      <a16:colId xmlns:a16="http://schemas.microsoft.com/office/drawing/2014/main" val="3459299339"/>
                    </a:ext>
                  </a:extLst>
                </a:gridCol>
              </a:tblGrid>
              <a:tr h="701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cap="none" spc="0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192767" marR="148283" marT="148283" marB="148283" anchor="ctr"/>
                </a:tc>
                <a:tc>
                  <a:txBody>
                    <a:bodyPr/>
                    <a:lstStyle/>
                    <a:p>
                      <a:r>
                        <a:rPr lang="en-GB" sz="2300" b="0" cap="none" spc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 marL="192767" marR="148283" marT="148283" marB="148283" anchor="ctr"/>
                </a:tc>
                <a:extLst>
                  <a:ext uri="{0D108BD9-81ED-4DB2-BD59-A6C34878D82A}">
                    <a16:rowId xmlns:a16="http://schemas.microsoft.com/office/drawing/2014/main" val="3810793156"/>
                  </a:ext>
                </a:extLst>
              </a:tr>
              <a:tr h="630706">
                <a:tc>
                  <a:txBody>
                    <a:bodyPr/>
                    <a:lstStyle/>
                    <a:p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Identity Public Key</a:t>
                      </a:r>
                    </a:p>
                  </a:txBody>
                  <a:tcPr marL="192767" marR="148283" marT="148283" marB="148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 dirty="0">
                          <a:solidFill>
                            <a:schemeClr val="tx1"/>
                          </a:solidFill>
                        </a:rPr>
                        <a:t>(10,6)</a:t>
                      </a:r>
                    </a:p>
                  </a:txBody>
                  <a:tcPr marL="192767" marR="148283" marT="148283" marB="148283"/>
                </a:tc>
                <a:extLst>
                  <a:ext uri="{0D108BD9-81ED-4DB2-BD59-A6C34878D82A}">
                    <a16:rowId xmlns:a16="http://schemas.microsoft.com/office/drawing/2014/main" val="4934795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32FFCB-1B28-D295-36AD-834523530BC6}"/>
              </a:ext>
            </a:extLst>
          </p:cNvPr>
          <p:cNvSpPr txBox="1"/>
          <p:nvPr/>
        </p:nvSpPr>
        <p:spPr>
          <a:xfrm>
            <a:off x="7127358" y="3429000"/>
            <a:ext cx="381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Bundel Contents </a:t>
            </a:r>
          </a:p>
        </p:txBody>
      </p:sp>
    </p:spTree>
    <p:extLst>
      <p:ext uri="{BB962C8B-B14F-4D97-AF65-F5344CB8AC3E}">
        <p14:creationId xmlns:p14="http://schemas.microsoft.com/office/powerpoint/2010/main" val="117376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B1E7-FE62-288F-2F83-F7EBADA6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983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Key Generation</a:t>
            </a:r>
            <a:br>
              <a:rPr lang="en-GB" sz="4000" dirty="0"/>
            </a:br>
            <a:r>
              <a:rPr lang="en-GB" sz="4000" dirty="0"/>
              <a:t>Signed Pre-Key (Step 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91D1F1-EA8F-A7B6-1DDD-114923FDC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732" y="1608849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Alice generates another random number: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𝑆𝑃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𝑝𝑟𝑖𝑣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ar-AE" dirty="0"/>
              </a:p>
              <a:p>
                <a:endParaRPr lang="en-US" dirty="0"/>
              </a:p>
              <a:p>
                <a:r>
                  <a:rPr lang="en-US" dirty="0"/>
                  <a:t>Compute: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𝑆𝑃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ar-AE" dirty="0"/>
              </a:p>
              <a:p>
                <a:pPr lvl="1"/>
                <a:r>
                  <a:rPr lang="en-US" dirty="0"/>
                  <a:t>Assume: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ar-AE" dirty="0"/>
              </a:p>
              <a:p>
                <a:pPr marL="0" indent="0">
                  <a:buNone/>
                </a:pPr>
                <a:br>
                  <a:rPr lang="ar-AE" dirty="0"/>
                </a:br>
                <a:endParaRPr lang="ar-AE" dirty="0"/>
              </a:p>
              <a:p>
                <a:r>
                  <a:rPr lang="en-US" b="1" dirty="0"/>
                  <a:t>Now Sign the SPK</a:t>
                </a:r>
              </a:p>
              <a:p>
                <a:pPr lvl="1"/>
                <a:r>
                  <a:rPr lang="en-US" dirty="0"/>
                  <a:t>WhatsApp signs the Signed Pre-Key using Identity Key.</a:t>
                </a:r>
              </a:p>
              <a:p>
                <a:pPr lvl="1"/>
                <a:r>
                  <a:rPr lang="en-US" dirty="0"/>
                  <a:t>Simplified concept: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𝑆𝑖𝑔𝑛𝑎𝑡𝑢𝑟𝑒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𝑆𝑃𝐾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𝐼𝐾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𝑝𝑟𝑖𝑣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dirty="0"/>
              </a:p>
              <a:p>
                <a:pPr lvl="1"/>
                <a:r>
                  <a:rPr lang="en-US" dirty="0"/>
                  <a:t>Example symbolic signature: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𝑆𝑖𝑔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91D1F1-EA8F-A7B6-1DDD-114923FDC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32" y="1608849"/>
                <a:ext cx="10515600" cy="4351338"/>
              </a:xfrm>
              <a:blipFill>
                <a:blip r:embed="rId3"/>
                <a:stretch>
                  <a:fillRect l="-812" t="-3221" b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4426-E5E1-5CB8-04D0-556D4252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21E4-8789-6E2E-8139-870F5B72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45A3-8147-458A-7D55-49D727B4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FD88BA9-C4EA-AC48-02B2-59028F13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19457"/>
              </p:ext>
            </p:extLst>
          </p:nvPr>
        </p:nvGraphicFramePr>
        <p:xfrm>
          <a:off x="6053121" y="455977"/>
          <a:ext cx="5861147" cy="253417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472428">
                  <a:extLst>
                    <a:ext uri="{9D8B030D-6E8A-4147-A177-3AD203B41FA5}">
                      <a16:colId xmlns:a16="http://schemas.microsoft.com/office/drawing/2014/main" val="922286410"/>
                    </a:ext>
                  </a:extLst>
                </a:gridCol>
                <a:gridCol w="907788">
                  <a:extLst>
                    <a:ext uri="{9D8B030D-6E8A-4147-A177-3AD203B41FA5}">
                      <a16:colId xmlns:a16="http://schemas.microsoft.com/office/drawing/2014/main" val="3459299339"/>
                    </a:ext>
                  </a:extLst>
                </a:gridCol>
                <a:gridCol w="2480931">
                  <a:extLst>
                    <a:ext uri="{9D8B030D-6E8A-4147-A177-3AD203B41FA5}">
                      <a16:colId xmlns:a16="http://schemas.microsoft.com/office/drawing/2014/main" val="243670759"/>
                    </a:ext>
                  </a:extLst>
                </a:gridCol>
              </a:tblGrid>
              <a:tr h="701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192767" marR="148283" marT="148283" marB="14828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cap="none" spc="0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 marL="192767" marR="148283" marT="148283" marB="14828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cap="none" spc="0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marL="192767" marR="148283" marT="148283" marB="14828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93156"/>
                  </a:ext>
                </a:extLst>
              </a:tr>
              <a:tr h="533513">
                <a:tc>
                  <a:txBody>
                    <a:bodyPr/>
                    <a:lstStyle/>
                    <a:p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Signed Private Pre-Key</a:t>
                      </a:r>
                    </a:p>
                  </a:txBody>
                  <a:tcPr marL="192767" marR="148283" marT="148283" marB="14828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User’s Mobile 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31111"/>
                  </a:ext>
                </a:extLst>
              </a:tr>
              <a:tr h="630706">
                <a:tc>
                  <a:txBody>
                    <a:bodyPr/>
                    <a:lstStyle/>
                    <a:p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Signed Public Pre-Key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(0,6)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WhatsApp Server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79503"/>
                  </a:ext>
                </a:extLst>
              </a:tr>
              <a:tr h="630706">
                <a:tc>
                  <a:txBody>
                    <a:bodyPr/>
                    <a:lstStyle/>
                    <a:p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Signature 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WhatsApp Server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946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4F6FB545-457B-FB79-190C-0C23400055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262679"/>
                  </p:ext>
                </p:extLst>
              </p:nvPr>
            </p:nvGraphicFramePr>
            <p:xfrm>
              <a:off x="7202584" y="3639502"/>
              <a:ext cx="4535760" cy="241453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98893">
                      <a:extLst>
                        <a:ext uri="{9D8B030D-6E8A-4147-A177-3AD203B41FA5}">
                          <a16:colId xmlns:a16="http://schemas.microsoft.com/office/drawing/2014/main" val="922286410"/>
                        </a:ext>
                      </a:extLst>
                    </a:gridCol>
                    <a:gridCol w="1436867">
                      <a:extLst>
                        <a:ext uri="{9D8B030D-6E8A-4147-A177-3AD203B41FA5}">
                          <a16:colId xmlns:a16="http://schemas.microsoft.com/office/drawing/2014/main" val="3459299339"/>
                        </a:ext>
                      </a:extLst>
                    </a:gridCol>
                  </a:tblGrid>
                  <a:tr h="7018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cap="none" spc="0" dirty="0">
                              <a:solidFill>
                                <a:schemeClr val="bg1"/>
                              </a:solidFill>
                            </a:rPr>
                            <a:t>Key</a:t>
                          </a:r>
                        </a:p>
                      </a:txBody>
                      <a:tcPr marL="192767" marR="148283" marT="148283" marB="14828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cap="none" spc="0" dirty="0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</a:p>
                      </a:txBody>
                      <a:tcPr marL="192767" marR="148283" marT="148283" marB="148283" anchor="ctr"/>
                    </a:tc>
                    <a:extLst>
                      <a:ext uri="{0D108BD9-81ED-4DB2-BD59-A6C34878D82A}">
                        <a16:rowId xmlns:a16="http://schemas.microsoft.com/office/drawing/2014/main" val="3810793156"/>
                      </a:ext>
                    </a:extLst>
                  </a:tr>
                  <a:tr h="332461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Identity Public 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(10,6)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493479503"/>
                      </a:ext>
                    </a:extLst>
                  </a:tr>
                  <a:tr h="410161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Signed public pre-key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1583608519"/>
                      </a:ext>
                    </a:extLst>
                  </a:tr>
                  <a:tr h="402801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Signature SK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ar-AE" sz="1800" i="1" baseline="-25000" smtClean="0">
                                  <a:latin typeface="Cambria Math" panose="02040503050406030204" pitchFamily="18" charset="0"/>
                                </a:rPr>
                                <m:t>pub</m:t>
                              </m:r>
                            </m:oMath>
                          </a14:m>
                          <a:endParaRPr lang="en-GB" sz="1800" cap="none" spc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sz="18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698809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4F6FB545-457B-FB79-190C-0C23400055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262679"/>
                  </p:ext>
                </p:extLst>
              </p:nvPr>
            </p:nvGraphicFramePr>
            <p:xfrm>
              <a:off x="7202584" y="3639502"/>
              <a:ext cx="4535760" cy="241453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98893">
                      <a:extLst>
                        <a:ext uri="{9D8B030D-6E8A-4147-A177-3AD203B41FA5}">
                          <a16:colId xmlns:a16="http://schemas.microsoft.com/office/drawing/2014/main" val="922286410"/>
                        </a:ext>
                      </a:extLst>
                    </a:gridCol>
                    <a:gridCol w="1436867">
                      <a:extLst>
                        <a:ext uri="{9D8B030D-6E8A-4147-A177-3AD203B41FA5}">
                          <a16:colId xmlns:a16="http://schemas.microsoft.com/office/drawing/2014/main" val="3459299339"/>
                        </a:ext>
                      </a:extLst>
                    </a:gridCol>
                  </a:tblGrid>
                  <a:tr h="7018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cap="none" spc="0" dirty="0">
                              <a:solidFill>
                                <a:schemeClr val="bg1"/>
                              </a:solidFill>
                            </a:rPr>
                            <a:t>Key</a:t>
                          </a:r>
                        </a:p>
                      </a:txBody>
                      <a:tcPr marL="192767" marR="148283" marT="148283" marB="14828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cap="none" spc="0" dirty="0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</a:p>
                      </a:txBody>
                      <a:tcPr marL="192767" marR="148283" marT="148283" marB="148283" anchor="ctr"/>
                    </a:tc>
                    <a:extLst>
                      <a:ext uri="{0D108BD9-81ED-4DB2-BD59-A6C34878D82A}">
                        <a16:rowId xmlns:a16="http://schemas.microsoft.com/office/drawing/2014/main" val="3810793156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Identity Public 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(10,6)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493479503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Signed public pre-key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1583608519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2767" marR="148283" marT="148283" marB="148283">
                        <a:blipFill>
                          <a:blip r:embed="rId4"/>
                          <a:stretch>
                            <a:fillRect l="-196" t="-324468" r="-47151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sz="18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6988099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951BA1F-D6B5-781C-88F0-C4844D580CEB}"/>
              </a:ext>
            </a:extLst>
          </p:cNvPr>
          <p:cNvSpPr txBox="1"/>
          <p:nvPr/>
        </p:nvSpPr>
        <p:spPr>
          <a:xfrm>
            <a:off x="7078607" y="3083992"/>
            <a:ext cx="381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Bundel Contents </a:t>
            </a:r>
          </a:p>
        </p:txBody>
      </p:sp>
    </p:spTree>
    <p:extLst>
      <p:ext uri="{BB962C8B-B14F-4D97-AF65-F5344CB8AC3E}">
        <p14:creationId xmlns:p14="http://schemas.microsoft.com/office/powerpoint/2010/main" val="282506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A7B9B-F74E-07B4-B1D2-43607D70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042A-9D97-FD5B-DB64-268DF971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983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Key Generation</a:t>
            </a:r>
            <a:br>
              <a:rPr lang="en-GB" sz="4000" dirty="0"/>
            </a:br>
            <a:r>
              <a:rPr lang="en-US" sz="4000" dirty="0"/>
              <a:t>One-Time Pre-Key </a:t>
            </a:r>
            <a:r>
              <a:rPr lang="en-GB" sz="4000" dirty="0"/>
              <a:t>(Step 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577356-B2C1-7141-40DE-34C4B3DF0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732" y="1608849"/>
                <a:ext cx="5775389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Generate disposable keys. Usually 100 keys.</a:t>
                </a:r>
              </a:p>
              <a:p>
                <a:r>
                  <a:rPr lang="en-US" dirty="0"/>
                  <a:t>Suppose:	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/>
                      <m:t>O</m:t>
                    </m:r>
                    <m:r>
                      <m:rPr>
                        <m:sty m:val="p"/>
                      </m:rPr>
                      <a:rPr lang="sv-SE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i="0"/>
                      <m:t>P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𝑝𝑟𝑖𝑣</m:t>
                        </m:r>
                        <m:r>
                          <a:rPr lang="ar-IQ"/>
                          <m:t>1</m:t>
                        </m:r>
                      </m:sub>
                    </m:sSub>
                    <m:r>
                      <a:rPr lang="ar-IQ"/>
                      <m:t>=</m:t>
                    </m:r>
                    <m:r>
                      <a:rPr lang="ar-IQ"/>
                      <m:t>11</m:t>
                    </m:r>
                  </m:oMath>
                </a14:m>
                <a:endParaRPr lang="ar-IQ" dirty="0"/>
              </a:p>
              <a:p>
                <a:pPr lvl="1"/>
                <a:r>
                  <a:rPr lang="en-US" dirty="0"/>
                  <a:t>Compute: </a:t>
                </a:r>
                <a14:m>
                  <m:oMath xmlns:m="http://schemas.openxmlformats.org/officeDocument/2006/math">
                    <m:r>
                      <a:rPr lang="en-US" i="1"/>
                      <m:t>𝑂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/>
                      <m:t>𝑃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𝑝𝑢𝑏</m:t>
                        </m:r>
                        <m:r>
                          <a:rPr lang="ar-IQ"/>
                          <m:t>1</m:t>
                        </m:r>
                      </m:sub>
                    </m:sSub>
                    <m:r>
                      <a:rPr lang="ar-IQ"/>
                      <m:t>=</m:t>
                    </m:r>
                    <m:r>
                      <a:rPr lang="ar-IQ"/>
                      <m:t>11</m:t>
                    </m:r>
                    <m:r>
                      <a:rPr lang="ar-IQ" i="1"/>
                      <m:t>𝐺</m:t>
                    </m:r>
                  </m:oMath>
                </a14:m>
                <a:endParaRPr lang="ar-IQ" dirty="0"/>
              </a:p>
              <a:p>
                <a:pPr lvl="1"/>
                <a:r>
                  <a:rPr lang="en-US" dirty="0"/>
                  <a:t>Assume:	</a:t>
                </a:r>
                <a14:m>
                  <m:oMath xmlns:m="http://schemas.openxmlformats.org/officeDocument/2006/math">
                    <m:r>
                      <a:rPr lang="en-US"/>
                      <m:t>11</m:t>
                    </m:r>
                    <m:r>
                      <a:rPr lang="en-US" i="1"/>
                      <m:t>𝐺</m:t>
                    </m:r>
                    <m:r>
                      <a:rPr lang="en-US"/>
                      <m:t>=</m:t>
                    </m:r>
                    <m:d>
                      <m:dPr>
                        <m:sepChr m:val=","/>
                        <m:ctrlPr>
                          <a:rPr lang="ar-IQ" i="1"/>
                        </m:ctrlPr>
                      </m:dPr>
                      <m:e>
                        <m:r>
                          <a:rPr lang="ar-IQ"/>
                          <m:t>13</m:t>
                        </m:r>
                      </m:e>
                      <m:e>
                        <m:r>
                          <a:rPr lang="ar-IQ"/>
                          <m:t>10</m:t>
                        </m:r>
                      </m:e>
                    </m:d>
                  </m:oMath>
                </a14:m>
                <a:endParaRPr lang="sv-SE" dirty="0"/>
              </a:p>
              <a:p>
                <a:pPr lvl="1"/>
                <a:endParaRPr lang="sv-SE" dirty="0"/>
              </a:p>
              <a:p>
                <a:r>
                  <a:rPr lang="en-US" dirty="0"/>
                  <a:t>Another one: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/>
                      <m:t>𝑂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/>
                      <m:t>𝑃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𝑝𝑟𝑖𝑣</m:t>
                        </m:r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=</m:t>
                    </m:r>
                    <m:r>
                      <a:rPr lang="ar-IQ"/>
                      <m:t>4</m:t>
                    </m:r>
                  </m:oMath>
                </a14:m>
                <a:endParaRPr lang="ar-IQ" dirty="0"/>
              </a:p>
              <a:p>
                <a:pPr lvl="1"/>
                <a14:m>
                  <m:oMath xmlns:m="http://schemas.openxmlformats.org/officeDocument/2006/math">
                    <m:r>
                      <a:rPr lang="ar-IQ" i="1"/>
                      <m:t>𝑂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ar-IQ" i="1"/>
                      <m:t>𝑃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𝑝𝑢𝑏</m:t>
                        </m:r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=</m:t>
                    </m:r>
                    <m:r>
                      <a:rPr lang="ar-IQ"/>
                      <m:t>4</m:t>
                    </m:r>
                    <m:r>
                      <a:rPr lang="ar-IQ" i="1"/>
                      <m:t>𝐺</m:t>
                    </m:r>
                  </m:oMath>
                </a14:m>
                <a:endParaRPr lang="ar-IQ" dirty="0"/>
              </a:p>
              <a:p>
                <a:pPr lvl="1"/>
                <a:r>
                  <a:rPr lang="en-US" dirty="0"/>
                  <a:t>Assume: </a:t>
                </a:r>
                <a14:m>
                  <m:oMath xmlns:m="http://schemas.openxmlformats.org/officeDocument/2006/math">
                    <m:r>
                      <a:rPr lang="en-US"/>
                      <m:t>4</m:t>
                    </m:r>
                    <m:r>
                      <a:rPr lang="en-US" i="1"/>
                      <m:t>𝐺</m:t>
                    </m:r>
                    <m:r>
                      <a:rPr lang="en-US"/>
                      <m:t>=</m:t>
                    </m:r>
                    <m:d>
                      <m:dPr>
                        <m:sepChr m:val=","/>
                        <m:ctrlPr>
                          <a:rPr lang="ar-IQ" i="1"/>
                        </m:ctrlPr>
                      </m:dPr>
                      <m:e>
                        <m:r>
                          <a:rPr lang="ar-IQ"/>
                          <m:t>3</m:t>
                        </m:r>
                      </m:e>
                      <m:e>
                        <m:r>
                          <a:rPr lang="ar-IQ"/>
                          <m:t>1</m:t>
                        </m:r>
                      </m:e>
                    </m:d>
                  </m:oMath>
                </a14:m>
                <a:endParaRPr lang="ar-IQ" dirty="0"/>
              </a:p>
              <a:p>
                <a:pPr lvl="1"/>
                <a:endParaRPr lang="ar-IQ" dirty="0"/>
              </a:p>
              <a:p>
                <a:endParaRPr lang="en-US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577356-B2C1-7141-40DE-34C4B3DF0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32" y="1608849"/>
                <a:ext cx="5775389" cy="4351338"/>
              </a:xfrm>
              <a:blipFill>
                <a:blip r:embed="rId3"/>
                <a:stretch>
                  <a:fillRect l="-1690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1F170-A48C-9104-8FF2-6009E8AE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48B3-27B7-537F-F009-BABE92C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2F7C5-F9CA-F527-7D8B-0B728477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62D388-E311-DD28-1258-8AAB7111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37052"/>
              </p:ext>
            </p:extLst>
          </p:nvPr>
        </p:nvGraphicFramePr>
        <p:xfrm>
          <a:off x="6053121" y="455977"/>
          <a:ext cx="5861147" cy="190346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472428">
                  <a:extLst>
                    <a:ext uri="{9D8B030D-6E8A-4147-A177-3AD203B41FA5}">
                      <a16:colId xmlns:a16="http://schemas.microsoft.com/office/drawing/2014/main" val="922286410"/>
                    </a:ext>
                  </a:extLst>
                </a:gridCol>
                <a:gridCol w="907788">
                  <a:extLst>
                    <a:ext uri="{9D8B030D-6E8A-4147-A177-3AD203B41FA5}">
                      <a16:colId xmlns:a16="http://schemas.microsoft.com/office/drawing/2014/main" val="3459299339"/>
                    </a:ext>
                  </a:extLst>
                </a:gridCol>
                <a:gridCol w="2480931">
                  <a:extLst>
                    <a:ext uri="{9D8B030D-6E8A-4147-A177-3AD203B41FA5}">
                      <a16:colId xmlns:a16="http://schemas.microsoft.com/office/drawing/2014/main" val="243670759"/>
                    </a:ext>
                  </a:extLst>
                </a:gridCol>
              </a:tblGrid>
              <a:tr h="701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192767" marR="148283" marT="148283" marB="14828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cap="none" spc="0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 marL="192767" marR="148283" marT="148283" marB="14828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cap="none" spc="0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marL="192767" marR="148283" marT="148283" marB="14828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93156"/>
                  </a:ext>
                </a:extLst>
              </a:tr>
              <a:tr h="533513">
                <a:tc>
                  <a:txBody>
                    <a:bodyPr/>
                    <a:lstStyle/>
                    <a:p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100 OTP keys (private)</a:t>
                      </a:r>
                    </a:p>
                  </a:txBody>
                  <a:tcPr marL="192767" marR="148283" marT="148283" marB="14828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User’s Mobile 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31111"/>
                  </a:ext>
                </a:extLst>
              </a:tr>
              <a:tr h="630706">
                <a:tc>
                  <a:txBody>
                    <a:bodyPr/>
                    <a:lstStyle/>
                    <a:p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100 OTP keys (public)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(0,6)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0" dirty="0">
                          <a:solidFill>
                            <a:schemeClr val="tx1"/>
                          </a:solidFill>
                        </a:rPr>
                        <a:t>WhatsApp Server</a:t>
                      </a:r>
                    </a:p>
                  </a:txBody>
                  <a:tcPr marL="192767" marR="148283" marT="148283" marB="14828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795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393E47E-2C19-335E-1ECE-9D8398FCA6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255921"/>
                  </p:ext>
                </p:extLst>
              </p:nvPr>
            </p:nvGraphicFramePr>
            <p:xfrm>
              <a:off x="6915505" y="3123424"/>
              <a:ext cx="4535760" cy="298541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98893">
                      <a:extLst>
                        <a:ext uri="{9D8B030D-6E8A-4147-A177-3AD203B41FA5}">
                          <a16:colId xmlns:a16="http://schemas.microsoft.com/office/drawing/2014/main" val="922286410"/>
                        </a:ext>
                      </a:extLst>
                    </a:gridCol>
                    <a:gridCol w="1436867">
                      <a:extLst>
                        <a:ext uri="{9D8B030D-6E8A-4147-A177-3AD203B41FA5}">
                          <a16:colId xmlns:a16="http://schemas.microsoft.com/office/drawing/2014/main" val="3459299339"/>
                        </a:ext>
                      </a:extLst>
                    </a:gridCol>
                  </a:tblGrid>
                  <a:tr h="7018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cap="none" spc="0" dirty="0">
                              <a:solidFill>
                                <a:schemeClr val="bg1"/>
                              </a:solidFill>
                            </a:rPr>
                            <a:t>Key</a:t>
                          </a:r>
                        </a:p>
                      </a:txBody>
                      <a:tcPr marL="192767" marR="148283" marT="148283" marB="14828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cap="none" spc="0" dirty="0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</a:p>
                      </a:txBody>
                      <a:tcPr marL="192767" marR="148283" marT="148283" marB="148283" anchor="ctr"/>
                    </a:tc>
                    <a:extLst>
                      <a:ext uri="{0D108BD9-81ED-4DB2-BD59-A6C34878D82A}">
                        <a16:rowId xmlns:a16="http://schemas.microsoft.com/office/drawing/2014/main" val="3810793156"/>
                      </a:ext>
                    </a:extLst>
                  </a:tr>
                  <a:tr h="332461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Identity Public 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(10,6)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493479503"/>
                      </a:ext>
                    </a:extLst>
                  </a:tr>
                  <a:tr h="410161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Signed public pre-key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1583608519"/>
                      </a:ext>
                    </a:extLst>
                  </a:tr>
                  <a:tr h="402801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Signature Sk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ar-AE" sz="1800" i="1" baseline="-25000" smtClean="0">
                                  <a:latin typeface="Cambria Math" panose="02040503050406030204" pitchFamily="18" charset="0"/>
                                </a:rPr>
                                <m:t>pub</m:t>
                              </m:r>
                            </m:oMath>
                          </a14:m>
                          <a:endParaRPr lang="en-GB" sz="1800" cap="none" spc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698809945"/>
                      </a:ext>
                    </a:extLst>
                  </a:tr>
                  <a:tr h="402801">
                    <a:tc>
                      <a:txBody>
                        <a:bodyPr/>
                        <a:lstStyle/>
                        <a:p>
                          <a:r>
                            <a:rPr lang="en-GB" sz="1800" cap="none" spc="0" baseline="0" dirty="0">
                              <a:solidFill>
                                <a:schemeClr val="tx1"/>
                              </a:solidFill>
                            </a:rPr>
                            <a:t>100 OTP keys (public)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(13,10)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865452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393E47E-2C19-335E-1ECE-9D8398FCA6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255921"/>
                  </p:ext>
                </p:extLst>
              </p:nvPr>
            </p:nvGraphicFramePr>
            <p:xfrm>
              <a:off x="6915505" y="3123424"/>
              <a:ext cx="4535760" cy="298541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098893">
                      <a:extLst>
                        <a:ext uri="{9D8B030D-6E8A-4147-A177-3AD203B41FA5}">
                          <a16:colId xmlns:a16="http://schemas.microsoft.com/office/drawing/2014/main" val="922286410"/>
                        </a:ext>
                      </a:extLst>
                    </a:gridCol>
                    <a:gridCol w="1436867">
                      <a:extLst>
                        <a:ext uri="{9D8B030D-6E8A-4147-A177-3AD203B41FA5}">
                          <a16:colId xmlns:a16="http://schemas.microsoft.com/office/drawing/2014/main" val="3459299339"/>
                        </a:ext>
                      </a:extLst>
                    </a:gridCol>
                  </a:tblGrid>
                  <a:tr h="7018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cap="none" spc="0" dirty="0">
                              <a:solidFill>
                                <a:schemeClr val="bg1"/>
                              </a:solidFill>
                            </a:rPr>
                            <a:t>Key</a:t>
                          </a:r>
                        </a:p>
                      </a:txBody>
                      <a:tcPr marL="192767" marR="148283" marT="148283" marB="148283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cap="none" spc="0" dirty="0">
                              <a:solidFill>
                                <a:schemeClr val="bg1"/>
                              </a:solidFill>
                            </a:rPr>
                            <a:t>Value</a:t>
                          </a:r>
                        </a:p>
                      </a:txBody>
                      <a:tcPr marL="192767" marR="148283" marT="148283" marB="148283" anchor="ctr"/>
                    </a:tc>
                    <a:extLst>
                      <a:ext uri="{0D108BD9-81ED-4DB2-BD59-A6C34878D82A}">
                        <a16:rowId xmlns:a16="http://schemas.microsoft.com/office/drawing/2014/main" val="3810793156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Identity Public 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(10,6)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493479503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Signed public pre-key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(0,6)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1583608519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2767" marR="148283" marT="148283" marB="148283">
                        <a:blipFill>
                          <a:blip r:embed="rId4"/>
                          <a:stretch>
                            <a:fillRect l="-196" t="-323404" r="-47151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698809945"/>
                      </a:ext>
                    </a:extLst>
                  </a:tr>
                  <a:tr h="570886">
                    <a:tc>
                      <a:txBody>
                        <a:bodyPr/>
                        <a:lstStyle/>
                        <a:p>
                          <a:r>
                            <a:rPr lang="en-GB" sz="1800" cap="none" spc="0" baseline="0" dirty="0">
                              <a:solidFill>
                                <a:schemeClr val="tx1"/>
                              </a:solidFill>
                            </a:rPr>
                            <a:t>100 OTP keys (public)</a:t>
                          </a:r>
                        </a:p>
                      </a:txBody>
                      <a:tcPr marL="192767" marR="148283" marT="148283" marB="14828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cap="none" spc="0" dirty="0">
                              <a:solidFill>
                                <a:schemeClr val="tx1"/>
                              </a:solidFill>
                            </a:rPr>
                            <a:t>(13,10)</a:t>
                          </a:r>
                        </a:p>
                      </a:txBody>
                      <a:tcPr marL="192767" marR="148283" marT="148283" marB="148283"/>
                    </a:tc>
                    <a:extLst>
                      <a:ext uri="{0D108BD9-81ED-4DB2-BD59-A6C34878D82A}">
                        <a16:rowId xmlns:a16="http://schemas.microsoft.com/office/drawing/2014/main" val="865452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483DBEA-76FB-1A56-80C0-64C606E7E4AB}"/>
              </a:ext>
            </a:extLst>
          </p:cNvPr>
          <p:cNvSpPr txBox="1"/>
          <p:nvPr/>
        </p:nvSpPr>
        <p:spPr>
          <a:xfrm>
            <a:off x="7202584" y="2661759"/>
            <a:ext cx="381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Bundel Contents </a:t>
            </a:r>
          </a:p>
        </p:txBody>
      </p:sp>
    </p:spTree>
    <p:extLst>
      <p:ext uri="{BB962C8B-B14F-4D97-AF65-F5344CB8AC3E}">
        <p14:creationId xmlns:p14="http://schemas.microsoft.com/office/powerpoint/2010/main" val="13664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8205-B305-4C10-1F3E-E7728E27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  <a:br>
              <a:rPr lang="en-US" dirty="0"/>
            </a:br>
            <a:r>
              <a:rPr lang="en-US" dirty="0"/>
              <a:t>How to Calculating 3 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DD777-E42A-F687-9ED8-0138EEDF0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Given:</a:t>
                </a:r>
              </a:p>
              <a:p>
                <a:endParaRPr lang="sv-SE" dirty="0"/>
              </a:p>
              <a:p>
                <a:pPr lvl="1"/>
                <a:r>
                  <a:rPr lang="sv-SE" dirty="0"/>
                  <a:t>G = (5,1)</a:t>
                </a:r>
              </a:p>
              <a:p>
                <a:pPr lvl="1"/>
                <a:endParaRPr lang="sv-SE" dirty="0"/>
              </a:p>
              <a:p>
                <a:pPr lvl="1"/>
                <a:r>
                  <a:rPr lang="sv-SE" dirty="0"/>
                  <a:t>K = 3</a:t>
                </a:r>
              </a:p>
              <a:p>
                <a:pPr lvl="1"/>
                <a:endParaRPr lang="sv-S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v-SE" b="0" i="1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v-SE" b="0" i="1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v-SE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v-SE" b="0" i="1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+ 2  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17</m:t>
                    </m:r>
                  </m:oMath>
                </a14:m>
                <a:endParaRPr lang="sv-SE" b="0" dirty="0"/>
              </a:p>
              <a:p>
                <a:pPr lvl="1"/>
                <a:endParaRPr lang="sv-SE" b="0" dirty="0"/>
              </a:p>
              <a:p>
                <a:r>
                  <a:rPr lang="sv-SE" dirty="0"/>
                  <a:t>Aims:</a:t>
                </a:r>
              </a:p>
              <a:p>
                <a:pPr lvl="1"/>
                <a:r>
                  <a:rPr lang="sv-SE" b="0" dirty="0"/>
                  <a:t>Finding the public key through calculating  (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= 3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 →  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v-SE" b="0" dirty="0"/>
              </a:p>
              <a:p>
                <a:pPr lvl="1"/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DD777-E42A-F687-9ED8-0138EEDF0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1848-8BFB-0B55-D0C2-30091A59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CE21-A71C-0980-E227-E1222B3B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265A-9707-B9D1-5C88-2FDEB13C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E5AAF9-52F0-3559-E9EB-7010056D3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/>
              <a:t>End-to-End </a:t>
            </a:r>
            <a:br>
              <a:rPr lang="en-GB" sz="7200"/>
            </a:br>
            <a:r>
              <a:rPr lang="en-GB" sz="7200"/>
              <a:t>Encryption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60A1B-EC2A-6BDC-FF84-3CEA87B2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163" y="6356350"/>
            <a:ext cx="11660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5/19/2026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227D-B5AD-B523-D3A0-506D87DA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36BB-1AE1-F0A8-205F-E815F080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2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WhatsApp Identity Infrastructure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sz="2200" dirty="0"/>
              <a:t>Internally, WhatsApp identities are represented as:</a:t>
            </a:r>
          </a:p>
          <a:p>
            <a:pPr lvl="1">
              <a:defRPr sz="2400"/>
            </a:pPr>
            <a:r>
              <a:rPr lang="en-US" sz="2200" dirty="0" err="1"/>
              <a:t>E164_Phone_Number</a:t>
            </a:r>
            <a:r>
              <a:rPr lang="en-US" sz="2200" dirty="0"/>
              <a:t> + Public Key Bundle</a:t>
            </a:r>
          </a:p>
          <a:p>
            <a:pPr lvl="1">
              <a:defRPr sz="2200"/>
            </a:pPr>
            <a:r>
              <a:rPr lang="en-US" sz="2200" dirty="0"/>
              <a:t>Example: +9647501234567</a:t>
            </a:r>
          </a:p>
          <a:p>
            <a:pPr lvl="1">
              <a:defRPr sz="2200"/>
            </a:pPr>
            <a:endParaRPr lang="en-US" sz="2200" dirty="0"/>
          </a:p>
          <a:p>
            <a:pPr>
              <a:defRPr sz="2000"/>
            </a:pPr>
            <a:r>
              <a:rPr lang="en-US" sz="2200" dirty="0"/>
              <a:t>Linked Cryptographic Keys:</a:t>
            </a:r>
          </a:p>
          <a:p>
            <a:pPr lvl="1">
              <a:defRPr sz="2000"/>
            </a:pPr>
            <a:r>
              <a:rPr lang="en-US" sz="2200" dirty="0"/>
              <a:t>Identity Public Key</a:t>
            </a:r>
          </a:p>
          <a:p>
            <a:pPr lvl="1">
              <a:defRPr sz="2000"/>
            </a:pPr>
            <a:r>
              <a:rPr lang="en-US" sz="2200" dirty="0"/>
              <a:t>Signed Pre-Key</a:t>
            </a:r>
          </a:p>
          <a:p>
            <a:pPr lvl="1">
              <a:defRPr sz="2000"/>
            </a:pPr>
            <a:r>
              <a:rPr lang="en-US" sz="2200" dirty="0"/>
              <a:t>One-Time Pre-Keys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25D8C-D882-21E3-3783-CFAD30D5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Fist Time End-to-End Chatting </a:t>
            </a:r>
            <a:br>
              <a:rPr lang="en-GB" sz="4200"/>
            </a:br>
            <a:r>
              <a:rPr lang="en-US" sz="4200" i="1"/>
              <a:t>Step 1 — Request Public Key Bundle</a:t>
            </a:r>
            <a:endParaRPr lang="en-GB" sz="4200" i="1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3130-2DAB-5180-AF36-A37D453C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User A’s mobile asks WhatsApp server: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“Give me B’s public key bundle.”</a:t>
            </a:r>
          </a:p>
          <a:p>
            <a:pPr lvl="1"/>
            <a:endParaRPr lang="en-US" sz="2200" dirty="0"/>
          </a:p>
          <a:p>
            <a:r>
              <a:rPr lang="en-US" sz="2200" dirty="0"/>
              <a:t>Server returns:</a:t>
            </a:r>
          </a:p>
          <a:p>
            <a:pPr lvl="1"/>
            <a:r>
              <a:rPr lang="en-US" sz="2200" dirty="0"/>
              <a:t>Identity Public Key</a:t>
            </a:r>
          </a:p>
          <a:p>
            <a:pPr lvl="1"/>
            <a:r>
              <a:rPr lang="en-US" sz="2200" dirty="0"/>
              <a:t>Signed Pre-Key</a:t>
            </a:r>
          </a:p>
          <a:p>
            <a:pPr lvl="1"/>
            <a:r>
              <a:rPr lang="en-US" sz="2200" dirty="0"/>
              <a:t>One-Time Pre-Key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F7939-004A-0D13-34B2-01945CBF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7438-3BA4-2638-0C31-B037C81C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DA9C4-CD1C-69C7-AC3C-8F209E48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79FD6-AD20-24E8-C1EF-C5C55E76B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3284E1-FF88-75F9-B83F-1D8B425C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03653-3ED5-69D6-82CB-50A4A739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 dirty="0"/>
              <a:t>Fist Time End-to-End Chatting </a:t>
            </a:r>
            <a:br>
              <a:rPr lang="en-GB" sz="4200" dirty="0"/>
            </a:br>
            <a:r>
              <a:rPr lang="en-US" sz="4200" i="1" dirty="0"/>
              <a:t>Step 2 — Verify Signed Pre-Key</a:t>
            </a:r>
            <a:endParaRPr lang="en-GB" sz="4200" i="1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86128E7-9EC5-3999-22FA-6BAE5953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271C99-D112-B06F-425F-8FC83E0BC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User A’s App verifies:</a:t>
                </a: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r>
                  <a:rPr lang="sv-SE" sz="2000" dirty="0"/>
                  <a:t> (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latin typeface="Cambria Math" panose="02040503050406030204" pitchFamily="18" charset="0"/>
                      </a:rPr>
                      <m:t>𝑆𝑖𝑔𝑛𝑎𝑡𝑢𝑟𝑒</m:t>
                    </m:r>
                    <m:r>
                      <a:rPr lang="sv-SE" sz="2000" b="0" i="1" dirty="0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sv-S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sz="2000" b="0" i="1" dirty="0" smtClean="0">
                            <a:latin typeface="Cambria Math" panose="02040503050406030204" pitchFamily="18" charset="0"/>
                          </a:rPr>
                          <m:t>IK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sz="2000" b="0" i="1" dirty="0" smtClean="0">
                            <a:latin typeface="Cambria Math" panose="02040503050406030204" pitchFamily="18" charset="0"/>
                          </a:rPr>
                          <m:t>public</m:t>
                        </m:r>
                      </m:sub>
                    </m:sSub>
                    <m:r>
                      <a:rPr lang="sv-SE" sz="2000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sv-SE" sz="2000" b="0" dirty="0"/>
              </a:p>
              <a:p>
                <a:pPr lvl="1"/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Aims is to ensure Signed Pre-Key truly belongs to B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prevents fake key injection.</a:t>
                </a:r>
              </a:p>
              <a:p>
                <a:endParaRPr lang="en-GB" sz="2400" dirty="0"/>
              </a:p>
              <a:p>
                <a:endParaRPr lang="en-GB" sz="2200" dirty="0"/>
              </a:p>
              <a:p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271C99-D112-B06F-425F-8FC83E0BC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3"/>
                <a:stretch>
                  <a:fillRect l="-812" t="-2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998A-BA93-A98E-91F8-48FAFABA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6DE4-0CE4-40B5-BE1F-DF79A225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67F29-C1CC-0450-EE2C-7865643B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682E-0498-C2FA-2A29-A19DAAE7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1163-3BB0-C711-E726-42CDB770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introduce the network structure of the WhatsApp application. </a:t>
            </a:r>
          </a:p>
          <a:p>
            <a:pPr lvl="1"/>
            <a:r>
              <a:rPr lang="en-GB" dirty="0"/>
              <a:t>Core components only. </a:t>
            </a:r>
          </a:p>
          <a:p>
            <a:pPr lvl="1"/>
            <a:endParaRPr lang="en-GB" dirty="0"/>
          </a:p>
          <a:p>
            <a:r>
              <a:rPr lang="en-GB" dirty="0"/>
              <a:t>To provide the security and the encryption background for WhatsApp application. </a:t>
            </a:r>
          </a:p>
          <a:p>
            <a:endParaRPr lang="en-GB" dirty="0"/>
          </a:p>
          <a:p>
            <a:r>
              <a:rPr lang="en-GB" dirty="0"/>
              <a:t>To explain the flow of the message in WhatsApp step-by-step.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C816B-F761-C4C8-5EB0-35E380E5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2EC1D-BECA-92E5-7ECB-344356A3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65E0-3F40-650E-AE6E-E6DCAD75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Step 3 — Creating the Ephemeral Key (EK)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en-US" sz="2200" dirty="0"/>
              <a:t>User A generates a temporary </a:t>
            </a:r>
            <a:r>
              <a:rPr lang="en-US" sz="2200" dirty="0" err="1"/>
              <a:t>ECC</a:t>
            </a:r>
            <a:r>
              <a:rPr lang="en-US" sz="2200" dirty="0"/>
              <a:t> key pair:</a:t>
            </a:r>
          </a:p>
          <a:p>
            <a:pPr lvl="1">
              <a:defRPr sz="2200"/>
            </a:pPr>
            <a:r>
              <a:rPr lang="en-US" sz="1800" dirty="0"/>
              <a:t>Ephemeral Private Key: </a:t>
            </a:r>
            <a:r>
              <a:rPr lang="en-US" sz="1800" dirty="0" err="1"/>
              <a:t>EK_A^priv</a:t>
            </a:r>
            <a:r>
              <a:rPr lang="en-US" sz="1800" dirty="0"/>
              <a:t> = 4</a:t>
            </a:r>
          </a:p>
          <a:p>
            <a:pPr lvl="1">
              <a:defRPr sz="2200"/>
            </a:pPr>
            <a:r>
              <a:rPr lang="en-US" sz="1800" dirty="0"/>
              <a:t>Ephemeral Public Key: </a:t>
            </a:r>
            <a:r>
              <a:rPr lang="en-US" sz="1800" dirty="0" err="1"/>
              <a:t>EK_A^pub</a:t>
            </a:r>
            <a:r>
              <a:rPr lang="en-US" sz="1800" dirty="0"/>
              <a:t> = </a:t>
            </a:r>
            <a:r>
              <a:rPr lang="en-US" sz="1800" dirty="0" err="1"/>
              <a:t>4G</a:t>
            </a:r>
            <a:endParaRPr lang="en-US" sz="1800" dirty="0"/>
          </a:p>
          <a:p>
            <a:pPr lvl="1">
              <a:defRPr sz="2200"/>
            </a:pPr>
            <a:r>
              <a:rPr lang="en-US" sz="1800" dirty="0"/>
              <a:t>Using </a:t>
            </a:r>
            <a:r>
              <a:rPr lang="en-US" sz="1800" dirty="0" err="1"/>
              <a:t>ECC</a:t>
            </a:r>
            <a:r>
              <a:rPr lang="en-US" sz="1800" dirty="0"/>
              <a:t> point multiplication: </a:t>
            </a:r>
            <a:r>
              <a:rPr lang="en-US" sz="1800" dirty="0" err="1"/>
              <a:t>4G</a:t>
            </a:r>
            <a:r>
              <a:rPr lang="en-US" sz="1800" dirty="0"/>
              <a:t> = (3,1)</a:t>
            </a:r>
          </a:p>
          <a:p>
            <a:pPr lvl="1">
              <a:defRPr sz="2000"/>
            </a:pPr>
            <a:endParaRPr lang="en-US" sz="2200" dirty="0"/>
          </a:p>
          <a:p>
            <a:pPr>
              <a:defRPr sz="2000"/>
            </a:pPr>
            <a:r>
              <a:rPr lang="en-US" sz="2600" dirty="0"/>
              <a:t>EK is temporary and used only for this session</a:t>
            </a:r>
          </a:p>
          <a:p>
            <a:pPr lvl="1">
              <a:defRPr sz="2000"/>
            </a:pPr>
            <a:r>
              <a:rPr lang="en-US" sz="2200" dirty="0"/>
              <a:t>Provides Forward Secrecy and unique session creation</a:t>
            </a:r>
          </a:p>
          <a:p>
            <a:pPr lvl="1">
              <a:defRPr sz="2000"/>
            </a:pPr>
            <a:r>
              <a:rPr lang="en-US" sz="2200" dirty="0"/>
              <a:t>Only </a:t>
            </a:r>
            <a:r>
              <a:rPr lang="en-US" sz="2200" dirty="0" err="1"/>
              <a:t>EK_A^pub</a:t>
            </a:r>
            <a:r>
              <a:rPr lang="en-US" sz="2200" dirty="0"/>
              <a:t> will later be sent to User 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E2778-8765-1F09-885D-784F7733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BEFD-4077-5199-5A3F-34A7E06C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0578-2258-580E-FC47-E334AF59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/>
              <a:t>Step 4 — Shared Secrete Session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0BCF6-1E1A-B64A-6BF8-F1DBEBF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E16903-5250-9C3A-6D7E-C4EDE7B64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31631"/>
              </p:ext>
            </p:extLst>
          </p:nvPr>
        </p:nvGraphicFramePr>
        <p:xfrm>
          <a:off x="838200" y="1825625"/>
          <a:ext cx="683139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786">
                  <a:extLst>
                    <a:ext uri="{9D8B030D-6E8A-4147-A177-3AD203B41FA5}">
                      <a16:colId xmlns:a16="http://schemas.microsoft.com/office/drawing/2014/main" val="4289117089"/>
                    </a:ext>
                  </a:extLst>
                </a:gridCol>
                <a:gridCol w="3481454">
                  <a:extLst>
                    <a:ext uri="{9D8B030D-6E8A-4147-A177-3AD203B41FA5}">
                      <a16:colId xmlns:a16="http://schemas.microsoft.com/office/drawing/2014/main" val="3093692626"/>
                    </a:ext>
                  </a:extLst>
                </a:gridCol>
                <a:gridCol w="967105">
                  <a:extLst>
                    <a:ext uri="{9D8B030D-6E8A-4147-A177-3AD203B41FA5}">
                      <a16:colId xmlns:a16="http://schemas.microsoft.com/office/drawing/2014/main" val="4258095679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val="164428943"/>
                    </a:ext>
                  </a:extLst>
                </a:gridCol>
                <a:gridCol w="762381">
                  <a:extLst>
                    <a:ext uri="{9D8B030D-6E8A-4147-A177-3AD203B41FA5}">
                      <a16:colId xmlns:a16="http://schemas.microsoft.com/office/drawing/2014/main" val="52058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DH#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Equations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7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DH1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S1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(16,13)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6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DH2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S2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(5,1)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27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DH3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S3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(9,16)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70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DH4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S4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(0,9)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863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44B86B-6F00-F1CE-8FB8-3CAF76165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288" y="2391501"/>
            <a:ext cx="2658140" cy="547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8D5A2-D3AC-416D-094E-DFE2344F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288" y="3329846"/>
            <a:ext cx="2658140" cy="547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E5FDA-4D0B-15D5-74D5-E0AD228AE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289" y="4108877"/>
            <a:ext cx="2658140" cy="547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6EB981-C273-C2B2-9CAC-F551C3FDC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288" y="5047224"/>
            <a:ext cx="2658140" cy="5479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04483-56C0-C6A8-02B1-650610D5F695}"/>
                  </a:ext>
                </a:extLst>
              </p:cNvPr>
              <p:cNvSpPr txBox="1"/>
              <p:nvPr/>
            </p:nvSpPr>
            <p:spPr>
              <a:xfrm>
                <a:off x="8261498" y="2391501"/>
                <a:ext cx="3519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3200" b="0" i="1" smtClean="0">
                          <a:latin typeface="Cambria Math" panose="02040503050406030204" pitchFamily="18" charset="0"/>
                        </a:rPr>
                        <m:t>16 || 5 || 9 || 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04483-56C0-C6A8-02B1-650610D5F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98" y="2391501"/>
                <a:ext cx="351937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28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9D2E0-5A8A-EB54-9ED4-7858345CA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A88031-01F9-42A8-A6C0-313AD6725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5625F-4E2D-6144-BFE7-8FF8F298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/>
              <a:t>Step 5 — </a:t>
            </a:r>
            <a:r>
              <a:rPr lang="en-US" sz="4600" dirty="0" err="1"/>
              <a:t>KDF</a:t>
            </a:r>
            <a:r>
              <a:rPr lang="en-US" sz="4600" dirty="0"/>
              <a:t> — Key Derivation Function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A823BA0F-8944-08B1-F9A1-5C68658A3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400F-2BA9-BBBD-14EF-B0CBB63C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 err="1"/>
              <a:t>KDF</a:t>
            </a:r>
            <a:r>
              <a:rPr lang="en-US" sz="2400" dirty="0"/>
              <a:t> is a cryptographic function that transforms raw shared secret material  into usable symmetric keys.</a:t>
            </a:r>
          </a:p>
          <a:p>
            <a:endParaRPr lang="en-US" sz="2400" dirty="0"/>
          </a:p>
          <a:p>
            <a:r>
              <a:rPr lang="en-US" sz="2400" dirty="0" err="1"/>
              <a:t>KDF</a:t>
            </a:r>
            <a:r>
              <a:rPr lang="en-US" sz="2400" dirty="0"/>
              <a:t> converts the four DHs to :</a:t>
            </a:r>
          </a:p>
          <a:p>
            <a:pPr lvl="1"/>
            <a:r>
              <a:rPr lang="en-US" sz="2000" dirty="0"/>
              <a:t>The concatenated DHs to stream of bits.</a:t>
            </a:r>
          </a:p>
          <a:p>
            <a:pPr lvl="1"/>
            <a:endParaRPr lang="en-US" sz="2000" dirty="0"/>
          </a:p>
          <a:p>
            <a:r>
              <a:rPr lang="en-US" sz="2400" dirty="0"/>
              <a:t>The stream contains:</a:t>
            </a:r>
          </a:p>
          <a:p>
            <a:pPr lvl="1"/>
            <a:r>
              <a:rPr lang="en-US" sz="2000" dirty="0"/>
              <a:t>256 bit as secrete key for AES (Encryption).</a:t>
            </a:r>
          </a:p>
          <a:p>
            <a:pPr lvl="1"/>
            <a:endParaRPr lang="en-US" sz="2000" dirty="0"/>
          </a:p>
          <a:p>
            <a:r>
              <a:rPr lang="en-US" sz="2400" dirty="0"/>
              <a:t>Here, AES is used to encrypt the message what be sent by A to B. </a:t>
            </a:r>
          </a:p>
        </p:txBody>
      </p:sp>
    </p:spTree>
    <p:extLst>
      <p:ext uri="{BB962C8B-B14F-4D97-AF65-F5344CB8AC3E}">
        <p14:creationId xmlns:p14="http://schemas.microsoft.com/office/powerpoint/2010/main" val="172457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64970-3AF4-ED70-6BE1-0530AD2D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E4716D-1BAC-F201-7AF7-4128787B9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1D068-A84B-4250-1698-6DC02590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/>
              <a:t>Step 6 — Encryption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8F2B414-AD05-E173-6511-BCB384FAD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7B49-B5F2-A213-6621-3E892110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10594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Here, AES is used to encrypt the message wants be sent by A to B. </a:t>
            </a:r>
          </a:p>
          <a:p>
            <a:endParaRPr lang="en-US" sz="2400" dirty="0"/>
          </a:p>
          <a:p>
            <a:r>
              <a:rPr lang="en-US" sz="2400" dirty="0"/>
              <a:t>The secrete key that used by AES is generated through a sequence of computation in both A and B sides.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1A738-1977-6C81-6924-B1DEB1DC8FE6}"/>
              </a:ext>
            </a:extLst>
          </p:cNvPr>
          <p:cNvSpPr txBox="1">
            <a:spLocks/>
          </p:cNvSpPr>
          <p:nvPr/>
        </p:nvSpPr>
        <p:spPr>
          <a:xfrm>
            <a:off x="5105400" y="1929384"/>
            <a:ext cx="410594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80FB82-038A-CE04-ADBF-C6B22B547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24218"/>
              </p:ext>
            </p:extLst>
          </p:nvPr>
        </p:nvGraphicFramePr>
        <p:xfrm>
          <a:off x="5308601" y="1924411"/>
          <a:ext cx="6214362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454">
                  <a:extLst>
                    <a:ext uri="{9D8B030D-6E8A-4147-A177-3AD203B41FA5}">
                      <a16:colId xmlns:a16="http://schemas.microsoft.com/office/drawing/2014/main" val="2744341405"/>
                    </a:ext>
                  </a:extLst>
                </a:gridCol>
                <a:gridCol w="2071454">
                  <a:extLst>
                    <a:ext uri="{9D8B030D-6E8A-4147-A177-3AD203B41FA5}">
                      <a16:colId xmlns:a16="http://schemas.microsoft.com/office/drawing/2014/main" val="2250631327"/>
                    </a:ext>
                  </a:extLst>
                </a:gridCol>
                <a:gridCol w="2071454">
                  <a:extLst>
                    <a:ext uri="{9D8B030D-6E8A-4147-A177-3AD203B41FA5}">
                      <a16:colId xmlns:a16="http://schemas.microsoft.com/office/drawing/2014/main" val="152405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User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User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IKA Private = 3</a:t>
                      </a:r>
                    </a:p>
                    <a:p>
                      <a:pPr algn="ctr"/>
                      <a:r>
                        <a:rPr lang="en-GB" dirty="0"/>
                        <a:t>EKA Private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IKA Public = </a:t>
                      </a:r>
                      <a:r>
                        <a:rPr lang="en-GB" dirty="0" err="1"/>
                        <a:t>3G</a:t>
                      </a:r>
                      <a:endParaRPr lang="en-GB" dirty="0"/>
                    </a:p>
                    <a:p>
                      <a:pPr algn="ctr"/>
                      <a:r>
                        <a:rPr lang="en-GB" dirty="0"/>
                        <a:t>EKA Public = </a:t>
                      </a:r>
                      <a:r>
                        <a:rPr lang="en-GB" dirty="0" err="1"/>
                        <a:t>4G</a:t>
                      </a:r>
                      <a:endParaRPr lang="en-GB" dirty="0"/>
                    </a:p>
                    <a:p>
                      <a:pPr algn="ctr"/>
                      <a:r>
                        <a:rPr lang="en-GB" dirty="0" err="1"/>
                        <a:t>IKB</a:t>
                      </a:r>
                      <a:r>
                        <a:rPr lang="en-GB" dirty="0"/>
                        <a:t> Public= </a:t>
                      </a:r>
                      <a:r>
                        <a:rPr lang="en-GB" dirty="0" err="1"/>
                        <a:t>5G</a:t>
                      </a:r>
                      <a:endParaRPr lang="en-GB" dirty="0"/>
                    </a:p>
                    <a:p>
                      <a:pPr algn="ctr"/>
                      <a:r>
                        <a:rPr lang="en-GB" dirty="0" err="1"/>
                        <a:t>SPKB</a:t>
                      </a:r>
                      <a:r>
                        <a:rPr lang="en-GB" dirty="0"/>
                        <a:t> Public = </a:t>
                      </a:r>
                      <a:r>
                        <a:rPr lang="en-GB" dirty="0" err="1"/>
                        <a:t>7G</a:t>
                      </a:r>
                      <a:endParaRPr lang="en-GB" dirty="0"/>
                    </a:p>
                    <a:p>
                      <a:pPr algn="ctr"/>
                      <a:r>
                        <a:rPr lang="en-GB" dirty="0" err="1"/>
                        <a:t>OTPKBPublic</a:t>
                      </a:r>
                      <a:r>
                        <a:rPr lang="en-GB" dirty="0"/>
                        <a:t> = </a:t>
                      </a:r>
                      <a:r>
                        <a:rPr lang="en-GB" dirty="0" err="1"/>
                        <a:t>9G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IKB</a:t>
                      </a:r>
                      <a:r>
                        <a:rPr lang="en-GB" dirty="0"/>
                        <a:t> Private = 5</a:t>
                      </a:r>
                    </a:p>
                    <a:p>
                      <a:pPr algn="ctr"/>
                      <a:r>
                        <a:rPr lang="en-GB" dirty="0" err="1"/>
                        <a:t>SPKB</a:t>
                      </a:r>
                      <a:r>
                        <a:rPr lang="en-GB" dirty="0"/>
                        <a:t> Private = 7</a:t>
                      </a:r>
                    </a:p>
                    <a:p>
                      <a:pPr algn="ctr"/>
                      <a:r>
                        <a:rPr lang="en-GB" dirty="0" err="1"/>
                        <a:t>OTPKB</a:t>
                      </a:r>
                      <a:r>
                        <a:rPr lang="en-GB" dirty="0"/>
                        <a:t> Private = 9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84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3C34DE-DA04-A30D-AE29-8C31F0552278}"/>
              </a:ext>
            </a:extLst>
          </p:cNvPr>
          <p:cNvSpPr txBox="1"/>
          <p:nvPr/>
        </p:nvSpPr>
        <p:spPr>
          <a:xfrm>
            <a:off x="4944140" y="4938813"/>
            <a:ext cx="590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FF00"/>
                </a:highlight>
              </a:rPr>
              <a:t>Let us find all </a:t>
            </a:r>
            <a:r>
              <a:rPr lang="en-GB" sz="2000" b="1" dirty="0" err="1">
                <a:highlight>
                  <a:srgbClr val="FFFF00"/>
                </a:highlight>
              </a:rPr>
              <a:t>DH1</a:t>
            </a:r>
            <a:r>
              <a:rPr lang="en-GB" sz="2000" b="1" dirty="0">
                <a:highlight>
                  <a:srgbClr val="FFFF00"/>
                </a:highlight>
              </a:rPr>
              <a:t>, </a:t>
            </a:r>
            <a:r>
              <a:rPr lang="en-GB" sz="2000" b="1" dirty="0" err="1">
                <a:highlight>
                  <a:srgbClr val="FFFF00"/>
                </a:highlight>
              </a:rPr>
              <a:t>DH2</a:t>
            </a:r>
            <a:r>
              <a:rPr lang="en-GB" sz="2000" b="1" dirty="0">
                <a:highlight>
                  <a:srgbClr val="FFFF00"/>
                </a:highlight>
              </a:rPr>
              <a:t>, </a:t>
            </a:r>
            <a:r>
              <a:rPr lang="en-GB" sz="2000" b="1" dirty="0" err="1">
                <a:highlight>
                  <a:srgbClr val="FFFF00"/>
                </a:highlight>
              </a:rPr>
              <a:t>DH3</a:t>
            </a:r>
            <a:r>
              <a:rPr lang="en-GB" sz="2000" b="1" dirty="0">
                <a:highlight>
                  <a:srgbClr val="FFFF00"/>
                </a:highlight>
              </a:rPr>
              <a:t>, and </a:t>
            </a:r>
            <a:r>
              <a:rPr lang="en-GB" sz="2000" b="1" dirty="0" err="1">
                <a:highlight>
                  <a:srgbClr val="FFFF00"/>
                </a:highlight>
              </a:rPr>
              <a:t>DH4</a:t>
            </a:r>
            <a:r>
              <a:rPr lang="en-GB" sz="2000" b="1" dirty="0">
                <a:highlight>
                  <a:srgbClr val="FFFF00"/>
                </a:highlight>
              </a:rPr>
              <a:t> at both sides:</a:t>
            </a:r>
          </a:p>
        </p:txBody>
      </p:sp>
    </p:spTree>
    <p:extLst>
      <p:ext uri="{BB962C8B-B14F-4D97-AF65-F5344CB8AC3E}">
        <p14:creationId xmlns:p14="http://schemas.microsoft.com/office/powerpoint/2010/main" val="176429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C34B9-28A2-126B-7F57-D40DA9FE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GB" sz="5400"/>
              <a:t>Server Decryption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2BA9-67AB-20A6-1E23-D38C48A8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en-GB" sz="2200" dirty="0"/>
              <a:t>Why dose the Server cannot encrypt the message ?</a:t>
            </a:r>
          </a:p>
          <a:p>
            <a:endParaRPr lang="en-GB" sz="2200" dirty="0"/>
          </a:p>
          <a:p>
            <a:pPr lvl="1"/>
            <a:r>
              <a:rPr lang="en-GB" sz="2200" dirty="0"/>
              <a:t>The server dose not have the private keys.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1D16B-DFA8-A1E2-2086-94F08248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26334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5/19/2026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659F-01AE-4BCB-A2BF-FF796428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E9A9-81C2-CE39-7546-A05E772F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EC012-DFC2-45FB-868D-2837FAC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BF751-4068-42F4-9329-68C07D55AA0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569B-5047-4639-8E9D-550BCF56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Encryption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7BC1-AAA6-4315-BEAD-77A572B5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B42A0-C75B-4EC4-AB4A-D0F038272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ADA76-4137-1818-812E-CF1911D3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254882"/>
            <a:ext cx="9392421" cy="1330841"/>
          </a:xfrm>
        </p:spPr>
        <p:txBody>
          <a:bodyPr>
            <a:normAutofit/>
          </a:bodyPr>
          <a:lstStyle/>
          <a:p>
            <a:r>
              <a:rPr lang="en-GB" sz="4100" dirty="0"/>
              <a:t>WhatsApp Network Structure (High-Level)</a:t>
            </a:r>
            <a:br>
              <a:rPr lang="en-GB" sz="4100" dirty="0"/>
            </a:br>
            <a:r>
              <a:rPr lang="en-GB" sz="4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Components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0789-0E96-4110-78B2-4C646D70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087374"/>
            <a:ext cx="5856514" cy="4268975"/>
          </a:xfrm>
        </p:spPr>
        <p:txBody>
          <a:bodyPr>
            <a:normAutofit/>
          </a:bodyPr>
          <a:lstStyle/>
          <a:p>
            <a:r>
              <a:rPr lang="en-US" sz="2000" dirty="0"/>
              <a:t>The WhatsApp network is a </a:t>
            </a:r>
            <a:r>
              <a:rPr lang="en-US" sz="2000" b="1" dirty="0"/>
              <a:t>client–server architecture with end-to-end encryption (</a:t>
            </a:r>
            <a:r>
              <a:rPr lang="en-US" sz="2000" b="1" dirty="0" err="1"/>
              <a:t>E2EE</a:t>
            </a:r>
            <a:r>
              <a:rPr lang="en-US" sz="2000" b="1" dirty="0"/>
              <a:t>)</a:t>
            </a:r>
            <a:r>
              <a:rPr lang="en-US" sz="2000" dirty="0"/>
              <a:t>.</a:t>
            </a:r>
          </a:p>
          <a:p>
            <a:endParaRPr lang="en-GB" sz="2000" dirty="0"/>
          </a:p>
          <a:p>
            <a:r>
              <a:rPr lang="en-US" sz="2000" dirty="0"/>
              <a:t>It consists of: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US" sz="2000" b="1" dirty="0"/>
              <a:t>Client Devices (Users)</a:t>
            </a:r>
          </a:p>
          <a:p>
            <a:pPr lvl="2"/>
            <a:r>
              <a:rPr lang="en-US" dirty="0"/>
              <a:t>Your phone and the receiver’s phone </a:t>
            </a:r>
          </a:p>
          <a:p>
            <a:pPr lvl="2"/>
            <a:r>
              <a:rPr lang="en-US" dirty="0"/>
              <a:t>Each device: </a:t>
            </a:r>
          </a:p>
          <a:p>
            <a:pPr lvl="3"/>
            <a:r>
              <a:rPr lang="en-US" sz="2000" dirty="0"/>
              <a:t>Generates its own </a:t>
            </a:r>
            <a:r>
              <a:rPr lang="en-US" sz="2000" b="1" dirty="0"/>
              <a:t>public/private key pair</a:t>
            </a:r>
            <a:r>
              <a:rPr lang="en-US" sz="2000" dirty="0"/>
              <a:t> </a:t>
            </a:r>
          </a:p>
          <a:p>
            <a:pPr lvl="3"/>
            <a:r>
              <a:rPr lang="en-US" sz="2000" dirty="0"/>
              <a:t>Encrypts and decrypts messages locally </a:t>
            </a:r>
          </a:p>
          <a:p>
            <a:pPr lvl="2"/>
            <a:r>
              <a:rPr lang="en-US" dirty="0"/>
              <a:t>No plaintext message leaves the device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B2B154-31A8-DFAB-DCD7-F328D582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663" y="2383971"/>
            <a:ext cx="5902851" cy="29514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9D1D-0C31-64E1-A57B-9BC34F0E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z="1000"/>
              <a:pPr>
                <a:spcAft>
                  <a:spcPts val="600"/>
                </a:spcAft>
              </a:pPr>
              <a:t>5/19/2026</a:t>
            </a:fld>
            <a:endParaRPr lang="en-US" sz="10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685B-AF2F-EFEC-F22F-F0B13409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56DA3-161A-C569-E749-7F20C1A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z="1000"/>
              <a:pPr>
                <a:spcAft>
                  <a:spcPts val="600"/>
                </a:spcAft>
              </a:pPr>
              <a:t>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6434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24F28-1C7B-7482-9157-F7EBDA3B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5400" dirty="0" err="1"/>
              <a:t>E2EE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US" sz="5400" dirty="0"/>
              <a:t>The Key Bundle</a:t>
            </a:r>
            <a:endParaRPr lang="en-GB" sz="5400" i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EF4F-F44B-A5EB-A82D-FDB25F3A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When you first install and open WhatsApp, the app immediately generates three sets of </a:t>
            </a:r>
            <a:r>
              <a:rPr lang="en-US" sz="2200" b="1" dirty="0" err="1"/>
              <a:t>Curve25519</a:t>
            </a:r>
            <a:r>
              <a:rPr lang="en-US" sz="2200" dirty="0"/>
              <a:t> cryptographic keys directly on your device:</a:t>
            </a:r>
          </a:p>
          <a:p>
            <a:endParaRPr lang="en-US" sz="2200" dirty="0"/>
          </a:p>
          <a:p>
            <a:pPr lvl="1"/>
            <a:r>
              <a:rPr lang="en-US" sz="2200" b="1" dirty="0"/>
              <a:t>Identity Key Pair:</a:t>
            </a:r>
            <a:r>
              <a:rPr lang="en-US" sz="2200" dirty="0"/>
              <a:t> A long-term "ID card" for your phone.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Signed Pre Key:</a:t>
            </a:r>
            <a:r>
              <a:rPr lang="en-US" sz="2200" dirty="0"/>
              <a:t> A medium-term key signed by your Identity Key.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One-Time Pre Keys:</a:t>
            </a:r>
            <a:r>
              <a:rPr lang="en-US" sz="2200" dirty="0"/>
              <a:t> A batch of keys used for single sessions when someone first messages you.</a:t>
            </a:r>
          </a:p>
          <a:p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351C-495E-2EA2-AA89-67DC0903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54C2-DC59-2C0E-3BA3-D5C54911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AC0DB-3235-1017-BFEF-AED5CF92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19F47-9698-9C02-E22B-5512D912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300" b="1" dirty="0"/>
              <a:t>Identity Key Pair</a:t>
            </a:r>
            <a:br>
              <a:rPr lang="en-GB" sz="4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/ Private Key Generation</a:t>
            </a:r>
            <a:endParaRPr lang="en-GB" sz="42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AFBD2-235D-71F6-E50B-5FCA325ED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/>
                  <a:t>Long-Term Duration:</a:t>
                </a:r>
                <a:r>
                  <a:rPr lang="en-US" sz="2200" dirty="0"/>
                  <a:t> </a:t>
                </a:r>
                <a:br>
                  <a:rPr lang="en-US" sz="2200" dirty="0"/>
                </a:br>
                <a:r>
                  <a:rPr lang="en-US" sz="2200" dirty="0"/>
                  <a:t>The identity key pair stays on your device for a long time—usually until you reinstall the app or change phones.</a:t>
                </a:r>
              </a:p>
              <a:p>
                <a:endParaRPr lang="en-US" sz="2200" dirty="0"/>
              </a:p>
              <a:p>
                <a:r>
                  <a:rPr lang="en-US" sz="2200" b="1" dirty="0"/>
                  <a:t>Public/Private Split:</a:t>
                </a:r>
              </a:p>
              <a:p>
                <a:endParaRPr lang="en-US" sz="2200" b="1" dirty="0"/>
              </a:p>
              <a:p>
                <a:pPr lvl="1"/>
                <a:r>
                  <a:rPr lang="en-US" sz="2200" b="1" dirty="0"/>
                  <a:t>Private Key:</a:t>
                </a:r>
                <a:r>
                  <a:rPr lang="en-US" sz="2200" dirty="0"/>
                  <a:t> Stored securely on your device (usually in a Secure Element). It never leaves the phone.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2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sv-S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sv-S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sv-S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≤ </m:t>
                        </m:r>
                        <m:sSup>
                          <m:sSupPr>
                            <m:ctrlPr>
                              <a:rPr lang="sv-S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v-S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255</m:t>
                            </m:r>
                          </m:sup>
                        </m:sSup>
                        <m:r>
                          <a:rPr lang="sv-S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−19</m:t>
                        </m:r>
                      </m:e>
                    </m:d>
                  </m:oMath>
                </a14:m>
                <a:r>
                  <a:rPr lang="en-US" sz="2200" dirty="0"/>
                  <a:t> , usually (</a:t>
                </a:r>
                <a:r>
                  <a:rPr lang="en-US" sz="2200" dirty="0">
                    <a:highlight>
                      <a:srgbClr val="FFFF00"/>
                    </a:highlight>
                  </a:rPr>
                  <a:t>512-bit integer</a:t>
                </a:r>
                <a:r>
                  <a:rPr lang="en-US" sz="2200" dirty="0"/>
                  <a:t>) </a:t>
                </a:r>
              </a:p>
              <a:p>
                <a:pPr lvl="1"/>
                <a:endParaRPr lang="en-US" sz="2200" dirty="0"/>
              </a:p>
              <a:p>
                <a:pPr lvl="1"/>
                <a:r>
                  <a:rPr lang="en-US" sz="2200" b="1" dirty="0"/>
                  <a:t>Public Key:</a:t>
                </a:r>
                <a:r>
                  <a:rPr lang="en-US" sz="2200" dirty="0"/>
                  <a:t> Shared with the server and other users to verify your identity, often visible as a safety number or fingerprint.  ( </a:t>
                </a:r>
                <a:r>
                  <a:rPr lang="en-US" sz="2200" dirty="0">
                    <a:highlight>
                      <a:srgbClr val="FFFF00"/>
                    </a:highlight>
                  </a:rPr>
                  <a:t>It is a point multiplication math process</a:t>
                </a:r>
                <a:r>
                  <a:rPr lang="en-US" sz="2200" dirty="0"/>
                  <a:t>)</a:t>
                </a:r>
              </a:p>
              <a:p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AFBD2-235D-71F6-E50B-5FCA325ED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3"/>
                <a:stretch>
                  <a:fillRect l="-696" t="-1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EF21-5D30-8B75-83B8-EB505A85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83B57-7E12-D5D1-AE5A-3F0075D7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192CE-B1DD-EF6C-9F7C-EF4FF4CA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5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C6BCE-E0F5-ED70-1DBF-9D5ED755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Signed Pre-key</a:t>
            </a:r>
            <a:endParaRPr lang="en-GB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E3F0-C58D-C773-DCD9-D613244C1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 medium-term public key that stays on the server for weeks.</a:t>
            </a:r>
          </a:p>
          <a:p>
            <a:endParaRPr lang="en-US" sz="2200" b="1" dirty="0"/>
          </a:p>
          <a:p>
            <a:r>
              <a:rPr lang="en-US" sz="2200" b="1" dirty="0"/>
              <a:t>The Signature:</a:t>
            </a:r>
            <a:r>
              <a:rPr lang="en-US" sz="2200" dirty="0"/>
              <a:t> It is mathematically "signed" by your </a:t>
            </a:r>
            <a:r>
              <a:rPr lang="en-US" sz="2200" b="1" dirty="0"/>
              <a:t>Identity Key</a:t>
            </a:r>
            <a:r>
              <a:rPr lang="en-US" sz="2200" dirty="0"/>
              <a:t> to prove it’s really yours.</a:t>
            </a:r>
          </a:p>
          <a:p>
            <a:endParaRPr lang="en-US" sz="2200" b="1" dirty="0"/>
          </a:p>
          <a:p>
            <a:r>
              <a:rPr lang="en-US" sz="2200" dirty="0"/>
              <a:t>It is the </a:t>
            </a:r>
            <a:r>
              <a:rPr lang="en-US" sz="2200" b="1" dirty="0"/>
              <a:t>fallback key</a:t>
            </a:r>
            <a:r>
              <a:rPr lang="en-US" sz="2200" dirty="0"/>
              <a:t>. If you are offline for a long time and the server "runs out" of One-Time Keys, the Signed Pre-key allows people to still send you encrypted messages.</a:t>
            </a:r>
          </a:p>
          <a:p>
            <a:endParaRPr lang="en-US" sz="2200" dirty="0"/>
          </a:p>
          <a:p>
            <a:r>
              <a:rPr lang="en-US" sz="2200" b="1" dirty="0"/>
              <a:t>Benefit:</a:t>
            </a:r>
            <a:r>
              <a:rPr lang="en-US" sz="2200" dirty="0"/>
              <a:t> Ensures </a:t>
            </a:r>
            <a:r>
              <a:rPr lang="en-US" sz="2200" b="1" dirty="0"/>
              <a:t>Reliability</a:t>
            </a:r>
            <a:r>
              <a:rPr lang="en-US" sz="2200" dirty="0"/>
              <a:t>. Without it, you couldn't receive messages from new people if your "One-Time" stock was empty.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4B5C-2B20-8DA7-8E7A-15BF670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624BF-C979-4479-5C1F-FC4ACDC9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4F8B-631B-7A06-27F9-F294CEE9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607D9-05B1-B315-5C0B-639F96CB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One-Time Pre-keys</a:t>
            </a:r>
            <a:endParaRPr lang="en-GB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CF43-7409-1C6F-0435-4B46C6FC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 batch of ~100 disposable public keys.</a:t>
            </a:r>
          </a:p>
          <a:p>
            <a:endParaRPr lang="en-US" sz="2200" b="1" dirty="0"/>
          </a:p>
          <a:p>
            <a:r>
              <a:rPr lang="en-US" sz="2200" b="1" dirty="0"/>
              <a:t>Role:</a:t>
            </a:r>
            <a:r>
              <a:rPr lang="en-US" sz="2200" dirty="0"/>
              <a:t> Used only </a:t>
            </a:r>
            <a:r>
              <a:rPr lang="en-US" sz="2200" b="1" dirty="0"/>
              <a:t>once</a:t>
            </a:r>
            <a:r>
              <a:rPr lang="en-US" sz="2200" dirty="0"/>
              <a:t> to start a new conversation.</a:t>
            </a:r>
          </a:p>
          <a:p>
            <a:endParaRPr lang="en-US" sz="2200" b="1" dirty="0"/>
          </a:p>
          <a:p>
            <a:r>
              <a:rPr lang="en-US" sz="2200" b="1" dirty="0"/>
              <a:t>Benefit:</a:t>
            </a:r>
            <a:r>
              <a:rPr lang="en-US" sz="2200" dirty="0"/>
              <a:t> Provides </a:t>
            </a:r>
            <a:r>
              <a:rPr lang="en-US" sz="2200" b="1" dirty="0"/>
              <a:t>Maximum Forward Secrecy</a:t>
            </a:r>
            <a:r>
              <a:rPr lang="en-US" sz="2200" dirty="0"/>
              <a:t>. Once a message is sent using one, the server deletes it. If a hacker steals your phone later, they can't recover the keys used for those specific past messages.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B615-47E3-C18C-B589-39E50AA4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CC05F92-A6D2-46E0-ABFD-E9975BAE17A2}" type="datetime1">
              <a:rPr lang="en-US" smtClean="0"/>
              <a:pPr>
                <a:spcAft>
                  <a:spcPts val="600"/>
                </a:spcAft>
              </a:pPr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E7545-88DA-00E8-A6E8-3FCA975A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Encryption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9B92-04FA-21B7-7E5A-810DD521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5AD9-4015-80B2-55ED-EA76C290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F92-A6D2-46E0-ABFD-E9975BAE17A2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CCF8-84F4-27AE-502C-9B4E7490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Encryption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9514-584B-9374-B3A8-CE19C3FC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92F81-BB0E-126E-6CFE-2D7A4CC6B004}"/>
              </a:ext>
            </a:extLst>
          </p:cNvPr>
          <p:cNvSpPr txBox="1"/>
          <p:nvPr/>
        </p:nvSpPr>
        <p:spPr>
          <a:xfrm>
            <a:off x="2932387" y="1638878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dirty="0"/>
              <a:t>Key Calculation </a:t>
            </a:r>
          </a:p>
        </p:txBody>
      </p:sp>
    </p:spTree>
    <p:extLst>
      <p:ext uri="{BB962C8B-B14F-4D97-AF65-F5344CB8AC3E}">
        <p14:creationId xmlns:p14="http://schemas.microsoft.com/office/powerpoint/2010/main" val="69814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3038BC-9FCB-466B-8EE5-7B0DC8F2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F4797-C77D-4821-B8FF-057D7524C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0CB3DB-B42E-47BF-A595-527CB329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5" y="685800"/>
            <a:ext cx="108009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DFA1E-4738-0E35-B808-8D3F607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72" y="1036674"/>
            <a:ext cx="9292856" cy="13716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of the keys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DE40B-5B8D-BBE6-B48C-43A35160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00784" y="324612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00">
                <a:solidFill>
                  <a:srgbClr val="595959"/>
                </a:solidFill>
              </a:rPr>
              <a:t>Applied Encryption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CE0F-7E73-4B88-5CEB-9BCFB926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114861" y="3246438"/>
            <a:ext cx="5486398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CC05F92-A6D2-46E0-ABFD-E9975BAE17A2}" type="datetime1">
              <a:rPr lang="en-US" sz="700">
                <a:solidFill>
                  <a:srgbClr val="595959"/>
                </a:solidFill>
              </a:rPr>
              <a:pPr algn="ctr">
                <a:spcAft>
                  <a:spcPts val="600"/>
                </a:spcAft>
              </a:pPr>
              <a:t>5/19/2026</a:t>
            </a:fld>
            <a:endParaRPr lang="en-US" sz="700">
              <a:solidFill>
                <a:srgbClr val="59595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05DC0-948C-D27F-B3CC-6AADE593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z="90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900">
              <a:solidFill>
                <a:srgbClr val="595959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DCAD1E-A7E6-BB15-F787-7E7E991B5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467780"/>
              </p:ext>
            </p:extLst>
          </p:nvPr>
        </p:nvGraphicFramePr>
        <p:xfrm>
          <a:off x="1279451" y="2408274"/>
          <a:ext cx="9633101" cy="320847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64290">
                  <a:extLst>
                    <a:ext uri="{9D8B030D-6E8A-4147-A177-3AD203B41FA5}">
                      <a16:colId xmlns:a16="http://schemas.microsoft.com/office/drawing/2014/main" val="2569032459"/>
                    </a:ext>
                  </a:extLst>
                </a:gridCol>
                <a:gridCol w="2853189">
                  <a:extLst>
                    <a:ext uri="{9D8B030D-6E8A-4147-A177-3AD203B41FA5}">
                      <a16:colId xmlns:a16="http://schemas.microsoft.com/office/drawing/2014/main" val="263759052"/>
                    </a:ext>
                  </a:extLst>
                </a:gridCol>
                <a:gridCol w="2307811">
                  <a:extLst>
                    <a:ext uri="{9D8B030D-6E8A-4147-A177-3AD203B41FA5}">
                      <a16:colId xmlns:a16="http://schemas.microsoft.com/office/drawing/2014/main" val="2934965539"/>
                    </a:ext>
                  </a:extLst>
                </a:gridCol>
                <a:gridCol w="2307811">
                  <a:extLst>
                    <a:ext uri="{9D8B030D-6E8A-4147-A177-3AD203B41FA5}">
                      <a16:colId xmlns:a16="http://schemas.microsoft.com/office/drawing/2014/main" val="2689138763"/>
                    </a:ext>
                  </a:extLst>
                </a:gridCol>
              </a:tblGrid>
              <a:tr h="5307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Key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Main Job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Stored on Mobile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Stored on Server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extLst>
                  <a:ext uri="{0D108BD9-81ED-4DB2-BD59-A6C34878D82A}">
                    <a16:rowId xmlns:a16="http://schemas.microsoft.com/office/drawing/2014/main" val="2648669848"/>
                  </a:ext>
                </a:extLst>
              </a:tr>
              <a:tr h="8925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Identity Key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Permanent identity/authentication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Private key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 dirty="0">
                          <a:effectLst/>
                        </a:rPr>
                        <a:t>Public key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extLst>
                  <a:ext uri="{0D108BD9-81ED-4DB2-BD59-A6C34878D82A}">
                    <a16:rowId xmlns:a16="http://schemas.microsoft.com/office/drawing/2014/main" val="193972745"/>
                  </a:ext>
                </a:extLst>
              </a:tr>
              <a:tr h="8925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Signed Pre-Key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Session establishment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Private key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 dirty="0">
                          <a:effectLst/>
                        </a:rPr>
                        <a:t>Public key + signature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extLst>
                  <a:ext uri="{0D108BD9-81ED-4DB2-BD59-A6C34878D82A}">
                    <a16:rowId xmlns:a16="http://schemas.microsoft.com/office/drawing/2014/main" val="1207936094"/>
                  </a:ext>
                </a:extLst>
              </a:tr>
              <a:tr h="8925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One-Time Pre-Key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One-time secure session creation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>
                          <a:effectLst/>
                        </a:rPr>
                        <a:t>Private key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u="none" strike="noStrike" dirty="0">
                          <a:effectLst/>
                        </a:rPr>
                        <a:t>Public key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35" marR="103335" marT="51667" marB="51667" anchor="ctr"/>
                </a:tc>
                <a:extLst>
                  <a:ext uri="{0D108BD9-81ED-4DB2-BD59-A6C34878D82A}">
                    <a16:rowId xmlns:a16="http://schemas.microsoft.com/office/drawing/2014/main" val="54565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536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12875</TotalTime>
  <Words>1535</Words>
  <Application>Microsoft Office PowerPoint</Application>
  <PresentationFormat>Widescreen</PresentationFormat>
  <Paragraphs>377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1_Office Theme</vt:lpstr>
      <vt:lpstr>2_Office Theme</vt:lpstr>
      <vt:lpstr>Applied Cryptography    </vt:lpstr>
      <vt:lpstr>Class Objectives </vt:lpstr>
      <vt:lpstr>WhatsApp Network Structure (High-Level) Core Components  </vt:lpstr>
      <vt:lpstr>E2EE  The Key Bundle</vt:lpstr>
      <vt:lpstr>Identity Key Pair Public / Private Key Generation</vt:lpstr>
      <vt:lpstr>Signed Pre-key</vt:lpstr>
      <vt:lpstr>One-Time Pre-keys</vt:lpstr>
      <vt:lpstr>PowerPoint Presentation</vt:lpstr>
      <vt:lpstr>Summary of the keys</vt:lpstr>
      <vt:lpstr>Key Calculation  Overview of Identity Key Pairs</vt:lpstr>
      <vt:lpstr>Key Generation 1. Defining the Environment  </vt:lpstr>
      <vt:lpstr>Key Generation Identity Key Pair (Step 2)</vt:lpstr>
      <vt:lpstr>Key Generation Signed Pre-Key (Step 3)</vt:lpstr>
      <vt:lpstr>Key Generation One-Time Pre-Key (Step 4)</vt:lpstr>
      <vt:lpstr>Calculation How to Calculating 3 G</vt:lpstr>
      <vt:lpstr>End-to-End  Encryption</vt:lpstr>
      <vt:lpstr>WhatsApp Identity Infrastructure</vt:lpstr>
      <vt:lpstr>Fist Time End-to-End Chatting  Step 1 — Request Public Key Bundle</vt:lpstr>
      <vt:lpstr>Fist Time End-to-End Chatting  Step 2 — Verify Signed Pre-Key</vt:lpstr>
      <vt:lpstr>Step 3 — Creating the Ephemeral Key (EK)</vt:lpstr>
      <vt:lpstr>Step 4 — Shared Secrete Session </vt:lpstr>
      <vt:lpstr>Step 5 — KDF — Key Derivation Function</vt:lpstr>
      <vt:lpstr>Step 6 — Encryption </vt:lpstr>
      <vt:lpstr>Server Decryption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Abdullah</dc:creator>
  <cp:lastModifiedBy>Saman Abdullah</cp:lastModifiedBy>
  <cp:revision>38</cp:revision>
  <dcterms:created xsi:type="dcterms:W3CDTF">2020-04-15T14:44:37Z</dcterms:created>
  <dcterms:modified xsi:type="dcterms:W3CDTF">2026-05-19T21:39:21Z</dcterms:modified>
</cp:coreProperties>
</file>