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 id="2147483810" r:id="rId3"/>
  </p:sldMasterIdLst>
  <p:notesMasterIdLst>
    <p:notesMasterId r:id="rId36"/>
  </p:notesMasterIdLst>
  <p:handoutMasterIdLst>
    <p:handoutMasterId r:id="rId37"/>
  </p:handoutMasterIdLst>
  <p:sldIdLst>
    <p:sldId id="256" r:id="rId4"/>
    <p:sldId id="339" r:id="rId5"/>
    <p:sldId id="371" r:id="rId6"/>
    <p:sldId id="340" r:id="rId7"/>
    <p:sldId id="343" r:id="rId8"/>
    <p:sldId id="345" r:id="rId9"/>
    <p:sldId id="344" r:id="rId10"/>
    <p:sldId id="347" r:id="rId11"/>
    <p:sldId id="374" r:id="rId12"/>
    <p:sldId id="346" r:id="rId13"/>
    <p:sldId id="372" r:id="rId14"/>
    <p:sldId id="351" r:id="rId15"/>
    <p:sldId id="352" r:id="rId16"/>
    <p:sldId id="353" r:id="rId17"/>
    <p:sldId id="354" r:id="rId18"/>
    <p:sldId id="355" r:id="rId19"/>
    <p:sldId id="356" r:id="rId20"/>
    <p:sldId id="357" r:id="rId21"/>
    <p:sldId id="358" r:id="rId22"/>
    <p:sldId id="359" r:id="rId23"/>
    <p:sldId id="360" r:id="rId24"/>
    <p:sldId id="373" r:id="rId25"/>
    <p:sldId id="363" r:id="rId26"/>
    <p:sldId id="364" r:id="rId27"/>
    <p:sldId id="342" r:id="rId28"/>
    <p:sldId id="365" r:id="rId29"/>
    <p:sldId id="366" r:id="rId30"/>
    <p:sldId id="367" r:id="rId31"/>
    <p:sldId id="368" r:id="rId32"/>
    <p:sldId id="369" r:id="rId33"/>
    <p:sldId id="349" r:id="rId34"/>
    <p:sldId id="37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2C4D31-1E75-4F07-8A52-5D18F01073B4}">
          <p14:sldIdLst>
            <p14:sldId id="256"/>
            <p14:sldId id="339"/>
            <p14:sldId id="371"/>
            <p14:sldId id="340"/>
            <p14:sldId id="343"/>
            <p14:sldId id="345"/>
            <p14:sldId id="344"/>
            <p14:sldId id="347"/>
            <p14:sldId id="374"/>
            <p14:sldId id="346"/>
            <p14:sldId id="372"/>
            <p14:sldId id="351"/>
            <p14:sldId id="352"/>
            <p14:sldId id="353"/>
            <p14:sldId id="354"/>
            <p14:sldId id="355"/>
            <p14:sldId id="356"/>
            <p14:sldId id="357"/>
            <p14:sldId id="358"/>
            <p14:sldId id="359"/>
            <p14:sldId id="360"/>
            <p14:sldId id="373"/>
            <p14:sldId id="363"/>
            <p14:sldId id="364"/>
            <p14:sldId id="342"/>
            <p14:sldId id="365"/>
            <p14:sldId id="366"/>
            <p14:sldId id="367"/>
            <p14:sldId id="368"/>
            <p14:sldId id="369"/>
            <p14:sldId id="349"/>
            <p14:sldId id="37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 Abdullah" initials="SA" lastIdx="1" clrIdx="0">
    <p:extLst>
      <p:ext uri="{19B8F6BF-5375-455C-9EA6-DF929625EA0E}">
        <p15:presenceInfo xmlns:p15="http://schemas.microsoft.com/office/powerpoint/2012/main" userId="40b99cb0caba5c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4" d="100"/>
          <a:sy n="64" d="100"/>
        </p:scale>
        <p:origin x="7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AEEB35-E99B-44B1-A4F6-766AFD5038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83220F-70BE-4B17-A899-B34233D0CD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46C7E9-97DE-4834-ABB1-1B17D89B9406}" type="datetime1">
              <a:rPr lang="en-US" smtClean="0"/>
              <a:t>12/7/2025</a:t>
            </a:fld>
            <a:endParaRPr lang="en-US"/>
          </a:p>
        </p:txBody>
      </p:sp>
      <p:sp>
        <p:nvSpPr>
          <p:cNvPr id="4" name="Footer Placeholder 3">
            <a:extLst>
              <a:ext uri="{FF2B5EF4-FFF2-40B4-BE49-F238E27FC236}">
                <a16:creationId xmlns:a16="http://schemas.microsoft.com/office/drawing/2014/main" id="{20F83402-FDB0-42BB-87DA-7298C4D2CA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75C935-89D9-4763-8546-C6B0834F986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E54794-A643-40E8-97E2-9C88E6D0E418}" type="slidenum">
              <a:rPr lang="en-US" smtClean="0"/>
              <a:t>‹#›</a:t>
            </a:fld>
            <a:endParaRPr lang="en-US"/>
          </a:p>
        </p:txBody>
      </p:sp>
    </p:spTree>
    <p:extLst>
      <p:ext uri="{BB962C8B-B14F-4D97-AF65-F5344CB8AC3E}">
        <p14:creationId xmlns:p14="http://schemas.microsoft.com/office/powerpoint/2010/main" val="249529229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E445B-F287-466D-A7AA-EAC3068042FD}" type="datetime1">
              <a:rPr lang="en-US" smtClean="0"/>
              <a:t>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122D12-7C7B-4AC1-A397-0FE6BE5FC7F5}" type="slidenum">
              <a:rPr lang="en-US" smtClean="0"/>
              <a:t>‹#›</a:t>
            </a:fld>
            <a:endParaRPr lang="en-US"/>
          </a:p>
        </p:txBody>
      </p:sp>
    </p:spTree>
    <p:extLst>
      <p:ext uri="{BB962C8B-B14F-4D97-AF65-F5344CB8AC3E}">
        <p14:creationId xmlns:p14="http://schemas.microsoft.com/office/powerpoint/2010/main" val="61623826"/>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08E192-5C60-438D-8629-DD15A5A1F8D1}" type="datetime1">
              <a:rPr lang="en-US" smtClean="0"/>
              <a:t>12/7/2025</a:t>
            </a:fld>
            <a:endParaRPr lang="en-US" dirty="0"/>
          </a:p>
        </p:txBody>
      </p:sp>
      <p:sp>
        <p:nvSpPr>
          <p:cNvPr id="5" name="Footer Placeholder 4"/>
          <p:cNvSpPr>
            <a:spLocks noGrp="1"/>
          </p:cNvSpPr>
          <p:nvPr>
            <p:ph type="ftr" sz="quarter" idx="11"/>
          </p:nvPr>
        </p:nvSpPr>
        <p:spPr/>
        <p:txBody>
          <a:bodyPr/>
          <a:lstStyle/>
          <a:p>
            <a:r>
              <a:rPr lang="en-US"/>
              <a:t>Information Security</a:t>
            </a:r>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250484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93ED33-7957-488F-98FD-352AE028135F}" type="datetime1">
              <a:rPr lang="en-US" smtClean="0"/>
              <a:t>12/7/2025</a:t>
            </a:fld>
            <a:endParaRPr lang="en-US"/>
          </a:p>
        </p:txBody>
      </p:sp>
      <p:sp>
        <p:nvSpPr>
          <p:cNvPr id="5" name="Footer Placeholder 4"/>
          <p:cNvSpPr>
            <a:spLocks noGrp="1"/>
          </p:cNvSpPr>
          <p:nvPr>
            <p:ph type="ftr" sz="quarter" idx="11"/>
          </p:nvPr>
        </p:nvSpPr>
        <p:spPr/>
        <p:txBody>
          <a:bodyPr/>
          <a:lstStyle/>
          <a:p>
            <a:r>
              <a:rPr lang="en-US"/>
              <a:t>Information Security</a:t>
            </a:r>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9160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ECA1D4-3EF4-4F7B-954B-851A6EDC56C2}" type="datetime1">
              <a:rPr lang="en-US" smtClean="0"/>
              <a:t>12/7/2025</a:t>
            </a:fld>
            <a:endParaRPr lang="en-US"/>
          </a:p>
        </p:txBody>
      </p:sp>
      <p:sp>
        <p:nvSpPr>
          <p:cNvPr id="5" name="Footer Placeholder 4"/>
          <p:cNvSpPr>
            <a:spLocks noGrp="1"/>
          </p:cNvSpPr>
          <p:nvPr>
            <p:ph type="ftr" sz="quarter" idx="11"/>
          </p:nvPr>
        </p:nvSpPr>
        <p:spPr/>
        <p:txBody>
          <a:bodyPr/>
          <a:lstStyle/>
          <a:p>
            <a:r>
              <a:rPr lang="en-US"/>
              <a:t>Information Security</a:t>
            </a:r>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04884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311DFF-1C77-463D-8F65-5F8944AD07EF}" type="datetime1">
              <a:rPr lang="en-US" smtClean="0"/>
              <a:t>12/7/2025</a:t>
            </a:fld>
            <a:endParaRPr lang="en-US" dirty="0"/>
          </a:p>
        </p:txBody>
      </p:sp>
      <p:sp>
        <p:nvSpPr>
          <p:cNvPr id="5" name="Footer Placeholder 4"/>
          <p:cNvSpPr>
            <a:spLocks noGrp="1"/>
          </p:cNvSpPr>
          <p:nvPr>
            <p:ph type="ftr" sz="quarter" idx="11"/>
          </p:nvPr>
        </p:nvSpPr>
        <p:spPr/>
        <p:txBody>
          <a:bodyPr/>
          <a:lstStyle/>
          <a:p>
            <a:r>
              <a:rPr lang="en-US"/>
              <a:t>Information Security</a:t>
            </a:r>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7820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2BCC13-E370-4886-9683-C9814B5FAC22}" type="datetime1">
              <a:rPr lang="en-US" smtClean="0"/>
              <a:t>12/7/2025</a:t>
            </a:fld>
            <a:endParaRPr lang="en-US"/>
          </a:p>
        </p:txBody>
      </p:sp>
      <p:sp>
        <p:nvSpPr>
          <p:cNvPr id="5" name="Footer Placeholder 4"/>
          <p:cNvSpPr>
            <a:spLocks noGrp="1"/>
          </p:cNvSpPr>
          <p:nvPr>
            <p:ph type="ftr" sz="quarter" idx="11"/>
          </p:nvPr>
        </p:nvSpPr>
        <p:spPr/>
        <p:txBody>
          <a:bodyPr/>
          <a:lstStyle/>
          <a:p>
            <a:r>
              <a:rPr lang="en-US"/>
              <a:t>Information Security</a:t>
            </a:r>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0868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E75EF8-8EB4-4982-8AA6-BC63207E432D}" type="datetime1">
              <a:rPr lang="en-US" smtClean="0"/>
              <a:t>12/7/2025</a:t>
            </a:fld>
            <a:endParaRPr lang="en-US"/>
          </a:p>
        </p:txBody>
      </p:sp>
      <p:sp>
        <p:nvSpPr>
          <p:cNvPr id="5" name="Footer Placeholder 4"/>
          <p:cNvSpPr>
            <a:spLocks noGrp="1"/>
          </p:cNvSpPr>
          <p:nvPr>
            <p:ph type="ftr" sz="quarter" idx="11"/>
          </p:nvPr>
        </p:nvSpPr>
        <p:spPr/>
        <p:txBody>
          <a:bodyPr/>
          <a:lstStyle/>
          <a:p>
            <a:r>
              <a:rPr lang="en-US"/>
              <a:t>Information Security</a:t>
            </a:r>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47452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1B1457-0EC0-44C6-A3FD-31C3606E35E1}" type="datetime1">
              <a:rPr lang="en-US" smtClean="0"/>
              <a:t>12/7/2025</a:t>
            </a:fld>
            <a:endParaRPr lang="en-US"/>
          </a:p>
        </p:txBody>
      </p:sp>
      <p:sp>
        <p:nvSpPr>
          <p:cNvPr id="6" name="Footer Placeholder 5"/>
          <p:cNvSpPr>
            <a:spLocks noGrp="1"/>
          </p:cNvSpPr>
          <p:nvPr>
            <p:ph type="ftr" sz="quarter" idx="11"/>
          </p:nvPr>
        </p:nvSpPr>
        <p:spPr/>
        <p:txBody>
          <a:bodyPr/>
          <a:lstStyle/>
          <a:p>
            <a:r>
              <a:rPr lang="en-US"/>
              <a:t>Information Security</a:t>
            </a:r>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03439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BACB5C-FE1A-44F0-84CB-F56698CD7A3D}" type="datetime1">
              <a:rPr lang="en-US" smtClean="0"/>
              <a:t>12/7/2025</a:t>
            </a:fld>
            <a:endParaRPr lang="en-US"/>
          </a:p>
        </p:txBody>
      </p:sp>
      <p:sp>
        <p:nvSpPr>
          <p:cNvPr id="8" name="Footer Placeholder 7"/>
          <p:cNvSpPr>
            <a:spLocks noGrp="1"/>
          </p:cNvSpPr>
          <p:nvPr>
            <p:ph type="ftr" sz="quarter" idx="11"/>
          </p:nvPr>
        </p:nvSpPr>
        <p:spPr/>
        <p:txBody>
          <a:bodyPr/>
          <a:lstStyle/>
          <a:p>
            <a:r>
              <a:rPr lang="en-US"/>
              <a:t>Information Security</a:t>
            </a:r>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6496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A978EC-F9A6-4A5A-9FE1-32C21355650D}" type="datetime1">
              <a:rPr lang="en-US" smtClean="0"/>
              <a:t>12/7/2025</a:t>
            </a:fld>
            <a:endParaRPr lang="en-US"/>
          </a:p>
        </p:txBody>
      </p:sp>
      <p:sp>
        <p:nvSpPr>
          <p:cNvPr id="4" name="Footer Placeholder 3"/>
          <p:cNvSpPr>
            <a:spLocks noGrp="1"/>
          </p:cNvSpPr>
          <p:nvPr>
            <p:ph type="ftr" sz="quarter" idx="11"/>
          </p:nvPr>
        </p:nvSpPr>
        <p:spPr/>
        <p:txBody>
          <a:bodyPr/>
          <a:lstStyle/>
          <a:p>
            <a:r>
              <a:rPr lang="en-US"/>
              <a:t>Information Security</a:t>
            </a:r>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71915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E59C1-38EE-4935-8E2C-B38F4B5072C0}" type="datetime1">
              <a:rPr lang="en-US" smtClean="0"/>
              <a:t>12/7/2025</a:t>
            </a:fld>
            <a:endParaRPr lang="en-US"/>
          </a:p>
        </p:txBody>
      </p:sp>
      <p:sp>
        <p:nvSpPr>
          <p:cNvPr id="3" name="Footer Placeholder 2"/>
          <p:cNvSpPr>
            <a:spLocks noGrp="1"/>
          </p:cNvSpPr>
          <p:nvPr>
            <p:ph type="ftr" sz="quarter" idx="11"/>
          </p:nvPr>
        </p:nvSpPr>
        <p:spPr/>
        <p:txBody>
          <a:bodyPr/>
          <a:lstStyle/>
          <a:p>
            <a:r>
              <a:rPr lang="en-US"/>
              <a:t>Information Security</a:t>
            </a:r>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38340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34A453-996C-4F85-A1E2-DB553F439FA8}" type="datetime1">
              <a:rPr lang="en-US" smtClean="0"/>
              <a:t>12/7/2025</a:t>
            </a:fld>
            <a:endParaRPr lang="en-US"/>
          </a:p>
        </p:txBody>
      </p:sp>
      <p:sp>
        <p:nvSpPr>
          <p:cNvPr id="6" name="Footer Placeholder 5"/>
          <p:cNvSpPr>
            <a:spLocks noGrp="1"/>
          </p:cNvSpPr>
          <p:nvPr>
            <p:ph type="ftr" sz="quarter" idx="11"/>
          </p:nvPr>
        </p:nvSpPr>
        <p:spPr/>
        <p:txBody>
          <a:bodyPr/>
          <a:lstStyle/>
          <a:p>
            <a:r>
              <a:rPr lang="en-US"/>
              <a:t>Information Security</a:t>
            </a:r>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44811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52E86F-068C-49C1-A578-247E1B7E6878}" type="datetime1">
              <a:rPr lang="en-US" smtClean="0"/>
              <a:t>12/7/2025</a:t>
            </a:fld>
            <a:endParaRPr lang="en-US"/>
          </a:p>
        </p:txBody>
      </p:sp>
      <p:sp>
        <p:nvSpPr>
          <p:cNvPr id="5" name="Footer Placeholder 4"/>
          <p:cNvSpPr>
            <a:spLocks noGrp="1"/>
          </p:cNvSpPr>
          <p:nvPr>
            <p:ph type="ftr" sz="quarter" idx="11"/>
          </p:nvPr>
        </p:nvSpPr>
        <p:spPr/>
        <p:txBody>
          <a:bodyPr/>
          <a:lstStyle/>
          <a:p>
            <a:r>
              <a:rPr lang="en-US"/>
              <a:t>Information Security</a:t>
            </a:r>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07341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63135B-6E54-4B9C-827A-3591F1D78BBC}" type="datetime1">
              <a:rPr lang="en-US" smtClean="0"/>
              <a:t>12/7/2025</a:t>
            </a:fld>
            <a:endParaRPr lang="en-US"/>
          </a:p>
        </p:txBody>
      </p:sp>
      <p:sp>
        <p:nvSpPr>
          <p:cNvPr id="6" name="Footer Placeholder 5"/>
          <p:cNvSpPr>
            <a:spLocks noGrp="1"/>
          </p:cNvSpPr>
          <p:nvPr>
            <p:ph type="ftr" sz="quarter" idx="11"/>
          </p:nvPr>
        </p:nvSpPr>
        <p:spPr/>
        <p:txBody>
          <a:bodyPr/>
          <a:lstStyle/>
          <a:p>
            <a:r>
              <a:rPr lang="en-US"/>
              <a:t>Information Security</a:t>
            </a:r>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43664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89A722-9522-418E-BEF3-CE0ED8F84F0E}" type="datetime1">
              <a:rPr lang="en-US" smtClean="0"/>
              <a:t>12/7/2025</a:t>
            </a:fld>
            <a:endParaRPr lang="en-US"/>
          </a:p>
        </p:txBody>
      </p:sp>
      <p:sp>
        <p:nvSpPr>
          <p:cNvPr id="5" name="Footer Placeholder 4"/>
          <p:cNvSpPr>
            <a:spLocks noGrp="1"/>
          </p:cNvSpPr>
          <p:nvPr>
            <p:ph type="ftr" sz="quarter" idx="11"/>
          </p:nvPr>
        </p:nvSpPr>
        <p:spPr/>
        <p:txBody>
          <a:bodyPr/>
          <a:lstStyle/>
          <a:p>
            <a:r>
              <a:rPr lang="en-US"/>
              <a:t>Information Security</a:t>
            </a:r>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30547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353B94-B32E-4756-8966-EFF81C456699}" type="datetime1">
              <a:rPr lang="en-US" smtClean="0"/>
              <a:t>12/7/2025</a:t>
            </a:fld>
            <a:endParaRPr lang="en-US"/>
          </a:p>
        </p:txBody>
      </p:sp>
      <p:sp>
        <p:nvSpPr>
          <p:cNvPr id="5" name="Footer Placeholder 4"/>
          <p:cNvSpPr>
            <a:spLocks noGrp="1"/>
          </p:cNvSpPr>
          <p:nvPr>
            <p:ph type="ftr" sz="quarter" idx="11"/>
          </p:nvPr>
        </p:nvSpPr>
        <p:spPr/>
        <p:txBody>
          <a:bodyPr/>
          <a:lstStyle/>
          <a:p>
            <a:r>
              <a:rPr lang="en-US"/>
              <a:t>Information Security</a:t>
            </a:r>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99852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Header S02V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049471-C428-2E5D-E04D-53197496D0C1}"/>
              </a:ext>
            </a:extLst>
          </p:cNvPr>
          <p:cNvSpPr/>
          <p:nvPr userDrawn="1"/>
        </p:nvSpPr>
        <p:spPr>
          <a:xfrm>
            <a:off x="1" y="4343423"/>
            <a:ext cx="11060906" cy="868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5" name="Footer Placeholder 4"/>
          <p:cNvSpPr>
            <a:spLocks noGrp="1"/>
          </p:cNvSpPr>
          <p:nvPr>
            <p:ph type="ftr" sz="quarter" idx="11"/>
          </p:nvPr>
        </p:nvSpPr>
        <p:spPr>
          <a:xfrm rot="16200000">
            <a:off x="9829799" y="3246438"/>
            <a:ext cx="4114800" cy="365125"/>
          </a:xfrm>
        </p:spPr>
        <p:txBody>
          <a:bodyPr/>
          <a:lstStyle>
            <a:lvl1pPr algn="ctr">
              <a:defRPr sz="1400"/>
            </a:lvl1pPr>
          </a:lstStyle>
          <a:p>
            <a:endParaRPr lang="en-ID" dirty="0"/>
          </a:p>
        </p:txBody>
      </p:sp>
      <p:sp>
        <p:nvSpPr>
          <p:cNvPr id="3" name="Text Placeholder 7">
            <a:extLst>
              <a:ext uri="{FF2B5EF4-FFF2-40B4-BE49-F238E27FC236}">
                <a16:creationId xmlns:a16="http://schemas.microsoft.com/office/drawing/2014/main" id="{4986CB4B-8D0F-4F5D-E6A8-37A1BE8D903C}"/>
              </a:ext>
            </a:extLst>
          </p:cNvPr>
          <p:cNvSpPr>
            <a:spLocks noGrp="1"/>
          </p:cNvSpPr>
          <p:nvPr>
            <p:ph type="body" sz="quarter" idx="12"/>
          </p:nvPr>
        </p:nvSpPr>
        <p:spPr>
          <a:xfrm>
            <a:off x="587065" y="4389136"/>
            <a:ext cx="5508936" cy="777218"/>
          </a:xfrm>
        </p:spPr>
        <p:txBody>
          <a:bodyPr anchor="t" anchorCtr="0">
            <a:noAutofit/>
          </a:bodyPr>
          <a:lstStyle>
            <a:lvl1pPr>
              <a:lnSpc>
                <a:spcPct val="100000"/>
              </a:lnSpc>
              <a:spcBef>
                <a:spcPts val="0"/>
              </a:spcBef>
              <a:defRPr sz="1800">
                <a:solidFill>
                  <a:schemeClr val="bg1"/>
                </a:solidFill>
              </a:defRPr>
            </a:lvl1pPr>
          </a:lstStyle>
          <a:p>
            <a:pPr lvl="0"/>
            <a:r>
              <a:rPr lang="en-US" dirty="0"/>
              <a:t>Click to edit Master text styles</a:t>
            </a:r>
          </a:p>
        </p:txBody>
      </p:sp>
      <p:cxnSp>
        <p:nvCxnSpPr>
          <p:cNvPr id="4" name="Straight Connector 3">
            <a:extLst>
              <a:ext uri="{FF2B5EF4-FFF2-40B4-BE49-F238E27FC236}">
                <a16:creationId xmlns:a16="http://schemas.microsoft.com/office/drawing/2014/main" id="{C6711E10-61DA-0C4E-6449-6C1C595C3EE0}"/>
              </a:ext>
            </a:extLst>
          </p:cNvPr>
          <p:cNvCxnSpPr>
            <a:cxnSpLocks/>
          </p:cNvCxnSpPr>
          <p:nvPr userDrawn="1"/>
        </p:nvCxnSpPr>
        <p:spPr>
          <a:xfrm>
            <a:off x="587375" y="4188920"/>
            <a:ext cx="1440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6501A14-3AE7-B43F-7906-530D98D6A58C}"/>
              </a:ext>
            </a:extLst>
          </p:cNvPr>
          <p:cNvSpPr>
            <a:spLocks noGrp="1"/>
          </p:cNvSpPr>
          <p:nvPr>
            <p:ph type="ctrTitle"/>
          </p:nvPr>
        </p:nvSpPr>
        <p:spPr>
          <a:xfrm>
            <a:off x="587065" y="1249683"/>
            <a:ext cx="5508936" cy="2784735"/>
          </a:xfrm>
        </p:spPr>
        <p:txBody>
          <a:bodyPr anchor="b">
            <a:noAutofit/>
          </a:bodyPr>
          <a:lstStyle>
            <a:lvl1pPr algn="l">
              <a:defRPr sz="4400">
                <a:solidFill>
                  <a:schemeClr val="tx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383510C1-97DA-651B-B07A-057B868FC349}"/>
              </a:ext>
            </a:extLst>
          </p:cNvPr>
          <p:cNvSpPr>
            <a:spLocks noGrp="1"/>
          </p:cNvSpPr>
          <p:nvPr>
            <p:ph type="pic" sz="quarter" idx="13"/>
          </p:nvPr>
        </p:nvSpPr>
        <p:spPr>
          <a:xfrm>
            <a:off x="6603206" y="584201"/>
            <a:ext cx="4457700" cy="5689599"/>
          </a:xfrm>
        </p:spPr>
        <p:txBody>
          <a:bodyPr/>
          <a:lstStyle>
            <a:lvl1pPr algn="ctr">
              <a:defRPr/>
            </a:lvl1pPr>
          </a:lstStyle>
          <a:p>
            <a:endParaRPr lang="en-US"/>
          </a:p>
        </p:txBody>
      </p:sp>
    </p:spTree>
    <p:extLst>
      <p:ext uri="{BB962C8B-B14F-4D97-AF65-F5344CB8AC3E}">
        <p14:creationId xmlns:p14="http://schemas.microsoft.com/office/powerpoint/2010/main" val="1022535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BAD66-FCBB-4F30-A777-C0AC71AC36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764F9E-DDAF-4D46-9A6C-4BE4982994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A60E7E-B1B6-4979-BECC-2A714CF29D90}"/>
              </a:ext>
            </a:extLst>
          </p:cNvPr>
          <p:cNvSpPr>
            <a:spLocks noGrp="1"/>
          </p:cNvSpPr>
          <p:nvPr>
            <p:ph type="dt" sz="half" idx="10"/>
          </p:nvPr>
        </p:nvSpPr>
        <p:spPr/>
        <p:txBody>
          <a:bodyPr/>
          <a:lstStyle/>
          <a:p>
            <a:fld id="{FA608D94-EB76-4D80-A0A3-9912245ACCCA}" type="datetime1">
              <a:rPr lang="en-US" smtClean="0"/>
              <a:t>12/7/2025</a:t>
            </a:fld>
            <a:endParaRPr lang="en-US"/>
          </a:p>
        </p:txBody>
      </p:sp>
      <p:sp>
        <p:nvSpPr>
          <p:cNvPr id="5" name="Footer Placeholder 4">
            <a:extLst>
              <a:ext uri="{FF2B5EF4-FFF2-40B4-BE49-F238E27FC236}">
                <a16:creationId xmlns:a16="http://schemas.microsoft.com/office/drawing/2014/main" id="{59698A38-FF49-4529-BC28-151E94A3E90D}"/>
              </a:ext>
            </a:extLst>
          </p:cNvPr>
          <p:cNvSpPr>
            <a:spLocks noGrp="1"/>
          </p:cNvSpPr>
          <p:nvPr>
            <p:ph type="ftr" sz="quarter" idx="11"/>
          </p:nvPr>
        </p:nvSpPr>
        <p:spPr/>
        <p:txBody>
          <a:bodyPr/>
          <a:lstStyle/>
          <a:p>
            <a:r>
              <a:rPr lang="en-US"/>
              <a:t>Information Security</a:t>
            </a:r>
          </a:p>
        </p:txBody>
      </p:sp>
      <p:sp>
        <p:nvSpPr>
          <p:cNvPr id="6" name="Slide Number Placeholder 5">
            <a:extLst>
              <a:ext uri="{FF2B5EF4-FFF2-40B4-BE49-F238E27FC236}">
                <a16:creationId xmlns:a16="http://schemas.microsoft.com/office/drawing/2014/main" id="{A1A7A5A3-34BE-4725-AF7A-903CEEED4EE8}"/>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3381628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EAAC-B829-4773-8853-CB0B63A81B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684EA5-84C6-4A47-94C6-4FCB781A04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54549C-FCDA-4186-9E8E-8C7CD76BBA07}"/>
              </a:ext>
            </a:extLst>
          </p:cNvPr>
          <p:cNvSpPr>
            <a:spLocks noGrp="1"/>
          </p:cNvSpPr>
          <p:nvPr>
            <p:ph type="dt" sz="half" idx="10"/>
          </p:nvPr>
        </p:nvSpPr>
        <p:spPr/>
        <p:txBody>
          <a:bodyPr/>
          <a:lstStyle/>
          <a:p>
            <a:fld id="{3350EFEE-DB02-480F-8E98-366EEAF4AF87}" type="datetime1">
              <a:rPr lang="en-US" smtClean="0"/>
              <a:t>12/7/2025</a:t>
            </a:fld>
            <a:endParaRPr lang="en-US"/>
          </a:p>
        </p:txBody>
      </p:sp>
      <p:sp>
        <p:nvSpPr>
          <p:cNvPr id="5" name="Footer Placeholder 4">
            <a:extLst>
              <a:ext uri="{FF2B5EF4-FFF2-40B4-BE49-F238E27FC236}">
                <a16:creationId xmlns:a16="http://schemas.microsoft.com/office/drawing/2014/main" id="{AA139494-D291-46C8-8BD6-97A37B655730}"/>
              </a:ext>
            </a:extLst>
          </p:cNvPr>
          <p:cNvSpPr>
            <a:spLocks noGrp="1"/>
          </p:cNvSpPr>
          <p:nvPr>
            <p:ph type="ftr" sz="quarter" idx="11"/>
          </p:nvPr>
        </p:nvSpPr>
        <p:spPr/>
        <p:txBody>
          <a:bodyPr/>
          <a:lstStyle/>
          <a:p>
            <a:r>
              <a:rPr lang="en-US"/>
              <a:t>Information Security</a:t>
            </a:r>
          </a:p>
        </p:txBody>
      </p:sp>
      <p:sp>
        <p:nvSpPr>
          <p:cNvPr id="6" name="Slide Number Placeholder 5">
            <a:extLst>
              <a:ext uri="{FF2B5EF4-FFF2-40B4-BE49-F238E27FC236}">
                <a16:creationId xmlns:a16="http://schemas.microsoft.com/office/drawing/2014/main" id="{7069D336-0193-4E29-BCAA-4DC99426A9CD}"/>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2063921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D7E8D-35ED-421A-A1A0-7B1F48F405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5F4611-E9DE-408E-8846-AE09AB902C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EC449D-BE33-412A-92F5-14E71FFC9EE1}"/>
              </a:ext>
            </a:extLst>
          </p:cNvPr>
          <p:cNvSpPr>
            <a:spLocks noGrp="1"/>
          </p:cNvSpPr>
          <p:nvPr>
            <p:ph type="dt" sz="half" idx="10"/>
          </p:nvPr>
        </p:nvSpPr>
        <p:spPr/>
        <p:txBody>
          <a:bodyPr/>
          <a:lstStyle/>
          <a:p>
            <a:fld id="{63859969-F29E-40B4-87A5-3D2278F28DB3}" type="datetime1">
              <a:rPr lang="en-US" smtClean="0"/>
              <a:t>12/7/2025</a:t>
            </a:fld>
            <a:endParaRPr lang="en-US"/>
          </a:p>
        </p:txBody>
      </p:sp>
      <p:sp>
        <p:nvSpPr>
          <p:cNvPr id="5" name="Footer Placeholder 4">
            <a:extLst>
              <a:ext uri="{FF2B5EF4-FFF2-40B4-BE49-F238E27FC236}">
                <a16:creationId xmlns:a16="http://schemas.microsoft.com/office/drawing/2014/main" id="{A5B852DA-12EC-42EF-B23F-A367F7CF9DFF}"/>
              </a:ext>
            </a:extLst>
          </p:cNvPr>
          <p:cNvSpPr>
            <a:spLocks noGrp="1"/>
          </p:cNvSpPr>
          <p:nvPr>
            <p:ph type="ftr" sz="quarter" idx="11"/>
          </p:nvPr>
        </p:nvSpPr>
        <p:spPr/>
        <p:txBody>
          <a:bodyPr/>
          <a:lstStyle/>
          <a:p>
            <a:r>
              <a:rPr lang="en-US"/>
              <a:t>Information Security</a:t>
            </a:r>
          </a:p>
        </p:txBody>
      </p:sp>
      <p:sp>
        <p:nvSpPr>
          <p:cNvPr id="6" name="Slide Number Placeholder 5">
            <a:extLst>
              <a:ext uri="{FF2B5EF4-FFF2-40B4-BE49-F238E27FC236}">
                <a16:creationId xmlns:a16="http://schemas.microsoft.com/office/drawing/2014/main" id="{DAEF17A6-3C03-4BB9-846A-6118ED4D155C}"/>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2152779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32CA3-21BA-449A-BB3E-C73BAD4B3F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FD7CD1-0135-4C95-BB5C-6EC91470E1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7A66A8-BC98-4173-9C50-C25DEFB513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837E4B-3A91-4CC2-919B-4BA344E5A6F7}"/>
              </a:ext>
            </a:extLst>
          </p:cNvPr>
          <p:cNvSpPr>
            <a:spLocks noGrp="1"/>
          </p:cNvSpPr>
          <p:nvPr>
            <p:ph type="dt" sz="half" idx="10"/>
          </p:nvPr>
        </p:nvSpPr>
        <p:spPr/>
        <p:txBody>
          <a:bodyPr/>
          <a:lstStyle/>
          <a:p>
            <a:fld id="{5BC1C461-F60F-4610-9411-4BEC0A7F3DF6}" type="datetime1">
              <a:rPr lang="en-US" smtClean="0"/>
              <a:t>12/7/2025</a:t>
            </a:fld>
            <a:endParaRPr lang="en-US"/>
          </a:p>
        </p:txBody>
      </p:sp>
      <p:sp>
        <p:nvSpPr>
          <p:cNvPr id="6" name="Footer Placeholder 5">
            <a:extLst>
              <a:ext uri="{FF2B5EF4-FFF2-40B4-BE49-F238E27FC236}">
                <a16:creationId xmlns:a16="http://schemas.microsoft.com/office/drawing/2014/main" id="{8E67DC5E-6326-406F-B911-251CA0F8B144}"/>
              </a:ext>
            </a:extLst>
          </p:cNvPr>
          <p:cNvSpPr>
            <a:spLocks noGrp="1"/>
          </p:cNvSpPr>
          <p:nvPr>
            <p:ph type="ftr" sz="quarter" idx="11"/>
          </p:nvPr>
        </p:nvSpPr>
        <p:spPr/>
        <p:txBody>
          <a:bodyPr/>
          <a:lstStyle/>
          <a:p>
            <a:r>
              <a:rPr lang="en-US"/>
              <a:t>Information Security</a:t>
            </a:r>
          </a:p>
        </p:txBody>
      </p:sp>
      <p:sp>
        <p:nvSpPr>
          <p:cNvPr id="7" name="Slide Number Placeholder 6">
            <a:extLst>
              <a:ext uri="{FF2B5EF4-FFF2-40B4-BE49-F238E27FC236}">
                <a16:creationId xmlns:a16="http://schemas.microsoft.com/office/drawing/2014/main" id="{6BBB68E6-DD20-4960-AA0E-86BBAA76EF97}"/>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93398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CDDC4-3893-4753-80E0-7A74AC61AE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C4B4A9-59E1-46CF-8818-B67A2ED846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B11B12-12CE-45FE-B05F-B66BFD5A01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6EC78C-0180-4207-8F67-E68C3C3633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BAD76-015C-4F3D-8EE5-0D62BC45A8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587AEE-161F-4784-BA41-3C1CB25A44EE}"/>
              </a:ext>
            </a:extLst>
          </p:cNvPr>
          <p:cNvSpPr>
            <a:spLocks noGrp="1"/>
          </p:cNvSpPr>
          <p:nvPr>
            <p:ph type="dt" sz="half" idx="10"/>
          </p:nvPr>
        </p:nvSpPr>
        <p:spPr/>
        <p:txBody>
          <a:bodyPr/>
          <a:lstStyle/>
          <a:p>
            <a:fld id="{DC62D7CE-406E-487C-9F00-3E6D7D5967F1}" type="datetime1">
              <a:rPr lang="en-US" smtClean="0"/>
              <a:t>12/7/2025</a:t>
            </a:fld>
            <a:endParaRPr lang="en-US"/>
          </a:p>
        </p:txBody>
      </p:sp>
      <p:sp>
        <p:nvSpPr>
          <p:cNvPr id="8" name="Footer Placeholder 7">
            <a:extLst>
              <a:ext uri="{FF2B5EF4-FFF2-40B4-BE49-F238E27FC236}">
                <a16:creationId xmlns:a16="http://schemas.microsoft.com/office/drawing/2014/main" id="{B32FF4A2-B9CB-4C06-881E-87553F6ED9BC}"/>
              </a:ext>
            </a:extLst>
          </p:cNvPr>
          <p:cNvSpPr>
            <a:spLocks noGrp="1"/>
          </p:cNvSpPr>
          <p:nvPr>
            <p:ph type="ftr" sz="quarter" idx="11"/>
          </p:nvPr>
        </p:nvSpPr>
        <p:spPr/>
        <p:txBody>
          <a:bodyPr/>
          <a:lstStyle/>
          <a:p>
            <a:r>
              <a:rPr lang="en-US"/>
              <a:t>Information Security</a:t>
            </a:r>
          </a:p>
        </p:txBody>
      </p:sp>
      <p:sp>
        <p:nvSpPr>
          <p:cNvPr id="9" name="Slide Number Placeholder 8">
            <a:extLst>
              <a:ext uri="{FF2B5EF4-FFF2-40B4-BE49-F238E27FC236}">
                <a16:creationId xmlns:a16="http://schemas.microsoft.com/office/drawing/2014/main" id="{A46EBC85-2872-4B4F-8765-91BE11FB8C6E}"/>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779738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DFB9-7AB2-423C-A148-3C256DAD4C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82AD17-669A-4F04-9D98-C114F2E7A9F1}"/>
              </a:ext>
            </a:extLst>
          </p:cNvPr>
          <p:cNvSpPr>
            <a:spLocks noGrp="1"/>
          </p:cNvSpPr>
          <p:nvPr>
            <p:ph type="dt" sz="half" idx="10"/>
          </p:nvPr>
        </p:nvSpPr>
        <p:spPr/>
        <p:txBody>
          <a:bodyPr/>
          <a:lstStyle/>
          <a:p>
            <a:fld id="{E5F59EDE-8FFA-41BD-838F-81BDC907895D}" type="datetime1">
              <a:rPr lang="en-US" smtClean="0"/>
              <a:t>12/7/2025</a:t>
            </a:fld>
            <a:endParaRPr lang="en-US"/>
          </a:p>
        </p:txBody>
      </p:sp>
      <p:sp>
        <p:nvSpPr>
          <p:cNvPr id="4" name="Footer Placeholder 3">
            <a:extLst>
              <a:ext uri="{FF2B5EF4-FFF2-40B4-BE49-F238E27FC236}">
                <a16:creationId xmlns:a16="http://schemas.microsoft.com/office/drawing/2014/main" id="{9B74C7B8-70FD-451E-934E-C30FFB9D2E92}"/>
              </a:ext>
            </a:extLst>
          </p:cNvPr>
          <p:cNvSpPr>
            <a:spLocks noGrp="1"/>
          </p:cNvSpPr>
          <p:nvPr>
            <p:ph type="ftr" sz="quarter" idx="11"/>
          </p:nvPr>
        </p:nvSpPr>
        <p:spPr/>
        <p:txBody>
          <a:bodyPr/>
          <a:lstStyle/>
          <a:p>
            <a:r>
              <a:rPr lang="en-US"/>
              <a:t>Information Security</a:t>
            </a:r>
          </a:p>
        </p:txBody>
      </p:sp>
      <p:sp>
        <p:nvSpPr>
          <p:cNvPr id="5" name="Slide Number Placeholder 4">
            <a:extLst>
              <a:ext uri="{FF2B5EF4-FFF2-40B4-BE49-F238E27FC236}">
                <a16:creationId xmlns:a16="http://schemas.microsoft.com/office/drawing/2014/main" id="{9F70ED17-0E47-43B7-B26C-50EB9E379A88}"/>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2466260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6A377F-424F-4298-BFB6-CA5CE8E9D018}" type="datetime1">
              <a:rPr lang="en-US" smtClean="0"/>
              <a:t>12/7/2025</a:t>
            </a:fld>
            <a:endParaRPr lang="en-US"/>
          </a:p>
        </p:txBody>
      </p:sp>
      <p:sp>
        <p:nvSpPr>
          <p:cNvPr id="5" name="Footer Placeholder 4"/>
          <p:cNvSpPr>
            <a:spLocks noGrp="1"/>
          </p:cNvSpPr>
          <p:nvPr>
            <p:ph type="ftr" sz="quarter" idx="11"/>
          </p:nvPr>
        </p:nvSpPr>
        <p:spPr/>
        <p:txBody>
          <a:bodyPr/>
          <a:lstStyle/>
          <a:p>
            <a:r>
              <a:rPr lang="en-US"/>
              <a:t>Information Security</a:t>
            </a:r>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51983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AEF8D4-4148-48AF-8949-672F856BF626}"/>
              </a:ext>
            </a:extLst>
          </p:cNvPr>
          <p:cNvSpPr>
            <a:spLocks noGrp="1"/>
          </p:cNvSpPr>
          <p:nvPr>
            <p:ph type="dt" sz="half" idx="10"/>
          </p:nvPr>
        </p:nvSpPr>
        <p:spPr/>
        <p:txBody>
          <a:bodyPr/>
          <a:lstStyle/>
          <a:p>
            <a:fld id="{2C432FA4-9822-4109-898A-0D0B2132A103}" type="datetime1">
              <a:rPr lang="en-US" smtClean="0"/>
              <a:t>12/7/2025</a:t>
            </a:fld>
            <a:endParaRPr lang="en-US"/>
          </a:p>
        </p:txBody>
      </p:sp>
      <p:sp>
        <p:nvSpPr>
          <p:cNvPr id="3" name="Footer Placeholder 2">
            <a:extLst>
              <a:ext uri="{FF2B5EF4-FFF2-40B4-BE49-F238E27FC236}">
                <a16:creationId xmlns:a16="http://schemas.microsoft.com/office/drawing/2014/main" id="{D798F2B3-0029-4D79-9135-058695FCF074}"/>
              </a:ext>
            </a:extLst>
          </p:cNvPr>
          <p:cNvSpPr>
            <a:spLocks noGrp="1"/>
          </p:cNvSpPr>
          <p:nvPr>
            <p:ph type="ftr" sz="quarter" idx="11"/>
          </p:nvPr>
        </p:nvSpPr>
        <p:spPr/>
        <p:txBody>
          <a:bodyPr/>
          <a:lstStyle/>
          <a:p>
            <a:r>
              <a:rPr lang="en-US"/>
              <a:t>Information Security</a:t>
            </a:r>
          </a:p>
        </p:txBody>
      </p:sp>
      <p:sp>
        <p:nvSpPr>
          <p:cNvPr id="4" name="Slide Number Placeholder 3">
            <a:extLst>
              <a:ext uri="{FF2B5EF4-FFF2-40B4-BE49-F238E27FC236}">
                <a16:creationId xmlns:a16="http://schemas.microsoft.com/office/drawing/2014/main" id="{02A94068-FADD-4D37-BA7A-9DB9075A2D8F}"/>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3180529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3B94-A694-47A8-A77A-A4FF11E6C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5A892A-881E-482A-B97B-3E5258BB81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BE3935-1CBA-48C0-829E-A153B7E61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92B600-82E7-43C4-9AF3-113CCD96BEB1}"/>
              </a:ext>
            </a:extLst>
          </p:cNvPr>
          <p:cNvSpPr>
            <a:spLocks noGrp="1"/>
          </p:cNvSpPr>
          <p:nvPr>
            <p:ph type="dt" sz="half" idx="10"/>
          </p:nvPr>
        </p:nvSpPr>
        <p:spPr/>
        <p:txBody>
          <a:bodyPr/>
          <a:lstStyle/>
          <a:p>
            <a:fld id="{E5D7F809-7492-4F32-A7A5-4AAC88575D3C}" type="datetime1">
              <a:rPr lang="en-US" smtClean="0"/>
              <a:t>12/7/2025</a:t>
            </a:fld>
            <a:endParaRPr lang="en-US"/>
          </a:p>
        </p:txBody>
      </p:sp>
      <p:sp>
        <p:nvSpPr>
          <p:cNvPr id="6" name="Footer Placeholder 5">
            <a:extLst>
              <a:ext uri="{FF2B5EF4-FFF2-40B4-BE49-F238E27FC236}">
                <a16:creationId xmlns:a16="http://schemas.microsoft.com/office/drawing/2014/main" id="{824A6F57-C9F7-4715-A2E7-17A58D410741}"/>
              </a:ext>
            </a:extLst>
          </p:cNvPr>
          <p:cNvSpPr>
            <a:spLocks noGrp="1"/>
          </p:cNvSpPr>
          <p:nvPr>
            <p:ph type="ftr" sz="quarter" idx="11"/>
          </p:nvPr>
        </p:nvSpPr>
        <p:spPr/>
        <p:txBody>
          <a:bodyPr/>
          <a:lstStyle/>
          <a:p>
            <a:r>
              <a:rPr lang="en-US"/>
              <a:t>Information Security</a:t>
            </a:r>
          </a:p>
        </p:txBody>
      </p:sp>
      <p:sp>
        <p:nvSpPr>
          <p:cNvPr id="7" name="Slide Number Placeholder 6">
            <a:extLst>
              <a:ext uri="{FF2B5EF4-FFF2-40B4-BE49-F238E27FC236}">
                <a16:creationId xmlns:a16="http://schemas.microsoft.com/office/drawing/2014/main" id="{0590881D-1E85-4A6D-A522-3D89A9C7EF33}"/>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4241343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48E86-F787-4F38-A708-3F29551B9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2D8638-FE02-48A2-ABE5-B6D248B9D6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923994-FC23-4423-958C-B9B1B9CA7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4FB426-4C98-4E7A-BC95-F9C8D365F9F7}"/>
              </a:ext>
            </a:extLst>
          </p:cNvPr>
          <p:cNvSpPr>
            <a:spLocks noGrp="1"/>
          </p:cNvSpPr>
          <p:nvPr>
            <p:ph type="dt" sz="half" idx="10"/>
          </p:nvPr>
        </p:nvSpPr>
        <p:spPr/>
        <p:txBody>
          <a:bodyPr/>
          <a:lstStyle/>
          <a:p>
            <a:fld id="{F0BFB044-FAC0-4A93-951D-1D85773D338A}" type="datetime1">
              <a:rPr lang="en-US" smtClean="0"/>
              <a:t>12/7/2025</a:t>
            </a:fld>
            <a:endParaRPr lang="en-US"/>
          </a:p>
        </p:txBody>
      </p:sp>
      <p:sp>
        <p:nvSpPr>
          <p:cNvPr id="6" name="Footer Placeholder 5">
            <a:extLst>
              <a:ext uri="{FF2B5EF4-FFF2-40B4-BE49-F238E27FC236}">
                <a16:creationId xmlns:a16="http://schemas.microsoft.com/office/drawing/2014/main" id="{CE9DD6CE-E7EE-44E4-BC85-0FDD190A1798}"/>
              </a:ext>
            </a:extLst>
          </p:cNvPr>
          <p:cNvSpPr>
            <a:spLocks noGrp="1"/>
          </p:cNvSpPr>
          <p:nvPr>
            <p:ph type="ftr" sz="quarter" idx="11"/>
          </p:nvPr>
        </p:nvSpPr>
        <p:spPr/>
        <p:txBody>
          <a:bodyPr/>
          <a:lstStyle/>
          <a:p>
            <a:r>
              <a:rPr lang="en-US"/>
              <a:t>Information Security</a:t>
            </a:r>
          </a:p>
        </p:txBody>
      </p:sp>
      <p:sp>
        <p:nvSpPr>
          <p:cNvPr id="7" name="Slide Number Placeholder 6">
            <a:extLst>
              <a:ext uri="{FF2B5EF4-FFF2-40B4-BE49-F238E27FC236}">
                <a16:creationId xmlns:a16="http://schemas.microsoft.com/office/drawing/2014/main" id="{7014B6CC-BD3F-4A4C-981C-ABE614E8AC3A}"/>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668331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CE6FC-18FF-41CC-9D15-71BFFB8AD5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0D551C-C729-423D-A973-345C3F946C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43E106-637A-4A81-8BD5-70FF95E01F11}"/>
              </a:ext>
            </a:extLst>
          </p:cNvPr>
          <p:cNvSpPr>
            <a:spLocks noGrp="1"/>
          </p:cNvSpPr>
          <p:nvPr>
            <p:ph type="dt" sz="half" idx="10"/>
          </p:nvPr>
        </p:nvSpPr>
        <p:spPr/>
        <p:txBody>
          <a:bodyPr/>
          <a:lstStyle/>
          <a:p>
            <a:fld id="{B225DA06-73EE-44AA-88DA-D8BDC9DC34CE}" type="datetime1">
              <a:rPr lang="en-US" smtClean="0"/>
              <a:t>12/7/2025</a:t>
            </a:fld>
            <a:endParaRPr lang="en-US"/>
          </a:p>
        </p:txBody>
      </p:sp>
      <p:sp>
        <p:nvSpPr>
          <p:cNvPr id="5" name="Footer Placeholder 4">
            <a:extLst>
              <a:ext uri="{FF2B5EF4-FFF2-40B4-BE49-F238E27FC236}">
                <a16:creationId xmlns:a16="http://schemas.microsoft.com/office/drawing/2014/main" id="{CF9F4748-82AE-4B98-8BBD-CB68767D713D}"/>
              </a:ext>
            </a:extLst>
          </p:cNvPr>
          <p:cNvSpPr>
            <a:spLocks noGrp="1"/>
          </p:cNvSpPr>
          <p:nvPr>
            <p:ph type="ftr" sz="quarter" idx="11"/>
          </p:nvPr>
        </p:nvSpPr>
        <p:spPr/>
        <p:txBody>
          <a:bodyPr/>
          <a:lstStyle/>
          <a:p>
            <a:r>
              <a:rPr lang="en-US"/>
              <a:t>Information Security</a:t>
            </a:r>
          </a:p>
        </p:txBody>
      </p:sp>
      <p:sp>
        <p:nvSpPr>
          <p:cNvPr id="6" name="Slide Number Placeholder 5">
            <a:extLst>
              <a:ext uri="{FF2B5EF4-FFF2-40B4-BE49-F238E27FC236}">
                <a16:creationId xmlns:a16="http://schemas.microsoft.com/office/drawing/2014/main" id="{21C6F0C4-A15D-4D24-A1FC-ADE0DDA81A64}"/>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4151191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309F4A-78A0-41C7-B0AD-EAFDBAD810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B75E7-021B-40BE-88F9-9DBC2E1DD2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668EE-9276-4877-8ACC-732385E72FBD}"/>
              </a:ext>
            </a:extLst>
          </p:cNvPr>
          <p:cNvSpPr>
            <a:spLocks noGrp="1"/>
          </p:cNvSpPr>
          <p:nvPr>
            <p:ph type="dt" sz="half" idx="10"/>
          </p:nvPr>
        </p:nvSpPr>
        <p:spPr/>
        <p:txBody>
          <a:bodyPr/>
          <a:lstStyle/>
          <a:p>
            <a:fld id="{1ADC3BEE-1CF3-4B29-9EF6-F4B4D9F5D0F2}" type="datetime1">
              <a:rPr lang="en-US" smtClean="0"/>
              <a:t>12/7/2025</a:t>
            </a:fld>
            <a:endParaRPr lang="en-US"/>
          </a:p>
        </p:txBody>
      </p:sp>
      <p:sp>
        <p:nvSpPr>
          <p:cNvPr id="5" name="Footer Placeholder 4">
            <a:extLst>
              <a:ext uri="{FF2B5EF4-FFF2-40B4-BE49-F238E27FC236}">
                <a16:creationId xmlns:a16="http://schemas.microsoft.com/office/drawing/2014/main" id="{EFC8CCCA-15AA-42F4-BA49-8FFA0F4078AF}"/>
              </a:ext>
            </a:extLst>
          </p:cNvPr>
          <p:cNvSpPr>
            <a:spLocks noGrp="1"/>
          </p:cNvSpPr>
          <p:nvPr>
            <p:ph type="ftr" sz="quarter" idx="11"/>
          </p:nvPr>
        </p:nvSpPr>
        <p:spPr/>
        <p:txBody>
          <a:bodyPr/>
          <a:lstStyle/>
          <a:p>
            <a:r>
              <a:rPr lang="en-US"/>
              <a:t>Information Security</a:t>
            </a:r>
          </a:p>
        </p:txBody>
      </p:sp>
      <p:sp>
        <p:nvSpPr>
          <p:cNvPr id="6" name="Slide Number Placeholder 5">
            <a:extLst>
              <a:ext uri="{FF2B5EF4-FFF2-40B4-BE49-F238E27FC236}">
                <a16:creationId xmlns:a16="http://schemas.microsoft.com/office/drawing/2014/main" id="{4D9E53FC-9D05-4A1B-9A33-F04B93CD13A8}"/>
              </a:ext>
            </a:extLst>
          </p:cNvPr>
          <p:cNvSpPr>
            <a:spLocks noGrp="1"/>
          </p:cNvSpPr>
          <p:nvPr>
            <p:ph type="sldNum" sz="quarter" idx="12"/>
          </p:nvPr>
        </p:nvSpPr>
        <p:spPr/>
        <p:txBody>
          <a:bodyPr/>
          <a:lstStyle/>
          <a:p>
            <a:fld id="{00FB42A0-C75B-4EC4-AB4A-D0F038272FD6}" type="slidenum">
              <a:rPr lang="en-US" smtClean="0"/>
              <a:t>‹#›</a:t>
            </a:fld>
            <a:endParaRPr lang="en-US"/>
          </a:p>
        </p:txBody>
      </p:sp>
    </p:spTree>
    <p:extLst>
      <p:ext uri="{BB962C8B-B14F-4D97-AF65-F5344CB8AC3E}">
        <p14:creationId xmlns:p14="http://schemas.microsoft.com/office/powerpoint/2010/main" val="269320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B67851-9E12-434B-B7CC-239CB68A5DBE}" type="datetime1">
              <a:rPr lang="en-US" smtClean="0"/>
              <a:t>12/7/2025</a:t>
            </a:fld>
            <a:endParaRPr lang="en-US"/>
          </a:p>
        </p:txBody>
      </p:sp>
      <p:sp>
        <p:nvSpPr>
          <p:cNvPr id="6" name="Footer Placeholder 5"/>
          <p:cNvSpPr>
            <a:spLocks noGrp="1"/>
          </p:cNvSpPr>
          <p:nvPr>
            <p:ph type="ftr" sz="quarter" idx="11"/>
          </p:nvPr>
        </p:nvSpPr>
        <p:spPr/>
        <p:txBody>
          <a:bodyPr/>
          <a:lstStyle/>
          <a:p>
            <a:r>
              <a:rPr lang="en-US"/>
              <a:t>Information Security</a:t>
            </a:r>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5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8C6992-96D2-4613-A5DF-8BA734F5180F}" type="datetime1">
              <a:rPr lang="en-US" smtClean="0"/>
              <a:t>12/7/2025</a:t>
            </a:fld>
            <a:endParaRPr lang="en-US"/>
          </a:p>
        </p:txBody>
      </p:sp>
      <p:sp>
        <p:nvSpPr>
          <p:cNvPr id="8" name="Footer Placeholder 7"/>
          <p:cNvSpPr>
            <a:spLocks noGrp="1"/>
          </p:cNvSpPr>
          <p:nvPr>
            <p:ph type="ftr" sz="quarter" idx="11"/>
          </p:nvPr>
        </p:nvSpPr>
        <p:spPr/>
        <p:txBody>
          <a:bodyPr/>
          <a:lstStyle/>
          <a:p>
            <a:r>
              <a:rPr lang="en-US"/>
              <a:t>Information Security</a:t>
            </a:r>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4356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D063AF-271E-4465-8CAF-C756C92C0D5C}" type="datetime1">
              <a:rPr lang="en-US" smtClean="0"/>
              <a:t>12/7/2025</a:t>
            </a:fld>
            <a:endParaRPr lang="en-US"/>
          </a:p>
        </p:txBody>
      </p:sp>
      <p:sp>
        <p:nvSpPr>
          <p:cNvPr id="4" name="Footer Placeholder 3"/>
          <p:cNvSpPr>
            <a:spLocks noGrp="1"/>
          </p:cNvSpPr>
          <p:nvPr>
            <p:ph type="ftr" sz="quarter" idx="11"/>
          </p:nvPr>
        </p:nvSpPr>
        <p:spPr/>
        <p:txBody>
          <a:bodyPr/>
          <a:lstStyle/>
          <a:p>
            <a:r>
              <a:rPr lang="en-US"/>
              <a:t>Information Security</a:t>
            </a:r>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9764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97F2D-D830-4D5B-96BD-BCE2861B925B}" type="datetime1">
              <a:rPr lang="en-US" smtClean="0"/>
              <a:t>12/7/2025</a:t>
            </a:fld>
            <a:endParaRPr lang="en-US"/>
          </a:p>
        </p:txBody>
      </p:sp>
      <p:sp>
        <p:nvSpPr>
          <p:cNvPr id="3" name="Footer Placeholder 2"/>
          <p:cNvSpPr>
            <a:spLocks noGrp="1"/>
          </p:cNvSpPr>
          <p:nvPr>
            <p:ph type="ftr" sz="quarter" idx="11"/>
          </p:nvPr>
        </p:nvSpPr>
        <p:spPr/>
        <p:txBody>
          <a:bodyPr/>
          <a:lstStyle/>
          <a:p>
            <a:r>
              <a:rPr lang="en-US"/>
              <a:t>Information Security</a:t>
            </a:r>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7062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1B5D72-7AD7-4DFC-9368-7EBB63502195}" type="datetime1">
              <a:rPr lang="en-US" smtClean="0"/>
              <a:t>12/7/2025</a:t>
            </a:fld>
            <a:endParaRPr lang="en-US"/>
          </a:p>
        </p:txBody>
      </p:sp>
      <p:sp>
        <p:nvSpPr>
          <p:cNvPr id="6" name="Footer Placeholder 5"/>
          <p:cNvSpPr>
            <a:spLocks noGrp="1"/>
          </p:cNvSpPr>
          <p:nvPr>
            <p:ph type="ftr" sz="quarter" idx="11"/>
          </p:nvPr>
        </p:nvSpPr>
        <p:spPr/>
        <p:txBody>
          <a:bodyPr/>
          <a:lstStyle/>
          <a:p>
            <a:r>
              <a:rPr lang="en-US"/>
              <a:t>Information Security</a:t>
            </a:r>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00980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BFEB63-2BB7-4053-B426-A05B54F8CEC2}" type="datetime1">
              <a:rPr lang="en-US" smtClean="0"/>
              <a:t>12/7/2025</a:t>
            </a:fld>
            <a:endParaRPr lang="en-US"/>
          </a:p>
        </p:txBody>
      </p:sp>
      <p:sp>
        <p:nvSpPr>
          <p:cNvPr id="6" name="Footer Placeholder 5"/>
          <p:cNvSpPr>
            <a:spLocks noGrp="1"/>
          </p:cNvSpPr>
          <p:nvPr>
            <p:ph type="ftr" sz="quarter" idx="11"/>
          </p:nvPr>
        </p:nvSpPr>
        <p:spPr/>
        <p:txBody>
          <a:bodyPr/>
          <a:lstStyle/>
          <a:p>
            <a:r>
              <a:rPr lang="en-US"/>
              <a:t>Information Security</a:t>
            </a:r>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47644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9F57A-48E4-459E-9CC9-58AA60B8B7EE}" type="datetime1">
              <a:rPr lang="en-US" smtClean="0"/>
              <a:t>12/7/2025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Information Security</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AB525-58D3-4536-B499-CC93BCB052FD}" type="slidenum">
              <a:rPr lang="en-US" smtClean="0"/>
              <a:t>‹#›</a:t>
            </a:fld>
            <a:endParaRPr lang="en-US"/>
          </a:p>
        </p:txBody>
      </p:sp>
    </p:spTree>
    <p:extLst>
      <p:ext uri="{BB962C8B-B14F-4D97-AF65-F5344CB8AC3E}">
        <p14:creationId xmlns:p14="http://schemas.microsoft.com/office/powerpoint/2010/main" val="378602791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85D0F-DA45-4033-B668-41BED6FA6DD1}" type="datetime1">
              <a:rPr lang="en-US" smtClean="0"/>
              <a:t>12/7/2025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Information Security</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AB525-58D3-4536-B499-CC93BCB052FD}" type="slidenum">
              <a:rPr lang="en-US" smtClean="0"/>
              <a:t>‹#›</a:t>
            </a:fld>
            <a:endParaRPr lang="en-US"/>
          </a:p>
        </p:txBody>
      </p:sp>
    </p:spTree>
    <p:extLst>
      <p:ext uri="{BB962C8B-B14F-4D97-AF65-F5344CB8AC3E}">
        <p14:creationId xmlns:p14="http://schemas.microsoft.com/office/powerpoint/2010/main" val="322122597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822"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C72F4D-D8CF-4BDA-B410-1A4199BCF6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52DF6E-42CB-42EA-B4C3-DB80E0330C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46A35-5C19-441C-8FA5-9CECE8F7CC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1EBDB-EDD5-4EC1-A523-D0F0764661EA}" type="datetime1">
              <a:rPr lang="en-US" smtClean="0"/>
              <a:t>12/7/2025</a:t>
            </a:fld>
            <a:endParaRPr lang="en-US"/>
          </a:p>
        </p:txBody>
      </p:sp>
      <p:sp>
        <p:nvSpPr>
          <p:cNvPr id="5" name="Footer Placeholder 4">
            <a:extLst>
              <a:ext uri="{FF2B5EF4-FFF2-40B4-BE49-F238E27FC236}">
                <a16:creationId xmlns:a16="http://schemas.microsoft.com/office/drawing/2014/main" id="{F7CCC7A9-C7A9-4765-BFBB-3B2E04AA75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Information Security</a:t>
            </a:r>
          </a:p>
        </p:txBody>
      </p:sp>
      <p:sp>
        <p:nvSpPr>
          <p:cNvPr id="6" name="Slide Number Placeholder 5">
            <a:extLst>
              <a:ext uri="{FF2B5EF4-FFF2-40B4-BE49-F238E27FC236}">
                <a16:creationId xmlns:a16="http://schemas.microsoft.com/office/drawing/2014/main" id="{C88FDB0F-127C-477F-AD1F-FA80B5F21E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B42A0-C75B-4EC4-AB4A-D0F038272FD6}" type="slidenum">
              <a:rPr lang="en-US" smtClean="0"/>
              <a:t>‹#›</a:t>
            </a:fld>
            <a:endParaRPr lang="en-US"/>
          </a:p>
        </p:txBody>
      </p:sp>
    </p:spTree>
    <p:extLst>
      <p:ext uri="{BB962C8B-B14F-4D97-AF65-F5344CB8AC3E}">
        <p14:creationId xmlns:p14="http://schemas.microsoft.com/office/powerpoint/2010/main" val="170034611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aman.mirza@tiu.edu.iq" TargetMode="External"/><Relationship Id="rId1" Type="http://schemas.openxmlformats.org/officeDocument/2006/relationships/slideLayout" Target="../slideLayouts/slideLayout23.xml"/><Relationship Id="rId5" Type="http://schemas.openxmlformats.org/officeDocument/2006/relationships/hyperlink" Target="https://creativecommons.org/licenses/by-sa/3.0/" TargetMode="External"/><Relationship Id="rId4" Type="http://schemas.openxmlformats.org/officeDocument/2006/relationships/hyperlink" Target="https://uspeakgreek.com/tag/krypto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NUL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DF9D49-E002-4B13-E32D-1E52FFA4EA32}"/>
              </a:ext>
            </a:extLst>
          </p:cNvPr>
          <p:cNvSpPr>
            <a:spLocks noGrp="1"/>
          </p:cNvSpPr>
          <p:nvPr>
            <p:ph type="body" sz="quarter" idx="12"/>
          </p:nvPr>
        </p:nvSpPr>
        <p:spPr>
          <a:xfrm>
            <a:off x="587065" y="4389136"/>
            <a:ext cx="5508936" cy="777218"/>
          </a:xfrm>
        </p:spPr>
        <p:txBody>
          <a:bodyPr anchor="t">
            <a:normAutofit/>
          </a:bodyPr>
          <a:lstStyle/>
          <a:p>
            <a:pPr>
              <a:spcAft>
                <a:spcPts val="600"/>
              </a:spcAft>
            </a:pPr>
            <a:r>
              <a:rPr lang="en-US" dirty="0"/>
              <a:t>NAME: Assistant Prof. Dr. Saman Mirza </a:t>
            </a:r>
            <a:r>
              <a:rPr lang="en-US" dirty="0" err="1"/>
              <a:t>Abdualalh</a:t>
            </a:r>
            <a:r>
              <a:rPr lang="en-US" dirty="0"/>
              <a:t>
</a:t>
            </a:r>
            <a:r>
              <a:rPr lang="en-US" i="1" dirty="0" err="1">
                <a:hlinkClick r:id="rId2">
                  <a:extLst>
                    <a:ext uri="{A12FA001-AC4F-418D-AE19-62706E023703}">
                      <ahyp:hlinkClr xmlns:ahyp="http://schemas.microsoft.com/office/drawing/2018/hyperlinkcolor" val="tx"/>
                    </a:ext>
                  </a:extLst>
                </a:hlinkClick>
              </a:rPr>
              <a:t>saman.mirza@tiu.edu.iq</a:t>
            </a:r>
            <a:r>
              <a:rPr lang="en-US" i="1" dirty="0"/>
              <a:t> </a:t>
            </a:r>
          </a:p>
        </p:txBody>
      </p:sp>
      <p:sp>
        <p:nvSpPr>
          <p:cNvPr id="2" name="Title 1">
            <a:extLst>
              <a:ext uri="{FF2B5EF4-FFF2-40B4-BE49-F238E27FC236}">
                <a16:creationId xmlns:a16="http://schemas.microsoft.com/office/drawing/2014/main" id="{3DD6BBBD-0F3C-53BD-A2D6-BE013B09CC27}"/>
              </a:ext>
            </a:extLst>
          </p:cNvPr>
          <p:cNvSpPr>
            <a:spLocks noGrp="1"/>
          </p:cNvSpPr>
          <p:nvPr>
            <p:ph type="ctrTitle"/>
          </p:nvPr>
        </p:nvSpPr>
        <p:spPr>
          <a:xfrm>
            <a:off x="587065" y="1249683"/>
            <a:ext cx="5508936" cy="2784735"/>
          </a:xfrm>
        </p:spPr>
        <p:txBody>
          <a:bodyPr anchor="b">
            <a:normAutofit/>
          </a:bodyPr>
          <a:lstStyle/>
          <a:p>
            <a:r>
              <a:rPr lang="en-US"/>
              <a:t>PRINCIPLE OF CRYPTOGRAPHY</a:t>
            </a:r>
          </a:p>
        </p:txBody>
      </p:sp>
      <p:pic>
        <p:nvPicPr>
          <p:cNvPr id="6" name="Picture Placeholder 5" descr="A digital image of a padlock&#10;&#10;AI-generated content may be incorrect.">
            <a:extLst>
              <a:ext uri="{FF2B5EF4-FFF2-40B4-BE49-F238E27FC236}">
                <a16:creationId xmlns:a16="http://schemas.microsoft.com/office/drawing/2014/main" id="{CC2784B6-1306-7BA5-7A92-EDD14FF0C1F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466" r="11186"/>
          <a:stretch>
            <a:fillRect/>
          </a:stretch>
        </p:blipFill>
        <p:spPr>
          <a:xfrm>
            <a:off x="6603206" y="584201"/>
            <a:ext cx="4457700" cy="5689599"/>
          </a:xfrm>
          <a:noFill/>
        </p:spPr>
      </p:pic>
      <p:sp>
        <p:nvSpPr>
          <p:cNvPr id="7" name="TextBox 6">
            <a:extLst>
              <a:ext uri="{FF2B5EF4-FFF2-40B4-BE49-F238E27FC236}">
                <a16:creationId xmlns:a16="http://schemas.microsoft.com/office/drawing/2014/main" id="{F2A8103A-4A99-EAB0-B462-CD729F839CFB}"/>
              </a:ext>
            </a:extLst>
          </p:cNvPr>
          <p:cNvSpPr txBox="1"/>
          <p:nvPr/>
        </p:nvSpPr>
        <p:spPr>
          <a:xfrm>
            <a:off x="8753864" y="60737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uspeakgreek.com/tag/krypto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812389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872518-C74F-4F7E-8CF1-F33FE12D4193}"/>
              </a:ext>
            </a:extLst>
          </p:cNvPr>
          <p:cNvSpPr>
            <a:spLocks noGrp="1"/>
          </p:cNvSpPr>
          <p:nvPr>
            <p:ph type="title"/>
          </p:nvPr>
        </p:nvSpPr>
        <p:spPr>
          <a:xfrm>
            <a:off x="371093" y="1161288"/>
            <a:ext cx="3927951" cy="1124712"/>
          </a:xfrm>
        </p:spPr>
        <p:txBody>
          <a:bodyPr anchor="b">
            <a:normAutofit/>
          </a:bodyPr>
          <a:lstStyle/>
          <a:p>
            <a:r>
              <a:rPr lang="en-US" sz="2400" i="1" dirty="0"/>
              <a:t>Diffie-Hellman key exchange </a:t>
            </a:r>
            <a:br>
              <a:rPr lang="en-US" sz="2400" i="1"/>
            </a:br>
            <a:r>
              <a:rPr lang="en-US" sz="2400" i="1"/>
              <a:t>Attacks (MIMA)</a:t>
            </a:r>
            <a:endParaRPr lang="en-US" sz="2400" dirty="0"/>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FBFF26F-1F9F-4990-9EF8-EF5B44E01EAF}"/>
              </a:ext>
            </a:extLst>
          </p:cNvPr>
          <p:cNvSpPr>
            <a:spLocks noGrp="1"/>
          </p:cNvSpPr>
          <p:nvPr>
            <p:ph idx="1"/>
          </p:nvPr>
        </p:nvSpPr>
        <p:spPr>
          <a:xfrm>
            <a:off x="371094" y="2619248"/>
            <a:ext cx="4446528" cy="3543046"/>
          </a:xfrm>
        </p:spPr>
        <p:txBody>
          <a:bodyPr anchor="t">
            <a:normAutofit/>
          </a:bodyPr>
          <a:lstStyle/>
          <a:p>
            <a:pPr marL="463550" indent="-463550"/>
            <a:r>
              <a:rPr lang="en-US" sz="1700" dirty="0"/>
              <a:t>One of the attack that defeat Diffie-Hellman algorithm is called </a:t>
            </a:r>
            <a:r>
              <a:rPr lang="en-US" sz="1700" i="1" dirty="0"/>
              <a:t>Man-in-the-middle</a:t>
            </a:r>
            <a:r>
              <a:rPr lang="en-US" sz="1700" dirty="0"/>
              <a:t> attack.</a:t>
            </a:r>
          </a:p>
          <a:p>
            <a:pPr marL="463550" indent="-463550"/>
            <a:endParaRPr lang="en-US" sz="1700" dirty="0"/>
          </a:p>
          <a:p>
            <a:pPr marL="920750" lvl="1" indent="-463550"/>
            <a:r>
              <a:rPr lang="en-US" sz="1700" dirty="0"/>
              <a:t>It generates two private keys X</a:t>
            </a:r>
            <a:r>
              <a:rPr lang="en-US" sz="1700" baseline="-25000" dirty="0"/>
              <a:t>D1</a:t>
            </a:r>
            <a:r>
              <a:rPr lang="en-US" sz="1700" dirty="0"/>
              <a:t>, X</a:t>
            </a:r>
            <a:r>
              <a:rPr lang="en-US" sz="1700" baseline="-25000" dirty="0"/>
              <a:t>D2</a:t>
            </a:r>
            <a:r>
              <a:rPr lang="en-US" sz="1700" dirty="0"/>
              <a:t>.</a:t>
            </a:r>
          </a:p>
          <a:p>
            <a:pPr marL="920750" lvl="1" indent="-463550"/>
            <a:r>
              <a:rPr lang="en-US" sz="1700" dirty="0"/>
              <a:t>Computes two public keys Y</a:t>
            </a:r>
            <a:r>
              <a:rPr lang="en-US" sz="1700" baseline="-25000" dirty="0"/>
              <a:t>D1</a:t>
            </a:r>
            <a:r>
              <a:rPr lang="en-US" sz="1700" dirty="0"/>
              <a:t>, Y</a:t>
            </a:r>
            <a:r>
              <a:rPr lang="en-US" sz="1700" baseline="-25000" dirty="0"/>
              <a:t>D2</a:t>
            </a:r>
          </a:p>
          <a:p>
            <a:pPr marL="920750" lvl="1" indent="-463550"/>
            <a:endParaRPr lang="en-US" sz="1700" baseline="-25000" dirty="0"/>
          </a:p>
          <a:p>
            <a:pPr marL="463550" indent="-463550"/>
            <a:r>
              <a:rPr lang="en-US" sz="1700" dirty="0"/>
              <a:t>The key exchange protocol is vulnerable to such an attack because it does not authenticate the participants</a:t>
            </a:r>
          </a:p>
        </p:txBody>
      </p:sp>
      <p:pic>
        <p:nvPicPr>
          <p:cNvPr id="7" name="Picture 6">
            <a:extLst>
              <a:ext uri="{FF2B5EF4-FFF2-40B4-BE49-F238E27FC236}">
                <a16:creationId xmlns:a16="http://schemas.microsoft.com/office/drawing/2014/main" id="{AEBC7D01-C999-4CFD-BD74-0C73A051C94E}"/>
              </a:ext>
            </a:extLst>
          </p:cNvPr>
          <p:cNvPicPr>
            <a:picLocks noChangeAspect="1"/>
          </p:cNvPicPr>
          <p:nvPr/>
        </p:nvPicPr>
        <p:blipFill>
          <a:blip r:embed="rId2"/>
          <a:stretch>
            <a:fillRect/>
          </a:stretch>
        </p:blipFill>
        <p:spPr>
          <a:xfrm>
            <a:off x="6096001" y="136525"/>
            <a:ext cx="5161844" cy="6356350"/>
          </a:xfrm>
          <a:prstGeom prst="rect">
            <a:avLst/>
          </a:prstGeom>
        </p:spPr>
      </p:pic>
      <p:sp>
        <p:nvSpPr>
          <p:cNvPr id="4" name="Date Placeholder 3">
            <a:extLst>
              <a:ext uri="{FF2B5EF4-FFF2-40B4-BE49-F238E27FC236}">
                <a16:creationId xmlns:a16="http://schemas.microsoft.com/office/drawing/2014/main" id="{72848B90-3BDE-443A-AB55-F5482341C46C}"/>
              </a:ext>
            </a:extLst>
          </p:cNvPr>
          <p:cNvSpPr>
            <a:spLocks noGrp="1"/>
          </p:cNvSpPr>
          <p:nvPr>
            <p:ph type="dt" sz="half" idx="10"/>
          </p:nvPr>
        </p:nvSpPr>
        <p:spPr>
          <a:xfrm>
            <a:off x="374904" y="6356350"/>
            <a:ext cx="2743200" cy="365125"/>
          </a:xfrm>
        </p:spPr>
        <p:txBody>
          <a:bodyPr>
            <a:normAutofit/>
          </a:bodyPr>
          <a:lstStyle/>
          <a:p>
            <a:pPr>
              <a:spcAft>
                <a:spcPts val="600"/>
              </a:spcAft>
            </a:pPr>
            <a:fld id="{6B237F30-66BD-44A8-A6E3-D3262617432B}" type="datetime1">
              <a:rPr lang="en-US" smtClean="0">
                <a:solidFill>
                  <a:schemeClr val="tx1">
                    <a:lumMod val="50000"/>
                    <a:lumOff val="50000"/>
                  </a:schemeClr>
                </a:solidFill>
              </a:rPr>
              <a:t>12/7/2025</a:t>
            </a:fld>
            <a:endParaRPr lang="en-US">
              <a:solidFill>
                <a:schemeClr val="tx1">
                  <a:lumMod val="50000"/>
                  <a:lumOff val="50000"/>
                </a:schemeClr>
              </a:solidFill>
            </a:endParaRPr>
          </a:p>
        </p:txBody>
      </p:sp>
      <p:sp>
        <p:nvSpPr>
          <p:cNvPr id="5" name="Footer Placeholder 4">
            <a:extLst>
              <a:ext uri="{FF2B5EF4-FFF2-40B4-BE49-F238E27FC236}">
                <a16:creationId xmlns:a16="http://schemas.microsoft.com/office/drawing/2014/main" id="{D3CAFF34-7536-4C86-B272-A419B870C9C4}"/>
              </a:ext>
            </a:extLst>
          </p:cNvPr>
          <p:cNvSpPr>
            <a:spLocks noGrp="1"/>
          </p:cNvSpPr>
          <p:nvPr>
            <p:ph type="ftr" sz="quarter" idx="11"/>
          </p:nvPr>
        </p:nvSpPr>
        <p:spPr>
          <a:xfrm>
            <a:off x="4898967" y="6356350"/>
            <a:ext cx="4114800" cy="365125"/>
          </a:xfrm>
        </p:spPr>
        <p:txBody>
          <a:bodyPr>
            <a:normAutofit/>
          </a:bodyPr>
          <a:lstStyle/>
          <a:p>
            <a:pPr algn="l">
              <a:spcAft>
                <a:spcPts val="600"/>
              </a:spcAft>
            </a:pPr>
            <a:r>
              <a:rPr lang="en-US">
                <a:solidFill>
                  <a:schemeClr val="tx1">
                    <a:lumMod val="50000"/>
                    <a:lumOff val="50000"/>
                  </a:schemeClr>
                </a:solidFill>
              </a:rPr>
              <a:t>Information Security</a:t>
            </a:r>
          </a:p>
        </p:txBody>
      </p:sp>
      <p:sp>
        <p:nvSpPr>
          <p:cNvPr id="6" name="Slide Number Placeholder 5">
            <a:extLst>
              <a:ext uri="{FF2B5EF4-FFF2-40B4-BE49-F238E27FC236}">
                <a16:creationId xmlns:a16="http://schemas.microsoft.com/office/drawing/2014/main" id="{2994F75A-B62F-4729-B5C6-075BE3865112}"/>
              </a:ext>
            </a:extLst>
          </p:cNvPr>
          <p:cNvSpPr>
            <a:spLocks noGrp="1"/>
          </p:cNvSpPr>
          <p:nvPr>
            <p:ph type="sldNum" sz="quarter" idx="12"/>
          </p:nvPr>
        </p:nvSpPr>
        <p:spPr>
          <a:xfrm>
            <a:off x="9692640" y="6356350"/>
            <a:ext cx="2124456" cy="365125"/>
          </a:xfrm>
        </p:spPr>
        <p:txBody>
          <a:bodyPr>
            <a:normAutofit/>
          </a:bodyPr>
          <a:lstStyle/>
          <a:p>
            <a:pPr>
              <a:spcAft>
                <a:spcPts val="600"/>
              </a:spcAft>
            </a:pPr>
            <a:fld id="{34B7E4EF-A1BD-40F4-AB7B-04F084DD991D}" type="slidenum">
              <a:rPr lang="en-US">
                <a:solidFill>
                  <a:schemeClr val="tx1">
                    <a:lumMod val="50000"/>
                    <a:lumOff val="50000"/>
                  </a:schemeClr>
                </a:solidFill>
              </a:rPr>
              <a:pPr>
                <a:spcAft>
                  <a:spcPts val="600"/>
                </a:spcAft>
              </a:pPr>
              <a:t>10</a:t>
            </a:fld>
            <a:endParaRPr lang="en-US">
              <a:solidFill>
                <a:schemeClr val="tx1">
                  <a:lumMod val="50000"/>
                  <a:lumOff val="50000"/>
                </a:schemeClr>
              </a:solidFill>
            </a:endParaRPr>
          </a:p>
        </p:txBody>
      </p:sp>
    </p:spTree>
    <p:extLst>
      <p:ext uri="{BB962C8B-B14F-4D97-AF65-F5344CB8AC3E}">
        <p14:creationId xmlns:p14="http://schemas.microsoft.com/office/powerpoint/2010/main" val="4113427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8E443-F680-24AF-0A67-3DD683A9D72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D9A28B-455E-A1D6-C596-89328926DD8C}"/>
              </a:ext>
            </a:extLst>
          </p:cNvPr>
          <p:cNvSpPr>
            <a:spLocks noGrp="1"/>
          </p:cNvSpPr>
          <p:nvPr>
            <p:ph idx="1"/>
          </p:nvPr>
        </p:nvSpPr>
        <p:spPr>
          <a:xfrm>
            <a:off x="768626" y="2308225"/>
            <a:ext cx="10515600" cy="1695450"/>
          </a:xfrm>
        </p:spPr>
        <p:txBody>
          <a:bodyPr>
            <a:normAutofit fontScale="85000" lnSpcReduction="10000"/>
          </a:bodyPr>
          <a:lstStyle/>
          <a:p>
            <a:pPr marL="0" indent="0" algn="ctr">
              <a:buNone/>
            </a:pPr>
            <a:r>
              <a:rPr lang="en-US" sz="11500" dirty="0"/>
              <a:t>El-Gamal Encryption</a:t>
            </a:r>
          </a:p>
        </p:txBody>
      </p:sp>
      <p:sp>
        <p:nvSpPr>
          <p:cNvPr id="4" name="Date Placeholder 3">
            <a:extLst>
              <a:ext uri="{FF2B5EF4-FFF2-40B4-BE49-F238E27FC236}">
                <a16:creationId xmlns:a16="http://schemas.microsoft.com/office/drawing/2014/main" id="{E6BE308C-451F-B2BC-98F4-DB92EBDECF52}"/>
              </a:ext>
            </a:extLst>
          </p:cNvPr>
          <p:cNvSpPr>
            <a:spLocks noGrp="1"/>
          </p:cNvSpPr>
          <p:nvPr>
            <p:ph type="dt" sz="half" idx="10"/>
          </p:nvPr>
        </p:nvSpPr>
        <p:spPr/>
        <p:txBody>
          <a:bodyPr/>
          <a:lstStyle/>
          <a:p>
            <a:fld id="{3252E86F-068C-49C1-A578-247E1B7E6878}" type="datetime1">
              <a:rPr lang="en-US" smtClean="0"/>
              <a:t>12/7/2025</a:t>
            </a:fld>
            <a:endParaRPr lang="en-US"/>
          </a:p>
        </p:txBody>
      </p:sp>
      <p:sp>
        <p:nvSpPr>
          <p:cNvPr id="5" name="Footer Placeholder 4">
            <a:extLst>
              <a:ext uri="{FF2B5EF4-FFF2-40B4-BE49-F238E27FC236}">
                <a16:creationId xmlns:a16="http://schemas.microsoft.com/office/drawing/2014/main" id="{33B192E9-CCC8-BEFE-22AC-66D90AB795A4}"/>
              </a:ext>
            </a:extLst>
          </p:cNvPr>
          <p:cNvSpPr>
            <a:spLocks noGrp="1"/>
          </p:cNvSpPr>
          <p:nvPr>
            <p:ph type="ftr" sz="quarter" idx="11"/>
          </p:nvPr>
        </p:nvSpPr>
        <p:spPr/>
        <p:txBody>
          <a:bodyPr/>
          <a:lstStyle/>
          <a:p>
            <a:r>
              <a:rPr lang="en-US"/>
              <a:t>Information Security</a:t>
            </a:r>
            <a:endParaRPr lang="en-US" dirty="0"/>
          </a:p>
        </p:txBody>
      </p:sp>
      <p:sp>
        <p:nvSpPr>
          <p:cNvPr id="6" name="Slide Number Placeholder 5">
            <a:extLst>
              <a:ext uri="{FF2B5EF4-FFF2-40B4-BE49-F238E27FC236}">
                <a16:creationId xmlns:a16="http://schemas.microsoft.com/office/drawing/2014/main" id="{8792065E-DCF8-2DF9-C738-5EB8BA99E459}"/>
              </a:ext>
            </a:extLst>
          </p:cNvPr>
          <p:cNvSpPr>
            <a:spLocks noGrp="1"/>
          </p:cNvSpPr>
          <p:nvPr>
            <p:ph type="sldNum" sz="quarter" idx="12"/>
          </p:nvPr>
        </p:nvSpPr>
        <p:spPr/>
        <p:txBody>
          <a:bodyPr/>
          <a:lstStyle/>
          <a:p>
            <a:fld id="{34B7E4EF-A1BD-40F4-AB7B-04F084DD991D}" type="slidenum">
              <a:rPr lang="en-US" smtClean="0"/>
              <a:t>11</a:t>
            </a:fld>
            <a:endParaRPr lang="en-US"/>
          </a:p>
        </p:txBody>
      </p:sp>
    </p:spTree>
    <p:extLst>
      <p:ext uri="{BB962C8B-B14F-4D97-AF65-F5344CB8AC3E}">
        <p14:creationId xmlns:p14="http://schemas.microsoft.com/office/powerpoint/2010/main" val="3126716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D90967-2FF3-4006-80C9-BE39E24D3F80}"/>
              </a:ext>
            </a:extLst>
          </p:cNvPr>
          <p:cNvSpPr>
            <a:spLocks noGrp="1"/>
          </p:cNvSpPr>
          <p:nvPr>
            <p:ph type="title"/>
          </p:nvPr>
        </p:nvSpPr>
        <p:spPr>
          <a:xfrm>
            <a:off x="4653441" y="321734"/>
            <a:ext cx="6895092" cy="1135737"/>
          </a:xfrm>
        </p:spPr>
        <p:txBody>
          <a:bodyPr>
            <a:normAutofit/>
          </a:bodyPr>
          <a:lstStyle/>
          <a:p>
            <a:r>
              <a:rPr lang="en-US" sz="3600"/>
              <a:t>Introduction </a:t>
            </a:r>
            <a:br>
              <a:rPr lang="en-US" sz="3600"/>
            </a:br>
            <a:r>
              <a:rPr lang="en-US" sz="3600" i="1"/>
              <a:t>El-Gamal Encryption</a:t>
            </a:r>
            <a:endParaRPr lang="en-US" sz="3600"/>
          </a:p>
        </p:txBody>
      </p:sp>
      <p:pic>
        <p:nvPicPr>
          <p:cNvPr id="10" name="Graphic 9" descr="Key">
            <a:extLst>
              <a:ext uri="{FF2B5EF4-FFF2-40B4-BE49-F238E27FC236}">
                <a16:creationId xmlns:a16="http://schemas.microsoft.com/office/drawing/2014/main" id="{64C75DF6-B97D-4245-8FF5-117945E36D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467" y="1721193"/>
            <a:ext cx="3415612" cy="3415612"/>
          </a:xfrm>
          <a:prstGeom prst="rect">
            <a:avLst/>
          </a:prstGeom>
        </p:spPr>
      </p:pic>
      <p:grpSp>
        <p:nvGrpSpPr>
          <p:cNvPr id="31" name="Group 23">
            <a:extLst>
              <a:ext uri="{FF2B5EF4-FFF2-40B4-BE49-F238E27FC236}">
                <a16:creationId xmlns:a16="http://schemas.microsoft.com/office/drawing/2014/main" id="{C34A4475-365F-4381-A542-4698D63774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1097280" cy="1097280"/>
            <a:chOff x="11094720" y="0"/>
            <a:chExt cx="1097280" cy="1097280"/>
          </a:xfrm>
        </p:grpSpPr>
        <p:sp>
          <p:nvSpPr>
            <p:cNvPr id="32" name="Isosceles Triangle 24">
              <a:extLst>
                <a:ext uri="{FF2B5EF4-FFF2-40B4-BE49-F238E27FC236}">
                  <a16:creationId xmlns:a16="http://schemas.microsoft.com/office/drawing/2014/main" id="{148F8F8B-B172-475E-9119-57F2A1C87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25">
              <a:extLst>
                <a:ext uri="{FF2B5EF4-FFF2-40B4-BE49-F238E27FC236}">
                  <a16:creationId xmlns:a16="http://schemas.microsoft.com/office/drawing/2014/main" id="{1B0349D0-97A5-4654-A515-C72EA9E0B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664D1E79-F174-4630-A13B-AAFE99AC2A7C}"/>
              </a:ext>
            </a:extLst>
          </p:cNvPr>
          <p:cNvSpPr>
            <a:spLocks noGrp="1"/>
          </p:cNvSpPr>
          <p:nvPr>
            <p:ph idx="1"/>
          </p:nvPr>
        </p:nvSpPr>
        <p:spPr>
          <a:xfrm>
            <a:off x="4653440" y="1782981"/>
            <a:ext cx="6895092" cy="4393982"/>
          </a:xfrm>
        </p:spPr>
        <p:txBody>
          <a:bodyPr>
            <a:normAutofit/>
          </a:bodyPr>
          <a:lstStyle/>
          <a:p>
            <a:r>
              <a:rPr lang="en-US" sz="2000"/>
              <a:t>It is a public key encryption system.</a:t>
            </a:r>
          </a:p>
          <a:p>
            <a:pPr lvl="1"/>
            <a:r>
              <a:rPr lang="en-US" sz="2000"/>
              <a:t>Has public key and private key (Pair of keys).</a:t>
            </a:r>
          </a:p>
          <a:p>
            <a:endParaRPr lang="en-US" sz="2000"/>
          </a:p>
          <a:p>
            <a:r>
              <a:rPr lang="en-US" sz="2000"/>
              <a:t>It depends on </a:t>
            </a:r>
          </a:p>
          <a:p>
            <a:pPr lvl="1"/>
            <a:r>
              <a:rPr lang="en-US" sz="2000"/>
              <a:t>Diffie-Hellman algorithm.</a:t>
            </a:r>
          </a:p>
          <a:p>
            <a:pPr lvl="1"/>
            <a:r>
              <a:rPr lang="en-US" sz="2000"/>
              <a:t>Discrete Logarithm math.</a:t>
            </a:r>
          </a:p>
          <a:p>
            <a:endParaRPr lang="en-US" sz="2000"/>
          </a:p>
          <a:p>
            <a:r>
              <a:rPr lang="en-US" sz="2000"/>
              <a:t>It can be used for</a:t>
            </a:r>
          </a:p>
          <a:p>
            <a:pPr lvl="1"/>
            <a:r>
              <a:rPr lang="en-US" sz="2000"/>
              <a:t>Establishing a secrete channel for key sharing.</a:t>
            </a:r>
          </a:p>
          <a:p>
            <a:pPr lvl="1"/>
            <a:r>
              <a:rPr lang="en-US" sz="2000"/>
              <a:t>Encrypting messages.</a:t>
            </a:r>
          </a:p>
        </p:txBody>
      </p:sp>
      <p:sp>
        <p:nvSpPr>
          <p:cNvPr id="4" name="Date Placeholder 3">
            <a:extLst>
              <a:ext uri="{FF2B5EF4-FFF2-40B4-BE49-F238E27FC236}">
                <a16:creationId xmlns:a16="http://schemas.microsoft.com/office/drawing/2014/main" id="{CA24B903-A32A-4865-8884-D2B581A33D94}"/>
              </a:ext>
            </a:extLst>
          </p:cNvPr>
          <p:cNvSpPr>
            <a:spLocks noGrp="1"/>
          </p:cNvSpPr>
          <p:nvPr>
            <p:ph type="dt" sz="half" idx="10"/>
          </p:nvPr>
        </p:nvSpPr>
        <p:spPr>
          <a:xfrm>
            <a:off x="643467" y="6356350"/>
            <a:ext cx="1931289"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5B0E2B2-B328-4B63-9C08-90204D82398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86F26FF-3A55-44B7-A855-ECF99CFB46C5}"/>
              </a:ext>
            </a:extLst>
          </p:cNvPr>
          <p:cNvSpPr>
            <a:spLocks noGrp="1"/>
          </p:cNvSpPr>
          <p:nvPr>
            <p:ph type="ftr" sz="quarter" idx="11"/>
          </p:nvPr>
        </p:nvSpPr>
        <p:spPr>
          <a:xfrm>
            <a:off x="4587610" y="6356350"/>
            <a:ext cx="3016781"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p>
        </p:txBody>
      </p:sp>
      <p:sp>
        <p:nvSpPr>
          <p:cNvPr id="6" name="Slide Number Placeholder 5">
            <a:extLst>
              <a:ext uri="{FF2B5EF4-FFF2-40B4-BE49-F238E27FC236}">
                <a16:creationId xmlns:a16="http://schemas.microsoft.com/office/drawing/2014/main" id="{05E25019-428E-4287-BE53-E56BACC5156E}"/>
              </a:ext>
            </a:extLst>
          </p:cNvPr>
          <p:cNvSpPr>
            <a:spLocks noGrp="1"/>
          </p:cNvSpPr>
          <p:nvPr>
            <p:ph type="sldNum" sz="quarter" idx="12"/>
          </p:nvPr>
        </p:nvSpPr>
        <p:spPr>
          <a:xfrm>
            <a:off x="8805332"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4B7E4EF-A1BD-40F4-AB7B-04F084DD991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9" name="Isosceles Triangle 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661819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0967-2FF3-4006-80C9-BE39E24D3F80}"/>
              </a:ext>
            </a:extLst>
          </p:cNvPr>
          <p:cNvSpPr>
            <a:spLocks noGrp="1"/>
          </p:cNvSpPr>
          <p:nvPr>
            <p:ph type="title"/>
          </p:nvPr>
        </p:nvSpPr>
        <p:spPr/>
        <p:txBody>
          <a:bodyPr/>
          <a:lstStyle/>
          <a:p>
            <a:r>
              <a:rPr lang="en-US" dirty="0"/>
              <a:t>Introduction </a:t>
            </a:r>
            <a:br>
              <a:rPr lang="en-US" dirty="0"/>
            </a:br>
            <a:r>
              <a:rPr lang="en-US" sz="3600" i="1" dirty="0"/>
              <a:t>El-Gamal Encryption</a:t>
            </a:r>
            <a:endParaRPr lang="en-US" dirty="0"/>
          </a:p>
        </p:txBody>
      </p:sp>
      <p:sp>
        <p:nvSpPr>
          <p:cNvPr id="3" name="Content Placeholder 2">
            <a:extLst>
              <a:ext uri="{FF2B5EF4-FFF2-40B4-BE49-F238E27FC236}">
                <a16:creationId xmlns:a16="http://schemas.microsoft.com/office/drawing/2014/main" id="{664D1E79-F174-4630-A13B-AAFE99AC2A7C}"/>
              </a:ext>
            </a:extLst>
          </p:cNvPr>
          <p:cNvSpPr>
            <a:spLocks noGrp="1"/>
          </p:cNvSpPr>
          <p:nvPr>
            <p:ph idx="1"/>
          </p:nvPr>
        </p:nvSpPr>
        <p:spPr/>
        <p:txBody>
          <a:bodyPr>
            <a:normAutofit fontScale="92500" lnSpcReduction="10000"/>
          </a:bodyPr>
          <a:lstStyle/>
          <a:p>
            <a:r>
              <a:rPr lang="en-US" dirty="0"/>
              <a:t>With El-Gamal Encryption, like the Diffie-Hellman, there is global elements, which are:</a:t>
            </a:r>
          </a:p>
          <a:p>
            <a:pPr lvl="1"/>
            <a:r>
              <a:rPr lang="en-US" i="1" dirty="0"/>
              <a:t>q</a:t>
            </a:r>
            <a:r>
              <a:rPr lang="en-US" dirty="0"/>
              <a:t>, any prime number.</a:t>
            </a:r>
          </a:p>
          <a:p>
            <a:pPr lvl="1"/>
            <a:r>
              <a:rPr lang="el-GR" i="1" dirty="0"/>
              <a:t>α</a:t>
            </a:r>
            <a:r>
              <a:rPr lang="en-US" dirty="0"/>
              <a:t>, is the primitive root of </a:t>
            </a:r>
            <a:r>
              <a:rPr lang="en-US" i="1" dirty="0"/>
              <a:t>q</a:t>
            </a:r>
            <a:r>
              <a:rPr lang="en-US" dirty="0"/>
              <a:t>.</a:t>
            </a:r>
          </a:p>
          <a:p>
            <a:endParaRPr lang="en-US" dirty="0"/>
          </a:p>
          <a:p>
            <a:r>
              <a:rPr lang="en-US" dirty="0"/>
              <a:t>The intended receiver should generate :</a:t>
            </a:r>
          </a:p>
          <a:p>
            <a:pPr lvl="1"/>
            <a:r>
              <a:rPr lang="en-US" dirty="0"/>
              <a:t>Public key (sends to all )</a:t>
            </a:r>
          </a:p>
          <a:p>
            <a:pPr lvl="1"/>
            <a:r>
              <a:rPr lang="en-US" dirty="0"/>
              <a:t>Private key (keeps by the receiver)</a:t>
            </a:r>
          </a:p>
          <a:p>
            <a:pPr lvl="1"/>
            <a:endParaRPr lang="en-US" dirty="0"/>
          </a:p>
          <a:p>
            <a:r>
              <a:rPr lang="en-US" dirty="0"/>
              <a:t>Sender uses public key of the receiver, (Encrypt) </a:t>
            </a:r>
          </a:p>
          <a:p>
            <a:r>
              <a:rPr lang="en-US" dirty="0"/>
              <a:t>The intended receiver uses private key. (Decrypt)</a:t>
            </a:r>
          </a:p>
        </p:txBody>
      </p:sp>
      <p:sp>
        <p:nvSpPr>
          <p:cNvPr id="4" name="Date Placeholder 3">
            <a:extLst>
              <a:ext uri="{FF2B5EF4-FFF2-40B4-BE49-F238E27FC236}">
                <a16:creationId xmlns:a16="http://schemas.microsoft.com/office/drawing/2014/main" id="{CA24B903-A32A-4865-8884-D2B581A33D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66C2F8-87A7-40EF-A5DC-216BB739B6D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86F26FF-3A55-44B7-A855-ECF99CFB46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5E25019-428E-4287-BE53-E56BACC515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148DDD6-7AA6-4EE1-9964-41885D172B13}"/>
              </a:ext>
            </a:extLst>
          </p:cNvPr>
          <p:cNvPicPr/>
          <p:nvPr/>
        </p:nvPicPr>
        <p:blipFill>
          <a:blip r:embed="rId2"/>
          <a:stretch>
            <a:fillRect/>
          </a:stretch>
        </p:blipFill>
        <p:spPr>
          <a:xfrm>
            <a:off x="8153400" y="2307771"/>
            <a:ext cx="4038599" cy="3701143"/>
          </a:xfrm>
          <a:prstGeom prst="rect">
            <a:avLst/>
          </a:prstGeom>
        </p:spPr>
      </p:pic>
    </p:spTree>
    <p:extLst>
      <p:ext uri="{BB962C8B-B14F-4D97-AF65-F5344CB8AC3E}">
        <p14:creationId xmlns:p14="http://schemas.microsoft.com/office/powerpoint/2010/main" val="1990587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FEAD-1E7E-4857-8750-BF2ED22D588A}"/>
              </a:ext>
            </a:extLst>
          </p:cNvPr>
          <p:cNvSpPr>
            <a:spLocks noGrp="1"/>
          </p:cNvSpPr>
          <p:nvPr>
            <p:ph type="title"/>
          </p:nvPr>
        </p:nvSpPr>
        <p:spPr/>
        <p:txBody>
          <a:bodyPr/>
          <a:lstStyle/>
          <a:p>
            <a:r>
              <a:rPr lang="en-US" dirty="0"/>
              <a:t>El-Gamal Algorithm</a:t>
            </a:r>
            <a:br>
              <a:rPr lang="en-US" dirty="0"/>
            </a:br>
            <a:r>
              <a:rPr lang="en-US" dirty="0"/>
              <a:t>Encryption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DB170D-F6A0-4E32-B94D-51E5421B4E2B}"/>
                  </a:ext>
                </a:extLst>
              </p:cNvPr>
              <p:cNvSpPr>
                <a:spLocks noGrp="1"/>
              </p:cNvSpPr>
              <p:nvPr>
                <p:ph idx="1"/>
              </p:nvPr>
            </p:nvSpPr>
            <p:spPr/>
            <p:txBody>
              <a:bodyPr/>
              <a:lstStyle/>
              <a:p>
                <a:pPr lvl="1"/>
                <a:r>
                  <a:rPr lang="en-US" dirty="0"/>
                  <a:t>Knowing both </a:t>
                </a:r>
                <a:r>
                  <a:rPr lang="en-US" i="1" dirty="0"/>
                  <a:t>q</a:t>
                </a:r>
                <a:r>
                  <a:rPr lang="en-US" dirty="0"/>
                  <a:t> and </a:t>
                </a:r>
                <a:r>
                  <a:rPr lang="el-GR" i="1" dirty="0"/>
                  <a:t>α</a:t>
                </a:r>
                <a:r>
                  <a:rPr lang="en-US" dirty="0"/>
                  <a:t>, </a:t>
                </a:r>
              </a:p>
              <a:p>
                <a:pPr lvl="1"/>
                <a:endParaRPr lang="en-US" dirty="0"/>
              </a:p>
              <a:p>
                <a:pPr lvl="1"/>
                <a:r>
                  <a:rPr lang="en-US" dirty="0"/>
                  <a:t>The Receiver (User A) generates the following:</a:t>
                </a:r>
              </a:p>
              <a:p>
                <a:pPr lvl="1"/>
                <a:endParaRPr lang="en-US" dirty="0"/>
              </a:p>
              <a:p>
                <a:pPr lvl="2"/>
                <a:r>
                  <a:rPr lang="en-US" dirty="0"/>
                  <a:t>A random integer </a:t>
                </a:r>
                <a:r>
                  <a:rPr lang="en-US" i="1" dirty="0"/>
                  <a:t>X</a:t>
                </a:r>
                <a:r>
                  <a:rPr lang="en-US" i="1" baseline="-25000" dirty="0"/>
                  <a:t>A</a:t>
                </a:r>
                <a:r>
                  <a:rPr lang="en-US" dirty="0"/>
                  <a:t>, such that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1</m:t>
                        </m:r>
                        <m:r>
                          <a:rPr lang="en-US"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rPr>
                          <m:t>𝑋</m:t>
                        </m:r>
                      </m:e>
                      <m:sub>
                        <m:r>
                          <a:rPr lang="en-US" b="0" i="1" smtClean="0">
                            <a:latin typeface="Cambria Math" panose="02040503050406030204" pitchFamily="18" charset="0"/>
                          </a:rPr>
                          <m:t>𝐴</m:t>
                        </m:r>
                      </m:sub>
                    </m:sSub>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−1</m:t>
                    </m:r>
                  </m:oMath>
                </a14:m>
                <a:endParaRPr lang="en-US" dirty="0"/>
              </a:p>
              <a:p>
                <a:pPr lvl="2"/>
                <a:endParaRPr lang="en-US" dirty="0"/>
              </a:p>
              <a:p>
                <a:pPr lvl="2"/>
                <a:r>
                  <a:rPr lang="en-US" dirty="0"/>
                  <a:t>Compute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𝐴</m:t>
                        </m:r>
                      </m:sub>
                    </m:sSub>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m:rPr>
                            <m:nor/>
                          </m:rPr>
                          <a:rPr lang="el-GR" i="1" dirty="0"/>
                          <m:t>α</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𝐴</m:t>
                            </m:r>
                          </m:sub>
                        </m:sSub>
                      </m:sup>
                    </m:sSup>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𝑞</m:t>
                    </m:r>
                  </m:oMath>
                </a14:m>
                <a:r>
                  <a:rPr lang="en-US" dirty="0"/>
                  <a:t>.</a:t>
                </a:r>
              </a:p>
              <a:p>
                <a:pPr lvl="2"/>
                <a:endParaRPr lang="en-US" dirty="0"/>
              </a:p>
              <a:p>
                <a:pPr lvl="2"/>
                <a:r>
                  <a:rPr lang="en-US" dirty="0"/>
                  <a:t>A’s private key is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𝐴</m:t>
                        </m:r>
                      </m:sub>
                    </m:sSub>
                  </m:oMath>
                </a14:m>
                <a:r>
                  <a:rPr lang="en-US" dirty="0"/>
                  <a:t> and public key is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 , ∝ , </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𝑌</m:t>
                        </m:r>
                      </m:e>
                      <m:sub>
                        <m:r>
                          <a:rPr lang="en-US" b="0" i="1" dirty="0" smtClean="0">
                            <a:latin typeface="Cambria Math" panose="02040503050406030204" pitchFamily="18" charset="0"/>
                            <a:ea typeface="Cambria Math" panose="02040503050406030204" pitchFamily="18" charset="0"/>
                          </a:rPr>
                          <m:t>𝐴</m:t>
                        </m:r>
                      </m:sub>
                    </m:sSub>
                    <m:r>
                      <a:rPr lang="en-US" b="0" i="1" dirty="0" smtClean="0">
                        <a:latin typeface="Cambria Math" panose="02040503050406030204" pitchFamily="18" charset="0"/>
                        <a:ea typeface="Cambria Math" panose="02040503050406030204" pitchFamily="18" charset="0"/>
                      </a:rPr>
                      <m:t>}</m:t>
                    </m:r>
                  </m:oMath>
                </a14:m>
                <a:endParaRPr lang="en-US" dirty="0"/>
              </a:p>
              <a:p>
                <a:pPr lvl="2"/>
                <a:endParaRPr lang="en-US" dirty="0"/>
              </a:p>
            </p:txBody>
          </p:sp>
        </mc:Choice>
        <mc:Fallback xmlns="">
          <p:sp>
            <p:nvSpPr>
              <p:cNvPr id="3" name="Content Placeholder 2">
                <a:extLst>
                  <a:ext uri="{FF2B5EF4-FFF2-40B4-BE49-F238E27FC236}">
                    <a16:creationId xmlns:a16="http://schemas.microsoft.com/office/drawing/2014/main" id="{AEDB170D-F6A0-4E32-B94D-51E5421B4E2B}"/>
                  </a:ext>
                </a:extLst>
              </p:cNvPr>
              <p:cNvSpPr>
                <a:spLocks noGrp="1" noRot="1" noChangeAspect="1" noMove="1" noResize="1" noEditPoints="1" noAdjustHandles="1" noChangeArrowheads="1" noChangeShapeType="1" noTextEdit="1"/>
              </p:cNvSpPr>
              <p:nvPr>
                <p:ph idx="1"/>
              </p:nvPr>
            </p:nvSpPr>
            <p:spPr>
              <a:blipFill>
                <a:blip r:embed="rId2"/>
                <a:stretch>
                  <a:fillRect t="-196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8F9806E2-7FF6-4B70-B5D5-EC80BDD9F8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B85FD-5D7C-4820-A991-6A7144E105C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970A4EB-1C2E-417C-8586-C533A9BF42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DFB619B-FB2B-47B1-8CF0-8DB9BE1C8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242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FEAD-1E7E-4857-8750-BF2ED22D588A}"/>
              </a:ext>
            </a:extLst>
          </p:cNvPr>
          <p:cNvSpPr>
            <a:spLocks noGrp="1"/>
          </p:cNvSpPr>
          <p:nvPr>
            <p:ph type="title"/>
          </p:nvPr>
        </p:nvSpPr>
        <p:spPr/>
        <p:txBody>
          <a:bodyPr/>
          <a:lstStyle/>
          <a:p>
            <a:r>
              <a:rPr lang="en-US" dirty="0"/>
              <a:t>El-Gamal Algorithm</a:t>
            </a:r>
            <a:br>
              <a:rPr lang="en-US" dirty="0"/>
            </a:br>
            <a:r>
              <a:rPr lang="en-US" dirty="0"/>
              <a:t>Encryption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DB170D-F6A0-4E32-B94D-51E5421B4E2B}"/>
                  </a:ext>
                </a:extLst>
              </p:cNvPr>
              <p:cNvSpPr>
                <a:spLocks noGrp="1"/>
              </p:cNvSpPr>
              <p:nvPr>
                <p:ph idx="1"/>
              </p:nvPr>
            </p:nvSpPr>
            <p:spPr/>
            <p:txBody>
              <a:bodyPr>
                <a:normAutofit lnSpcReduction="10000"/>
              </a:bodyPr>
              <a:lstStyle/>
              <a:p>
                <a:pPr lvl="1"/>
                <a:r>
                  <a:rPr lang="en-US" dirty="0"/>
                  <a:t>A user (PC) that has public key of A, can encrypt a message as following:</a:t>
                </a:r>
              </a:p>
              <a:p>
                <a:pPr lvl="1"/>
                <a:endParaRPr lang="en-US" dirty="0"/>
              </a:p>
              <a:p>
                <a:pPr lvl="1"/>
                <a:r>
                  <a:rPr lang="en-US" dirty="0"/>
                  <a:t>The sender (User B) generates the following:</a:t>
                </a:r>
              </a:p>
              <a:p>
                <a:pPr lvl="1"/>
                <a:endParaRPr lang="en-US" dirty="0"/>
              </a:p>
              <a:p>
                <a:pPr lvl="2"/>
                <a:r>
                  <a:rPr lang="en-US" dirty="0"/>
                  <a:t>The message (</a:t>
                </a:r>
                <a:r>
                  <a:rPr lang="en-US" i="1" dirty="0"/>
                  <a:t>M</a:t>
                </a:r>
                <a:r>
                  <a:rPr lang="en-US" dirty="0"/>
                  <a:t>) that can be encrypted should comes in the range </a:t>
                </a:r>
                <a14:m>
                  <m:oMath xmlns:m="http://schemas.openxmlformats.org/officeDocument/2006/math">
                    <m:r>
                      <a:rPr lang="en-US" b="0" i="0" smtClean="0">
                        <a:latin typeface="Cambria Math" panose="02040503050406030204" pitchFamily="18" charset="0"/>
                        <a:ea typeface="Cambria Math" panose="02040503050406030204" pitchFamily="18" charset="0"/>
                      </a:rPr>
                      <m:t>1 </m:t>
                    </m:r>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−1</m:t>
                    </m:r>
                  </m:oMath>
                </a14:m>
                <a:endParaRPr lang="en-US" dirty="0"/>
              </a:p>
              <a:p>
                <a:pPr lvl="3"/>
                <a:r>
                  <a:rPr lang="en-US" dirty="0"/>
                  <a:t>The system fails to encrypt any message bigger than the numbers in this range</a:t>
                </a:r>
                <a:r>
                  <a:rPr lang="en-US" i="1" dirty="0"/>
                  <a:t>.</a:t>
                </a:r>
                <a:endParaRPr lang="en-US" dirty="0"/>
              </a:p>
              <a:p>
                <a:pPr lvl="3"/>
                <a:endParaRPr lang="en-US" dirty="0"/>
              </a:p>
              <a:p>
                <a:pPr lvl="2"/>
                <a:r>
                  <a:rPr lang="en-US" dirty="0"/>
                  <a:t>Choose a random integer </a:t>
                </a:r>
                <a:r>
                  <a:rPr lang="en-US" i="1" dirty="0"/>
                  <a:t>k, </a:t>
                </a:r>
                <a:r>
                  <a:rPr lang="en-US" dirty="0"/>
                  <a:t>such that </a:t>
                </a:r>
                <a14:m>
                  <m:oMath xmlns:m="http://schemas.openxmlformats.org/officeDocument/2006/math">
                    <m:r>
                      <a:rPr lang="en-US">
                        <a:latin typeface="Cambria Math" panose="02040503050406030204" pitchFamily="18" charset="0"/>
                        <a:ea typeface="Cambria Math" panose="02040503050406030204" pitchFamily="18" charset="0"/>
                      </a:rPr>
                      <m:t>1 </m:t>
                    </m:r>
                    <m:r>
                      <a:rPr lang="en-US" i="1">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&lt;</m:t>
                    </m:r>
                    <m:r>
                      <a:rPr lang="en-US" i="1">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−1</m:t>
                    </m:r>
                  </m:oMath>
                </a14:m>
                <a:endParaRPr lang="en-US" dirty="0"/>
              </a:p>
              <a:p>
                <a:pPr lvl="2"/>
                <a:endParaRPr lang="en-US" dirty="0"/>
              </a:p>
              <a:p>
                <a:pPr lvl="2"/>
                <a:r>
                  <a:rPr lang="en-US" dirty="0"/>
                  <a:t>Compute a one-time key </a:t>
                </a:r>
                <a14:m>
                  <m:oMath xmlns:m="http://schemas.openxmlformats.org/officeDocument/2006/math">
                    <m:r>
                      <m:rPr>
                        <m:sty m:val="p"/>
                      </m:rPr>
                      <a:rPr lang="en-US" b="0" i="0" smtClean="0">
                        <a:latin typeface="Cambria Math" panose="02040503050406030204" pitchFamily="18" charset="0"/>
                      </a:rPr>
                      <m:t>K</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𝐴</m:t>
                            </m:r>
                          </m:sub>
                        </m:sSub>
                        <m:r>
                          <a:rPr lang="en-US" b="0" i="1" smtClean="0">
                            <a:latin typeface="Cambria Math" panose="02040503050406030204" pitchFamily="18" charset="0"/>
                          </a:rPr>
                          <m:t>)</m:t>
                        </m:r>
                      </m:e>
                      <m:sup>
                        <m:r>
                          <a:rPr lang="en-US" b="0" i="1" smtClean="0">
                            <a:latin typeface="Cambria Math" panose="02040503050406030204" pitchFamily="18" charset="0"/>
                          </a:rPr>
                          <m:t>𝑘</m:t>
                        </m:r>
                      </m:sup>
                    </m:sSup>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𝑞</m:t>
                    </m:r>
                  </m:oMath>
                </a14:m>
                <a:r>
                  <a:rPr lang="en-US" dirty="0"/>
                  <a:t>.</a:t>
                </a:r>
              </a:p>
              <a:p>
                <a:pPr lvl="2"/>
                <a:endParaRPr lang="en-US" dirty="0"/>
              </a:p>
              <a:p>
                <a:pPr lvl="2"/>
                <a:r>
                  <a:rPr lang="en-US" dirty="0"/>
                  <a:t>Encrypt M as the pair of integers (</a:t>
                </a:r>
                <a:r>
                  <a:rPr lang="en-US" i="1" dirty="0"/>
                  <a:t>C</a:t>
                </a:r>
                <a:r>
                  <a:rPr lang="en-US" i="1" baseline="-25000" dirty="0"/>
                  <a:t>1</a:t>
                </a:r>
                <a:r>
                  <a:rPr lang="en-US" dirty="0"/>
                  <a:t>, </a:t>
                </a:r>
                <a:r>
                  <a:rPr lang="en-US" i="1" dirty="0"/>
                  <a:t>C</a:t>
                </a:r>
                <a:r>
                  <a:rPr lang="en-US" i="1" baseline="-25000" dirty="0"/>
                  <a:t>2</a:t>
                </a:r>
                <a:r>
                  <a:rPr lang="en-US" dirty="0"/>
                  <a:t>), where:</a:t>
                </a:r>
              </a:p>
              <a:p>
                <a:pPr lvl="3"/>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rPr>
                          <m:t>𝑘</m:t>
                        </m:r>
                      </m:sup>
                    </m:sSup>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𝑞</m:t>
                    </m:r>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𝐾𝑀</m:t>
                    </m:r>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𝑞</m:t>
                    </m:r>
                  </m:oMath>
                </a14:m>
                <a:r>
                  <a:rPr lang="en-US" dirty="0"/>
                  <a:t>.</a:t>
                </a:r>
              </a:p>
              <a:p>
                <a:pPr lvl="2"/>
                <a:endParaRPr lang="en-US" dirty="0"/>
              </a:p>
            </p:txBody>
          </p:sp>
        </mc:Choice>
        <mc:Fallback xmlns="">
          <p:sp>
            <p:nvSpPr>
              <p:cNvPr id="3" name="Content Placeholder 2">
                <a:extLst>
                  <a:ext uri="{FF2B5EF4-FFF2-40B4-BE49-F238E27FC236}">
                    <a16:creationId xmlns:a16="http://schemas.microsoft.com/office/drawing/2014/main" id="{AEDB170D-F6A0-4E32-B94D-51E5421B4E2B}"/>
                  </a:ext>
                </a:extLst>
              </p:cNvPr>
              <p:cNvSpPr>
                <a:spLocks noGrp="1" noRot="1" noChangeAspect="1" noMove="1" noResize="1" noEditPoints="1" noAdjustHandles="1" noChangeArrowheads="1" noChangeShapeType="1" noTextEdit="1"/>
              </p:cNvSpPr>
              <p:nvPr>
                <p:ph idx="1"/>
              </p:nvPr>
            </p:nvSpPr>
            <p:spPr>
              <a:blipFill>
                <a:blip r:embed="rId2"/>
                <a:stretch>
                  <a:fillRect t="-266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8F9806E2-7FF6-4B70-B5D5-EC80BDD9F8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88D641-9115-4594-A01F-34B1EDE59464}"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970A4EB-1C2E-417C-8586-C533A9BF42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DFB619B-FB2B-47B1-8CF0-8DB9BE1C8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7689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FEAD-1E7E-4857-8750-BF2ED22D588A}"/>
              </a:ext>
            </a:extLst>
          </p:cNvPr>
          <p:cNvSpPr>
            <a:spLocks noGrp="1"/>
          </p:cNvSpPr>
          <p:nvPr>
            <p:ph type="title"/>
          </p:nvPr>
        </p:nvSpPr>
        <p:spPr/>
        <p:txBody>
          <a:bodyPr/>
          <a:lstStyle/>
          <a:p>
            <a:r>
              <a:rPr lang="en-US" dirty="0"/>
              <a:t>El-Gamal Algorithm</a:t>
            </a:r>
            <a:br>
              <a:rPr lang="en-US" dirty="0"/>
            </a:br>
            <a:r>
              <a:rPr lang="en-US" dirty="0"/>
              <a:t>Encryption Example</a:t>
            </a:r>
          </a:p>
        </p:txBody>
      </p:sp>
      <p:sp>
        <p:nvSpPr>
          <p:cNvPr id="3" name="Content Placeholder 2">
            <a:extLst>
              <a:ext uri="{FF2B5EF4-FFF2-40B4-BE49-F238E27FC236}">
                <a16:creationId xmlns:a16="http://schemas.microsoft.com/office/drawing/2014/main" id="{AEDB170D-F6A0-4E32-B94D-51E5421B4E2B}"/>
              </a:ext>
            </a:extLst>
          </p:cNvPr>
          <p:cNvSpPr>
            <a:spLocks noGrp="1"/>
          </p:cNvSpPr>
          <p:nvPr>
            <p:ph idx="1"/>
          </p:nvPr>
        </p:nvSpPr>
        <p:spPr/>
        <p:txBody>
          <a:bodyPr>
            <a:normAutofit/>
          </a:bodyPr>
          <a:lstStyle/>
          <a:p>
            <a:pPr lvl="1"/>
            <a:endParaRPr lang="en-US" dirty="0"/>
          </a:p>
          <a:p>
            <a:pPr lvl="1"/>
            <a:r>
              <a:rPr lang="en-US" dirty="0"/>
              <a:t>Example of Key generation and Encryption .</a:t>
            </a:r>
          </a:p>
          <a:p>
            <a:pPr lvl="1"/>
            <a:endParaRPr lang="en-US" dirty="0"/>
          </a:p>
          <a:p>
            <a:pPr lvl="1"/>
            <a:endParaRPr lang="en-US" dirty="0"/>
          </a:p>
        </p:txBody>
      </p:sp>
      <p:sp>
        <p:nvSpPr>
          <p:cNvPr id="4" name="Date Placeholder 3">
            <a:extLst>
              <a:ext uri="{FF2B5EF4-FFF2-40B4-BE49-F238E27FC236}">
                <a16:creationId xmlns:a16="http://schemas.microsoft.com/office/drawing/2014/main" id="{8F9806E2-7FF6-4B70-B5D5-EC80BDD9F8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72569-0333-4927-895D-C3086E236D2C}"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970A4EB-1C2E-417C-8586-C533A9BF42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DFB619B-FB2B-47B1-8CF0-8DB9BE1C8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6360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FEAD-1E7E-4857-8750-BF2ED22D588A}"/>
              </a:ext>
            </a:extLst>
          </p:cNvPr>
          <p:cNvSpPr>
            <a:spLocks noGrp="1"/>
          </p:cNvSpPr>
          <p:nvPr>
            <p:ph type="title"/>
          </p:nvPr>
        </p:nvSpPr>
        <p:spPr/>
        <p:txBody>
          <a:bodyPr/>
          <a:lstStyle/>
          <a:p>
            <a:r>
              <a:rPr lang="en-US" dirty="0"/>
              <a:t>El-Gamal Algorithm</a:t>
            </a:r>
            <a:br>
              <a:rPr lang="en-US" dirty="0"/>
            </a:br>
            <a:r>
              <a:rPr lang="en-US" dirty="0"/>
              <a:t>Decryption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DB170D-F6A0-4E32-B94D-51E5421B4E2B}"/>
                  </a:ext>
                </a:extLst>
              </p:cNvPr>
              <p:cNvSpPr>
                <a:spLocks noGrp="1"/>
              </p:cNvSpPr>
              <p:nvPr>
                <p:ph idx="1"/>
              </p:nvPr>
            </p:nvSpPr>
            <p:spPr/>
            <p:txBody>
              <a:bodyPr>
                <a:normAutofit/>
              </a:bodyPr>
              <a:lstStyle/>
              <a:p>
                <a:pPr lvl="1"/>
                <a:endParaRPr lang="en-US" dirty="0"/>
              </a:p>
              <a:p>
                <a:r>
                  <a:rPr lang="en-US" dirty="0"/>
                  <a:t>The receiver can recover the plaintext using the following steps</a:t>
                </a:r>
              </a:p>
              <a:p>
                <a:endParaRPr lang="en-US" dirty="0"/>
              </a:p>
              <a:p>
                <a:pPr lvl="1"/>
                <a:r>
                  <a:rPr lang="en-US" dirty="0"/>
                  <a:t>Recovering the Key by computing the </a:t>
                </a:r>
                <a14:m>
                  <m:oMath xmlns:m="http://schemas.openxmlformats.org/officeDocument/2006/math">
                    <m:r>
                      <a:rPr lang="en-US" i="1" dirty="0" smtClean="0">
                        <a:latin typeface="Cambria Math" panose="02040503050406030204" pitchFamily="18" charset="0"/>
                      </a:rPr>
                      <m:t>𝐾</m:t>
                    </m:r>
                    <m:r>
                      <a:rPr lang="en-US" i="1" dirty="0" smtClean="0">
                        <a:latin typeface="Cambria Math" panose="02040503050406030204" pitchFamily="18" charset="0"/>
                      </a:rPr>
                      <m:t> =</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𝐶</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e>
                      <m:sup>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𝐴</m:t>
                            </m:r>
                          </m:sub>
                        </m:sSub>
                      </m:sup>
                    </m:sSup>
                    <m:r>
                      <a:rPr lang="en-US" b="0" i="1" dirty="0" smtClean="0">
                        <a:latin typeface="Cambria Math" panose="02040503050406030204" pitchFamily="18" charset="0"/>
                      </a:rPr>
                      <m:t> </m:t>
                    </m:r>
                    <m:r>
                      <a:rPr lang="en-US" b="0" i="1" dirty="0" smtClean="0">
                        <a:latin typeface="Cambria Math" panose="02040503050406030204" pitchFamily="18" charset="0"/>
                      </a:rPr>
                      <m:t>𝑚𝑜𝑑</m:t>
                    </m:r>
                    <m:r>
                      <a:rPr lang="en-US" b="0" i="1" dirty="0" smtClean="0">
                        <a:latin typeface="Cambria Math" panose="02040503050406030204" pitchFamily="18" charset="0"/>
                      </a:rPr>
                      <m:t> </m:t>
                    </m:r>
                    <m:r>
                      <a:rPr lang="en-US" b="0" i="1" dirty="0" smtClean="0">
                        <a:latin typeface="Cambria Math" panose="02040503050406030204" pitchFamily="18" charset="0"/>
                      </a:rPr>
                      <m:t>𝑞</m:t>
                    </m:r>
                  </m:oMath>
                </a14:m>
                <a:r>
                  <a:rPr lang="en-US" dirty="0"/>
                  <a:t>.</a:t>
                </a:r>
              </a:p>
              <a:p>
                <a:pPr lvl="1"/>
                <a:endParaRPr lang="en-US" dirty="0"/>
              </a:p>
              <a:p>
                <a:pPr lvl="1"/>
                <a:r>
                  <a:rPr lang="en-US" dirty="0"/>
                  <a:t>Recovering the plaintext by computing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ea typeface="Cambria Math" panose="02040503050406030204" pitchFamily="18" charset="0"/>
                              </a:rPr>
                              <m:t>−1</m:t>
                            </m:r>
                          </m:sup>
                        </m:sSup>
                      </m:e>
                    </m:d>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𝑞</m:t>
                    </m:r>
                    <m:r>
                      <a:rPr lang="en-US" b="0" i="1" smtClean="0">
                        <a:latin typeface="Cambria Math" panose="02040503050406030204" pitchFamily="18" charset="0"/>
                      </a:rPr>
                      <m:t>.</m:t>
                    </m:r>
                  </m:oMath>
                </a14:m>
                <a:endParaRPr lang="en-US" b="0" i="1" dirty="0">
                  <a:latin typeface="Cambria Math" panose="02040503050406030204" pitchFamily="18" charset="0"/>
                </a:endParaRPr>
              </a:p>
              <a:p>
                <a:pPr lvl="1"/>
                <a:endParaRPr lang="en-US" b="0" i="1" dirty="0">
                  <a:latin typeface="Cambria Math" panose="02040503050406030204" pitchFamily="18" charset="0"/>
                </a:endParaRPr>
              </a:p>
              <a:p>
                <a:pPr lvl="1"/>
                <a14:m>
                  <m:oMath xmlns:m="http://schemas.openxmlformats.org/officeDocument/2006/math">
                    <m:r>
                      <a:rPr lang="en-US" b="0" i="1" smtClean="0">
                        <a:latin typeface="Cambria Math" panose="02040503050406030204" pitchFamily="18" charset="0"/>
                      </a:rPr>
                      <m:t> </m:t>
                    </m:r>
                  </m:oMath>
                </a14:m>
                <a:endParaRPr lang="en-US" dirty="0"/>
              </a:p>
            </p:txBody>
          </p:sp>
        </mc:Choice>
        <mc:Fallback xmlns="">
          <p:sp>
            <p:nvSpPr>
              <p:cNvPr id="3" name="Content Placeholder 2">
                <a:extLst>
                  <a:ext uri="{FF2B5EF4-FFF2-40B4-BE49-F238E27FC236}">
                    <a16:creationId xmlns:a16="http://schemas.microsoft.com/office/drawing/2014/main" id="{AEDB170D-F6A0-4E32-B94D-51E5421B4E2B}"/>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8F9806E2-7FF6-4B70-B5D5-EC80BDD9F8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172CA4-3402-42AC-9856-787C7129C36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970A4EB-1C2E-417C-8586-C533A9BF42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DFB619B-FB2B-47B1-8CF0-8DB9BE1C8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494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94FAF3C-7A84-4400-A9FF-F1DE26F7C2B5}"/>
                  </a:ext>
                </a:extLst>
              </p:cNvPr>
              <p:cNvSpPr>
                <a:spLocks noGrp="1"/>
              </p:cNvSpPr>
              <p:nvPr>
                <p:ph type="title"/>
              </p:nvPr>
            </p:nvSpPr>
            <p:spPr/>
            <p:txBody>
              <a:bodyPr/>
              <a:lstStyle/>
              <a:p>
                <a:r>
                  <a:rPr lang="en-US" dirty="0"/>
                  <a:t>We need to learn how to find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𝐾</m:t>
                        </m:r>
                      </m:e>
                      <m:sup>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rPr>
                      <m:t> </m:t>
                    </m:r>
                  </m:oMath>
                </a14:m>
                <a:r>
                  <a:rPr lang="en-US" dirty="0"/>
                  <a:t> of K.	</a:t>
                </a:r>
              </a:p>
            </p:txBody>
          </p:sp>
        </mc:Choice>
        <mc:Fallback xmlns="">
          <p:sp>
            <p:nvSpPr>
              <p:cNvPr id="2" name="Title 1">
                <a:extLst>
                  <a:ext uri="{FF2B5EF4-FFF2-40B4-BE49-F238E27FC236}">
                    <a16:creationId xmlns:a16="http://schemas.microsoft.com/office/drawing/2014/main" id="{994FAF3C-7A84-4400-A9FF-F1DE26F7C2B5}"/>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4C8490-5CA6-44A1-9156-4C0E1922CE43}"/>
                  </a:ext>
                </a:extLst>
              </p:cNvPr>
              <p:cNvSpPr>
                <a:spLocks noGrp="1"/>
              </p:cNvSpPr>
              <p:nvPr>
                <p:ph idx="1"/>
              </p:nvPr>
            </p:nvSpPr>
            <p:spPr/>
            <p:txBody>
              <a:bodyPr/>
              <a:lstStyle/>
              <a:p>
                <a:endParaRPr lang="en-US" dirty="0"/>
              </a:p>
              <a:p>
                <a:r>
                  <a:rPr lang="en-US" dirty="0"/>
                  <a:t>Using a theory called Euclidean theory of integer inverse.</a:t>
                </a:r>
              </a:p>
              <a:p>
                <a:endParaRPr lang="en-US" dirty="0"/>
              </a:p>
              <a:p>
                <a:r>
                  <a:rPr lang="en-US" dirty="0"/>
                  <a:t>It is a method used within the Theory Number.</a:t>
                </a:r>
              </a:p>
              <a:p>
                <a:endParaRPr lang="en-US" dirty="0"/>
              </a:p>
              <a:p>
                <a:r>
                  <a:rPr lang="en-US" dirty="0"/>
                  <a:t>Example find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27</m:t>
                        </m:r>
                      </m:e>
                      <m:sup>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392</m:t>
                    </m:r>
                  </m:oMath>
                </a14:m>
                <a:r>
                  <a:rPr lang="en-US" dirty="0"/>
                  <a:t>.</a:t>
                </a:r>
              </a:p>
            </p:txBody>
          </p:sp>
        </mc:Choice>
        <mc:Fallback xmlns="">
          <p:sp>
            <p:nvSpPr>
              <p:cNvPr id="3" name="Content Placeholder 2">
                <a:extLst>
                  <a:ext uri="{FF2B5EF4-FFF2-40B4-BE49-F238E27FC236}">
                    <a16:creationId xmlns:a16="http://schemas.microsoft.com/office/drawing/2014/main" id="{304C8490-5CA6-44A1-9156-4C0E1922CE43}"/>
                  </a:ext>
                </a:extLst>
              </p:cNvPr>
              <p:cNvSpPr>
                <a:spLocks noGrp="1" noRot="1" noChangeAspect="1" noMove="1" noResize="1" noEditPoints="1" noAdjustHandles="1" noChangeArrowheads="1" noChangeShapeType="1" noTextEdit="1"/>
              </p:cNvSpPr>
              <p:nvPr>
                <p:ph idx="1"/>
              </p:nvPr>
            </p:nvSpPr>
            <p:spPr>
              <a:blipFill>
                <a:blip r:embed="rId3"/>
                <a:stretch>
                  <a:fillRect l="-1043"/>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D76F2F3E-E5DC-4236-8B2A-1B27409789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858FED-5A91-44AE-8BFE-96AEAD0F0FF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D617803-9C4E-43EA-8422-1E0918BBF95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5509210-EF12-4733-BDC5-0B07C711E7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550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FEAD-1E7E-4857-8750-BF2ED22D588A}"/>
              </a:ext>
            </a:extLst>
          </p:cNvPr>
          <p:cNvSpPr>
            <a:spLocks noGrp="1"/>
          </p:cNvSpPr>
          <p:nvPr>
            <p:ph type="title"/>
          </p:nvPr>
        </p:nvSpPr>
        <p:spPr/>
        <p:txBody>
          <a:bodyPr/>
          <a:lstStyle/>
          <a:p>
            <a:r>
              <a:rPr lang="en-US" dirty="0"/>
              <a:t>El-Gamal Algorithm</a:t>
            </a:r>
            <a:br>
              <a:rPr lang="en-US" dirty="0"/>
            </a:br>
            <a:r>
              <a:rPr lang="en-US" dirty="0"/>
              <a:t>Decryption / Example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DB170D-F6A0-4E32-B94D-51E5421B4E2B}"/>
                  </a:ext>
                </a:extLst>
              </p:cNvPr>
              <p:cNvSpPr>
                <a:spLocks noGrp="1"/>
              </p:cNvSpPr>
              <p:nvPr>
                <p:ph idx="1"/>
              </p:nvPr>
            </p:nvSpPr>
            <p:spPr/>
            <p:txBody>
              <a:bodyPr>
                <a:normAutofit/>
              </a:bodyPr>
              <a:lstStyle/>
              <a:p>
                <a:pPr lvl="1"/>
                <a:endParaRPr lang="en-US" dirty="0"/>
              </a:p>
              <a:p>
                <a:r>
                  <a:rPr lang="en-US" dirty="0"/>
                  <a:t>Alice send (11,5) to Bob. The private key of Bob is = 5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𝐴</m:t>
                        </m:r>
                      </m:sub>
                    </m:sSub>
                  </m:oMath>
                </a14:m>
                <a:r>
                  <a:rPr lang="en-US" dirty="0"/>
                  <a:t>). </a:t>
                </a:r>
              </a:p>
              <a:p>
                <a:endParaRPr lang="en-US" dirty="0"/>
              </a:p>
              <a:p>
                <a:r>
                  <a:rPr lang="en-US" dirty="0"/>
                  <a:t>C</a:t>
                </a:r>
                <a:r>
                  <a:rPr lang="en-US" baseline="-25000" dirty="0"/>
                  <a:t>1</a:t>
                </a:r>
                <a:r>
                  <a:rPr lang="en-US" dirty="0"/>
                  <a:t> = 11;  Find the value of  </a:t>
                </a:r>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sub>
                        </m:sSub>
                        <m:r>
                          <a:rPr lang="en-US" i="1">
                            <a:latin typeface="Cambria Math" panose="02040503050406030204" pitchFamily="18" charset="0"/>
                          </a:rPr>
                          <m:t>)</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𝐴</m:t>
                            </m:r>
                          </m:sub>
                        </m:sSub>
                      </m:sup>
                    </m:sSup>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𝑞</m:t>
                    </m:r>
                    <m:r>
                      <a:rPr lang="en-US" b="0" i="1" smtClean="0">
                        <a:latin typeface="Cambria Math" panose="02040503050406030204" pitchFamily="18" charset="0"/>
                      </a:rPr>
                      <m:t>.</m:t>
                    </m:r>
                  </m:oMath>
                </a14:m>
                <a:endParaRPr lang="en-US" b="0" dirty="0"/>
              </a:p>
              <a:p>
                <a:endParaRPr lang="en-US" dirty="0"/>
              </a:p>
              <a:p>
                <a:r>
                  <a:rPr lang="en-US" dirty="0"/>
                  <a:t>Then, find the value of the plaintext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ea typeface="Cambria Math" panose="02040503050406030204" pitchFamily="18" charset="0"/>
                              </a:rPr>
                              <m:t>−1</m:t>
                            </m:r>
                          </m:sup>
                        </m:sSup>
                      </m:e>
                    </m:d>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𝑞</m:t>
                    </m:r>
                  </m:oMath>
                </a14:m>
                <a:r>
                  <a:rPr lang="en-US" dirty="0"/>
                  <a:t>.</a:t>
                </a:r>
              </a:p>
            </p:txBody>
          </p:sp>
        </mc:Choice>
        <mc:Fallback xmlns="">
          <p:sp>
            <p:nvSpPr>
              <p:cNvPr id="3" name="Content Placeholder 2">
                <a:extLst>
                  <a:ext uri="{FF2B5EF4-FFF2-40B4-BE49-F238E27FC236}">
                    <a16:creationId xmlns:a16="http://schemas.microsoft.com/office/drawing/2014/main" id="{AEDB170D-F6A0-4E32-B94D-51E5421B4E2B}"/>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8F9806E2-7FF6-4B70-B5D5-EC80BDD9F8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D2D537-9E91-4D2A-8B7D-8A6EB0F9CC7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970A4EB-1C2E-417C-8586-C533A9BF42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DFB619B-FB2B-47B1-8CF0-8DB9BE1C8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467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Class Objective </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endParaRPr lang="en-US" sz="2200" dirty="0"/>
          </a:p>
          <a:p>
            <a:pPr marL="0" indent="0">
              <a:buNone/>
            </a:pPr>
            <a:r>
              <a:rPr lang="en-US" sz="2200" dirty="0"/>
              <a:t>The main objective of this class is to explain three different applications of the public-key cryptography systems:</a:t>
            </a:r>
          </a:p>
          <a:p>
            <a:pPr marL="0" indent="0">
              <a:buNone/>
            </a:pPr>
            <a:endParaRPr lang="en-US" sz="2200" dirty="0"/>
          </a:p>
          <a:p>
            <a:pPr marL="457200" indent="-457200">
              <a:buFont typeface="+mj-lt"/>
              <a:buAutoNum type="arabicPeriod"/>
            </a:pPr>
            <a:r>
              <a:rPr lang="en-US" sz="2200" dirty="0"/>
              <a:t>Key exchange in network protocols (Diffie-Hellman).</a:t>
            </a:r>
          </a:p>
          <a:p>
            <a:pPr marL="457200" indent="-457200">
              <a:buFont typeface="+mj-lt"/>
              <a:buAutoNum type="arabicPeriod"/>
            </a:pPr>
            <a:endParaRPr lang="en-US" sz="2200" dirty="0"/>
          </a:p>
          <a:p>
            <a:pPr marL="457200" indent="-457200">
              <a:buFont typeface="+mj-lt"/>
              <a:buAutoNum type="arabicPeriod"/>
            </a:pPr>
            <a:r>
              <a:rPr lang="en-US" sz="2200" dirty="0"/>
              <a:t>Encryption – Decryption (ElGamal Cryptographic System). </a:t>
            </a:r>
          </a:p>
          <a:p>
            <a:pPr marL="457200" indent="-457200">
              <a:buFont typeface="+mj-lt"/>
              <a:buAutoNum type="arabicPeriod"/>
            </a:pPr>
            <a:endParaRPr lang="en-US" sz="2200" dirty="0"/>
          </a:p>
          <a:p>
            <a:pPr marL="457200" indent="-457200">
              <a:buFont typeface="+mj-lt"/>
              <a:buAutoNum type="arabicPeriod"/>
            </a:pPr>
            <a:r>
              <a:rPr lang="en-US" sz="2200" dirty="0"/>
              <a:t>Digital Signature.</a:t>
            </a:r>
          </a:p>
        </p:txBody>
      </p:sp>
      <p:sp>
        <p:nvSpPr>
          <p:cNvPr id="6" name="Date Placeholder 5"/>
          <p:cNvSpPr>
            <a:spLocks noGrp="1"/>
          </p:cNvSpPr>
          <p:nvPr>
            <p:ph type="dt" sz="half" idx="10"/>
          </p:nvPr>
        </p:nvSpPr>
        <p:spPr>
          <a:xfrm>
            <a:off x="838200" y="6356350"/>
            <a:ext cx="2743200" cy="365125"/>
          </a:xfrm>
        </p:spPr>
        <p:txBody>
          <a:bodyPr>
            <a:normAutofit/>
          </a:bodyPr>
          <a:lstStyle/>
          <a:p>
            <a:pPr>
              <a:spcAft>
                <a:spcPts val="600"/>
              </a:spcAft>
            </a:pPr>
            <a:fld id="{D50C6B19-6193-4D55-B4FF-509C1CD7AE09}" type="datetime1">
              <a:rPr lang="en-US" smtClean="0"/>
              <a:t>12/7/2025</a:t>
            </a:fld>
            <a:endParaRPr lang="en-US"/>
          </a:p>
        </p:txBody>
      </p:sp>
      <p:sp>
        <p:nvSpPr>
          <p:cNvPr id="7" name="Footer Placeholder 6"/>
          <p:cNvSpPr>
            <a:spLocks noGrp="1"/>
          </p:cNvSpPr>
          <p:nvPr>
            <p:ph type="ftr" sz="quarter" idx="11"/>
          </p:nvPr>
        </p:nvSpPr>
        <p:spPr>
          <a:xfrm>
            <a:off x="4038600" y="6356350"/>
            <a:ext cx="4114800" cy="365125"/>
          </a:xfrm>
        </p:spPr>
        <p:txBody>
          <a:bodyPr>
            <a:normAutofit/>
          </a:bodyPr>
          <a:lstStyle/>
          <a:p>
            <a:pPr>
              <a:spcAft>
                <a:spcPts val="600"/>
              </a:spcAft>
            </a:pPr>
            <a:r>
              <a:rPr lang="en-US"/>
              <a:t>Information Security</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B6F15528-21DE-4FAA-801E-634DDDAF4B2B}" type="slidenum">
              <a:rPr lang="en-US" smtClean="0"/>
              <a:pPr>
                <a:spcAft>
                  <a:spcPts val="600"/>
                </a:spcAft>
              </a:pPr>
              <a:t>2</a:t>
            </a:fld>
            <a:endParaRPr lang="en-US"/>
          </a:p>
        </p:txBody>
      </p:sp>
    </p:spTree>
    <p:extLst>
      <p:ext uri="{BB962C8B-B14F-4D97-AF65-F5344CB8AC3E}">
        <p14:creationId xmlns:p14="http://schemas.microsoft.com/office/powerpoint/2010/main" val="682285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FEAD-1E7E-4857-8750-BF2ED22D588A}"/>
              </a:ext>
            </a:extLst>
          </p:cNvPr>
          <p:cNvSpPr>
            <a:spLocks noGrp="1"/>
          </p:cNvSpPr>
          <p:nvPr>
            <p:ph type="title"/>
          </p:nvPr>
        </p:nvSpPr>
        <p:spPr/>
        <p:txBody>
          <a:bodyPr/>
          <a:lstStyle/>
          <a:p>
            <a:r>
              <a:rPr lang="en-US" dirty="0"/>
              <a:t>El-Gamal Algorithm</a:t>
            </a:r>
            <a:br>
              <a:rPr lang="en-US" dirty="0"/>
            </a:br>
            <a:r>
              <a:rPr lang="en-US" dirty="0"/>
              <a:t>Long M; More than q</a:t>
            </a:r>
          </a:p>
        </p:txBody>
      </p:sp>
      <p:sp>
        <p:nvSpPr>
          <p:cNvPr id="3" name="Content Placeholder 2">
            <a:extLst>
              <a:ext uri="{FF2B5EF4-FFF2-40B4-BE49-F238E27FC236}">
                <a16:creationId xmlns:a16="http://schemas.microsoft.com/office/drawing/2014/main" id="{AEDB170D-F6A0-4E32-B94D-51E5421B4E2B}"/>
              </a:ext>
            </a:extLst>
          </p:cNvPr>
          <p:cNvSpPr>
            <a:spLocks noGrp="1"/>
          </p:cNvSpPr>
          <p:nvPr>
            <p:ph idx="1"/>
          </p:nvPr>
        </p:nvSpPr>
        <p:spPr/>
        <p:txBody>
          <a:bodyPr>
            <a:normAutofit/>
          </a:bodyPr>
          <a:lstStyle/>
          <a:p>
            <a:pPr lvl="1"/>
            <a:endParaRPr lang="en-US" dirty="0"/>
          </a:p>
          <a:p>
            <a:r>
              <a:rPr lang="en-US" dirty="0"/>
              <a:t>When the size of </a:t>
            </a:r>
            <a:r>
              <a:rPr lang="en-US" i="1" dirty="0"/>
              <a:t>M</a:t>
            </a:r>
            <a:r>
              <a:rPr lang="en-US" dirty="0"/>
              <a:t> is greater than q, the M should be broken to set of smaller block such as </a:t>
            </a:r>
            <a:r>
              <a:rPr lang="en-US" i="1" dirty="0"/>
              <a:t>M = {m</a:t>
            </a:r>
            <a:r>
              <a:rPr lang="en-US" i="1" baseline="-25000" dirty="0"/>
              <a:t>1</a:t>
            </a:r>
            <a:r>
              <a:rPr lang="en-US" i="1" dirty="0"/>
              <a:t>, m</a:t>
            </a:r>
            <a:r>
              <a:rPr lang="en-US" i="1" baseline="-25000" dirty="0"/>
              <a:t>2</a:t>
            </a:r>
            <a:r>
              <a:rPr lang="en-US" i="1" dirty="0"/>
              <a:t>, …..m</a:t>
            </a:r>
            <a:r>
              <a:rPr lang="en-US" i="1" baseline="-25000" dirty="0"/>
              <a:t>n</a:t>
            </a:r>
            <a:r>
              <a:rPr lang="en-US" i="1" dirty="0"/>
              <a:t>}</a:t>
            </a:r>
            <a:r>
              <a:rPr lang="en-US" dirty="0"/>
              <a:t>, considering the following condition:</a:t>
            </a:r>
          </a:p>
          <a:p>
            <a:endParaRPr lang="en-US" dirty="0"/>
          </a:p>
          <a:p>
            <a:pPr lvl="1"/>
            <a:r>
              <a:rPr lang="en-US" dirty="0"/>
              <a:t>Size of each </a:t>
            </a:r>
            <a:r>
              <a:rPr lang="en-US" i="1" dirty="0"/>
              <a:t>m</a:t>
            </a:r>
            <a:r>
              <a:rPr lang="en-US" dirty="0"/>
              <a:t> should be less than the size of </a:t>
            </a:r>
            <a:r>
              <a:rPr lang="en-US" i="1" dirty="0"/>
              <a:t>q</a:t>
            </a:r>
            <a:r>
              <a:rPr lang="en-US" dirty="0"/>
              <a:t>, and </a:t>
            </a:r>
          </a:p>
          <a:p>
            <a:pPr lvl="1"/>
            <a:r>
              <a:rPr lang="en-US" dirty="0"/>
              <a:t>For each </a:t>
            </a:r>
            <a:r>
              <a:rPr lang="en-US" i="1" dirty="0"/>
              <a:t>m</a:t>
            </a:r>
            <a:r>
              <a:rPr lang="en-US" dirty="0"/>
              <a:t>, different </a:t>
            </a:r>
            <a:r>
              <a:rPr lang="en-US" i="1" dirty="0"/>
              <a:t>k</a:t>
            </a:r>
            <a:r>
              <a:rPr lang="en-US" dirty="0"/>
              <a:t> should be assumed.</a:t>
            </a:r>
          </a:p>
        </p:txBody>
      </p:sp>
      <p:sp>
        <p:nvSpPr>
          <p:cNvPr id="4" name="Date Placeholder 3">
            <a:extLst>
              <a:ext uri="{FF2B5EF4-FFF2-40B4-BE49-F238E27FC236}">
                <a16:creationId xmlns:a16="http://schemas.microsoft.com/office/drawing/2014/main" id="{8F9806E2-7FF6-4B70-B5D5-EC80BDD9F8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CFBBDC-2384-4F46-8CC8-4FB8225E407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970A4EB-1C2E-417C-8586-C533A9BF42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DFB619B-FB2B-47B1-8CF0-8DB9BE1C8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614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FEAD-1E7E-4857-8750-BF2ED22D588A}"/>
              </a:ext>
            </a:extLst>
          </p:cNvPr>
          <p:cNvSpPr>
            <a:spLocks noGrp="1"/>
          </p:cNvSpPr>
          <p:nvPr>
            <p:ph type="title"/>
          </p:nvPr>
        </p:nvSpPr>
        <p:spPr/>
        <p:txBody>
          <a:bodyPr/>
          <a:lstStyle/>
          <a:p>
            <a:r>
              <a:rPr lang="en-US" dirty="0"/>
              <a:t>El-Gamal Algorithm</a:t>
            </a:r>
            <a:br>
              <a:rPr lang="en-US" dirty="0"/>
            </a:br>
            <a:r>
              <a:rPr lang="en-US" dirty="0"/>
              <a:t>Security strength  </a:t>
            </a:r>
          </a:p>
        </p:txBody>
      </p:sp>
      <p:sp>
        <p:nvSpPr>
          <p:cNvPr id="3" name="Content Placeholder 2">
            <a:extLst>
              <a:ext uri="{FF2B5EF4-FFF2-40B4-BE49-F238E27FC236}">
                <a16:creationId xmlns:a16="http://schemas.microsoft.com/office/drawing/2014/main" id="{AEDB170D-F6A0-4E32-B94D-51E5421B4E2B}"/>
              </a:ext>
            </a:extLst>
          </p:cNvPr>
          <p:cNvSpPr>
            <a:spLocks noGrp="1"/>
          </p:cNvSpPr>
          <p:nvPr>
            <p:ph idx="1"/>
          </p:nvPr>
        </p:nvSpPr>
        <p:spPr/>
        <p:txBody>
          <a:bodyPr>
            <a:normAutofit/>
          </a:bodyPr>
          <a:lstStyle/>
          <a:p>
            <a:pPr lvl="1"/>
            <a:endParaRPr lang="en-US" dirty="0"/>
          </a:p>
          <a:p>
            <a:r>
              <a:rPr lang="en-US" dirty="0"/>
              <a:t>This algorithm will be considered as strong if </a:t>
            </a:r>
          </a:p>
          <a:p>
            <a:endParaRPr lang="en-US" dirty="0"/>
          </a:p>
          <a:p>
            <a:pPr lvl="1"/>
            <a:r>
              <a:rPr lang="en-US" dirty="0"/>
              <a:t>The prime number is considered as 300 decimal, and </a:t>
            </a:r>
          </a:p>
          <a:p>
            <a:pPr lvl="1"/>
            <a:endParaRPr lang="en-US" dirty="0"/>
          </a:p>
          <a:p>
            <a:pPr lvl="1"/>
            <a:r>
              <a:rPr lang="en-US" dirty="0"/>
              <a:t>The assumed q has at least one large primitive root. </a:t>
            </a:r>
          </a:p>
          <a:p>
            <a:pPr lvl="1"/>
            <a:endParaRPr lang="en-US" dirty="0"/>
          </a:p>
          <a:p>
            <a:r>
              <a:rPr lang="en-US" dirty="0"/>
              <a:t>Since the random k is changed each time, the same plaintext will be resulting different ciphertext. </a:t>
            </a:r>
          </a:p>
        </p:txBody>
      </p:sp>
      <p:sp>
        <p:nvSpPr>
          <p:cNvPr id="4" name="Date Placeholder 3">
            <a:extLst>
              <a:ext uri="{FF2B5EF4-FFF2-40B4-BE49-F238E27FC236}">
                <a16:creationId xmlns:a16="http://schemas.microsoft.com/office/drawing/2014/main" id="{8F9806E2-7FF6-4B70-B5D5-EC80BDD9F8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20B74D-FE43-432D-B79C-83AA746D3D9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970A4EB-1C2E-417C-8586-C533A9BF42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DFB619B-FB2B-47B1-8CF0-8DB9BE1C8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599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B6A1C-5BA4-A625-53BA-AFB53031FED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A3BBC1-3021-CB59-B191-1790EC44AA6D}"/>
              </a:ext>
            </a:extLst>
          </p:cNvPr>
          <p:cNvSpPr>
            <a:spLocks noGrp="1"/>
          </p:cNvSpPr>
          <p:nvPr>
            <p:ph idx="1"/>
          </p:nvPr>
        </p:nvSpPr>
        <p:spPr>
          <a:xfrm>
            <a:off x="768626" y="2308225"/>
            <a:ext cx="10515600" cy="1695450"/>
          </a:xfrm>
        </p:spPr>
        <p:txBody>
          <a:bodyPr>
            <a:normAutofit/>
          </a:bodyPr>
          <a:lstStyle/>
          <a:p>
            <a:pPr marL="0" indent="0" algn="ctr">
              <a:buNone/>
            </a:pPr>
            <a:r>
              <a:rPr lang="en-US" sz="11500" dirty="0"/>
              <a:t>Digital Signature</a:t>
            </a:r>
          </a:p>
        </p:txBody>
      </p:sp>
      <p:sp>
        <p:nvSpPr>
          <p:cNvPr id="4" name="Date Placeholder 3">
            <a:extLst>
              <a:ext uri="{FF2B5EF4-FFF2-40B4-BE49-F238E27FC236}">
                <a16:creationId xmlns:a16="http://schemas.microsoft.com/office/drawing/2014/main" id="{E576B396-BACF-FD0F-9FBD-4D360C613AE6}"/>
              </a:ext>
            </a:extLst>
          </p:cNvPr>
          <p:cNvSpPr>
            <a:spLocks noGrp="1"/>
          </p:cNvSpPr>
          <p:nvPr>
            <p:ph type="dt" sz="half" idx="10"/>
          </p:nvPr>
        </p:nvSpPr>
        <p:spPr/>
        <p:txBody>
          <a:bodyPr/>
          <a:lstStyle/>
          <a:p>
            <a:fld id="{3252E86F-068C-49C1-A578-247E1B7E6878}" type="datetime1">
              <a:rPr lang="en-US" smtClean="0"/>
              <a:t>12/7/2025</a:t>
            </a:fld>
            <a:endParaRPr lang="en-US"/>
          </a:p>
        </p:txBody>
      </p:sp>
      <p:sp>
        <p:nvSpPr>
          <p:cNvPr id="5" name="Footer Placeholder 4">
            <a:extLst>
              <a:ext uri="{FF2B5EF4-FFF2-40B4-BE49-F238E27FC236}">
                <a16:creationId xmlns:a16="http://schemas.microsoft.com/office/drawing/2014/main" id="{8D114DFD-A2AC-F0FE-52BC-6C91F1712278}"/>
              </a:ext>
            </a:extLst>
          </p:cNvPr>
          <p:cNvSpPr>
            <a:spLocks noGrp="1"/>
          </p:cNvSpPr>
          <p:nvPr>
            <p:ph type="ftr" sz="quarter" idx="11"/>
          </p:nvPr>
        </p:nvSpPr>
        <p:spPr/>
        <p:txBody>
          <a:bodyPr/>
          <a:lstStyle/>
          <a:p>
            <a:r>
              <a:rPr lang="en-US"/>
              <a:t>Information Security</a:t>
            </a:r>
            <a:endParaRPr lang="en-US" dirty="0"/>
          </a:p>
        </p:txBody>
      </p:sp>
      <p:sp>
        <p:nvSpPr>
          <p:cNvPr id="6" name="Slide Number Placeholder 5">
            <a:extLst>
              <a:ext uri="{FF2B5EF4-FFF2-40B4-BE49-F238E27FC236}">
                <a16:creationId xmlns:a16="http://schemas.microsoft.com/office/drawing/2014/main" id="{4BCDFB41-96B1-D54F-56FF-12D6DA8831AD}"/>
              </a:ext>
            </a:extLst>
          </p:cNvPr>
          <p:cNvSpPr>
            <a:spLocks noGrp="1"/>
          </p:cNvSpPr>
          <p:nvPr>
            <p:ph type="sldNum" sz="quarter" idx="12"/>
          </p:nvPr>
        </p:nvSpPr>
        <p:spPr/>
        <p:txBody>
          <a:bodyPr/>
          <a:lstStyle/>
          <a:p>
            <a:fld id="{34B7E4EF-A1BD-40F4-AB7B-04F084DD991D}" type="slidenum">
              <a:rPr lang="en-US" smtClean="0"/>
              <a:t>22</a:t>
            </a:fld>
            <a:endParaRPr lang="en-US"/>
          </a:p>
        </p:txBody>
      </p:sp>
    </p:spTree>
    <p:extLst>
      <p:ext uri="{BB962C8B-B14F-4D97-AF65-F5344CB8AC3E}">
        <p14:creationId xmlns:p14="http://schemas.microsoft.com/office/powerpoint/2010/main" val="2393249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4C4FAE-2551-4918-9448-EBA97113BE4A}"/>
              </a:ext>
            </a:extLst>
          </p:cNvPr>
          <p:cNvSpPr>
            <a:spLocks noGrp="1"/>
          </p:cNvSpPr>
          <p:nvPr>
            <p:ph type="title"/>
          </p:nvPr>
        </p:nvSpPr>
        <p:spPr>
          <a:xfrm>
            <a:off x="1043631" y="873940"/>
            <a:ext cx="4928291" cy="1035781"/>
          </a:xfrm>
        </p:spPr>
        <p:txBody>
          <a:bodyPr anchor="ctr">
            <a:normAutofit/>
          </a:bodyPr>
          <a:lstStyle/>
          <a:p>
            <a:r>
              <a:rPr lang="en-US" sz="3300"/>
              <a:t>Digital Signature (Overview)</a:t>
            </a:r>
          </a:p>
        </p:txBody>
      </p:sp>
      <p:sp>
        <p:nvSpPr>
          <p:cNvPr id="3" name="Content Placeholder 2">
            <a:extLst>
              <a:ext uri="{FF2B5EF4-FFF2-40B4-BE49-F238E27FC236}">
                <a16:creationId xmlns:a16="http://schemas.microsoft.com/office/drawing/2014/main" id="{B9FF58CB-01F0-4051-B0A1-24C0976EF616}"/>
              </a:ext>
            </a:extLst>
          </p:cNvPr>
          <p:cNvSpPr>
            <a:spLocks noGrp="1"/>
          </p:cNvSpPr>
          <p:nvPr>
            <p:ph idx="1"/>
          </p:nvPr>
        </p:nvSpPr>
        <p:spPr>
          <a:xfrm>
            <a:off x="1045029" y="2524721"/>
            <a:ext cx="4991629" cy="3677123"/>
          </a:xfrm>
        </p:spPr>
        <p:txBody>
          <a:bodyPr anchor="ctr">
            <a:normAutofit/>
          </a:bodyPr>
          <a:lstStyle/>
          <a:p>
            <a:r>
              <a:rPr lang="en-US" sz="1800" dirty="0"/>
              <a:t>Digital Signature (DS) is the most important development of public-key cryptographic.</a:t>
            </a:r>
          </a:p>
          <a:p>
            <a:endParaRPr lang="en-US" sz="1800" dirty="0"/>
          </a:p>
          <a:p>
            <a:r>
              <a:rPr lang="en-US" sz="1800" dirty="0"/>
              <a:t>The DS can provide some sets of security capabilities that no easy to be done without DS.</a:t>
            </a:r>
          </a:p>
          <a:p>
            <a:endParaRPr lang="en-US" sz="1800" dirty="0"/>
          </a:p>
          <a:p>
            <a:r>
              <a:rPr lang="en-US" sz="1800" dirty="0"/>
              <a:t>Most of the DS schemes follow the same structure that shown in the figure.</a:t>
            </a:r>
          </a:p>
        </p:txBody>
      </p:sp>
      <p:pic>
        <p:nvPicPr>
          <p:cNvPr id="7" name="Picture 6" descr="A close up of a device&#10;&#10;Description automatically generated">
            <a:extLst>
              <a:ext uri="{FF2B5EF4-FFF2-40B4-BE49-F238E27FC236}">
                <a16:creationId xmlns:a16="http://schemas.microsoft.com/office/drawing/2014/main" id="{CB9E6F2C-4E61-4E90-ACDB-895E9C74D2C9}"/>
              </a:ext>
            </a:extLst>
          </p:cNvPr>
          <p:cNvPicPr>
            <a:picLocks noChangeAspect="1"/>
          </p:cNvPicPr>
          <p:nvPr/>
        </p:nvPicPr>
        <p:blipFill rotWithShape="1">
          <a:blip r:embed="rId2"/>
          <a:srcRect l="2548" t="16543" r="4" b="4"/>
          <a:stretch/>
        </p:blipFill>
        <p:spPr>
          <a:xfrm>
            <a:off x="6329689" y="365759"/>
            <a:ext cx="4991629" cy="6006011"/>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58F4628-F1F8-4593-965A-D0787DD0D6E8}"/>
              </a:ext>
            </a:extLst>
          </p:cNvPr>
          <p:cNvSpPr>
            <a:spLocks noGrp="1"/>
          </p:cNvSpPr>
          <p:nvPr>
            <p:ph type="dt" sz="half" idx="10"/>
          </p:nvPr>
        </p:nvSpPr>
        <p:spPr>
          <a:xfrm>
            <a:off x="838200" y="649224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B042407-7791-4B4F-A9DD-9BF7C1817FD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C25C65A-4C7B-4333-BE5C-85D3E65B4F67}"/>
              </a:ext>
            </a:extLst>
          </p:cNvPr>
          <p:cNvSpPr>
            <a:spLocks noGrp="1"/>
          </p:cNvSpPr>
          <p:nvPr>
            <p:ph type="ftr" sz="quarter" idx="11"/>
          </p:nvPr>
        </p:nvSpPr>
        <p:spPr>
          <a:xfrm>
            <a:off x="4038600" y="649224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p>
        </p:txBody>
      </p:sp>
      <p:sp>
        <p:nvSpPr>
          <p:cNvPr id="6" name="Slide Number Placeholder 5">
            <a:extLst>
              <a:ext uri="{FF2B5EF4-FFF2-40B4-BE49-F238E27FC236}">
                <a16:creationId xmlns:a16="http://schemas.microsoft.com/office/drawing/2014/main" id="{65695093-8096-493A-9D53-A46E840F8C8C}"/>
              </a:ext>
            </a:extLst>
          </p:cNvPr>
          <p:cNvSpPr>
            <a:spLocks noGrp="1"/>
          </p:cNvSpPr>
          <p:nvPr>
            <p:ph type="sldNum" sz="quarter" idx="12"/>
          </p:nvPr>
        </p:nvSpPr>
        <p:spPr>
          <a:xfrm>
            <a:off x="8610600" y="649224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63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C99D1AB-0C2D-4DD9-B88A-B6369D904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67B8EC-36BB-49CB-A138-57FAAB70DCEB}"/>
              </a:ext>
            </a:extLst>
          </p:cNvPr>
          <p:cNvSpPr>
            <a:spLocks noGrp="1"/>
          </p:cNvSpPr>
          <p:nvPr>
            <p:ph type="title"/>
          </p:nvPr>
        </p:nvSpPr>
        <p:spPr>
          <a:xfrm>
            <a:off x="1045028" y="1372905"/>
            <a:ext cx="3892732" cy="4305519"/>
          </a:xfrm>
        </p:spPr>
        <p:txBody>
          <a:bodyPr anchor="ctr">
            <a:normAutofit/>
          </a:bodyPr>
          <a:lstStyle/>
          <a:p>
            <a:r>
              <a:rPr lang="en-US" sz="5400"/>
              <a:t>Scenarios for DS</a:t>
            </a:r>
          </a:p>
        </p:txBody>
      </p:sp>
      <p:grpSp>
        <p:nvGrpSpPr>
          <p:cNvPr id="23" name="Group 2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24" name="Rectangle 2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ontent Placeholder 2">
            <a:extLst>
              <a:ext uri="{FF2B5EF4-FFF2-40B4-BE49-F238E27FC236}">
                <a16:creationId xmlns:a16="http://schemas.microsoft.com/office/drawing/2014/main" id="{EA3A8E9C-1D1C-421E-A095-68145E95046B}"/>
              </a:ext>
            </a:extLst>
          </p:cNvPr>
          <p:cNvSpPr>
            <a:spLocks noGrp="1"/>
          </p:cNvSpPr>
          <p:nvPr>
            <p:ph idx="1"/>
          </p:nvPr>
        </p:nvSpPr>
        <p:spPr>
          <a:xfrm>
            <a:off x="6096000" y="1372905"/>
            <a:ext cx="5224272" cy="4305519"/>
          </a:xfrm>
        </p:spPr>
        <p:txBody>
          <a:bodyPr anchor="ctr">
            <a:normAutofit/>
          </a:bodyPr>
          <a:lstStyle/>
          <a:p>
            <a:r>
              <a:rPr lang="en-US" sz="1700" dirty="0"/>
              <a:t>An encrypted message has been decrypted by a receiver, and same shared key has been used for alter the message. Can the sender verify that altered message is not the one that sent by him/her? </a:t>
            </a:r>
          </a:p>
          <a:p>
            <a:endParaRPr lang="en-US" sz="1700" dirty="0"/>
          </a:p>
          <a:p>
            <a:r>
              <a:rPr lang="en-US" sz="1700" dirty="0"/>
              <a:t>A hash function is used for message authentication. Same hash function is used by sender and receiver. The receiver will alter the message and hash it again. Can the sender prove that the authenticated altered message is not the one that sent by him/her?</a:t>
            </a:r>
          </a:p>
          <a:p>
            <a:endParaRPr lang="en-US" sz="1700" dirty="0"/>
          </a:p>
          <a:p>
            <a:r>
              <a:rPr lang="en-US" sz="1700" dirty="0"/>
              <a:t>Only be proved if DS be apart of the security system.</a:t>
            </a:r>
          </a:p>
        </p:txBody>
      </p:sp>
      <p:sp>
        <p:nvSpPr>
          <p:cNvPr id="30" name="Rectangle 2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55E3B3E5-0BF7-4846-A4E1-D9108D4C318F}"/>
              </a:ext>
            </a:extLst>
          </p:cNvPr>
          <p:cNvSpPr>
            <a:spLocks noGrp="1"/>
          </p:cNvSpPr>
          <p:nvPr>
            <p:ph type="dt" sz="half" idx="10"/>
          </p:nvPr>
        </p:nvSpPr>
        <p:spPr>
          <a:xfrm>
            <a:off x="1045028" y="649224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06AC6A2-D707-4CD6-B207-FA3BC02431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813F94E-3487-43C8-AE62-957F94F68E96}"/>
              </a:ext>
            </a:extLst>
          </p:cNvPr>
          <p:cNvSpPr>
            <a:spLocks noGrp="1"/>
          </p:cNvSpPr>
          <p:nvPr>
            <p:ph type="ftr" sz="quarter" idx="11"/>
          </p:nvPr>
        </p:nvSpPr>
        <p:spPr>
          <a:xfrm>
            <a:off x="5685810" y="6492240"/>
            <a:ext cx="4447404"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p>
        </p:txBody>
      </p:sp>
      <p:sp>
        <p:nvSpPr>
          <p:cNvPr id="6" name="Slide Number Placeholder 5">
            <a:extLst>
              <a:ext uri="{FF2B5EF4-FFF2-40B4-BE49-F238E27FC236}">
                <a16:creationId xmlns:a16="http://schemas.microsoft.com/office/drawing/2014/main" id="{44D769F7-A102-418D-BE7A-D14C79FF1F0E}"/>
              </a:ext>
            </a:extLst>
          </p:cNvPr>
          <p:cNvSpPr>
            <a:spLocks noGrp="1"/>
          </p:cNvSpPr>
          <p:nvPr>
            <p:ph type="sldNum" sz="quarter" idx="12"/>
          </p:nvPr>
        </p:nvSpPr>
        <p:spPr>
          <a:xfrm>
            <a:off x="10266218" y="6492240"/>
            <a:ext cx="1087582" cy="365125"/>
          </a:xfrm>
          <a:prstGeom prst="ellipse">
            <a:avLst/>
          </a:prstGeom>
        </p:spPr>
        <p:txBody>
          <a:bodyP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34B7E4EF-A1BD-40F4-AB7B-04F084DD991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263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1748B6-236C-4BC8-A829-856C92BFF66F}"/>
              </a:ext>
            </a:extLst>
          </p:cNvPr>
          <p:cNvSpPr>
            <a:spLocks noGrp="1"/>
          </p:cNvSpPr>
          <p:nvPr>
            <p:ph type="title"/>
          </p:nvPr>
        </p:nvSpPr>
        <p:spPr>
          <a:xfrm>
            <a:off x="1016805" y="1345958"/>
            <a:ext cx="4193196" cy="4166085"/>
          </a:xfrm>
        </p:spPr>
        <p:txBody>
          <a:bodyPr>
            <a:normAutofit/>
          </a:bodyPr>
          <a:lstStyle/>
          <a:p>
            <a:r>
              <a:rPr lang="en-US" sz="4600"/>
              <a:t>Properties of DS</a:t>
            </a:r>
          </a:p>
        </p:txBody>
      </p:sp>
      <p:grpSp>
        <p:nvGrpSpPr>
          <p:cNvPr id="17" name="Group 16">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8"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4D163D7E-828B-4D49-A632-D322778EA078}"/>
              </a:ext>
            </a:extLst>
          </p:cNvPr>
          <p:cNvSpPr>
            <a:spLocks noGrp="1"/>
          </p:cNvSpPr>
          <p:nvPr>
            <p:ph idx="1"/>
          </p:nvPr>
        </p:nvSpPr>
        <p:spPr>
          <a:xfrm>
            <a:off x="6229734" y="750307"/>
            <a:ext cx="5369326" cy="5357387"/>
          </a:xfrm>
        </p:spPr>
        <p:txBody>
          <a:bodyPr anchor="ctr">
            <a:normAutofit/>
          </a:bodyPr>
          <a:lstStyle/>
          <a:p>
            <a:r>
              <a:rPr lang="en-US" sz="2200" dirty="0"/>
              <a:t>When there is no trust between sender and receiver, DS is the best solution.</a:t>
            </a:r>
          </a:p>
          <a:p>
            <a:r>
              <a:rPr lang="en-US" sz="2200" dirty="0"/>
              <a:t>The DS must have the following properties</a:t>
            </a:r>
          </a:p>
          <a:p>
            <a:endParaRPr lang="en-US" sz="2200" dirty="0"/>
          </a:p>
          <a:p>
            <a:pPr lvl="1"/>
            <a:r>
              <a:rPr lang="en-US" sz="2200" dirty="0"/>
              <a:t>It must verify the author and the time with the date of the signature.</a:t>
            </a:r>
          </a:p>
          <a:p>
            <a:pPr lvl="1"/>
            <a:endParaRPr lang="en-US" sz="2200" dirty="0"/>
          </a:p>
          <a:p>
            <a:pPr lvl="1"/>
            <a:r>
              <a:rPr lang="en-US" sz="2200" dirty="0"/>
              <a:t>It must authenticate the contents at the time of the signature.</a:t>
            </a:r>
          </a:p>
          <a:p>
            <a:pPr lvl="1"/>
            <a:endParaRPr lang="en-US" sz="2200" dirty="0"/>
          </a:p>
          <a:p>
            <a:pPr lvl="1"/>
            <a:r>
              <a:rPr lang="en-US" sz="2200" dirty="0"/>
              <a:t>It must be verifiable by the third parties to resolve arguments. </a:t>
            </a:r>
          </a:p>
        </p:txBody>
      </p:sp>
      <p:sp>
        <p:nvSpPr>
          <p:cNvPr id="4" name="Date Placeholder 3">
            <a:extLst>
              <a:ext uri="{FF2B5EF4-FFF2-40B4-BE49-F238E27FC236}">
                <a16:creationId xmlns:a16="http://schemas.microsoft.com/office/drawing/2014/main" id="{44A03178-0D66-4F96-A451-E5184BF30233}"/>
              </a:ext>
            </a:extLst>
          </p:cNvPr>
          <p:cNvSpPr>
            <a:spLocks noGrp="1"/>
          </p:cNvSpPr>
          <p:nvPr>
            <p:ph type="dt" sz="half" idx="10"/>
          </p:nvPr>
        </p:nvSpPr>
        <p:spPr>
          <a:xfrm>
            <a:off x="838200" y="6492875"/>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97C779D0-2D88-4B6C-877B-EDE906650C44}" type="datetime1">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12/7/2025</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F9A4F52-E6A9-463A-ACCC-0E015140B919}"/>
              </a:ext>
            </a:extLst>
          </p:cNvPr>
          <p:cNvSpPr>
            <a:spLocks noGrp="1"/>
          </p:cNvSpPr>
          <p:nvPr>
            <p:ph type="ftr" sz="quarter" idx="11"/>
          </p:nvPr>
        </p:nvSpPr>
        <p:spPr>
          <a:xfrm>
            <a:off x="6229734" y="6492875"/>
            <a:ext cx="384048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898989"/>
                </a:solidFill>
                <a:effectLst/>
                <a:uLnTx/>
                <a:uFillTx/>
                <a:latin typeface="Calibri" panose="020F0502020204030204"/>
                <a:ea typeface="+mn-ea"/>
                <a:cs typeface="+mn-cs"/>
              </a:rPr>
              <a:t>Information Security</a:t>
            </a:r>
          </a:p>
        </p:txBody>
      </p:sp>
      <p:sp>
        <p:nvSpPr>
          <p:cNvPr id="6" name="Slide Number Placeholder 5">
            <a:extLst>
              <a:ext uri="{FF2B5EF4-FFF2-40B4-BE49-F238E27FC236}">
                <a16:creationId xmlns:a16="http://schemas.microsoft.com/office/drawing/2014/main" id="{B6AE7A5B-04F4-44DA-8400-DB9EB0866374}"/>
              </a:ext>
            </a:extLst>
          </p:cNvPr>
          <p:cNvSpPr>
            <a:spLocks noGrp="1"/>
          </p:cNvSpPr>
          <p:nvPr>
            <p:ph type="sldNum" sz="quarter" idx="12"/>
          </p:nvPr>
        </p:nvSpPr>
        <p:spPr>
          <a:xfrm>
            <a:off x="10070214" y="6492875"/>
            <a:ext cx="128358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4B7E4EF-A1BD-40F4-AB7B-04F084DD991D}" type="slidenum">
              <a:rPr kumimoji="0" lang="en-US" sz="12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20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989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F6C1DF-7479-468E-8788-72AC3DBD7EC1}"/>
              </a:ext>
            </a:extLst>
          </p:cNvPr>
          <p:cNvSpPr>
            <a:spLocks noGrp="1"/>
          </p:cNvSpPr>
          <p:nvPr>
            <p:ph type="title"/>
          </p:nvPr>
        </p:nvSpPr>
        <p:spPr>
          <a:xfrm>
            <a:off x="838200" y="963877"/>
            <a:ext cx="3494362" cy="4930246"/>
          </a:xfrm>
        </p:spPr>
        <p:txBody>
          <a:bodyPr>
            <a:normAutofit/>
          </a:bodyPr>
          <a:lstStyle/>
          <a:p>
            <a:pPr algn="r"/>
            <a:r>
              <a:rPr lang="en-US" sz="4100">
                <a:solidFill>
                  <a:schemeClr val="accent1"/>
                </a:solidFill>
              </a:rPr>
              <a:t>Digital Signature (Requirements) </a:t>
            </a:r>
          </a:p>
        </p:txBody>
      </p:sp>
      <p:cxnSp>
        <p:nvCxnSpPr>
          <p:cNvPr id="2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0F96ECC-B56A-4445-9EFE-3FCC083A89B3}"/>
              </a:ext>
            </a:extLst>
          </p:cNvPr>
          <p:cNvSpPr>
            <a:spLocks noGrp="1"/>
          </p:cNvSpPr>
          <p:nvPr>
            <p:ph idx="1"/>
          </p:nvPr>
        </p:nvSpPr>
        <p:spPr>
          <a:xfrm>
            <a:off x="4849198" y="459396"/>
            <a:ext cx="7021229" cy="5574083"/>
          </a:xfrm>
        </p:spPr>
        <p:txBody>
          <a:bodyPr anchor="ctr">
            <a:noAutofit/>
          </a:bodyPr>
          <a:lstStyle/>
          <a:p>
            <a:r>
              <a:rPr lang="en-US" sz="2000" dirty="0"/>
              <a:t>The following requirements for a digital signature could be defined:</a:t>
            </a:r>
          </a:p>
          <a:p>
            <a:endParaRPr lang="en-US" sz="2000" dirty="0"/>
          </a:p>
          <a:p>
            <a:pPr lvl="1"/>
            <a:r>
              <a:rPr lang="en-US" sz="2000" dirty="0"/>
              <a:t>The signature must be a bit pattern that depends on the message being signed.</a:t>
            </a:r>
          </a:p>
          <a:p>
            <a:pPr lvl="1"/>
            <a:r>
              <a:rPr lang="en-US" sz="2000" dirty="0"/>
              <a:t>The signature must use some information only known to the sender to prevent both forgery and denial.</a:t>
            </a:r>
          </a:p>
          <a:p>
            <a:pPr lvl="1"/>
            <a:r>
              <a:rPr lang="en-US" sz="2000" dirty="0"/>
              <a:t>It must be relatively easy to produce the digital signature.</a:t>
            </a:r>
          </a:p>
          <a:p>
            <a:pPr lvl="1"/>
            <a:r>
              <a:rPr lang="en-US" sz="2000" dirty="0"/>
              <a:t>It must be relatively easy to recognize and verify the digital signature.</a:t>
            </a:r>
          </a:p>
          <a:p>
            <a:pPr lvl="1"/>
            <a:r>
              <a:rPr lang="en-US" sz="2000" dirty="0"/>
              <a:t>It must be computationally infeasible to forge a digital signature, either by constructing a new message for an existing digital signature or by constructing a fraudulent digital signature for a given message.</a:t>
            </a:r>
          </a:p>
          <a:p>
            <a:pPr lvl="1"/>
            <a:r>
              <a:rPr lang="en-US" sz="2000" dirty="0"/>
              <a:t>It must be practical to retain a copy of the digital signature in storage.</a:t>
            </a:r>
          </a:p>
        </p:txBody>
      </p:sp>
      <p:sp>
        <p:nvSpPr>
          <p:cNvPr id="4" name="Date Placeholder 3">
            <a:extLst>
              <a:ext uri="{FF2B5EF4-FFF2-40B4-BE49-F238E27FC236}">
                <a16:creationId xmlns:a16="http://schemas.microsoft.com/office/drawing/2014/main" id="{F626D5D5-1E98-459E-8F11-8986C0EBD134}"/>
              </a:ext>
            </a:extLst>
          </p:cNvPr>
          <p:cNvSpPr>
            <a:spLocks noGrp="1"/>
          </p:cNvSpPr>
          <p:nvPr>
            <p:ph type="dt" sz="half" idx="10"/>
          </p:nvPr>
        </p:nvSpPr>
        <p:spPr>
          <a:xfrm>
            <a:off x="838200" y="6033479"/>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C5B022B-DF68-4565-A8B0-BBBD9BBCAC79}" type="datetime1">
              <a:rPr kumimoji="0" lang="en-US" sz="1050" b="0" i="0" u="none" strike="noStrike" kern="1200" cap="none" spc="0" normalizeH="0" baseline="0" noProof="0" smtClean="0">
                <a:ln>
                  <a:noFill/>
                </a:ln>
                <a:solidFill>
                  <a:prstClr val="black">
                    <a:alpha val="8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12/7/2025</a:t>
            </a:fld>
            <a:endParaRPr kumimoji="0" lang="en-US" sz="1050" b="0" i="0" u="none" strike="noStrike" kern="1200" cap="none" spc="0" normalizeH="0" baseline="0" noProof="0">
              <a:ln>
                <a:noFill/>
              </a:ln>
              <a:solidFill>
                <a:prstClr val="black">
                  <a:alpha val="80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19C0DFA-ABFD-4103-9B09-FC1FB3ED4D05}"/>
              </a:ext>
            </a:extLst>
          </p:cNvPr>
          <p:cNvSpPr>
            <a:spLocks noGrp="1"/>
          </p:cNvSpPr>
          <p:nvPr>
            <p:ph type="ftr" sz="quarter" idx="11"/>
          </p:nvPr>
        </p:nvSpPr>
        <p:spPr>
          <a:xfrm>
            <a:off x="4976031" y="6033479"/>
            <a:ext cx="5259985"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prstClr val="black">
                    <a:alpha val="80000"/>
                  </a:prstClr>
                </a:solidFill>
                <a:effectLst/>
                <a:uLnTx/>
                <a:uFillTx/>
                <a:latin typeface="Calibri" panose="020F0502020204030204"/>
                <a:ea typeface="+mn-ea"/>
                <a:cs typeface="+mn-cs"/>
              </a:rPr>
              <a:t>Information Security</a:t>
            </a:r>
          </a:p>
        </p:txBody>
      </p:sp>
      <p:sp>
        <p:nvSpPr>
          <p:cNvPr id="6" name="Slide Number Placeholder 5">
            <a:extLst>
              <a:ext uri="{FF2B5EF4-FFF2-40B4-BE49-F238E27FC236}">
                <a16:creationId xmlns:a16="http://schemas.microsoft.com/office/drawing/2014/main" id="{42659D52-F845-4F51-B5AC-09878955AEB3}"/>
              </a:ext>
            </a:extLst>
          </p:cNvPr>
          <p:cNvSpPr>
            <a:spLocks noGrp="1"/>
          </p:cNvSpPr>
          <p:nvPr>
            <p:ph type="sldNum" sz="quarter" idx="12"/>
          </p:nvPr>
        </p:nvSpPr>
        <p:spPr>
          <a:xfrm>
            <a:off x="10571516" y="6033479"/>
            <a:ext cx="78228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4B7E4EF-A1BD-40F4-AB7B-04F084DD991D}" type="slidenum">
              <a:rPr kumimoji="0" lang="en-US" sz="1050" b="0" i="0" u="none" strike="noStrike" kern="1200" cap="none" spc="0" normalizeH="0" baseline="0" noProof="0">
                <a:ln>
                  <a:noFill/>
                </a:ln>
                <a:solidFill>
                  <a:prstClr val="black">
                    <a:alpha val="8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1050" b="0" i="0" u="none" strike="noStrike" kern="1200" cap="none" spc="0" normalizeH="0" baseline="0" noProof="0">
              <a:ln>
                <a:noFill/>
              </a:ln>
              <a:solidFill>
                <a:prstClr val="black">
                  <a:alpha val="8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312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D4650B-ED9A-4FDB-B8E9-F02F6194B1B0}"/>
              </a:ext>
            </a:extLst>
          </p:cNvPr>
          <p:cNvSpPr>
            <a:spLocks noGrp="1"/>
          </p:cNvSpPr>
          <p:nvPr>
            <p:ph type="title"/>
          </p:nvPr>
        </p:nvSpPr>
        <p:spPr>
          <a:xfrm>
            <a:off x="643467" y="640080"/>
            <a:ext cx="3096427" cy="5613236"/>
          </a:xfrm>
        </p:spPr>
        <p:txBody>
          <a:bodyPr anchor="ctr">
            <a:normAutofit/>
          </a:bodyPr>
          <a:lstStyle/>
          <a:p>
            <a:r>
              <a:rPr lang="en-US">
                <a:solidFill>
                  <a:srgbClr val="FFFFFF"/>
                </a:solidFill>
              </a:rPr>
              <a:t>Basic Idea of Digital Signature </a:t>
            </a:r>
          </a:p>
        </p:txBody>
      </p:sp>
      <p:sp>
        <p:nvSpPr>
          <p:cNvPr id="3" name="Content Placeholder 2">
            <a:extLst>
              <a:ext uri="{FF2B5EF4-FFF2-40B4-BE49-F238E27FC236}">
                <a16:creationId xmlns:a16="http://schemas.microsoft.com/office/drawing/2014/main" id="{C5C03DC6-793A-4637-8762-FB9A42E17888}"/>
              </a:ext>
            </a:extLst>
          </p:cNvPr>
          <p:cNvSpPr>
            <a:spLocks noGrp="1"/>
          </p:cNvSpPr>
          <p:nvPr>
            <p:ph idx="1"/>
          </p:nvPr>
        </p:nvSpPr>
        <p:spPr>
          <a:xfrm>
            <a:off x="4699818" y="239151"/>
            <a:ext cx="6848715" cy="2885815"/>
          </a:xfrm>
        </p:spPr>
        <p:txBody>
          <a:bodyPr anchor="ctr">
            <a:normAutofit fontScale="92500" lnSpcReduction="10000"/>
          </a:bodyPr>
          <a:lstStyle/>
          <a:p>
            <a:r>
              <a:rPr lang="en-US" sz="2000" dirty="0"/>
              <a:t>Sender, the one who need to make the digital Signature</a:t>
            </a:r>
          </a:p>
          <a:p>
            <a:pPr lvl="1"/>
            <a:r>
              <a:rPr lang="en-US" sz="2000" dirty="0"/>
              <a:t>Uses his private key for encrypt the message</a:t>
            </a:r>
          </a:p>
          <a:p>
            <a:pPr lvl="1"/>
            <a:endParaRPr lang="en-US" sz="2000" dirty="0"/>
          </a:p>
          <a:p>
            <a:r>
              <a:rPr lang="en-US" sz="2000" dirty="0"/>
              <a:t>Receiver who want to verify the sender of the message</a:t>
            </a:r>
          </a:p>
          <a:p>
            <a:pPr lvl="1"/>
            <a:r>
              <a:rPr lang="en-US" sz="2000" dirty="0"/>
              <a:t>Uses all public key she has in order to find out which sender is the true sender. </a:t>
            </a:r>
          </a:p>
          <a:p>
            <a:pPr lvl="1"/>
            <a:endParaRPr lang="en-US" sz="2000" dirty="0"/>
          </a:p>
          <a:p>
            <a:r>
              <a:rPr lang="en-US" sz="2400" dirty="0">
                <a:solidFill>
                  <a:srgbClr val="FF0000"/>
                </a:solidFill>
              </a:rPr>
              <a:t>Problem, anyone has the public key of the sender can see the encrypt message (M). </a:t>
            </a:r>
          </a:p>
          <a:p>
            <a:pPr marL="457200" lvl="1" indent="0">
              <a:buNone/>
            </a:pPr>
            <a:endParaRPr lang="en-US" sz="2000" dirty="0"/>
          </a:p>
        </p:txBody>
      </p:sp>
      <p:sp>
        <p:nvSpPr>
          <p:cNvPr id="4" name="Date Placeholder 3">
            <a:extLst>
              <a:ext uri="{FF2B5EF4-FFF2-40B4-BE49-F238E27FC236}">
                <a16:creationId xmlns:a16="http://schemas.microsoft.com/office/drawing/2014/main" id="{3BFE78D6-9FF2-4E60-88D4-8EDCD3DE6184}"/>
              </a:ext>
            </a:extLst>
          </p:cNvPr>
          <p:cNvSpPr>
            <a:spLocks noGrp="1"/>
          </p:cNvSpPr>
          <p:nvPr>
            <p:ph type="dt" sz="half" idx="10"/>
          </p:nvPr>
        </p:nvSpPr>
        <p:spPr>
          <a:xfrm>
            <a:off x="643467" y="6356350"/>
            <a:ext cx="2937933"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8253804-1357-489E-A0B7-656931C6D975}" type="datetime1">
              <a:rPr kumimoji="0" lang="en-US" sz="1200" b="0" i="0" u="none" strike="noStrike" kern="1200" cap="none" spc="0" normalizeH="0" baseline="0" noProof="0" smtClean="0">
                <a:ln>
                  <a:noFill/>
                </a:ln>
                <a:solidFill>
                  <a:srgbClr val="FFFFFF">
                    <a:alpha val="80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12/7/2025</a:t>
            </a:fld>
            <a:endParaRPr kumimoji="0" lang="en-US" sz="1200" b="0" i="0" u="none" strike="noStrike" kern="1200" cap="none" spc="0" normalizeH="0" baseline="0" noProof="0">
              <a:ln>
                <a:noFill/>
              </a:ln>
              <a:solidFill>
                <a:srgbClr val="FFFFFF">
                  <a:alpha val="80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5A1067D-0C80-405D-9EA3-F7ECAAEB2810}"/>
              </a:ext>
            </a:extLst>
          </p:cNvPr>
          <p:cNvSpPr>
            <a:spLocks noGrp="1"/>
          </p:cNvSpPr>
          <p:nvPr>
            <p:ph type="ftr" sz="quarter" idx="11"/>
          </p:nvPr>
        </p:nvSpPr>
        <p:spPr>
          <a:xfrm>
            <a:off x="4654294" y="6356350"/>
            <a:ext cx="5719488"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p>
        </p:txBody>
      </p:sp>
      <p:sp>
        <p:nvSpPr>
          <p:cNvPr id="6" name="Slide Number Placeholder 5">
            <a:extLst>
              <a:ext uri="{FF2B5EF4-FFF2-40B4-BE49-F238E27FC236}">
                <a16:creationId xmlns:a16="http://schemas.microsoft.com/office/drawing/2014/main" id="{EE7919D7-65D4-4E3C-ACB0-5D9BD057C0B9}"/>
              </a:ext>
            </a:extLst>
          </p:cNvPr>
          <p:cNvSpPr>
            <a:spLocks noGrp="1"/>
          </p:cNvSpPr>
          <p:nvPr>
            <p:ph type="sldNum" sz="quarter" idx="12"/>
          </p:nvPr>
        </p:nvSpPr>
        <p:spPr>
          <a:xfrm>
            <a:off x="10534650" y="6356350"/>
            <a:ext cx="81915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4B7E4EF-A1BD-40F4-AB7B-04F084DD991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EDF4283-2209-4C92-B272-4C63439855AA}"/>
              </a:ext>
            </a:extLst>
          </p:cNvPr>
          <p:cNvPicPr>
            <a:picLocks noChangeAspect="1"/>
          </p:cNvPicPr>
          <p:nvPr/>
        </p:nvPicPr>
        <p:blipFill>
          <a:blip r:embed="rId2"/>
          <a:stretch>
            <a:fillRect/>
          </a:stretch>
        </p:blipFill>
        <p:spPr>
          <a:xfrm>
            <a:off x="4393361" y="3429000"/>
            <a:ext cx="7638982" cy="2608943"/>
          </a:xfrm>
          <a:prstGeom prst="rect">
            <a:avLst/>
          </a:prstGeom>
        </p:spPr>
      </p:pic>
    </p:spTree>
    <p:extLst>
      <p:ext uri="{BB962C8B-B14F-4D97-AF65-F5344CB8AC3E}">
        <p14:creationId xmlns:p14="http://schemas.microsoft.com/office/powerpoint/2010/main" val="335193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D4650B-ED9A-4FDB-B8E9-F02F6194B1B0}"/>
              </a:ext>
            </a:extLst>
          </p:cNvPr>
          <p:cNvSpPr>
            <a:spLocks noGrp="1"/>
          </p:cNvSpPr>
          <p:nvPr>
            <p:ph type="title"/>
          </p:nvPr>
        </p:nvSpPr>
        <p:spPr>
          <a:xfrm>
            <a:off x="643467" y="640080"/>
            <a:ext cx="3096427" cy="5613236"/>
          </a:xfrm>
        </p:spPr>
        <p:txBody>
          <a:bodyPr anchor="ctr">
            <a:normAutofit/>
          </a:bodyPr>
          <a:lstStyle/>
          <a:p>
            <a:r>
              <a:rPr lang="en-US" dirty="0">
                <a:solidFill>
                  <a:srgbClr val="FFFFFF"/>
                </a:solidFill>
              </a:rPr>
              <a:t>Basic Idea of Digital Signature</a:t>
            </a:r>
            <a:br>
              <a:rPr lang="en-US" dirty="0">
                <a:solidFill>
                  <a:srgbClr val="FFFFFF"/>
                </a:solidFill>
              </a:rPr>
            </a:br>
            <a:r>
              <a:rPr lang="en-US" dirty="0">
                <a:solidFill>
                  <a:srgbClr val="FF0000"/>
                </a:solidFill>
              </a:rPr>
              <a:t>Solve Problem</a:t>
            </a:r>
            <a:r>
              <a:rPr lang="en-US" dirty="0">
                <a:solidFill>
                  <a:srgbClr val="FFFFFF"/>
                </a:solidFill>
              </a:rPr>
              <a:t> </a:t>
            </a:r>
          </a:p>
        </p:txBody>
      </p:sp>
      <p:sp>
        <p:nvSpPr>
          <p:cNvPr id="3" name="Content Placeholder 2">
            <a:extLst>
              <a:ext uri="{FF2B5EF4-FFF2-40B4-BE49-F238E27FC236}">
                <a16:creationId xmlns:a16="http://schemas.microsoft.com/office/drawing/2014/main" id="{C5C03DC6-793A-4637-8762-FB9A42E17888}"/>
              </a:ext>
            </a:extLst>
          </p:cNvPr>
          <p:cNvSpPr>
            <a:spLocks noGrp="1"/>
          </p:cNvSpPr>
          <p:nvPr>
            <p:ph idx="1"/>
          </p:nvPr>
        </p:nvSpPr>
        <p:spPr>
          <a:xfrm>
            <a:off x="4699818" y="239151"/>
            <a:ext cx="6848715" cy="2885815"/>
          </a:xfrm>
        </p:spPr>
        <p:txBody>
          <a:bodyPr anchor="ctr">
            <a:normAutofit/>
          </a:bodyPr>
          <a:lstStyle/>
          <a:p>
            <a:r>
              <a:rPr lang="en-US" sz="2000" dirty="0"/>
              <a:t>Sender, will do the following</a:t>
            </a:r>
          </a:p>
          <a:p>
            <a:pPr lvl="1"/>
            <a:r>
              <a:rPr lang="en-US" sz="1600" dirty="0"/>
              <a:t>Encrypt the message (M) using his private key, then</a:t>
            </a:r>
          </a:p>
          <a:p>
            <a:pPr lvl="1"/>
            <a:r>
              <a:rPr lang="en-US" sz="1600" dirty="0"/>
              <a:t>Encrypt the message (M) using the receiver’s public key.</a:t>
            </a:r>
          </a:p>
          <a:p>
            <a:pPr lvl="1"/>
            <a:endParaRPr lang="en-US" sz="1600" dirty="0"/>
          </a:p>
          <a:p>
            <a:r>
              <a:rPr lang="en-US" sz="2000" dirty="0"/>
              <a:t>Receiver will do the following</a:t>
            </a:r>
          </a:p>
          <a:p>
            <a:pPr lvl="1"/>
            <a:r>
              <a:rPr lang="en-US" sz="1600" dirty="0"/>
              <a:t>Decrypt the E(M) using his private key, then</a:t>
            </a:r>
          </a:p>
          <a:p>
            <a:pPr lvl="1"/>
            <a:r>
              <a:rPr lang="en-US" sz="1600" dirty="0"/>
              <a:t>Decrypt the E(M) using sender’s public key.</a:t>
            </a:r>
          </a:p>
          <a:p>
            <a:pPr lvl="1"/>
            <a:endParaRPr lang="en-US" sz="1600" dirty="0"/>
          </a:p>
          <a:p>
            <a:r>
              <a:rPr lang="en-US" sz="2000" dirty="0">
                <a:solidFill>
                  <a:srgbClr val="FF0000"/>
                </a:solidFill>
              </a:rPr>
              <a:t>How to check that Message has not be altered? </a:t>
            </a:r>
          </a:p>
        </p:txBody>
      </p:sp>
      <p:sp>
        <p:nvSpPr>
          <p:cNvPr id="4" name="Date Placeholder 3">
            <a:extLst>
              <a:ext uri="{FF2B5EF4-FFF2-40B4-BE49-F238E27FC236}">
                <a16:creationId xmlns:a16="http://schemas.microsoft.com/office/drawing/2014/main" id="{3BFE78D6-9FF2-4E60-88D4-8EDCD3DE6184}"/>
              </a:ext>
            </a:extLst>
          </p:cNvPr>
          <p:cNvSpPr>
            <a:spLocks noGrp="1"/>
          </p:cNvSpPr>
          <p:nvPr>
            <p:ph type="dt" sz="half" idx="10"/>
          </p:nvPr>
        </p:nvSpPr>
        <p:spPr>
          <a:xfrm>
            <a:off x="643467" y="6356350"/>
            <a:ext cx="2937933"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AA39482-2DEC-4FE6-9FAC-BB9F0CB8198F}" type="datetime1">
              <a:rPr kumimoji="0" lang="en-US" sz="1200" b="0" i="0" u="none" strike="noStrike" kern="1200" cap="none" spc="0" normalizeH="0" baseline="0" noProof="0" smtClean="0">
                <a:ln>
                  <a:noFill/>
                </a:ln>
                <a:solidFill>
                  <a:srgbClr val="FFFFFF">
                    <a:alpha val="80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12/7/2025</a:t>
            </a:fld>
            <a:endParaRPr kumimoji="0" lang="en-US" sz="1200" b="0" i="0" u="none" strike="noStrike" kern="1200" cap="none" spc="0" normalizeH="0" baseline="0" noProof="0">
              <a:ln>
                <a:noFill/>
              </a:ln>
              <a:solidFill>
                <a:srgbClr val="FFFFFF">
                  <a:alpha val="80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5A1067D-0C80-405D-9EA3-F7ECAAEB2810}"/>
              </a:ext>
            </a:extLst>
          </p:cNvPr>
          <p:cNvSpPr>
            <a:spLocks noGrp="1"/>
          </p:cNvSpPr>
          <p:nvPr>
            <p:ph type="ftr" sz="quarter" idx="11"/>
          </p:nvPr>
        </p:nvSpPr>
        <p:spPr>
          <a:xfrm>
            <a:off x="4654294" y="6356350"/>
            <a:ext cx="5719488"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p>
        </p:txBody>
      </p:sp>
      <p:sp>
        <p:nvSpPr>
          <p:cNvPr id="6" name="Slide Number Placeholder 5">
            <a:extLst>
              <a:ext uri="{FF2B5EF4-FFF2-40B4-BE49-F238E27FC236}">
                <a16:creationId xmlns:a16="http://schemas.microsoft.com/office/drawing/2014/main" id="{EE7919D7-65D4-4E3C-ACB0-5D9BD057C0B9}"/>
              </a:ext>
            </a:extLst>
          </p:cNvPr>
          <p:cNvSpPr>
            <a:spLocks noGrp="1"/>
          </p:cNvSpPr>
          <p:nvPr>
            <p:ph type="sldNum" sz="quarter" idx="12"/>
          </p:nvPr>
        </p:nvSpPr>
        <p:spPr>
          <a:xfrm>
            <a:off x="10534650" y="6356350"/>
            <a:ext cx="81915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4B7E4EF-A1BD-40F4-AB7B-04F084DD991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6C30758-B43A-4995-B6FA-2A32731F3D77}"/>
              </a:ext>
            </a:extLst>
          </p:cNvPr>
          <p:cNvPicPr>
            <a:picLocks noChangeAspect="1"/>
          </p:cNvPicPr>
          <p:nvPr/>
        </p:nvPicPr>
        <p:blipFill>
          <a:blip r:embed="rId2"/>
          <a:stretch>
            <a:fillRect/>
          </a:stretch>
        </p:blipFill>
        <p:spPr>
          <a:xfrm>
            <a:off x="4393362" y="3429000"/>
            <a:ext cx="7537381" cy="2188029"/>
          </a:xfrm>
          <a:prstGeom prst="rect">
            <a:avLst/>
          </a:prstGeom>
        </p:spPr>
      </p:pic>
    </p:spTree>
    <p:extLst>
      <p:ext uri="{BB962C8B-B14F-4D97-AF65-F5344CB8AC3E}">
        <p14:creationId xmlns:p14="http://schemas.microsoft.com/office/powerpoint/2010/main" val="23727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9E5960-345A-460F-811F-0E0C42A01E58}"/>
              </a:ext>
            </a:extLst>
          </p:cNvPr>
          <p:cNvSpPr>
            <a:spLocks noGrp="1"/>
          </p:cNvSpPr>
          <p:nvPr>
            <p:ph type="title"/>
          </p:nvPr>
        </p:nvSpPr>
        <p:spPr>
          <a:xfrm>
            <a:off x="151091" y="947594"/>
            <a:ext cx="3480438" cy="4461163"/>
          </a:xfrm>
        </p:spPr>
        <p:txBody>
          <a:bodyPr>
            <a:normAutofit/>
          </a:bodyPr>
          <a:lstStyle/>
          <a:p>
            <a:r>
              <a:rPr lang="en-US" dirty="0">
                <a:solidFill>
                  <a:srgbClr val="FFFFFF"/>
                </a:solidFill>
              </a:rPr>
              <a:t>Elgamal DS </a:t>
            </a:r>
            <a:br>
              <a:rPr lang="en-US" dirty="0">
                <a:solidFill>
                  <a:srgbClr val="FFFFFF"/>
                </a:solidFill>
              </a:rPr>
            </a:br>
            <a:r>
              <a:rPr lang="en-US" sz="3200" b="1" i="1" u="sng" dirty="0">
                <a:solidFill>
                  <a:srgbClr val="FFFFFF"/>
                </a:solidFill>
              </a:rPr>
              <a:t>Making Signature</a:t>
            </a:r>
          </a:p>
        </p:txBody>
      </p:sp>
      <p:sp>
        <p:nvSpPr>
          <p:cNvPr id="28"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53DCC5B-7280-4468-8860-BC73F2CFD4F3}"/>
                  </a:ext>
                </a:extLst>
              </p:cNvPr>
              <p:cNvSpPr>
                <a:spLocks noGrp="1"/>
              </p:cNvSpPr>
              <p:nvPr>
                <p:ph idx="1"/>
              </p:nvPr>
            </p:nvSpPr>
            <p:spPr>
              <a:xfrm>
                <a:off x="4447309" y="319088"/>
                <a:ext cx="6370746" cy="5857875"/>
              </a:xfrm>
            </p:spPr>
            <p:txBody>
              <a:bodyPr anchor="ctr">
                <a:normAutofit lnSpcReduction="10000"/>
              </a:bodyPr>
              <a:lstStyle/>
              <a:p>
                <a:r>
                  <a:rPr lang="en-US" dirty="0"/>
                  <a:t>The global elements of the Elgamal DS are</a:t>
                </a:r>
              </a:p>
              <a:p>
                <a:pPr lvl="1"/>
                <a:r>
                  <a:rPr lang="en-US" dirty="0"/>
                  <a:t>The prime number (</a:t>
                </a:r>
                <a:r>
                  <a:rPr lang="en-US" i="1" dirty="0"/>
                  <a:t>q</a:t>
                </a:r>
                <a:r>
                  <a:rPr lang="en-US" dirty="0"/>
                  <a:t>), and</a:t>
                </a:r>
              </a:p>
              <a:p>
                <a:pPr lvl="1"/>
                <a:r>
                  <a:rPr lang="en-US" dirty="0"/>
                  <a:t>The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 where (</a:t>
                </a:r>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dirty="0"/>
                  <a:t>) is the primitive root of (</a:t>
                </a:r>
                <a:r>
                  <a:rPr lang="en-US" i="1" dirty="0"/>
                  <a:t>q</a:t>
                </a:r>
                <a:r>
                  <a:rPr lang="en-US" dirty="0"/>
                  <a:t>).</a:t>
                </a:r>
              </a:p>
              <a:p>
                <a:pPr lvl="1"/>
                <a:endParaRPr lang="en-US" dirty="0"/>
              </a:p>
              <a:p>
                <a:r>
                  <a:rPr lang="en-US" dirty="0"/>
                  <a:t>The sender will use the global elements to generate a pair of keys; public-key and private-key. </a:t>
                </a:r>
              </a:p>
              <a:p>
                <a:endParaRPr lang="en-US" dirty="0"/>
              </a:p>
              <a:p>
                <a:pPr lvl="1"/>
                <a:r>
                  <a:rPr lang="en-US" dirty="0"/>
                  <a:t>Generate a random number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𝐴</m:t>
                        </m:r>
                      </m:sub>
                    </m:sSub>
                  </m:oMath>
                </a14:m>
                <a:r>
                  <a:rPr lang="en-US" dirty="0"/>
                  <a:t>), where </a:t>
                </a:r>
                <a14:m>
                  <m:oMath xmlns:m="http://schemas.openxmlformats.org/officeDocument/2006/math">
                    <m:r>
                      <a:rPr lang="en-US" b="0" i="1" smtClean="0">
                        <a:latin typeface="Cambria Math" panose="02040503050406030204" pitchFamily="18" charset="0"/>
                      </a:rPr>
                      <m:t>1&lt;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𝐴</m:t>
                        </m:r>
                      </m:sub>
                    </m:sSub>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−1</m:t>
                    </m:r>
                  </m:oMath>
                </a14:m>
                <a:r>
                  <a:rPr lang="en-US" dirty="0"/>
                  <a:t>.</a:t>
                </a:r>
              </a:p>
              <a:p>
                <a:pPr lvl="1"/>
                <a:r>
                  <a:rPr lang="en-US" dirty="0"/>
                  <a:t>Compute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𝛼</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𝐴</m:t>
                            </m:r>
                          </m:sub>
                        </m:sSub>
                      </m:sup>
                    </m:sSup>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𝑞</m:t>
                    </m:r>
                  </m:oMath>
                </a14:m>
                <a:r>
                  <a:rPr lang="en-US" dirty="0"/>
                  <a:t>.</a:t>
                </a:r>
              </a:p>
              <a:p>
                <a:pPr lvl="1"/>
                <a:r>
                  <a:rPr lang="en-US" dirty="0"/>
                  <a:t>The private-key is </a:t>
                </a:r>
                <a14:m>
                  <m:oMath xmlns:m="http://schemas.openxmlformats.org/officeDocument/2006/math">
                    <m:sSub>
                      <m:sSubPr>
                        <m:ctrlPr>
                          <a:rPr lang="en-US" i="1" smtClean="0">
                            <a:latin typeface="Cambria Math" panose="02040503050406030204" pitchFamily="18" charset="0"/>
                          </a:rPr>
                        </m:ctrlPr>
                      </m:sSubPr>
                      <m:e>
                        <m:r>
                          <a:rPr lang="sv-SE" b="0" i="1" smtClean="0">
                            <a:latin typeface="Cambria Math" panose="02040503050406030204" pitchFamily="18" charset="0"/>
                          </a:rPr>
                          <m:t>𝑋</m:t>
                        </m:r>
                      </m:e>
                      <m:sub>
                        <m:r>
                          <a:rPr lang="en-US" i="1">
                            <a:latin typeface="Cambria Math" panose="02040503050406030204" pitchFamily="18" charset="0"/>
                          </a:rPr>
                          <m:t>𝐴</m:t>
                        </m:r>
                      </m:sub>
                    </m:sSub>
                  </m:oMath>
                </a14:m>
                <a:r>
                  <a:rPr lang="en-US" dirty="0"/>
                  <a:t> and the public-key is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𝑌</m:t>
                            </m:r>
                          </m:e>
                          <m:sub>
                            <m:r>
                              <a:rPr lang="en-US" b="0" i="1" smtClean="0">
                                <a:latin typeface="Cambria Math" panose="02040503050406030204" pitchFamily="18" charset="0"/>
                                <a:ea typeface="Cambria Math" panose="02040503050406030204" pitchFamily="18" charset="0"/>
                              </a:rPr>
                              <m:t>𝐴</m:t>
                            </m:r>
                          </m:sub>
                        </m:sSub>
                      </m:e>
                    </m:d>
                  </m:oMath>
                </a14:m>
                <a:r>
                  <a:rPr lang="en-US" dirty="0"/>
                  <a:t>.</a:t>
                </a:r>
              </a:p>
            </p:txBody>
          </p:sp>
        </mc:Choice>
        <mc:Fallback xmlns="">
          <p:sp>
            <p:nvSpPr>
              <p:cNvPr id="3" name="Content Placeholder 2">
                <a:extLst>
                  <a:ext uri="{FF2B5EF4-FFF2-40B4-BE49-F238E27FC236}">
                    <a16:creationId xmlns:a16="http://schemas.microsoft.com/office/drawing/2014/main" id="{A53DCC5B-7280-4468-8860-BC73F2CFD4F3}"/>
                  </a:ext>
                </a:extLst>
              </p:cNvPr>
              <p:cNvSpPr>
                <a:spLocks noGrp="1" noRot="1" noChangeAspect="1" noMove="1" noResize="1" noEditPoints="1" noAdjustHandles="1" noChangeArrowheads="1" noChangeShapeType="1" noTextEdit="1"/>
              </p:cNvSpPr>
              <p:nvPr>
                <p:ph idx="1"/>
              </p:nvPr>
            </p:nvSpPr>
            <p:spPr>
              <a:xfrm>
                <a:off x="4447309" y="319088"/>
                <a:ext cx="6370746" cy="5857875"/>
              </a:xfrm>
              <a:blipFill>
                <a:blip r:embed="rId2"/>
                <a:stretch>
                  <a:fillRect l="-1722" r="-2392"/>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A18AB8FC-0581-467A-AB83-FF1E6614BEAF}"/>
              </a:ext>
            </a:extLst>
          </p:cNvPr>
          <p:cNvSpPr>
            <a:spLocks noGrp="1"/>
          </p:cNvSpPr>
          <p:nvPr>
            <p:ph type="dt" sz="half" idx="10"/>
          </p:nvPr>
        </p:nvSpPr>
        <p:spPr>
          <a:xfrm>
            <a:off x="838200" y="6356350"/>
            <a:ext cx="1639957"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45C0794-820C-46AA-8B74-025B97D7EF05}" type="datetime1">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12/7/2025</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6C1E9DF-8B1E-4EFD-BA5E-79CAD0B50516}"/>
              </a:ext>
            </a:extLst>
          </p:cNvPr>
          <p:cNvSpPr>
            <a:spLocks noGrp="1"/>
          </p:cNvSpPr>
          <p:nvPr>
            <p:ph type="ftr" sz="quarter" idx="11"/>
          </p:nvPr>
        </p:nvSpPr>
        <p:spPr>
          <a:xfrm>
            <a:off x="4038600" y="6356350"/>
            <a:ext cx="5251174"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p>
        </p:txBody>
      </p:sp>
      <p:sp>
        <p:nvSpPr>
          <p:cNvPr id="6" name="Slide Number Placeholder 5">
            <a:extLst>
              <a:ext uri="{FF2B5EF4-FFF2-40B4-BE49-F238E27FC236}">
                <a16:creationId xmlns:a16="http://schemas.microsoft.com/office/drawing/2014/main" id="{E433C63C-161F-483C-8A88-7000E2BA9B23}"/>
              </a:ext>
            </a:extLst>
          </p:cNvPr>
          <p:cNvSpPr>
            <a:spLocks noGrp="1"/>
          </p:cNvSpPr>
          <p:nvPr>
            <p:ph type="sldNum" sz="quarter" idx="12"/>
          </p:nvPr>
        </p:nvSpPr>
        <p:spPr>
          <a:xfrm>
            <a:off x="9541564" y="6356350"/>
            <a:ext cx="1812235"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31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9921BC-6B16-8C4A-D378-2CDD6B45EC46}"/>
              </a:ext>
            </a:extLst>
          </p:cNvPr>
          <p:cNvSpPr>
            <a:spLocks noGrp="1"/>
          </p:cNvSpPr>
          <p:nvPr>
            <p:ph idx="1"/>
          </p:nvPr>
        </p:nvSpPr>
        <p:spPr>
          <a:xfrm>
            <a:off x="768626" y="2308225"/>
            <a:ext cx="10515600" cy="1695450"/>
          </a:xfrm>
        </p:spPr>
        <p:txBody>
          <a:bodyPr>
            <a:normAutofit/>
          </a:bodyPr>
          <a:lstStyle/>
          <a:p>
            <a:pPr marL="0" indent="0" algn="ctr">
              <a:buNone/>
            </a:pPr>
            <a:r>
              <a:rPr lang="en-US" sz="11500" dirty="0"/>
              <a:t>Diffie-Hellman</a:t>
            </a:r>
          </a:p>
        </p:txBody>
      </p:sp>
      <p:sp>
        <p:nvSpPr>
          <p:cNvPr id="4" name="Date Placeholder 3">
            <a:extLst>
              <a:ext uri="{FF2B5EF4-FFF2-40B4-BE49-F238E27FC236}">
                <a16:creationId xmlns:a16="http://schemas.microsoft.com/office/drawing/2014/main" id="{19F3E7AB-3AD5-8460-52A8-CD885418B67D}"/>
              </a:ext>
            </a:extLst>
          </p:cNvPr>
          <p:cNvSpPr>
            <a:spLocks noGrp="1"/>
          </p:cNvSpPr>
          <p:nvPr>
            <p:ph type="dt" sz="half" idx="10"/>
          </p:nvPr>
        </p:nvSpPr>
        <p:spPr/>
        <p:txBody>
          <a:bodyPr/>
          <a:lstStyle/>
          <a:p>
            <a:fld id="{3252E86F-068C-49C1-A578-247E1B7E6878}" type="datetime1">
              <a:rPr lang="en-US" smtClean="0"/>
              <a:t>12/7/2025</a:t>
            </a:fld>
            <a:endParaRPr lang="en-US"/>
          </a:p>
        </p:txBody>
      </p:sp>
      <p:sp>
        <p:nvSpPr>
          <p:cNvPr id="5" name="Footer Placeholder 4">
            <a:extLst>
              <a:ext uri="{FF2B5EF4-FFF2-40B4-BE49-F238E27FC236}">
                <a16:creationId xmlns:a16="http://schemas.microsoft.com/office/drawing/2014/main" id="{86F7008F-7D74-4674-BE2E-08E355185504}"/>
              </a:ext>
            </a:extLst>
          </p:cNvPr>
          <p:cNvSpPr>
            <a:spLocks noGrp="1"/>
          </p:cNvSpPr>
          <p:nvPr>
            <p:ph type="ftr" sz="quarter" idx="11"/>
          </p:nvPr>
        </p:nvSpPr>
        <p:spPr/>
        <p:txBody>
          <a:bodyPr/>
          <a:lstStyle/>
          <a:p>
            <a:r>
              <a:rPr lang="en-US"/>
              <a:t>Information Security</a:t>
            </a:r>
            <a:endParaRPr lang="en-US" dirty="0"/>
          </a:p>
        </p:txBody>
      </p:sp>
      <p:sp>
        <p:nvSpPr>
          <p:cNvPr id="6" name="Slide Number Placeholder 5">
            <a:extLst>
              <a:ext uri="{FF2B5EF4-FFF2-40B4-BE49-F238E27FC236}">
                <a16:creationId xmlns:a16="http://schemas.microsoft.com/office/drawing/2014/main" id="{3704FE33-6DC0-D8BD-30D8-A86AF7236F62}"/>
              </a:ext>
            </a:extLst>
          </p:cNvPr>
          <p:cNvSpPr>
            <a:spLocks noGrp="1"/>
          </p:cNvSpPr>
          <p:nvPr>
            <p:ph type="sldNum" sz="quarter" idx="12"/>
          </p:nvPr>
        </p:nvSpPr>
        <p:spPr/>
        <p:txBody>
          <a:bodyPr/>
          <a:lstStyle/>
          <a:p>
            <a:fld id="{34B7E4EF-A1BD-40F4-AB7B-04F084DD991D}" type="slidenum">
              <a:rPr lang="en-US" smtClean="0"/>
              <a:t>3</a:t>
            </a:fld>
            <a:endParaRPr lang="en-US"/>
          </a:p>
        </p:txBody>
      </p:sp>
    </p:spTree>
    <p:extLst>
      <p:ext uri="{BB962C8B-B14F-4D97-AF65-F5344CB8AC3E}">
        <p14:creationId xmlns:p14="http://schemas.microsoft.com/office/powerpoint/2010/main" val="2611398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2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44EE87-5989-48A6-8A96-3E5FA9E9C169}"/>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Elgamal DS </a:t>
            </a:r>
            <a:br>
              <a:rPr lang="en-US" dirty="0">
                <a:solidFill>
                  <a:srgbClr val="FFFFFF"/>
                </a:solidFill>
              </a:rPr>
            </a:br>
            <a:r>
              <a:rPr lang="en-US" sz="3200" b="1" i="1" u="sng" dirty="0">
                <a:solidFill>
                  <a:srgbClr val="FFFFFF"/>
                </a:solidFill>
              </a:rPr>
              <a:t>Making Signature</a:t>
            </a:r>
          </a:p>
        </p:txBody>
      </p:sp>
      <p:sp>
        <p:nvSpPr>
          <p:cNvPr id="4" name="Date Placeholder 3">
            <a:extLst>
              <a:ext uri="{FF2B5EF4-FFF2-40B4-BE49-F238E27FC236}">
                <a16:creationId xmlns:a16="http://schemas.microsoft.com/office/drawing/2014/main" id="{67AAF77B-871A-41A4-9369-20F4971D513C}"/>
              </a:ext>
            </a:extLst>
          </p:cNvPr>
          <p:cNvSpPr>
            <a:spLocks noGrp="1"/>
          </p:cNvSpPr>
          <p:nvPr>
            <p:ph type="dt" sz="half" idx="10"/>
          </p:nvPr>
        </p:nvSpPr>
        <p:spPr>
          <a:xfrm>
            <a:off x="838200" y="635635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22B71C90-B5EC-49EC-80AE-67BF94008356}" type="datetime1">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12/7/2025</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84DDAB7-7E85-4C6A-8D37-2FB63BFA3A57}"/>
              </a:ext>
            </a:extLst>
          </p:cNvPr>
          <p:cNvSpPr>
            <a:spLocks noGrp="1"/>
          </p:cNvSpPr>
          <p:nvPr>
            <p:ph type="ftr" sz="quarter" idx="11"/>
          </p:nvPr>
        </p:nvSpPr>
        <p:spPr>
          <a:xfrm>
            <a:off x="4447308" y="6356350"/>
            <a:ext cx="4842466"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p>
        </p:txBody>
      </p:sp>
      <p:sp>
        <p:nvSpPr>
          <p:cNvPr id="6" name="Slide Number Placeholder 5">
            <a:extLst>
              <a:ext uri="{FF2B5EF4-FFF2-40B4-BE49-F238E27FC236}">
                <a16:creationId xmlns:a16="http://schemas.microsoft.com/office/drawing/2014/main" id="{893ED207-B829-49C3-B00C-04061CC82257}"/>
              </a:ext>
            </a:extLst>
          </p:cNvPr>
          <p:cNvSpPr>
            <a:spLocks noGrp="1"/>
          </p:cNvSpPr>
          <p:nvPr>
            <p:ph type="sldNum" sz="quarter" idx="12"/>
          </p:nvPr>
        </p:nvSpPr>
        <p:spPr>
          <a:xfrm>
            <a:off x="9819860" y="6356350"/>
            <a:ext cx="1533939"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7" name="Arc 2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B78ACD-1FA0-4A54-BD3D-AC4820CA4213}"/>
                  </a:ext>
                </a:extLst>
              </p:cNvPr>
              <p:cNvSpPr>
                <a:spLocks noGrp="1"/>
              </p:cNvSpPr>
              <p:nvPr>
                <p:ph idx="1"/>
              </p:nvPr>
            </p:nvSpPr>
            <p:spPr>
              <a:xfrm>
                <a:off x="4447308" y="591344"/>
                <a:ext cx="6906491" cy="5585619"/>
              </a:xfrm>
            </p:spPr>
            <p:txBody>
              <a:bodyPr anchor="ctr">
                <a:normAutofit/>
              </a:bodyPr>
              <a:lstStyle/>
              <a:p>
                <a:r>
                  <a:rPr lang="en-US" sz="2000" dirty="0"/>
                  <a:t>Step One</a:t>
                </a:r>
              </a:p>
              <a:p>
                <a:pPr lvl="1"/>
                <a:r>
                  <a:rPr lang="en-US" sz="2000" dirty="0"/>
                  <a:t>Computer the value of </a:t>
                </a:r>
                <a14:m>
                  <m:oMath xmlns:m="http://schemas.openxmlformats.org/officeDocument/2006/math">
                    <m:r>
                      <a:rPr lang="en-US" sz="2000" b="0" i="1" smtClean="0">
                        <a:latin typeface="Cambria Math" panose="02040503050406030204" pitchFamily="18" charset="0"/>
                      </a:rPr>
                      <m:t>𝑚</m:t>
                    </m:r>
                  </m:oMath>
                </a14:m>
                <a:r>
                  <a:rPr lang="en-US" sz="2000" dirty="0"/>
                  <a:t> such that </a:t>
                </a:r>
                <a14:m>
                  <m:oMath xmlns:m="http://schemas.openxmlformats.org/officeDocument/2006/math">
                    <m:r>
                      <a:rPr lang="en-US" sz="2000" b="0" i="1" smtClean="0">
                        <a:latin typeface="Cambria Math" panose="02040503050406030204" pitchFamily="18" charset="0"/>
                      </a:rPr>
                      <m:t>𝑚</m:t>
                    </m:r>
                    <m:r>
                      <a:rPr lang="en-US" sz="2000" b="0" i="1" smtClean="0">
                        <a:latin typeface="Cambria Math" panose="02040503050406030204" pitchFamily="18" charset="0"/>
                      </a:rPr>
                      <m:t>=</m:t>
                    </m:r>
                    <m:r>
                      <a:rPr lang="en-US" sz="2000" b="0" i="1" smtClean="0">
                        <a:latin typeface="Cambria Math" panose="02040503050406030204" pitchFamily="18" charset="0"/>
                      </a:rPr>
                      <m:t>𝐻</m:t>
                    </m:r>
                    <m:r>
                      <a:rPr lang="en-US" sz="2000" b="0" i="1" smtClean="0">
                        <a:latin typeface="Cambria Math" panose="02040503050406030204" pitchFamily="18" charset="0"/>
                      </a:rPr>
                      <m:t>(</m:t>
                    </m:r>
                    <m:r>
                      <a:rPr lang="en-US" sz="2000" b="0" i="1" smtClean="0">
                        <a:latin typeface="Cambria Math" panose="02040503050406030204" pitchFamily="18" charset="0"/>
                      </a:rPr>
                      <m:t>𝑀</m:t>
                    </m:r>
                    <m:r>
                      <a:rPr lang="en-US" sz="2000" b="0" i="1" smtClean="0">
                        <a:latin typeface="Cambria Math" panose="02040503050406030204" pitchFamily="18" charset="0"/>
                      </a:rPr>
                      <m:t>)</m:t>
                    </m:r>
                  </m:oMath>
                </a14:m>
                <a:r>
                  <a:rPr lang="en-US" sz="2000" dirty="0"/>
                  <a:t>, where</a:t>
                </a:r>
              </a:p>
              <a:p>
                <a:pPr lvl="2"/>
                <a14:m>
                  <m:oMath xmlns:m="http://schemas.openxmlformats.org/officeDocument/2006/math">
                    <m:r>
                      <a:rPr lang="en-US" b="0" i="1" smtClean="0">
                        <a:latin typeface="Cambria Math" panose="02040503050406030204" pitchFamily="18" charset="0"/>
                      </a:rPr>
                      <m:t>𝐻</m:t>
                    </m:r>
                  </m:oMath>
                </a14:m>
                <a:r>
                  <a:rPr lang="en-US" dirty="0"/>
                  <a:t> is the hashed function, </a:t>
                </a:r>
              </a:p>
              <a:p>
                <a:pPr lvl="2"/>
                <a14:m>
                  <m:oMath xmlns:m="http://schemas.openxmlformats.org/officeDocument/2006/math">
                    <m:r>
                      <a:rPr lang="en-US" b="0" i="1" smtClean="0">
                        <a:latin typeface="Cambria Math" panose="02040503050406030204" pitchFamily="18" charset="0"/>
                      </a:rPr>
                      <m:t>𝑀</m:t>
                    </m:r>
                  </m:oMath>
                </a14:m>
                <a:r>
                  <a:rPr lang="en-US" dirty="0"/>
                  <a:t> is the value of the original message, and</a:t>
                </a:r>
              </a:p>
              <a:p>
                <a:pPr lvl="2"/>
                <a14:m>
                  <m:oMath xmlns:m="http://schemas.openxmlformats.org/officeDocument/2006/math">
                    <m:r>
                      <a:rPr lang="en-US" b="0" i="1" smtClean="0">
                        <a:latin typeface="Cambria Math" panose="02040503050406030204" pitchFamily="18" charset="0"/>
                      </a:rPr>
                      <m:t>𝑚</m:t>
                    </m:r>
                  </m:oMath>
                </a14:m>
                <a:r>
                  <a:rPr lang="en-US" dirty="0"/>
                  <a:t> is the hashed value or is the hash code where,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−1</m:t>
                    </m:r>
                  </m:oMath>
                </a14:m>
                <a:r>
                  <a:rPr lang="en-US" dirty="0"/>
                  <a:t>.</a:t>
                </a:r>
              </a:p>
              <a:p>
                <a:r>
                  <a:rPr lang="en-US" sz="2000" dirty="0"/>
                  <a:t>Step Two</a:t>
                </a:r>
              </a:p>
              <a:p>
                <a:pPr lvl="1"/>
                <a:r>
                  <a:rPr lang="en-US" sz="2000" dirty="0"/>
                  <a:t>Choose the value of </a:t>
                </a:r>
                <a14:m>
                  <m:oMath xmlns:m="http://schemas.openxmlformats.org/officeDocument/2006/math">
                    <m:r>
                      <a:rPr lang="en-US" sz="2000" b="0" i="1" smtClean="0">
                        <a:latin typeface="Cambria Math" panose="02040503050406030204" pitchFamily="18" charset="0"/>
                      </a:rPr>
                      <m:t>𝐾</m:t>
                    </m:r>
                  </m:oMath>
                </a14:m>
                <a:r>
                  <a:rPr lang="en-US" sz="2000" dirty="0"/>
                  <a:t>, such that </a:t>
                </a:r>
                <a14:m>
                  <m:oMath xmlns:m="http://schemas.openxmlformats.org/officeDocument/2006/math">
                    <m:r>
                      <a:rPr lang="en-US" sz="2000" b="0" i="1" smtClean="0">
                        <a:latin typeface="Cambria Math" panose="02040503050406030204" pitchFamily="18" charset="0"/>
                      </a:rPr>
                      <m:t>𝐾</m:t>
                    </m:r>
                  </m:oMath>
                </a14:m>
                <a:r>
                  <a:rPr lang="en-US" sz="2000" dirty="0"/>
                  <a:t> is the primitive root of </a:t>
                </a:r>
                <a14:m>
                  <m:oMath xmlns:m="http://schemas.openxmlformats.org/officeDocument/2006/math">
                    <m:r>
                      <a:rPr lang="en-US" sz="2000" b="0" i="1" smtClean="0">
                        <a:latin typeface="Cambria Math" panose="02040503050406030204" pitchFamily="18" charset="0"/>
                      </a:rPr>
                      <m:t>𝑞</m:t>
                    </m:r>
                    <m:r>
                      <a:rPr lang="en-US" sz="2000" b="0" i="1" smtClean="0">
                        <a:latin typeface="Cambria Math" panose="02040503050406030204" pitchFamily="18" charset="0"/>
                      </a:rPr>
                      <m:t>−1</m:t>
                    </m:r>
                  </m:oMath>
                </a14:m>
                <a:r>
                  <a:rPr lang="en-US" sz="2000" dirty="0"/>
                  <a:t> </a:t>
                </a:r>
                <a:r>
                  <a:rPr lang="en-US" sz="2000" dirty="0">
                    <a:highlight>
                      <a:srgbClr val="FFFF00"/>
                    </a:highlight>
                  </a:rPr>
                  <a:t>(Not </a:t>
                </a:r>
                <a14:m>
                  <m:oMath xmlns:m="http://schemas.openxmlformats.org/officeDocument/2006/math">
                    <m:r>
                      <a:rPr lang="en-US" sz="2000" b="0" i="1" smtClean="0">
                        <a:highlight>
                          <a:srgbClr val="FFFF00"/>
                        </a:highlight>
                        <a:latin typeface="Cambria Math" panose="02040503050406030204" pitchFamily="18" charset="0"/>
                      </a:rPr>
                      <m:t>𝑞</m:t>
                    </m:r>
                  </m:oMath>
                </a14:m>
                <a:r>
                  <a:rPr lang="en-US" sz="2000" dirty="0">
                    <a:highlight>
                      <a:srgbClr val="FFFF00"/>
                    </a:highlight>
                  </a:rPr>
                  <a:t>)</a:t>
                </a:r>
                <a:r>
                  <a:rPr lang="en-US" sz="2000" dirty="0"/>
                  <a:t>. Such that,  </a:t>
                </a:r>
                <a14:m>
                  <m:oMath xmlns:m="http://schemas.openxmlformats.org/officeDocument/2006/math">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gcd</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𝐾</m:t>
                            </m:r>
                            <m:r>
                              <a:rPr lang="en-US" sz="2000" b="0" i="1" smtClean="0">
                                <a:latin typeface="Cambria Math" panose="02040503050406030204" pitchFamily="18" charset="0"/>
                              </a:rPr>
                              <m:t>,</m:t>
                            </m:r>
                            <m:r>
                              <a:rPr lang="en-US" sz="2000" b="0" i="1" smtClean="0">
                                <a:latin typeface="Cambria Math" panose="02040503050406030204" pitchFamily="18" charset="0"/>
                              </a:rPr>
                              <m:t>𝑞</m:t>
                            </m:r>
                            <m:r>
                              <a:rPr lang="en-US" sz="2000" b="0" i="1" smtClean="0">
                                <a:latin typeface="Cambria Math" panose="02040503050406030204" pitchFamily="18" charset="0"/>
                              </a:rPr>
                              <m:t>−1</m:t>
                            </m:r>
                          </m:e>
                        </m:d>
                        <m:r>
                          <a:rPr lang="en-US" sz="2000" b="0" i="1" smtClean="0">
                            <a:latin typeface="Cambria Math" panose="02040503050406030204" pitchFamily="18" charset="0"/>
                          </a:rPr>
                          <m:t>=1</m:t>
                        </m:r>
                      </m:e>
                    </m:func>
                    <m:r>
                      <a:rPr lang="en-US" sz="2000" b="0" i="1" smtClean="0">
                        <a:latin typeface="Cambria Math" panose="02040503050406030204" pitchFamily="18" charset="0"/>
                      </a:rPr>
                      <m:t>.</m:t>
                    </m:r>
                  </m:oMath>
                </a14:m>
                <a:endParaRPr lang="en-US" sz="2000" dirty="0"/>
              </a:p>
              <a:p>
                <a:pPr lvl="1"/>
                <a:r>
                  <a:rPr lang="en-US" sz="2000" dirty="0"/>
                  <a:t>Compute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𝛼</m:t>
                        </m:r>
                      </m:e>
                      <m:sup>
                        <m:r>
                          <a:rPr lang="en-US" sz="2000" b="0" i="1" smtClean="0">
                            <a:latin typeface="Cambria Math" panose="02040503050406030204" pitchFamily="18" charset="0"/>
                          </a:rPr>
                          <m:t>𝐾</m:t>
                        </m:r>
                      </m:sup>
                    </m:sSup>
                    <m:r>
                      <a:rPr lang="en-US" sz="2000" b="0" i="1" smtClean="0">
                        <a:latin typeface="Cambria Math" panose="02040503050406030204" pitchFamily="18" charset="0"/>
                      </a:rPr>
                      <m:t> </m:t>
                    </m:r>
                    <m:r>
                      <a:rPr lang="en-US" sz="2000" b="0" i="1" smtClean="0">
                        <a:latin typeface="Cambria Math" panose="02040503050406030204" pitchFamily="18" charset="0"/>
                      </a:rPr>
                      <m:t>𝑚𝑜𝑑</m:t>
                    </m:r>
                    <m:r>
                      <a:rPr lang="en-US" sz="2000" b="0" i="1" smtClean="0">
                        <a:latin typeface="Cambria Math" panose="02040503050406030204" pitchFamily="18" charset="0"/>
                      </a:rPr>
                      <m:t> </m:t>
                    </m:r>
                    <m:r>
                      <a:rPr lang="en-US" sz="2000" b="0" i="1" smtClean="0">
                        <a:latin typeface="Cambria Math" panose="02040503050406030204" pitchFamily="18" charset="0"/>
                      </a:rPr>
                      <m:t>𝑞</m:t>
                    </m:r>
                  </m:oMath>
                </a14:m>
                <a:r>
                  <a:rPr lang="en-US" sz="2000" dirty="0"/>
                  <a:t>. Note that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oMath>
                </a14:m>
                <a:r>
                  <a:rPr lang="en-US" sz="2000" dirty="0"/>
                  <a:t>is the same as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1</m:t>
                        </m:r>
                      </m:sub>
                    </m:sSub>
                  </m:oMath>
                </a14:m>
                <a:r>
                  <a:rPr lang="en-US" sz="2000" dirty="0"/>
                  <a:t>in Elgamal Encryption.</a:t>
                </a:r>
              </a:p>
              <a:p>
                <a:pPr lvl="1"/>
                <a:r>
                  <a:rPr lang="en-US" sz="2000" dirty="0"/>
                  <a:t>Find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𝐾</m:t>
                        </m:r>
                      </m:e>
                      <m:sup>
                        <m:r>
                          <a:rPr lang="en-US" sz="2000" b="0" i="1" smtClean="0">
                            <a:latin typeface="Cambria Math" panose="02040503050406030204" pitchFamily="18" charset="0"/>
                          </a:rPr>
                          <m:t>−1</m:t>
                        </m:r>
                      </m:sup>
                    </m:sSup>
                    <m:r>
                      <a:rPr lang="en-US" sz="2000" b="0" i="1" smtClean="0">
                        <a:latin typeface="Cambria Math" panose="02040503050406030204" pitchFamily="18" charset="0"/>
                      </a:rPr>
                      <m:t> </m:t>
                    </m:r>
                    <m:r>
                      <a:rPr lang="en-US" sz="2000" b="0" i="1" smtClean="0">
                        <a:latin typeface="Cambria Math" panose="02040503050406030204" pitchFamily="18" charset="0"/>
                      </a:rPr>
                      <m:t>𝑚𝑜𝑑</m:t>
                    </m:r>
                    <m:r>
                      <a:rPr lang="en-US" sz="2000" b="0" i="1" smtClean="0">
                        <a:latin typeface="Cambria Math" panose="02040503050406030204" pitchFamily="18" charset="0"/>
                      </a:rPr>
                      <m:t> (</m:t>
                    </m:r>
                    <m:r>
                      <a:rPr lang="en-US" sz="2000" b="0" i="1" smtClean="0">
                        <a:latin typeface="Cambria Math" panose="02040503050406030204" pitchFamily="18" charset="0"/>
                      </a:rPr>
                      <m:t>𝑞</m:t>
                    </m:r>
                    <m:r>
                      <a:rPr lang="en-US" sz="2000" b="0" i="1" smtClean="0">
                        <a:latin typeface="Cambria Math" panose="02040503050406030204" pitchFamily="18" charset="0"/>
                      </a:rPr>
                      <m:t>−1)</m:t>
                    </m:r>
                  </m:oMath>
                </a14:m>
                <a:r>
                  <a:rPr lang="en-US" sz="2000" dirty="0"/>
                  <a:t>.</a:t>
                </a:r>
              </a:p>
              <a:p>
                <a:pPr lvl="1"/>
                <a:r>
                  <a:rPr lang="en-US" sz="2000" dirty="0"/>
                  <a:t>Compute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𝐾</m:t>
                        </m:r>
                      </m:e>
                      <m:sup>
                        <m:r>
                          <a:rPr lang="en-US" sz="2000" b="0" i="1" smtClean="0">
                            <a:latin typeface="Cambria Math" panose="02040503050406030204" pitchFamily="18" charset="0"/>
                          </a:rPr>
                          <m:t>−1</m:t>
                        </m:r>
                      </m:sup>
                    </m:sSup>
                    <m:r>
                      <a:rPr lang="en-US" sz="2000" b="0" i="1" smtClean="0">
                        <a:latin typeface="Cambria Math" panose="02040503050406030204" pitchFamily="18" charset="0"/>
                      </a:rPr>
                      <m:t> </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𝑚</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𝐴</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𝑚𝑜𝑑</m:t>
                    </m:r>
                    <m:r>
                      <a:rPr lang="en-US" sz="2000" b="0" i="1" smtClean="0">
                        <a:latin typeface="Cambria Math" panose="02040503050406030204" pitchFamily="18" charset="0"/>
                      </a:rPr>
                      <m:t> (</m:t>
                    </m:r>
                    <m:r>
                      <a:rPr lang="en-US" sz="2000" b="0" i="1" smtClean="0">
                        <a:latin typeface="Cambria Math" panose="02040503050406030204" pitchFamily="18" charset="0"/>
                      </a:rPr>
                      <m:t>𝑞</m:t>
                    </m:r>
                    <m:r>
                      <a:rPr lang="en-US" sz="2000" b="0" i="1" smtClean="0">
                        <a:latin typeface="Cambria Math" panose="02040503050406030204" pitchFamily="18" charset="0"/>
                      </a:rPr>
                      <m:t>−1)</m:t>
                    </m:r>
                  </m:oMath>
                </a14:m>
                <a:r>
                  <a:rPr lang="en-US" sz="2000" dirty="0"/>
                  <a:t>.</a:t>
                </a:r>
              </a:p>
              <a:p>
                <a:pPr lvl="1"/>
                <a:r>
                  <a:rPr lang="en-US" sz="2000" dirty="0"/>
                  <a:t>From step Two, getting the signature of two pair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1</m:t>
                        </m:r>
                      </m:sub>
                    </m:sSub>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2</m:t>
                        </m:r>
                      </m:sub>
                    </m:sSub>
                  </m:oMath>
                </a14:m>
                <a:r>
                  <a:rPr lang="en-US" sz="2000" dirty="0"/>
                  <a:t>)</a:t>
                </a:r>
              </a:p>
            </p:txBody>
          </p:sp>
        </mc:Choice>
        <mc:Fallback xmlns="">
          <p:sp>
            <p:nvSpPr>
              <p:cNvPr id="3" name="Content Placeholder 2">
                <a:extLst>
                  <a:ext uri="{FF2B5EF4-FFF2-40B4-BE49-F238E27FC236}">
                    <a16:creationId xmlns:a16="http://schemas.microsoft.com/office/drawing/2014/main" id="{D8B78ACD-1FA0-4A54-BD3D-AC4820CA4213}"/>
                  </a:ext>
                </a:extLst>
              </p:cNvPr>
              <p:cNvSpPr>
                <a:spLocks noGrp="1" noRot="1" noChangeAspect="1" noMove="1" noResize="1" noEditPoints="1" noAdjustHandles="1" noChangeArrowheads="1" noChangeShapeType="1" noTextEdit="1"/>
              </p:cNvSpPr>
              <p:nvPr>
                <p:ph idx="1"/>
              </p:nvPr>
            </p:nvSpPr>
            <p:spPr>
              <a:xfrm>
                <a:off x="4447308" y="591344"/>
                <a:ext cx="6906491" cy="5585619"/>
              </a:xfrm>
              <a:blipFill>
                <a:blip r:embed="rId2"/>
                <a:stretch>
                  <a:fillRect l="-795" r="-795"/>
                </a:stretch>
              </a:blipFill>
            </p:spPr>
            <p:txBody>
              <a:bodyPr/>
              <a:lstStyle/>
              <a:p>
                <a:r>
                  <a:rPr lang="en-US">
                    <a:noFill/>
                  </a:rPr>
                  <a:t> </a:t>
                </a:r>
              </a:p>
            </p:txBody>
          </p:sp>
        </mc:Fallback>
      </mc:AlternateContent>
    </p:spTree>
    <p:extLst>
      <p:ext uri="{BB962C8B-B14F-4D97-AF65-F5344CB8AC3E}">
        <p14:creationId xmlns:p14="http://schemas.microsoft.com/office/powerpoint/2010/main" val="1596982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2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44EE87-5989-48A6-8A96-3E5FA9E9C169}"/>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Elgamal DS </a:t>
            </a:r>
            <a:br>
              <a:rPr lang="en-US" dirty="0">
                <a:solidFill>
                  <a:srgbClr val="FFFFFF"/>
                </a:solidFill>
              </a:rPr>
            </a:br>
            <a:r>
              <a:rPr lang="en-US" sz="3200" b="1" i="1" u="sng" dirty="0">
                <a:solidFill>
                  <a:srgbClr val="FFFFFF"/>
                </a:solidFill>
              </a:rPr>
              <a:t>Verifying Signature</a:t>
            </a:r>
          </a:p>
        </p:txBody>
      </p:sp>
      <p:sp>
        <p:nvSpPr>
          <p:cNvPr id="4" name="Date Placeholder 3">
            <a:extLst>
              <a:ext uri="{FF2B5EF4-FFF2-40B4-BE49-F238E27FC236}">
                <a16:creationId xmlns:a16="http://schemas.microsoft.com/office/drawing/2014/main" id="{67AAF77B-871A-41A4-9369-20F4971D513C}"/>
              </a:ext>
            </a:extLst>
          </p:cNvPr>
          <p:cNvSpPr>
            <a:spLocks noGrp="1"/>
          </p:cNvSpPr>
          <p:nvPr>
            <p:ph type="dt" sz="half" idx="10"/>
          </p:nvPr>
        </p:nvSpPr>
        <p:spPr>
          <a:xfrm>
            <a:off x="838200" y="635635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75E0B30-C509-4E9E-BF0B-DC8ACDF3B06F}" type="datetime1">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12/7/2025</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84DDAB7-7E85-4C6A-8D37-2FB63BFA3A57}"/>
              </a:ext>
            </a:extLst>
          </p:cNvPr>
          <p:cNvSpPr>
            <a:spLocks noGrp="1"/>
          </p:cNvSpPr>
          <p:nvPr>
            <p:ph type="ftr" sz="quarter" idx="11"/>
          </p:nvPr>
        </p:nvSpPr>
        <p:spPr>
          <a:xfrm>
            <a:off x="4447308" y="6356350"/>
            <a:ext cx="4842466"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p>
        </p:txBody>
      </p:sp>
      <p:sp>
        <p:nvSpPr>
          <p:cNvPr id="6" name="Slide Number Placeholder 5">
            <a:extLst>
              <a:ext uri="{FF2B5EF4-FFF2-40B4-BE49-F238E27FC236}">
                <a16:creationId xmlns:a16="http://schemas.microsoft.com/office/drawing/2014/main" id="{893ED207-B829-49C3-B00C-04061CC82257}"/>
              </a:ext>
            </a:extLst>
          </p:cNvPr>
          <p:cNvSpPr>
            <a:spLocks noGrp="1"/>
          </p:cNvSpPr>
          <p:nvPr>
            <p:ph type="sldNum" sz="quarter" idx="12"/>
          </p:nvPr>
        </p:nvSpPr>
        <p:spPr>
          <a:xfrm>
            <a:off x="9819860" y="6356350"/>
            <a:ext cx="1533939"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4B7E4EF-A1BD-40F4-AB7B-04F084DD9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7" name="Arc 2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B78ACD-1FA0-4A54-BD3D-AC4820CA4213}"/>
                  </a:ext>
                </a:extLst>
              </p:cNvPr>
              <p:cNvSpPr>
                <a:spLocks noGrp="1"/>
              </p:cNvSpPr>
              <p:nvPr>
                <p:ph idx="1"/>
              </p:nvPr>
            </p:nvSpPr>
            <p:spPr>
              <a:xfrm>
                <a:off x="4445248" y="1314098"/>
                <a:ext cx="6906491" cy="2681127"/>
              </a:xfrm>
            </p:spPr>
            <p:txBody>
              <a:bodyPr anchor="ctr">
                <a:normAutofit fontScale="70000" lnSpcReduction="20000"/>
              </a:bodyPr>
              <a:lstStyle/>
              <a:p>
                <a:r>
                  <a:rPr lang="en-US" sz="3600" dirty="0"/>
                  <a:t>The receiver can verify the signature using below two steps:</a:t>
                </a:r>
              </a:p>
              <a:p>
                <a:endParaRPr lang="en-US" sz="3600" dirty="0"/>
              </a:p>
              <a:p>
                <a:pPr lvl="1"/>
                <a:r>
                  <a:rPr lang="en-US" sz="3200" dirty="0"/>
                  <a:t>Compute </a:t>
                </a:r>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𝑉</m:t>
                        </m:r>
                      </m:e>
                      <m:sub>
                        <m:r>
                          <a:rPr lang="en-US" sz="3200" b="0" i="1" smtClean="0">
                            <a:latin typeface="Cambria Math" panose="02040503050406030204" pitchFamily="18" charset="0"/>
                          </a:rPr>
                          <m:t>1</m:t>
                        </m:r>
                      </m:sub>
                    </m:sSub>
                    <m:r>
                      <a:rPr lang="en-US" sz="3200" b="0" i="1" smtClean="0">
                        <a:latin typeface="Cambria Math" panose="02040503050406030204" pitchFamily="18" charset="0"/>
                      </a:rPr>
                      <m:t>= </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𝛼</m:t>
                        </m:r>
                      </m:e>
                      <m:sup>
                        <m:r>
                          <a:rPr lang="en-US" sz="3200" b="0" i="1" smtClean="0">
                            <a:latin typeface="Cambria Math" panose="02040503050406030204" pitchFamily="18" charset="0"/>
                          </a:rPr>
                          <m:t>𝑚</m:t>
                        </m:r>
                      </m:sup>
                    </m:sSup>
                    <m:r>
                      <a:rPr lang="en-US" sz="3200" b="0" i="1" smtClean="0">
                        <a:latin typeface="Cambria Math" panose="02040503050406030204" pitchFamily="18" charset="0"/>
                      </a:rPr>
                      <m:t> </m:t>
                    </m:r>
                    <m:r>
                      <a:rPr lang="en-US" sz="3200" b="0" i="1" smtClean="0">
                        <a:latin typeface="Cambria Math" panose="02040503050406030204" pitchFamily="18" charset="0"/>
                      </a:rPr>
                      <m:t>𝑚𝑜𝑑</m:t>
                    </m:r>
                    <m:r>
                      <a:rPr lang="en-US" sz="3200" b="0" i="1" smtClean="0">
                        <a:latin typeface="Cambria Math" panose="02040503050406030204" pitchFamily="18" charset="0"/>
                      </a:rPr>
                      <m:t> </m:t>
                    </m:r>
                    <m:r>
                      <a:rPr lang="en-US" sz="3200" b="0" i="1" smtClean="0">
                        <a:latin typeface="Cambria Math" panose="02040503050406030204" pitchFamily="18" charset="0"/>
                      </a:rPr>
                      <m:t>𝑞</m:t>
                    </m:r>
                  </m:oMath>
                </a14:m>
                <a:r>
                  <a:rPr lang="en-US" sz="3200" dirty="0"/>
                  <a:t>.</a:t>
                </a:r>
              </a:p>
              <a:p>
                <a:pPr lvl="1"/>
                <a:endParaRPr lang="en-US" sz="3200" dirty="0"/>
              </a:p>
              <a:p>
                <a:pPr lvl="1"/>
                <a:r>
                  <a:rPr lang="en-US" sz="3200" dirty="0"/>
                  <a:t>Compute </a:t>
                </a:r>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𝑉</m:t>
                        </m:r>
                      </m:e>
                      <m:sub>
                        <m:r>
                          <a:rPr lang="en-US" sz="3200" b="0" i="1" smtClean="0">
                            <a:latin typeface="Cambria Math" panose="02040503050406030204" pitchFamily="18" charset="0"/>
                          </a:rPr>
                          <m:t>2</m:t>
                        </m:r>
                      </m:sub>
                    </m:sSub>
                    <m:r>
                      <a:rPr lang="en-US" sz="3200" b="0" i="1" smtClean="0">
                        <a:latin typeface="Cambria Math" panose="02040503050406030204" pitchFamily="18" charset="0"/>
                      </a:rPr>
                      <m:t>= </m:t>
                    </m:r>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𝑌</m:t>
                        </m:r>
                      </m:e>
                      <m:sub>
                        <m:r>
                          <a:rPr lang="en-US" sz="3200" b="0" i="1" smtClean="0">
                            <a:latin typeface="Cambria Math" panose="02040503050406030204" pitchFamily="18" charset="0"/>
                          </a:rPr>
                          <m:t>𝐴</m:t>
                        </m:r>
                      </m:sub>
                      <m:sup>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𝑆</m:t>
                            </m:r>
                          </m:e>
                          <m:sub>
                            <m:r>
                              <a:rPr lang="en-US" sz="3200" b="0" i="1" smtClean="0">
                                <a:latin typeface="Cambria Math" panose="02040503050406030204" pitchFamily="18" charset="0"/>
                              </a:rPr>
                              <m:t>1</m:t>
                            </m:r>
                          </m:sub>
                        </m:sSub>
                      </m:sup>
                    </m:sSubSup>
                    <m:r>
                      <a:rPr lang="en-US" sz="3200" b="0" i="1" smtClean="0">
                        <a:latin typeface="Cambria Math" panose="02040503050406030204" pitchFamily="18" charset="0"/>
                      </a:rPr>
                      <m:t> </m:t>
                    </m:r>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𝑆</m:t>
                        </m:r>
                      </m:e>
                      <m:sub>
                        <m:r>
                          <a:rPr lang="en-US" sz="3200" b="0" i="1" smtClean="0">
                            <a:latin typeface="Cambria Math" panose="02040503050406030204" pitchFamily="18" charset="0"/>
                          </a:rPr>
                          <m:t>1</m:t>
                        </m:r>
                      </m:sub>
                      <m:sup>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𝑆</m:t>
                            </m:r>
                          </m:e>
                          <m:sub>
                            <m:r>
                              <a:rPr lang="en-US" sz="3200" b="0" i="1" smtClean="0">
                                <a:latin typeface="Cambria Math" panose="02040503050406030204" pitchFamily="18" charset="0"/>
                              </a:rPr>
                              <m:t>2</m:t>
                            </m:r>
                          </m:sub>
                        </m:sSub>
                      </m:sup>
                    </m:sSubSup>
                    <m:r>
                      <a:rPr lang="en-US" sz="3200" b="0" i="1" smtClean="0">
                        <a:latin typeface="Cambria Math" panose="02040503050406030204" pitchFamily="18" charset="0"/>
                      </a:rPr>
                      <m:t> </m:t>
                    </m:r>
                    <m:r>
                      <a:rPr lang="en-US" sz="3200" b="0" i="1" smtClean="0">
                        <a:latin typeface="Cambria Math" panose="02040503050406030204" pitchFamily="18" charset="0"/>
                      </a:rPr>
                      <m:t>𝑚𝑜𝑑</m:t>
                    </m:r>
                    <m:r>
                      <a:rPr lang="en-US" sz="3200" b="0" i="1" smtClean="0">
                        <a:latin typeface="Cambria Math" panose="02040503050406030204" pitchFamily="18" charset="0"/>
                      </a:rPr>
                      <m:t> </m:t>
                    </m:r>
                    <m:r>
                      <a:rPr lang="en-US" sz="3200" b="0" i="1" smtClean="0">
                        <a:latin typeface="Cambria Math" panose="02040503050406030204" pitchFamily="18" charset="0"/>
                      </a:rPr>
                      <m:t>𝑞</m:t>
                    </m:r>
                  </m:oMath>
                </a14:m>
                <a:r>
                  <a:rPr lang="en-US" sz="3200" dirty="0"/>
                  <a:t>.</a:t>
                </a:r>
              </a:p>
              <a:p>
                <a:pPr lvl="1"/>
                <a:endParaRPr lang="en-US" sz="3200" dirty="0"/>
              </a:p>
              <a:p>
                <a:r>
                  <a:rPr lang="en-US" sz="3600" dirty="0"/>
                  <a:t>The must condition is </a:t>
                </a: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𝑉</m:t>
                        </m:r>
                      </m:e>
                      <m:sub>
                        <m:r>
                          <a:rPr lang="en-US" sz="3600" i="1">
                            <a:latin typeface="Cambria Math" panose="02040503050406030204" pitchFamily="18" charset="0"/>
                          </a:rPr>
                          <m:t>1</m:t>
                        </m:r>
                      </m:sub>
                    </m:sSub>
                    <m:r>
                      <a:rPr lang="en-US" sz="3600" b="0" i="1" smtClean="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𝑉</m:t>
                        </m:r>
                      </m:e>
                      <m:sub>
                        <m:r>
                          <a:rPr lang="en-US" sz="3600" i="1">
                            <a:latin typeface="Cambria Math" panose="02040503050406030204" pitchFamily="18" charset="0"/>
                          </a:rPr>
                          <m:t>2</m:t>
                        </m:r>
                      </m:sub>
                    </m:sSub>
                  </m:oMath>
                </a14:m>
                <a:r>
                  <a:rPr lang="en-US" sz="3600" dirty="0"/>
                  <a:t>.</a:t>
                </a:r>
              </a:p>
            </p:txBody>
          </p:sp>
        </mc:Choice>
        <mc:Fallback xmlns="">
          <p:sp>
            <p:nvSpPr>
              <p:cNvPr id="3" name="Content Placeholder 2">
                <a:extLst>
                  <a:ext uri="{FF2B5EF4-FFF2-40B4-BE49-F238E27FC236}">
                    <a16:creationId xmlns:a16="http://schemas.microsoft.com/office/drawing/2014/main" id="{D8B78ACD-1FA0-4A54-BD3D-AC4820CA4213}"/>
                  </a:ext>
                </a:extLst>
              </p:cNvPr>
              <p:cNvSpPr>
                <a:spLocks noGrp="1" noRot="1" noChangeAspect="1" noMove="1" noResize="1" noEditPoints="1" noAdjustHandles="1" noChangeArrowheads="1" noChangeShapeType="1" noTextEdit="1"/>
              </p:cNvSpPr>
              <p:nvPr>
                <p:ph idx="1"/>
              </p:nvPr>
            </p:nvSpPr>
            <p:spPr>
              <a:xfrm>
                <a:off x="4445248" y="1314098"/>
                <a:ext cx="6906491" cy="2681127"/>
              </a:xfrm>
              <a:blipFill>
                <a:blip r:embed="rId2"/>
                <a:stretch>
                  <a:fillRect l="-1236" t="-5239" b="-5467"/>
                </a:stretch>
              </a:blipFill>
            </p:spPr>
            <p:txBody>
              <a:bodyPr/>
              <a:lstStyle/>
              <a:p>
                <a:r>
                  <a:rPr lang="en-US">
                    <a:noFill/>
                  </a:rPr>
                  <a:t> </a:t>
                </a:r>
              </a:p>
            </p:txBody>
          </p:sp>
        </mc:Fallback>
      </mc:AlternateContent>
    </p:spTree>
    <p:extLst>
      <p:ext uri="{BB962C8B-B14F-4D97-AF65-F5344CB8AC3E}">
        <p14:creationId xmlns:p14="http://schemas.microsoft.com/office/powerpoint/2010/main" val="605082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82D8DA-CBCA-8F45-13CC-ED719EB5AAD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6FDD006-75C1-34C0-EB1E-228542E0E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Desks in empty classroom">
            <a:extLst>
              <a:ext uri="{FF2B5EF4-FFF2-40B4-BE49-F238E27FC236}">
                <a16:creationId xmlns:a16="http://schemas.microsoft.com/office/drawing/2014/main" id="{E8B90F89-44C5-963F-BB0E-D60A7800D829}"/>
              </a:ext>
            </a:extLst>
          </p:cNvPr>
          <p:cNvPicPr>
            <a:picLocks noChangeAspect="1"/>
          </p:cNvPicPr>
          <p:nvPr/>
        </p:nvPicPr>
        <p:blipFill rotWithShape="1">
          <a:blip r:embed="rId2"/>
          <a:srcRect t="3893" b="1543"/>
          <a:stretch/>
        </p:blipFill>
        <p:spPr>
          <a:xfrm>
            <a:off x="0" y="10"/>
            <a:ext cx="9669642" cy="6857990"/>
          </a:xfrm>
          <a:prstGeom prst="rect">
            <a:avLst/>
          </a:prstGeom>
        </p:spPr>
      </p:pic>
      <p:sp>
        <p:nvSpPr>
          <p:cNvPr id="14" name="Rectangle 13">
            <a:extLst>
              <a:ext uri="{FF2B5EF4-FFF2-40B4-BE49-F238E27FC236}">
                <a16:creationId xmlns:a16="http://schemas.microsoft.com/office/drawing/2014/main" id="{43663B81-C604-91C7-A5CC-AF608C1CB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E11709E-B848-59F5-F970-1EB5069E27FA}"/>
              </a:ext>
            </a:extLst>
          </p:cNvPr>
          <p:cNvSpPr>
            <a:spLocks noGrp="1"/>
          </p:cNvSpPr>
          <p:nvPr>
            <p:ph idx="1"/>
          </p:nvPr>
        </p:nvSpPr>
        <p:spPr>
          <a:xfrm>
            <a:off x="6843133" y="2021606"/>
            <a:ext cx="5257800" cy="3029897"/>
          </a:xfrm>
        </p:spPr>
        <p:txBody>
          <a:bodyPr>
            <a:noAutofit/>
          </a:bodyPr>
          <a:lstStyle/>
          <a:p>
            <a:pPr marL="0" indent="0" algn="ctr">
              <a:buNone/>
            </a:pPr>
            <a:r>
              <a:rPr lang="en-US" sz="10000" b="1" dirty="0">
                <a:solidFill>
                  <a:srgbClr val="0070C0"/>
                </a:solidFill>
              </a:rPr>
              <a:t>CLASS </a:t>
            </a:r>
          </a:p>
          <a:p>
            <a:pPr marL="0" indent="0" algn="ctr">
              <a:buNone/>
            </a:pPr>
            <a:r>
              <a:rPr lang="en-US" sz="10000" b="1" dirty="0">
                <a:solidFill>
                  <a:srgbClr val="0070C0"/>
                </a:solidFill>
              </a:rPr>
              <a:t>END</a:t>
            </a:r>
          </a:p>
        </p:txBody>
      </p:sp>
      <p:sp>
        <p:nvSpPr>
          <p:cNvPr id="4" name="Date Placeholder 3">
            <a:extLst>
              <a:ext uri="{FF2B5EF4-FFF2-40B4-BE49-F238E27FC236}">
                <a16:creationId xmlns:a16="http://schemas.microsoft.com/office/drawing/2014/main" id="{3C43D099-C306-EEDA-AA9F-997D099FB8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142498-E241-4D5D-8674-B4E92F3856D3}"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29840AF-58EB-A8FD-3BC7-36F2ABB19F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Security</a:t>
            </a:r>
          </a:p>
        </p:txBody>
      </p:sp>
      <p:sp>
        <p:nvSpPr>
          <p:cNvPr id="9" name="Slide Number Placeholder 8">
            <a:extLst>
              <a:ext uri="{FF2B5EF4-FFF2-40B4-BE49-F238E27FC236}">
                <a16:creationId xmlns:a16="http://schemas.microsoft.com/office/drawing/2014/main" id="{EA298026-01E6-47C5-69AE-33CDB93438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FB42A0-C75B-4EC4-AB4A-D0F038272FD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376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872518-C74F-4F7E-8CF1-F33FE12D4193}"/>
              </a:ext>
            </a:extLst>
          </p:cNvPr>
          <p:cNvSpPr>
            <a:spLocks noGrp="1"/>
          </p:cNvSpPr>
          <p:nvPr>
            <p:ph type="title"/>
          </p:nvPr>
        </p:nvSpPr>
        <p:spPr>
          <a:xfrm>
            <a:off x="6094105" y="802955"/>
            <a:ext cx="4977976" cy="1454051"/>
          </a:xfrm>
        </p:spPr>
        <p:txBody>
          <a:bodyPr>
            <a:normAutofit/>
          </a:bodyPr>
          <a:lstStyle/>
          <a:p>
            <a:r>
              <a:rPr lang="en-US">
                <a:solidFill>
                  <a:srgbClr val="000000"/>
                </a:solidFill>
              </a:rPr>
              <a:t>Introduction</a:t>
            </a:r>
          </a:p>
        </p:txBody>
      </p:sp>
      <p:sp>
        <p:nvSpPr>
          <p:cNvPr id="1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Questions">
            <a:extLst>
              <a:ext uri="{FF2B5EF4-FFF2-40B4-BE49-F238E27FC236}">
                <a16:creationId xmlns:a16="http://schemas.microsoft.com/office/drawing/2014/main" id="{8BB5753A-90E1-44DF-8D46-B8328D41A9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3FBFF26F-1F9F-4990-9EF8-EF5B44E01EAF}"/>
              </a:ext>
            </a:extLst>
          </p:cNvPr>
          <p:cNvSpPr>
            <a:spLocks noGrp="1"/>
          </p:cNvSpPr>
          <p:nvPr>
            <p:ph idx="1"/>
          </p:nvPr>
        </p:nvSpPr>
        <p:spPr>
          <a:xfrm>
            <a:off x="6090574" y="2421682"/>
            <a:ext cx="4977578" cy="3639289"/>
          </a:xfrm>
        </p:spPr>
        <p:txBody>
          <a:bodyPr anchor="ctr">
            <a:normAutofit/>
          </a:bodyPr>
          <a:lstStyle/>
          <a:p>
            <a:pPr marL="463550" indent="-463550"/>
            <a:r>
              <a:rPr lang="en-US" sz="2000" dirty="0">
                <a:solidFill>
                  <a:srgbClr val="000000"/>
                </a:solidFill>
              </a:rPr>
              <a:t>To understand the Diffie-Hellman key exchanging algorithm, we have to know :</a:t>
            </a:r>
          </a:p>
          <a:p>
            <a:pPr marL="463550" indent="-463550"/>
            <a:endParaRPr lang="en-US" sz="2000" dirty="0">
              <a:solidFill>
                <a:srgbClr val="000000"/>
              </a:solidFill>
            </a:endParaRPr>
          </a:p>
          <a:p>
            <a:pPr marL="920750" lvl="1" indent="-463550">
              <a:buFont typeface="+mj-lt"/>
              <a:buAutoNum type="arabicPeriod"/>
            </a:pPr>
            <a:r>
              <a:rPr lang="en-US" sz="2000" dirty="0">
                <a:solidFill>
                  <a:srgbClr val="000000"/>
                </a:solidFill>
              </a:rPr>
              <a:t>Primitive root of a number.</a:t>
            </a:r>
          </a:p>
          <a:p>
            <a:pPr marL="920750" lvl="1" indent="-463550">
              <a:buFont typeface="+mj-lt"/>
              <a:buAutoNum type="arabicPeriod"/>
            </a:pPr>
            <a:endParaRPr lang="en-US" sz="2000" dirty="0">
              <a:solidFill>
                <a:srgbClr val="000000"/>
              </a:solidFill>
            </a:endParaRPr>
          </a:p>
          <a:p>
            <a:pPr marL="920750" lvl="1" indent="-463550">
              <a:buFont typeface="+mj-lt"/>
              <a:buAutoNum type="arabicPeriod"/>
            </a:pPr>
            <a:r>
              <a:rPr lang="en-US" sz="2000" dirty="0">
                <a:solidFill>
                  <a:srgbClr val="000000"/>
                </a:solidFill>
              </a:rPr>
              <a:t>Discrete logarithm.  </a:t>
            </a:r>
          </a:p>
        </p:txBody>
      </p:sp>
      <p:sp>
        <p:nvSpPr>
          <p:cNvPr id="4" name="Date Placeholder 3">
            <a:extLst>
              <a:ext uri="{FF2B5EF4-FFF2-40B4-BE49-F238E27FC236}">
                <a16:creationId xmlns:a16="http://schemas.microsoft.com/office/drawing/2014/main" id="{72848B90-3BDE-443A-AB55-F5482341C46C}"/>
              </a:ext>
            </a:extLst>
          </p:cNvPr>
          <p:cNvSpPr>
            <a:spLocks noGrp="1"/>
          </p:cNvSpPr>
          <p:nvPr>
            <p:ph type="dt" sz="half" idx="10"/>
          </p:nvPr>
        </p:nvSpPr>
        <p:spPr>
          <a:xfrm>
            <a:off x="805659" y="6223702"/>
            <a:ext cx="3108065" cy="314067"/>
          </a:xfrm>
        </p:spPr>
        <p:txBody>
          <a:bodyPr>
            <a:normAutofit/>
          </a:bodyPr>
          <a:lstStyle/>
          <a:p>
            <a:pPr>
              <a:spcAft>
                <a:spcPts val="600"/>
              </a:spcAft>
            </a:pPr>
            <a:fld id="{A0CB3CE3-4808-4471-9FF9-17296EFB8F8A}" type="datetime1">
              <a:rPr lang="en-US" sz="1100" smtClean="0">
                <a:solidFill>
                  <a:srgbClr val="898989"/>
                </a:solidFill>
              </a:rPr>
              <a:t>12/7/2025</a:t>
            </a:fld>
            <a:endParaRPr lang="en-US" sz="1100">
              <a:solidFill>
                <a:srgbClr val="898989"/>
              </a:solidFill>
            </a:endParaRPr>
          </a:p>
        </p:txBody>
      </p:sp>
      <p:sp>
        <p:nvSpPr>
          <p:cNvPr id="5" name="Footer Placeholder 4">
            <a:extLst>
              <a:ext uri="{FF2B5EF4-FFF2-40B4-BE49-F238E27FC236}">
                <a16:creationId xmlns:a16="http://schemas.microsoft.com/office/drawing/2014/main" id="{D3CAFF34-7536-4C86-B272-A419B870C9C4}"/>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Information Security</a:t>
            </a:r>
          </a:p>
        </p:txBody>
      </p:sp>
      <p:sp>
        <p:nvSpPr>
          <p:cNvPr id="6" name="Slide Number Placeholder 5">
            <a:extLst>
              <a:ext uri="{FF2B5EF4-FFF2-40B4-BE49-F238E27FC236}">
                <a16:creationId xmlns:a16="http://schemas.microsoft.com/office/drawing/2014/main" id="{2994F75A-B62F-4729-B5C6-075BE3865112}"/>
              </a:ext>
            </a:extLst>
          </p:cNvPr>
          <p:cNvSpPr>
            <a:spLocks noGrp="1"/>
          </p:cNvSpPr>
          <p:nvPr>
            <p:ph type="sldNum" sz="quarter" idx="12"/>
          </p:nvPr>
        </p:nvSpPr>
        <p:spPr>
          <a:xfrm>
            <a:off x="10825930" y="6223702"/>
            <a:ext cx="570728" cy="314067"/>
          </a:xfrm>
        </p:spPr>
        <p:txBody>
          <a:bodyPr>
            <a:normAutofit/>
          </a:bodyPr>
          <a:lstStyle/>
          <a:p>
            <a:pPr>
              <a:spcAft>
                <a:spcPts val="600"/>
              </a:spcAft>
            </a:pPr>
            <a:fld id="{34B7E4EF-A1BD-40F4-AB7B-04F084DD991D}" type="slidenum">
              <a:rPr lang="en-US" sz="1100" smtClean="0">
                <a:solidFill>
                  <a:srgbClr val="898989"/>
                </a:solidFill>
              </a:rPr>
              <a:pPr>
                <a:spcAft>
                  <a:spcPts val="600"/>
                </a:spcAft>
              </a:pPr>
              <a:t>4</a:t>
            </a:fld>
            <a:endParaRPr lang="en-US" sz="1100">
              <a:solidFill>
                <a:srgbClr val="898989"/>
              </a:solidFill>
            </a:endParaRPr>
          </a:p>
        </p:txBody>
      </p:sp>
    </p:spTree>
    <p:extLst>
      <p:ext uri="{BB962C8B-B14F-4D97-AF65-F5344CB8AC3E}">
        <p14:creationId xmlns:p14="http://schemas.microsoft.com/office/powerpoint/2010/main" val="1238753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72518-C74F-4F7E-8CF1-F33FE12D4193}"/>
              </a:ext>
            </a:extLst>
          </p:cNvPr>
          <p:cNvSpPr>
            <a:spLocks noGrp="1"/>
          </p:cNvSpPr>
          <p:nvPr>
            <p:ph type="title"/>
          </p:nvPr>
        </p:nvSpPr>
        <p:spPr>
          <a:xfrm>
            <a:off x="838200" y="365125"/>
            <a:ext cx="10515600" cy="1325563"/>
          </a:xfrm>
        </p:spPr>
        <p:txBody>
          <a:bodyPr/>
          <a:lstStyle/>
          <a:p>
            <a:r>
              <a:rPr lang="en-US" dirty="0"/>
              <a:t>Introduction</a:t>
            </a:r>
            <a:br>
              <a:rPr lang="en-US" dirty="0"/>
            </a:br>
            <a:r>
              <a:rPr lang="en-US" sz="4000" i="1" dirty="0"/>
              <a:t>Discrete Logarithm </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FBFF26F-1F9F-4990-9EF8-EF5B44E01EAF}"/>
                  </a:ext>
                </a:extLst>
              </p:cNvPr>
              <p:cNvSpPr>
                <a:spLocks noGrp="1"/>
              </p:cNvSpPr>
              <p:nvPr>
                <p:ph idx="1"/>
              </p:nvPr>
            </p:nvSpPr>
            <p:spPr>
              <a:xfrm>
                <a:off x="838200" y="1825625"/>
                <a:ext cx="10515600" cy="4351338"/>
              </a:xfrm>
            </p:spPr>
            <p:txBody>
              <a:bodyPr>
                <a:normAutofit/>
              </a:bodyPr>
              <a:lstStyle/>
              <a:p>
                <a:r>
                  <a:rPr lang="en-US" dirty="0"/>
                  <a:t>For any integer </a:t>
                </a:r>
                <a14:m>
                  <m:oMath xmlns:m="http://schemas.openxmlformats.org/officeDocument/2006/math">
                    <m:r>
                      <a:rPr lang="en-US" i="1" dirty="0" smtClean="0">
                        <a:solidFill>
                          <a:srgbClr val="FF0000"/>
                        </a:solidFill>
                        <a:latin typeface="Cambria Math" panose="02040503050406030204" pitchFamily="18" charset="0"/>
                      </a:rPr>
                      <m:t>𝑏</m:t>
                    </m:r>
                  </m:oMath>
                </a14:m>
                <a:r>
                  <a:rPr lang="en-US" i="1" dirty="0"/>
                  <a:t> </a:t>
                </a:r>
                <a:r>
                  <a:rPr lang="en-US" dirty="0"/>
                  <a:t>and a any primitive root </a:t>
                </a:r>
                <a:r>
                  <a:rPr lang="en-US" i="1" dirty="0">
                    <a:solidFill>
                      <a:srgbClr val="FF0000"/>
                    </a:solidFill>
                    <a:latin typeface="Cambria Math" panose="02040503050406030204" pitchFamily="18" charset="0"/>
                  </a:rPr>
                  <a:t>a</a:t>
                </a:r>
                <a:r>
                  <a:rPr lang="en-US" i="1" dirty="0"/>
                  <a:t> </a:t>
                </a:r>
                <a:r>
                  <a:rPr lang="en-US" dirty="0"/>
                  <a:t>of prime number </a:t>
                </a:r>
                <a:r>
                  <a:rPr lang="en-US" i="1" dirty="0">
                    <a:solidFill>
                      <a:srgbClr val="FF0000"/>
                    </a:solidFill>
                    <a:latin typeface="Cambria Math" panose="02040503050406030204" pitchFamily="18" charset="0"/>
                  </a:rPr>
                  <a:t>p</a:t>
                </a:r>
                <a:r>
                  <a:rPr lang="en-US" dirty="0"/>
                  <a:t>, we can find a unique exponent </a:t>
                </a:r>
                <a:r>
                  <a:rPr lang="en-US" i="1" dirty="0" err="1">
                    <a:solidFill>
                      <a:srgbClr val="FF0000"/>
                    </a:solidFill>
                    <a:latin typeface="Cambria Math" panose="02040503050406030204" pitchFamily="18" charset="0"/>
                  </a:rPr>
                  <a:t>i</a:t>
                </a:r>
                <a:r>
                  <a:rPr lang="en-US" i="1" dirty="0"/>
                  <a:t> </a:t>
                </a:r>
                <a:r>
                  <a:rPr lang="en-US" dirty="0"/>
                  <a:t>such that</a:t>
                </a:r>
              </a:p>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𝑖</m:t>
                          </m:r>
                        </m:sup>
                      </m:sSup>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𝑤h𝑒𝑟𝑒</m:t>
                      </m:r>
                      <m:r>
                        <a:rPr lang="en-US" b="0" i="1" smtClean="0">
                          <a:latin typeface="Cambria Math" panose="02040503050406030204" pitchFamily="18" charset="0"/>
                        </a:rPr>
                        <m:t> 0≤</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oMath>
                  </m:oMathPara>
                </a14:m>
                <a:endParaRPr lang="en-US" dirty="0"/>
              </a:p>
              <a:p>
                <a:pPr algn="just"/>
                <a:endParaRPr lang="en-US" dirty="0"/>
              </a:p>
              <a:p>
                <a:r>
                  <a:rPr lang="en-US" dirty="0"/>
                  <a:t>The exponent</a:t>
                </a:r>
                <a:r>
                  <a:rPr lang="en-US" i="1" dirty="0">
                    <a:solidFill>
                      <a:srgbClr val="FF0000"/>
                    </a:solidFill>
                    <a:latin typeface="Cambria Math" panose="02040503050406030204" pitchFamily="18" charset="0"/>
                  </a:rPr>
                  <a:t> </a:t>
                </a:r>
                <a:r>
                  <a:rPr lang="en-US" i="1" dirty="0" err="1">
                    <a:solidFill>
                      <a:srgbClr val="FF0000"/>
                    </a:solidFill>
                    <a:latin typeface="Cambria Math" panose="02040503050406030204" pitchFamily="18" charset="0"/>
                  </a:rPr>
                  <a:t>i</a:t>
                </a:r>
                <a:r>
                  <a:rPr lang="en-US" i="1" dirty="0">
                    <a:solidFill>
                      <a:srgbClr val="FF0000"/>
                    </a:solidFill>
                    <a:latin typeface="Cambria Math" panose="02040503050406030204" pitchFamily="18" charset="0"/>
                  </a:rPr>
                  <a:t> </a:t>
                </a:r>
                <a:r>
                  <a:rPr lang="en-US" dirty="0"/>
                  <a:t>is referred to as the </a:t>
                </a:r>
                <a:r>
                  <a:rPr lang="en-US" b="1" dirty="0"/>
                  <a:t>discrete logarithm </a:t>
                </a:r>
                <a:r>
                  <a:rPr lang="en-US" dirty="0"/>
                  <a:t>of </a:t>
                </a:r>
                <a:r>
                  <a:rPr lang="en-US" i="1" dirty="0">
                    <a:solidFill>
                      <a:srgbClr val="FF0000"/>
                    </a:solidFill>
                    <a:latin typeface="Cambria Math" panose="02040503050406030204" pitchFamily="18" charset="0"/>
                  </a:rPr>
                  <a:t>b</a:t>
                </a:r>
                <a:r>
                  <a:rPr lang="en-US" i="1" dirty="0"/>
                  <a:t> </a:t>
                </a:r>
                <a:r>
                  <a:rPr lang="en-US" dirty="0"/>
                  <a:t>for the base </a:t>
                </a:r>
                <a:r>
                  <a:rPr lang="en-US" i="1" dirty="0">
                    <a:solidFill>
                      <a:srgbClr val="FF0000"/>
                    </a:solidFill>
                    <a:latin typeface="Cambria Math" panose="02040503050406030204" pitchFamily="18" charset="0"/>
                  </a:rPr>
                  <a:t>a</a:t>
                </a:r>
                <a:r>
                  <a:rPr lang="en-US" dirty="0"/>
                  <a:t>, mod </a:t>
                </a:r>
                <a:r>
                  <a:rPr lang="en-US" i="1" dirty="0">
                    <a:solidFill>
                      <a:srgbClr val="FF0000"/>
                    </a:solidFill>
                    <a:latin typeface="Cambria Math" panose="02040503050406030204" pitchFamily="18" charset="0"/>
                  </a:rPr>
                  <a:t>p</a:t>
                </a:r>
                <a:r>
                  <a:rPr lang="en-US" dirty="0"/>
                  <a:t>. </a:t>
                </a:r>
              </a:p>
              <a:p>
                <a:pPr lvl="1"/>
                <a:r>
                  <a:rPr lang="en-US" dirty="0"/>
                  <a:t>Could be expressed as </a:t>
                </a:r>
                <a14:m>
                  <m:oMath xmlns:m="http://schemas.openxmlformats.org/officeDocument/2006/math">
                    <m:r>
                      <a:rPr lang="en-US" i="1" dirty="0" smtClean="0">
                        <a:latin typeface="Cambria Math" panose="02040503050406030204" pitchFamily="18" charset="0"/>
                      </a:rPr>
                      <m:t>𝑑𝑙𝑜𝑔</m:t>
                    </m:r>
                    <m:r>
                      <a:rPr lang="en-US" i="1" baseline="-25000" dirty="0" err="1">
                        <a:latin typeface="Cambria Math" panose="02040503050406030204" pitchFamily="18" charset="0"/>
                      </a:rPr>
                      <m:t>𝑎</m:t>
                    </m:r>
                    <m:r>
                      <a:rPr lang="en-US" i="1" baseline="-25000" dirty="0" err="1">
                        <a:latin typeface="Cambria Math" panose="02040503050406030204" pitchFamily="18" charset="0"/>
                      </a:rPr>
                      <m:t>,</m:t>
                    </m:r>
                    <m:r>
                      <a:rPr lang="en-US" i="1" baseline="-25000" dirty="0" err="1">
                        <a:latin typeface="Cambria Math" panose="02040503050406030204" pitchFamily="18" charset="0"/>
                      </a:rPr>
                      <m:t>𝑝</m:t>
                    </m:r>
                    <m:r>
                      <a:rPr lang="en-US" i="1" dirty="0">
                        <a:latin typeface="Cambria Math" panose="02040503050406030204" pitchFamily="18" charset="0"/>
                      </a:rPr>
                      <m:t>(</m:t>
                    </m:r>
                    <m:r>
                      <a:rPr lang="en-US" i="1" dirty="0">
                        <a:latin typeface="Cambria Math" panose="02040503050406030204" pitchFamily="18" charset="0"/>
                      </a:rPr>
                      <m:t>𝑏</m:t>
                    </m:r>
                    <m:r>
                      <a:rPr lang="en-US" i="1" dirty="0">
                        <a:latin typeface="Cambria Math" panose="02040503050406030204" pitchFamily="18" charset="0"/>
                      </a:rPr>
                      <m:t>)</m:t>
                    </m:r>
                  </m:oMath>
                </a14:m>
                <a:r>
                  <a:rPr lang="en-US" dirty="0"/>
                  <a:t>.</a:t>
                </a:r>
              </a:p>
            </p:txBody>
          </p:sp>
        </mc:Choice>
        <mc:Fallback>
          <p:sp>
            <p:nvSpPr>
              <p:cNvPr id="3" name="Content Placeholder 2">
                <a:extLst>
                  <a:ext uri="{FF2B5EF4-FFF2-40B4-BE49-F238E27FC236}">
                    <a16:creationId xmlns:a16="http://schemas.microsoft.com/office/drawing/2014/main" id="{3FBFF26F-1F9F-4990-9EF8-EF5B44E01EAF}"/>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043" t="-2661"/>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72848B90-3BDE-443A-AB55-F5482341C46C}"/>
              </a:ext>
            </a:extLst>
          </p:cNvPr>
          <p:cNvSpPr>
            <a:spLocks noGrp="1"/>
          </p:cNvSpPr>
          <p:nvPr>
            <p:ph type="dt" sz="half" idx="10"/>
          </p:nvPr>
        </p:nvSpPr>
        <p:spPr>
          <a:xfrm>
            <a:off x="838200" y="6356350"/>
            <a:ext cx="2743200" cy="365125"/>
          </a:xfrm>
        </p:spPr>
        <p:txBody>
          <a:bodyPr/>
          <a:lstStyle/>
          <a:p>
            <a:fld id="{AB5AAD41-A4C7-457C-B22D-B6B6FE2E6A7A}" type="datetime1">
              <a:rPr lang="en-US" smtClean="0"/>
              <a:t>12/7/2025</a:t>
            </a:fld>
            <a:endParaRPr lang="en-US"/>
          </a:p>
        </p:txBody>
      </p:sp>
      <p:sp>
        <p:nvSpPr>
          <p:cNvPr id="5" name="Footer Placeholder 4">
            <a:extLst>
              <a:ext uri="{FF2B5EF4-FFF2-40B4-BE49-F238E27FC236}">
                <a16:creationId xmlns:a16="http://schemas.microsoft.com/office/drawing/2014/main" id="{D3CAFF34-7536-4C86-B272-A419B870C9C4}"/>
              </a:ext>
            </a:extLst>
          </p:cNvPr>
          <p:cNvSpPr>
            <a:spLocks noGrp="1"/>
          </p:cNvSpPr>
          <p:nvPr>
            <p:ph type="ftr" sz="quarter" idx="11"/>
          </p:nvPr>
        </p:nvSpPr>
        <p:spPr>
          <a:xfrm>
            <a:off x="4038600" y="6356350"/>
            <a:ext cx="4114800" cy="365125"/>
          </a:xfrm>
        </p:spPr>
        <p:txBody>
          <a:bodyPr/>
          <a:lstStyle/>
          <a:p>
            <a:r>
              <a:rPr lang="en-US"/>
              <a:t>Information Security</a:t>
            </a:r>
            <a:endParaRPr lang="en-US" dirty="0"/>
          </a:p>
        </p:txBody>
      </p:sp>
      <p:sp>
        <p:nvSpPr>
          <p:cNvPr id="6" name="Slide Number Placeholder 5">
            <a:extLst>
              <a:ext uri="{FF2B5EF4-FFF2-40B4-BE49-F238E27FC236}">
                <a16:creationId xmlns:a16="http://schemas.microsoft.com/office/drawing/2014/main" id="{2994F75A-B62F-4729-B5C6-075BE3865112}"/>
              </a:ext>
            </a:extLst>
          </p:cNvPr>
          <p:cNvSpPr>
            <a:spLocks noGrp="1"/>
          </p:cNvSpPr>
          <p:nvPr>
            <p:ph type="sldNum" sz="quarter" idx="12"/>
          </p:nvPr>
        </p:nvSpPr>
        <p:spPr>
          <a:xfrm>
            <a:off x="8610600" y="6356350"/>
            <a:ext cx="2743200" cy="365125"/>
          </a:xfrm>
        </p:spPr>
        <p:txBody>
          <a:bodyPr/>
          <a:lstStyle/>
          <a:p>
            <a:fld id="{34B7E4EF-A1BD-40F4-AB7B-04F084DD991D}" type="slidenum">
              <a:rPr lang="en-US" smtClean="0"/>
              <a:t>5</a:t>
            </a:fld>
            <a:endParaRPr lang="en-US"/>
          </a:p>
        </p:txBody>
      </p:sp>
    </p:spTree>
    <p:extLst>
      <p:ext uri="{BB962C8B-B14F-4D97-AF65-F5344CB8AC3E}">
        <p14:creationId xmlns:p14="http://schemas.microsoft.com/office/powerpoint/2010/main" val="2004912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72518-C74F-4F7E-8CF1-F33FE12D4193}"/>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3000">
                <a:solidFill>
                  <a:srgbClr val="FFFFFF"/>
                </a:solidFill>
              </a:rPr>
              <a:t>Introduction</a:t>
            </a:r>
            <a:br>
              <a:rPr lang="en-US" sz="3000">
                <a:solidFill>
                  <a:srgbClr val="FFFFFF"/>
                </a:solidFill>
              </a:rPr>
            </a:br>
            <a:r>
              <a:rPr lang="en-US" sz="3000" i="1">
                <a:solidFill>
                  <a:srgbClr val="FFFFFF"/>
                </a:solidFill>
              </a:rPr>
              <a:t>Finding</a:t>
            </a:r>
            <a:r>
              <a:rPr lang="en-US" sz="3000">
                <a:solidFill>
                  <a:srgbClr val="FFFFFF"/>
                </a:solidFill>
              </a:rPr>
              <a:t> </a:t>
            </a:r>
            <a:r>
              <a:rPr lang="en-US" sz="3000" i="1">
                <a:solidFill>
                  <a:srgbClr val="FFFFFF"/>
                </a:solidFill>
              </a:rPr>
              <a:t>Primitive Root</a:t>
            </a:r>
            <a:endParaRPr lang="en-US" sz="3000">
              <a:solidFill>
                <a:srgbClr val="FFFFFF"/>
              </a:solidFill>
            </a:endParaRPr>
          </a:p>
        </p:txBody>
      </p:sp>
      <p:sp>
        <p:nvSpPr>
          <p:cNvPr id="3" name="Content Placeholder 2">
            <a:extLst>
              <a:ext uri="{FF2B5EF4-FFF2-40B4-BE49-F238E27FC236}">
                <a16:creationId xmlns:a16="http://schemas.microsoft.com/office/drawing/2014/main" id="{3FBFF26F-1F9F-4990-9EF8-EF5B44E01EAF}"/>
              </a:ext>
            </a:extLst>
          </p:cNvPr>
          <p:cNvSpPr>
            <a:spLocks noGrp="1"/>
          </p:cNvSpPr>
          <p:nvPr>
            <p:ph idx="1"/>
          </p:nvPr>
        </p:nvSpPr>
        <p:spPr>
          <a:xfrm>
            <a:off x="1544278" y="1645723"/>
            <a:ext cx="9144000" cy="420001"/>
          </a:xfrm>
        </p:spPr>
        <p:txBody>
          <a:bodyPr vert="horz" lIns="91440" tIns="45720" rIns="91440" bIns="45720" rtlCol="0">
            <a:normAutofit/>
          </a:bodyPr>
          <a:lstStyle/>
          <a:p>
            <a:pPr marL="0" indent="0" algn="ctr">
              <a:buNone/>
            </a:pPr>
            <a:r>
              <a:rPr lang="en-US" sz="2000" dirty="0">
                <a:solidFill>
                  <a:srgbClr val="E7E6E6"/>
                </a:solidFill>
              </a:rPr>
              <a:t>Find the primitive root for the prime number (11).</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9F72FE3-7664-46AF-B08A-F2086D1EC839}"/>
              </a:ext>
            </a:extLst>
          </p:cNvPr>
          <p:cNvPicPr>
            <a:picLocks noChangeAspect="1"/>
          </p:cNvPicPr>
          <p:nvPr/>
        </p:nvPicPr>
        <p:blipFill>
          <a:blip r:embed="rId2"/>
          <a:stretch>
            <a:fillRect/>
          </a:stretch>
        </p:blipFill>
        <p:spPr>
          <a:xfrm>
            <a:off x="732554" y="2426818"/>
            <a:ext cx="4653943" cy="3997637"/>
          </a:xfrm>
          <a:prstGeom prst="rect">
            <a:avLst/>
          </a:prstGeom>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EA9BB38-4964-48BE-93C0-0774A789A06B}"/>
              </a:ext>
            </a:extLst>
          </p:cNvPr>
          <p:cNvPicPr>
            <a:picLocks noChangeAspect="1"/>
          </p:cNvPicPr>
          <p:nvPr/>
        </p:nvPicPr>
        <p:blipFill rotWithShape="1">
          <a:blip r:embed="rId3"/>
          <a:srcRect l="13649" t="1" b="20430"/>
          <a:stretch/>
        </p:blipFill>
        <p:spPr>
          <a:xfrm>
            <a:off x="6445073" y="3751800"/>
            <a:ext cx="5455917" cy="1347673"/>
          </a:xfrm>
          <a:prstGeom prst="rect">
            <a:avLst/>
          </a:prstGeom>
        </p:spPr>
      </p:pic>
      <p:sp>
        <p:nvSpPr>
          <p:cNvPr id="4" name="Date Placeholder 3">
            <a:extLst>
              <a:ext uri="{FF2B5EF4-FFF2-40B4-BE49-F238E27FC236}">
                <a16:creationId xmlns:a16="http://schemas.microsoft.com/office/drawing/2014/main" id="{72848B90-3BDE-443A-AB55-F5482341C46C}"/>
              </a:ext>
            </a:extLst>
          </p:cNvPr>
          <p:cNvSpPr>
            <a:spLocks noGrp="1"/>
          </p:cNvSpPr>
          <p:nvPr>
            <p:ph type="dt" sz="half" idx="10"/>
          </p:nvPr>
        </p:nvSpPr>
        <p:spPr>
          <a:xfrm>
            <a:off x="830943" y="6522430"/>
            <a:ext cx="2743200" cy="347472"/>
          </a:xfrm>
        </p:spPr>
        <p:txBody>
          <a:bodyPr vert="horz" lIns="91440" tIns="45720" rIns="91440" bIns="45720" rtlCol="0" anchor="ctr">
            <a:normAutofit/>
          </a:bodyPr>
          <a:lstStyle/>
          <a:p>
            <a:pPr>
              <a:spcAft>
                <a:spcPts val="600"/>
              </a:spcAft>
            </a:pPr>
            <a:fld id="{C00A7F99-13E0-47B6-8FFF-19848990453A}" type="datetime1">
              <a:rPr lang="en-US" smtClean="0">
                <a:solidFill>
                  <a:srgbClr val="898989"/>
                </a:solidFill>
              </a:rPr>
              <a:t>12/7/2025</a:t>
            </a:fld>
            <a:endParaRPr lang="en-US">
              <a:solidFill>
                <a:srgbClr val="898989"/>
              </a:solidFill>
            </a:endParaRPr>
          </a:p>
        </p:txBody>
      </p:sp>
      <p:sp>
        <p:nvSpPr>
          <p:cNvPr id="5" name="Footer Placeholder 4">
            <a:extLst>
              <a:ext uri="{FF2B5EF4-FFF2-40B4-BE49-F238E27FC236}">
                <a16:creationId xmlns:a16="http://schemas.microsoft.com/office/drawing/2014/main" id="{D3CAFF34-7536-4C86-B272-A419B870C9C4}"/>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a:spcAft>
                <a:spcPts val="600"/>
              </a:spcAft>
            </a:pPr>
            <a:r>
              <a:rPr lang="en-US" kern="1200">
                <a:solidFill>
                  <a:srgbClr val="898989"/>
                </a:solidFill>
                <a:latin typeface="+mn-lt"/>
                <a:ea typeface="+mn-ea"/>
                <a:cs typeface="+mn-cs"/>
              </a:rPr>
              <a:t>Information Security</a:t>
            </a:r>
          </a:p>
        </p:txBody>
      </p:sp>
      <p:sp>
        <p:nvSpPr>
          <p:cNvPr id="6" name="Slide Number Placeholder 5">
            <a:extLst>
              <a:ext uri="{FF2B5EF4-FFF2-40B4-BE49-F238E27FC236}">
                <a16:creationId xmlns:a16="http://schemas.microsoft.com/office/drawing/2014/main" id="{2994F75A-B62F-4729-B5C6-075BE3865112}"/>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a:spcAft>
                <a:spcPts val="600"/>
              </a:spcAft>
            </a:pPr>
            <a:fld id="{34B7E4EF-A1BD-40F4-AB7B-04F084DD991D}" type="slidenum">
              <a:rPr lang="en-US">
                <a:solidFill>
                  <a:srgbClr val="898989"/>
                </a:solidFill>
              </a:rPr>
              <a:pPr>
                <a:spcAft>
                  <a:spcPts val="600"/>
                </a:spcAft>
              </a:pPr>
              <a:t>6</a:t>
            </a:fld>
            <a:endParaRPr lang="en-US">
              <a:solidFill>
                <a:srgbClr val="898989"/>
              </a:solidFill>
            </a:endParaRPr>
          </a:p>
        </p:txBody>
      </p:sp>
    </p:spTree>
    <p:extLst>
      <p:ext uri="{BB962C8B-B14F-4D97-AF65-F5344CB8AC3E}">
        <p14:creationId xmlns:p14="http://schemas.microsoft.com/office/powerpoint/2010/main" val="293868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72518-C74F-4F7E-8CF1-F33FE12D4193}"/>
              </a:ext>
            </a:extLst>
          </p:cNvPr>
          <p:cNvSpPr>
            <a:spLocks noGrp="1"/>
          </p:cNvSpPr>
          <p:nvPr>
            <p:ph type="title"/>
          </p:nvPr>
        </p:nvSpPr>
        <p:spPr>
          <a:xfrm>
            <a:off x="495300" y="334240"/>
            <a:ext cx="11201400" cy="562555"/>
          </a:xfrm>
        </p:spPr>
        <p:txBody>
          <a:bodyPr>
            <a:normAutofit fontScale="90000"/>
          </a:bodyPr>
          <a:lstStyle/>
          <a:p>
            <a:r>
              <a:rPr lang="en-US" sz="3600" i="1" dirty="0"/>
              <a:t>Diffie-Hellman Key Exchange </a:t>
            </a:r>
            <a:endParaRPr lang="en-US" sz="3600" dirty="0"/>
          </a:p>
        </p:txBody>
      </p:sp>
      <p:sp>
        <p:nvSpPr>
          <p:cNvPr id="14" name="Rectangle 13">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Picture 6">
            <a:extLst>
              <a:ext uri="{FF2B5EF4-FFF2-40B4-BE49-F238E27FC236}">
                <a16:creationId xmlns:a16="http://schemas.microsoft.com/office/drawing/2014/main" id="{F8F4825B-2373-4EAB-BA6E-12406EED1296}"/>
              </a:ext>
            </a:extLst>
          </p:cNvPr>
          <p:cNvPicPr>
            <a:picLocks noChangeAspect="1"/>
          </p:cNvPicPr>
          <p:nvPr/>
        </p:nvPicPr>
        <p:blipFill>
          <a:blip r:embed="rId2"/>
          <a:stretch>
            <a:fillRect/>
          </a:stretch>
        </p:blipFill>
        <p:spPr>
          <a:xfrm>
            <a:off x="288235" y="896795"/>
            <a:ext cx="5740509" cy="5459555"/>
          </a:xfrm>
          <a:prstGeom prst="rect">
            <a:avLst/>
          </a:prstGeom>
        </p:spPr>
      </p:pic>
      <p:sp useBgFill="1">
        <p:nvSpPr>
          <p:cNvPr id="16" name="Rectangle 15">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FBFF26F-1F9F-4990-9EF8-EF5B44E01EAF}"/>
              </a:ext>
            </a:extLst>
          </p:cNvPr>
          <p:cNvSpPr>
            <a:spLocks noGrp="1"/>
          </p:cNvSpPr>
          <p:nvPr>
            <p:ph idx="1"/>
          </p:nvPr>
        </p:nvSpPr>
        <p:spPr>
          <a:xfrm>
            <a:off x="6163258" y="136525"/>
            <a:ext cx="5897678" cy="6219825"/>
          </a:xfrm>
        </p:spPr>
        <p:txBody>
          <a:bodyPr anchor="ctr">
            <a:normAutofit fontScale="85000" lnSpcReduction="10000"/>
          </a:bodyPr>
          <a:lstStyle/>
          <a:p>
            <a:r>
              <a:rPr lang="en-US" sz="2400" dirty="0"/>
              <a:t>Key exchange is based on the use of the prime number</a:t>
            </a:r>
          </a:p>
          <a:p>
            <a:endParaRPr lang="en-US" sz="2400" dirty="0"/>
          </a:p>
          <a:p>
            <a:r>
              <a:rPr lang="en-US" sz="2400" i="1" dirty="0"/>
              <a:t>q </a:t>
            </a:r>
            <a:r>
              <a:rPr lang="en-US" sz="2400" dirty="0"/>
              <a:t>= 353 and a primitive root of 353, in this case </a:t>
            </a:r>
            <a:r>
              <a:rPr lang="en-US" sz="2400" dirty="0">
                <a:latin typeface="Symbol" panose="05050102010706020507" pitchFamily="18" charset="2"/>
              </a:rPr>
              <a:t>a</a:t>
            </a:r>
            <a:r>
              <a:rPr lang="en-US" sz="2400" dirty="0"/>
              <a:t> = 3.</a:t>
            </a:r>
          </a:p>
          <a:p>
            <a:endParaRPr lang="en-US" sz="2400" dirty="0"/>
          </a:p>
          <a:p>
            <a:r>
              <a:rPr lang="en-US" sz="2400" dirty="0"/>
              <a:t> A and B select private keys</a:t>
            </a:r>
          </a:p>
          <a:p>
            <a:pPr lvl="1"/>
            <a:r>
              <a:rPr lang="en-US" sz="1800" dirty="0"/>
              <a:t> (</a:t>
            </a:r>
            <a:r>
              <a:rPr lang="en-US" sz="1800" i="1" dirty="0"/>
              <a:t>X</a:t>
            </a:r>
            <a:r>
              <a:rPr lang="en-US" sz="1800" i="1" baseline="-25000" dirty="0"/>
              <a:t>A</a:t>
            </a:r>
            <a:r>
              <a:rPr lang="en-US" sz="1800" i="1" dirty="0"/>
              <a:t> </a:t>
            </a:r>
            <a:r>
              <a:rPr lang="en-US" sz="1800" dirty="0"/>
              <a:t>= 97 and </a:t>
            </a:r>
            <a:r>
              <a:rPr lang="en-US" sz="1800" i="1" dirty="0"/>
              <a:t>XB </a:t>
            </a:r>
            <a:r>
              <a:rPr lang="en-US" sz="1800" dirty="0"/>
              <a:t>= 233) </a:t>
            </a:r>
          </a:p>
          <a:p>
            <a:pPr lvl="1"/>
            <a:endParaRPr lang="en-US" sz="1800" dirty="0"/>
          </a:p>
          <a:p>
            <a:r>
              <a:rPr lang="es-ES" sz="2400" dirty="0"/>
              <a:t>A computes </a:t>
            </a:r>
            <a:r>
              <a:rPr lang="es-ES" sz="2400" i="1" dirty="0"/>
              <a:t>Y</a:t>
            </a:r>
            <a:r>
              <a:rPr lang="es-ES" sz="1800" i="1" baseline="-25000" dirty="0"/>
              <a:t>A</a:t>
            </a:r>
            <a:r>
              <a:rPr lang="es-ES" sz="2400" i="1" dirty="0"/>
              <a:t> </a:t>
            </a:r>
            <a:r>
              <a:rPr lang="es-ES" sz="2400" dirty="0"/>
              <a:t>= 3</a:t>
            </a:r>
            <a:r>
              <a:rPr lang="es-ES" sz="2400" baseline="30000" dirty="0"/>
              <a:t>97</a:t>
            </a:r>
            <a:r>
              <a:rPr lang="es-ES" sz="2400" dirty="0"/>
              <a:t> mod 353 = 40.</a:t>
            </a:r>
          </a:p>
          <a:p>
            <a:r>
              <a:rPr lang="da-DK" sz="2400" dirty="0"/>
              <a:t>B computes </a:t>
            </a:r>
            <a:r>
              <a:rPr lang="da-DK" sz="2400" i="1" dirty="0"/>
              <a:t>Y</a:t>
            </a:r>
            <a:r>
              <a:rPr lang="da-DK" sz="1800" i="1" baseline="-25000" dirty="0"/>
              <a:t>B</a:t>
            </a:r>
            <a:r>
              <a:rPr lang="da-DK" sz="2400" i="1" dirty="0"/>
              <a:t> </a:t>
            </a:r>
            <a:r>
              <a:rPr lang="da-DK" sz="2400" dirty="0"/>
              <a:t>= 3</a:t>
            </a:r>
            <a:r>
              <a:rPr lang="da-DK" sz="2400" baseline="30000" dirty="0"/>
              <a:t>233 </a:t>
            </a:r>
            <a:r>
              <a:rPr lang="da-DK" sz="2400" dirty="0"/>
              <a:t>mod 353 = 248.</a:t>
            </a:r>
          </a:p>
          <a:p>
            <a:endParaRPr lang="da-DK" sz="2400" dirty="0"/>
          </a:p>
          <a:p>
            <a:r>
              <a:rPr lang="en-US" sz="2400" dirty="0"/>
              <a:t>After they exchange public keys, each can compute the common secret key:</a:t>
            </a:r>
          </a:p>
          <a:p>
            <a:endParaRPr lang="en-US" sz="2400" dirty="0"/>
          </a:p>
          <a:p>
            <a:r>
              <a:rPr lang="da-DK" sz="2400" dirty="0"/>
              <a:t>A computes </a:t>
            </a:r>
            <a:r>
              <a:rPr lang="da-DK" sz="2400" i="1" dirty="0"/>
              <a:t>K </a:t>
            </a:r>
            <a:r>
              <a:rPr lang="da-DK" sz="2400" dirty="0"/>
              <a:t>= (</a:t>
            </a:r>
            <a:r>
              <a:rPr lang="da-DK" sz="2400" i="1" dirty="0"/>
              <a:t>Y</a:t>
            </a:r>
            <a:r>
              <a:rPr lang="da-DK" sz="1800" i="1" baseline="-25000" dirty="0"/>
              <a:t>B</a:t>
            </a:r>
            <a:r>
              <a:rPr lang="da-DK" sz="2400" dirty="0"/>
              <a:t>)</a:t>
            </a:r>
            <a:r>
              <a:rPr lang="da-DK" sz="2400" i="1" baseline="30000" dirty="0"/>
              <a:t>XA</a:t>
            </a:r>
            <a:r>
              <a:rPr lang="da-DK" sz="2400" i="1" dirty="0"/>
              <a:t> </a:t>
            </a:r>
            <a:r>
              <a:rPr lang="da-DK" sz="2400" dirty="0"/>
              <a:t>mod 353</a:t>
            </a:r>
          </a:p>
          <a:p>
            <a:pPr marL="0" indent="0">
              <a:buNone/>
            </a:pPr>
            <a:r>
              <a:rPr lang="da-DK" sz="2400" dirty="0"/>
              <a:t>                          </a:t>
            </a:r>
            <a:r>
              <a:rPr lang="da-DK" sz="2400" i="1" dirty="0"/>
              <a:t>K</a:t>
            </a:r>
            <a:r>
              <a:rPr lang="da-DK" sz="2400" dirty="0"/>
              <a:t>  = 248</a:t>
            </a:r>
            <a:r>
              <a:rPr lang="da-DK" sz="2400" baseline="30000" dirty="0"/>
              <a:t>97</a:t>
            </a:r>
            <a:r>
              <a:rPr lang="da-DK" sz="2400" dirty="0"/>
              <a:t> mod 353 = 160.</a:t>
            </a:r>
          </a:p>
          <a:p>
            <a:r>
              <a:rPr lang="da-DK" sz="2400" dirty="0"/>
              <a:t>B computes </a:t>
            </a:r>
            <a:r>
              <a:rPr lang="da-DK" sz="2400" i="1" dirty="0"/>
              <a:t>K </a:t>
            </a:r>
            <a:r>
              <a:rPr lang="da-DK" sz="2400" dirty="0"/>
              <a:t>= (</a:t>
            </a:r>
            <a:r>
              <a:rPr lang="da-DK" sz="2400" i="1" dirty="0"/>
              <a:t>Y</a:t>
            </a:r>
            <a:r>
              <a:rPr lang="da-DK" sz="1800" i="1" baseline="-25000" dirty="0"/>
              <a:t>A</a:t>
            </a:r>
            <a:r>
              <a:rPr lang="da-DK" sz="2400" dirty="0"/>
              <a:t>)</a:t>
            </a:r>
            <a:r>
              <a:rPr lang="da-DK" sz="2400" i="1" dirty="0"/>
              <a:t>XB </a:t>
            </a:r>
            <a:r>
              <a:rPr lang="da-DK" sz="2400" dirty="0"/>
              <a:t>mod 353</a:t>
            </a:r>
          </a:p>
          <a:p>
            <a:pPr marL="0" indent="0">
              <a:buNone/>
            </a:pPr>
            <a:r>
              <a:rPr lang="da-DK" sz="2400" dirty="0"/>
              <a:t>                          </a:t>
            </a:r>
            <a:r>
              <a:rPr lang="da-DK" sz="2400" i="1" dirty="0"/>
              <a:t>K</a:t>
            </a:r>
            <a:r>
              <a:rPr lang="da-DK" sz="2400" dirty="0"/>
              <a:t> = 40</a:t>
            </a:r>
            <a:r>
              <a:rPr lang="da-DK" sz="2400" baseline="30000" dirty="0"/>
              <a:t>233</a:t>
            </a:r>
            <a:r>
              <a:rPr lang="da-DK" sz="2400" dirty="0"/>
              <a:t> mod 353 = 160.</a:t>
            </a:r>
          </a:p>
        </p:txBody>
      </p:sp>
      <p:sp>
        <p:nvSpPr>
          <p:cNvPr id="4" name="Date Placeholder 3">
            <a:extLst>
              <a:ext uri="{FF2B5EF4-FFF2-40B4-BE49-F238E27FC236}">
                <a16:creationId xmlns:a16="http://schemas.microsoft.com/office/drawing/2014/main" id="{72848B90-3BDE-443A-AB55-F5482341C46C}"/>
              </a:ext>
            </a:extLst>
          </p:cNvPr>
          <p:cNvSpPr>
            <a:spLocks noGrp="1"/>
          </p:cNvSpPr>
          <p:nvPr>
            <p:ph type="dt" sz="half" idx="10"/>
          </p:nvPr>
        </p:nvSpPr>
        <p:spPr>
          <a:xfrm>
            <a:off x="841248" y="6356350"/>
            <a:ext cx="2743200" cy="365125"/>
          </a:xfrm>
        </p:spPr>
        <p:txBody>
          <a:bodyPr>
            <a:normAutofit/>
          </a:bodyPr>
          <a:lstStyle/>
          <a:p>
            <a:pPr>
              <a:spcAft>
                <a:spcPts val="600"/>
              </a:spcAft>
            </a:pPr>
            <a:fld id="{0B927496-B201-4E27-9F44-8D7853CCA409}" type="datetime1">
              <a:rPr lang="en-US" smtClean="0">
                <a:solidFill>
                  <a:schemeClr val="tx1">
                    <a:lumMod val="50000"/>
                    <a:lumOff val="50000"/>
                  </a:schemeClr>
                </a:solidFill>
              </a:rPr>
              <a:t>12/7/2025</a:t>
            </a:fld>
            <a:endParaRPr lang="en-US">
              <a:solidFill>
                <a:schemeClr val="tx1">
                  <a:lumMod val="50000"/>
                  <a:lumOff val="50000"/>
                </a:schemeClr>
              </a:solidFill>
            </a:endParaRPr>
          </a:p>
        </p:txBody>
      </p:sp>
      <p:sp>
        <p:nvSpPr>
          <p:cNvPr id="5" name="Footer Placeholder 4">
            <a:extLst>
              <a:ext uri="{FF2B5EF4-FFF2-40B4-BE49-F238E27FC236}">
                <a16:creationId xmlns:a16="http://schemas.microsoft.com/office/drawing/2014/main" id="{D3CAFF34-7536-4C86-B272-A419B870C9C4}"/>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lumMod val="50000"/>
                    <a:lumOff val="50000"/>
                  </a:schemeClr>
                </a:solidFill>
              </a:rPr>
              <a:t>Information Security</a:t>
            </a:r>
            <a:endParaRPr lang="en-US" dirty="0">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2994F75A-B62F-4729-B5C6-075BE3865112}"/>
              </a:ext>
            </a:extLst>
          </p:cNvPr>
          <p:cNvSpPr>
            <a:spLocks noGrp="1"/>
          </p:cNvSpPr>
          <p:nvPr>
            <p:ph type="sldNum" sz="quarter" idx="12"/>
          </p:nvPr>
        </p:nvSpPr>
        <p:spPr>
          <a:xfrm>
            <a:off x="8595360" y="6356350"/>
            <a:ext cx="2743200" cy="365125"/>
          </a:xfrm>
        </p:spPr>
        <p:txBody>
          <a:bodyPr>
            <a:normAutofit/>
          </a:bodyPr>
          <a:lstStyle/>
          <a:p>
            <a:pPr>
              <a:spcAft>
                <a:spcPts val="600"/>
              </a:spcAft>
            </a:pPr>
            <a:fld id="{34B7E4EF-A1BD-40F4-AB7B-04F084DD991D}" type="slidenum">
              <a:rPr lang="en-US">
                <a:solidFill>
                  <a:schemeClr val="tx1">
                    <a:lumMod val="50000"/>
                    <a:lumOff val="50000"/>
                  </a:schemeClr>
                </a:solidFill>
              </a:rPr>
              <a:pPr>
                <a:spcAft>
                  <a:spcPts val="600"/>
                </a:spcAft>
              </a:pPr>
              <a:t>7</a:t>
            </a:fld>
            <a:endParaRPr lang="en-US">
              <a:solidFill>
                <a:schemeClr val="tx1">
                  <a:lumMod val="50000"/>
                  <a:lumOff val="50000"/>
                </a:schemeClr>
              </a:solidFill>
            </a:endParaRPr>
          </a:p>
        </p:txBody>
      </p:sp>
    </p:spTree>
    <p:extLst>
      <p:ext uri="{BB962C8B-B14F-4D97-AF65-F5344CB8AC3E}">
        <p14:creationId xmlns:p14="http://schemas.microsoft.com/office/powerpoint/2010/main" val="717529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72518-C74F-4F7E-8CF1-F33FE12D4193}"/>
              </a:ext>
            </a:extLst>
          </p:cNvPr>
          <p:cNvSpPr>
            <a:spLocks noGrp="1"/>
          </p:cNvSpPr>
          <p:nvPr>
            <p:ph type="title"/>
          </p:nvPr>
        </p:nvSpPr>
        <p:spPr>
          <a:xfrm>
            <a:off x="838200" y="365125"/>
            <a:ext cx="10515600" cy="1325563"/>
          </a:xfrm>
        </p:spPr>
        <p:txBody>
          <a:bodyPr/>
          <a:lstStyle/>
          <a:p>
            <a:r>
              <a:rPr lang="en-US" dirty="0"/>
              <a:t>Diffie-Hellman</a:t>
            </a:r>
            <a:br>
              <a:rPr lang="en-US" dirty="0"/>
            </a:br>
            <a:r>
              <a:rPr lang="en-US" sz="4000" i="1" dirty="0"/>
              <a:t>Attacks on Diffie-Hellman</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FBFF26F-1F9F-4990-9EF8-EF5B44E01EAF}"/>
                  </a:ext>
                </a:extLst>
              </p:cNvPr>
              <p:cNvSpPr>
                <a:spLocks noGrp="1"/>
              </p:cNvSpPr>
              <p:nvPr>
                <p:ph idx="1"/>
              </p:nvPr>
            </p:nvSpPr>
            <p:spPr>
              <a:xfrm>
                <a:off x="838200" y="1825625"/>
                <a:ext cx="10515600" cy="4351338"/>
              </a:xfrm>
            </p:spPr>
            <p:txBody>
              <a:bodyPr>
                <a:normAutofit fontScale="92500"/>
              </a:bodyPr>
              <a:lstStyle/>
              <a:p>
                <a:r>
                  <a:rPr lang="en-US" dirty="0"/>
                  <a:t>We assume an attacker would have available the following information:</a:t>
                </a:r>
              </a:p>
              <a:p>
                <a:pPr marL="0" indent="0" algn="ctr">
                  <a:buNone/>
                </a:pPr>
                <a:r>
                  <a:rPr lang="es-ES" i="1" dirty="0"/>
                  <a:t>q </a:t>
                </a:r>
                <a:r>
                  <a:rPr lang="es-ES" dirty="0"/>
                  <a:t>= 353; </a:t>
                </a:r>
                <a:r>
                  <a:rPr lang="el-GR" dirty="0"/>
                  <a:t>α</a:t>
                </a:r>
                <a:r>
                  <a:rPr lang="es-ES" dirty="0"/>
                  <a:t> = 3; </a:t>
                </a:r>
                <a:r>
                  <a:rPr lang="es-ES" i="1" dirty="0"/>
                  <a:t>Y</a:t>
                </a:r>
                <a:r>
                  <a:rPr lang="es-ES" sz="1600" i="1" baseline="-25000" dirty="0"/>
                  <a:t>A</a:t>
                </a:r>
                <a:r>
                  <a:rPr lang="es-ES" i="1" dirty="0"/>
                  <a:t> </a:t>
                </a:r>
                <a:r>
                  <a:rPr lang="es-ES" dirty="0"/>
                  <a:t>= 40; </a:t>
                </a:r>
                <a:r>
                  <a:rPr lang="es-ES" i="1" dirty="0"/>
                  <a:t>Y</a:t>
                </a:r>
                <a:r>
                  <a:rPr lang="es-ES" sz="1600" i="1" baseline="-25000" dirty="0"/>
                  <a:t>B</a:t>
                </a:r>
                <a:r>
                  <a:rPr lang="es-ES" i="1" dirty="0"/>
                  <a:t> </a:t>
                </a:r>
                <a:r>
                  <a:rPr lang="es-ES" dirty="0"/>
                  <a:t>= 248</a:t>
                </a:r>
              </a:p>
              <a:p>
                <a:r>
                  <a:rPr lang="en-US" dirty="0"/>
                  <a:t>In this simple example, it would be possible by brute force to determine the secret key 160. </a:t>
                </a:r>
              </a:p>
              <a:p>
                <a:r>
                  <a:rPr lang="en-US" dirty="0"/>
                  <a:t>An attacker E can determine the common key by discovering a solution to the equation </a:t>
                </a:r>
                <a14:m>
                  <m:oMath xmlns:m="http://schemas.openxmlformats.org/officeDocument/2006/math">
                    <m:r>
                      <a:rPr lang="en-US" i="1" dirty="0" smtClean="0">
                        <a:solidFill>
                          <a:srgbClr val="C00000"/>
                        </a:solidFill>
                        <a:latin typeface="Cambria Math" panose="02040503050406030204" pitchFamily="18" charset="0"/>
                      </a:rPr>
                      <m:t>3</m:t>
                    </m:r>
                    <m:r>
                      <a:rPr lang="en-US" i="1" baseline="30000" dirty="0">
                        <a:solidFill>
                          <a:srgbClr val="C00000"/>
                        </a:solidFill>
                        <a:latin typeface="Cambria Math" panose="02040503050406030204" pitchFamily="18" charset="0"/>
                      </a:rPr>
                      <m:t>𝑎</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𝑚𝑜𝑑</m:t>
                    </m:r>
                    <m:r>
                      <a:rPr lang="en-US" i="1" dirty="0">
                        <a:solidFill>
                          <a:srgbClr val="C00000"/>
                        </a:solidFill>
                        <a:latin typeface="Cambria Math" panose="02040503050406030204" pitchFamily="18" charset="0"/>
                      </a:rPr>
                      <m:t> 353 = 40</m:t>
                    </m:r>
                  </m:oMath>
                </a14:m>
                <a:r>
                  <a:rPr lang="en-US" dirty="0"/>
                  <a:t> or the equation </a:t>
                </a:r>
                <a:r>
                  <a:rPr lang="en-US" i="1" dirty="0">
                    <a:solidFill>
                      <a:srgbClr val="C00000"/>
                    </a:solidFill>
                    <a:latin typeface="Cambria Math" panose="02040503050406030204" pitchFamily="18" charset="0"/>
                  </a:rPr>
                  <a:t>3</a:t>
                </a:r>
                <a:r>
                  <a:rPr lang="en-US" i="1" baseline="30000" dirty="0">
                    <a:solidFill>
                      <a:srgbClr val="C00000"/>
                    </a:solidFill>
                    <a:latin typeface="Cambria Math" panose="02040503050406030204" pitchFamily="18" charset="0"/>
                  </a:rPr>
                  <a:t>b</a:t>
                </a:r>
                <a:r>
                  <a:rPr lang="en-US" i="1" dirty="0">
                    <a:solidFill>
                      <a:srgbClr val="C00000"/>
                    </a:solidFill>
                    <a:latin typeface="Cambria Math" panose="02040503050406030204" pitchFamily="18" charset="0"/>
                  </a:rPr>
                  <a:t> mod 353 = 248</a:t>
                </a:r>
                <a:r>
                  <a:rPr lang="en-US" dirty="0"/>
                  <a:t>. </a:t>
                </a:r>
              </a:p>
              <a:p>
                <a:r>
                  <a:rPr lang="en-US" dirty="0"/>
                  <a:t>The brute-force approach is to calculate powers of 3 modulo 353, stopping when the result equals either 40 or 248. The desired answer is reached with the exponent value of 97, which provides 397 mod 353 = 40.</a:t>
                </a:r>
              </a:p>
            </p:txBody>
          </p:sp>
        </mc:Choice>
        <mc:Fallback>
          <p:sp>
            <p:nvSpPr>
              <p:cNvPr id="3" name="Content Placeholder 2">
                <a:extLst>
                  <a:ext uri="{FF2B5EF4-FFF2-40B4-BE49-F238E27FC236}">
                    <a16:creationId xmlns:a16="http://schemas.microsoft.com/office/drawing/2014/main" id="{3FBFF26F-1F9F-4990-9EF8-EF5B44E01EAF}"/>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928" t="-2101" r="-464"/>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72848B90-3BDE-443A-AB55-F5482341C46C}"/>
              </a:ext>
            </a:extLst>
          </p:cNvPr>
          <p:cNvSpPr>
            <a:spLocks noGrp="1"/>
          </p:cNvSpPr>
          <p:nvPr>
            <p:ph type="dt" sz="half" idx="10"/>
          </p:nvPr>
        </p:nvSpPr>
        <p:spPr>
          <a:xfrm>
            <a:off x="838200" y="6356350"/>
            <a:ext cx="2743200" cy="365125"/>
          </a:xfrm>
        </p:spPr>
        <p:txBody>
          <a:bodyPr/>
          <a:lstStyle/>
          <a:p>
            <a:fld id="{51D8D1F8-83FA-4D59-97CE-99EEDD26DBAD}" type="datetime1">
              <a:rPr lang="en-US" smtClean="0"/>
              <a:t>12/7/2025</a:t>
            </a:fld>
            <a:endParaRPr lang="en-US"/>
          </a:p>
        </p:txBody>
      </p:sp>
      <p:sp>
        <p:nvSpPr>
          <p:cNvPr id="5" name="Footer Placeholder 4">
            <a:extLst>
              <a:ext uri="{FF2B5EF4-FFF2-40B4-BE49-F238E27FC236}">
                <a16:creationId xmlns:a16="http://schemas.microsoft.com/office/drawing/2014/main" id="{D3CAFF34-7536-4C86-B272-A419B870C9C4}"/>
              </a:ext>
            </a:extLst>
          </p:cNvPr>
          <p:cNvSpPr>
            <a:spLocks noGrp="1"/>
          </p:cNvSpPr>
          <p:nvPr>
            <p:ph type="ftr" sz="quarter" idx="11"/>
          </p:nvPr>
        </p:nvSpPr>
        <p:spPr>
          <a:xfrm>
            <a:off x="4038600" y="6356350"/>
            <a:ext cx="4114800" cy="365125"/>
          </a:xfrm>
        </p:spPr>
        <p:txBody>
          <a:bodyPr/>
          <a:lstStyle/>
          <a:p>
            <a:r>
              <a:rPr lang="en-US"/>
              <a:t>Information Security</a:t>
            </a:r>
            <a:endParaRPr lang="en-US" dirty="0"/>
          </a:p>
        </p:txBody>
      </p:sp>
      <p:sp>
        <p:nvSpPr>
          <p:cNvPr id="6" name="Slide Number Placeholder 5">
            <a:extLst>
              <a:ext uri="{FF2B5EF4-FFF2-40B4-BE49-F238E27FC236}">
                <a16:creationId xmlns:a16="http://schemas.microsoft.com/office/drawing/2014/main" id="{2994F75A-B62F-4729-B5C6-075BE3865112}"/>
              </a:ext>
            </a:extLst>
          </p:cNvPr>
          <p:cNvSpPr>
            <a:spLocks noGrp="1"/>
          </p:cNvSpPr>
          <p:nvPr>
            <p:ph type="sldNum" sz="quarter" idx="12"/>
          </p:nvPr>
        </p:nvSpPr>
        <p:spPr>
          <a:xfrm>
            <a:off x="8610600" y="6356350"/>
            <a:ext cx="2743200" cy="365125"/>
          </a:xfrm>
        </p:spPr>
        <p:txBody>
          <a:bodyPr/>
          <a:lstStyle/>
          <a:p>
            <a:fld id="{34B7E4EF-A1BD-40F4-AB7B-04F084DD991D}" type="slidenum">
              <a:rPr lang="en-US" smtClean="0"/>
              <a:t>8</a:t>
            </a:fld>
            <a:endParaRPr lang="en-US"/>
          </a:p>
        </p:txBody>
      </p:sp>
    </p:spTree>
    <p:extLst>
      <p:ext uri="{BB962C8B-B14F-4D97-AF65-F5344CB8AC3E}">
        <p14:creationId xmlns:p14="http://schemas.microsoft.com/office/powerpoint/2010/main" val="1926184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09454E-FE12-044B-075A-F121F21113F8}"/>
              </a:ext>
            </a:extLst>
          </p:cNvPr>
          <p:cNvPicPr>
            <a:picLocks noChangeAspect="1"/>
          </p:cNvPicPr>
          <p:nvPr/>
        </p:nvPicPr>
        <p:blipFill>
          <a:blip r:embed="rId2"/>
          <a:stretch>
            <a:fillRect/>
          </a:stretch>
        </p:blipFill>
        <p:spPr>
          <a:xfrm>
            <a:off x="643467" y="1272647"/>
            <a:ext cx="4951790" cy="4312706"/>
          </a:xfrm>
          <a:prstGeom prst="rect">
            <a:avLst/>
          </a:prstGeom>
        </p:spPr>
      </p:pic>
      <p:pic>
        <p:nvPicPr>
          <p:cNvPr id="12" name="Picture 11">
            <a:extLst>
              <a:ext uri="{FF2B5EF4-FFF2-40B4-BE49-F238E27FC236}">
                <a16:creationId xmlns:a16="http://schemas.microsoft.com/office/drawing/2014/main" id="{33A7B2D9-901F-717B-287B-8CC04613A609}"/>
              </a:ext>
            </a:extLst>
          </p:cNvPr>
          <p:cNvPicPr>
            <a:picLocks noChangeAspect="1"/>
          </p:cNvPicPr>
          <p:nvPr/>
        </p:nvPicPr>
        <p:blipFill>
          <a:blip r:embed="rId3"/>
          <a:stretch>
            <a:fillRect/>
          </a:stretch>
        </p:blipFill>
        <p:spPr>
          <a:xfrm>
            <a:off x="5464629" y="423561"/>
            <a:ext cx="6585857" cy="4964868"/>
          </a:xfrm>
          <a:prstGeom prst="rect">
            <a:avLst/>
          </a:prstGeom>
        </p:spPr>
      </p:pic>
      <p:sp>
        <p:nvSpPr>
          <p:cNvPr id="4" name="Date Placeholder 3">
            <a:extLst>
              <a:ext uri="{FF2B5EF4-FFF2-40B4-BE49-F238E27FC236}">
                <a16:creationId xmlns:a16="http://schemas.microsoft.com/office/drawing/2014/main" id="{0CCA035F-03D1-D52D-0E08-B0683C629322}"/>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3252E86F-068C-49C1-A578-247E1B7E6878}" type="datetime1">
              <a:rPr lang="en-US" smtClean="0"/>
              <a:pPr>
                <a:spcAft>
                  <a:spcPts val="600"/>
                </a:spcAft>
              </a:pPr>
              <a:t>12/7/2025</a:t>
            </a:fld>
            <a:endParaRPr lang="en-US"/>
          </a:p>
        </p:txBody>
      </p:sp>
      <p:sp>
        <p:nvSpPr>
          <p:cNvPr id="5" name="Footer Placeholder 4">
            <a:extLst>
              <a:ext uri="{FF2B5EF4-FFF2-40B4-BE49-F238E27FC236}">
                <a16:creationId xmlns:a16="http://schemas.microsoft.com/office/drawing/2014/main" id="{DC7E2F41-A354-F381-2C80-230D16165B1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Information Security</a:t>
            </a:r>
          </a:p>
        </p:txBody>
      </p:sp>
      <p:sp>
        <p:nvSpPr>
          <p:cNvPr id="6" name="Slide Number Placeholder 5">
            <a:extLst>
              <a:ext uri="{FF2B5EF4-FFF2-40B4-BE49-F238E27FC236}">
                <a16:creationId xmlns:a16="http://schemas.microsoft.com/office/drawing/2014/main" id="{8BF7945A-AE33-1F7D-8C61-84928061811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4B7E4EF-A1BD-40F4-AB7B-04F084DD991D}" type="slidenum">
              <a:rPr lang="en-US" smtClean="0"/>
              <a:pPr>
                <a:spcAft>
                  <a:spcPts val="600"/>
                </a:spcAft>
              </a:pPr>
              <a:t>9</a:t>
            </a:fld>
            <a:endParaRPr lang="en-US"/>
          </a:p>
        </p:txBody>
      </p:sp>
    </p:spTree>
    <p:extLst>
      <p:ext uri="{BB962C8B-B14F-4D97-AF65-F5344CB8AC3E}">
        <p14:creationId xmlns:p14="http://schemas.microsoft.com/office/powerpoint/2010/main" val="233649434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4_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5479</TotalTime>
  <Words>1930</Words>
  <Application>Microsoft Office PowerPoint</Application>
  <PresentationFormat>Widescreen</PresentationFormat>
  <Paragraphs>320</Paragraphs>
  <Slides>32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32</vt:i4>
      </vt:variant>
    </vt:vector>
  </HeadingPairs>
  <TitlesOfParts>
    <vt:vector size="40" baseType="lpstr">
      <vt:lpstr>Arial</vt:lpstr>
      <vt:lpstr>Calibri</vt:lpstr>
      <vt:lpstr>Calibri Light</vt:lpstr>
      <vt:lpstr>Cambria Math</vt:lpstr>
      <vt:lpstr>Symbol</vt:lpstr>
      <vt:lpstr>1_Office Theme</vt:lpstr>
      <vt:lpstr>2_Office Theme</vt:lpstr>
      <vt:lpstr>4_Office Theme</vt:lpstr>
      <vt:lpstr>PRINCIPLE OF CRYPTOGRAPHY</vt:lpstr>
      <vt:lpstr>Class Objective </vt:lpstr>
      <vt:lpstr>PowerPoint Presentation</vt:lpstr>
      <vt:lpstr>Introduction</vt:lpstr>
      <vt:lpstr>Introduction Discrete Logarithm </vt:lpstr>
      <vt:lpstr>Introduction Finding Primitive Root</vt:lpstr>
      <vt:lpstr>Diffie-Hellman Key Exchange </vt:lpstr>
      <vt:lpstr>Diffie-Hellman Attacks on Diffie-Hellman</vt:lpstr>
      <vt:lpstr>PowerPoint Presentation</vt:lpstr>
      <vt:lpstr>Diffie-Hellman key exchange  Attacks (MIMA)</vt:lpstr>
      <vt:lpstr>PowerPoint Presentation</vt:lpstr>
      <vt:lpstr>Introduction  El-Gamal Encryption</vt:lpstr>
      <vt:lpstr>Introduction  El-Gamal Encryption</vt:lpstr>
      <vt:lpstr>El-Gamal Algorithm Encryption</vt:lpstr>
      <vt:lpstr>El-Gamal Algorithm Encryption</vt:lpstr>
      <vt:lpstr>El-Gamal Algorithm Encryption Example</vt:lpstr>
      <vt:lpstr>El-Gamal Algorithm Decryption </vt:lpstr>
      <vt:lpstr>We need to learn how to find K^(-1)   of K. </vt:lpstr>
      <vt:lpstr>El-Gamal Algorithm Decryption / Example </vt:lpstr>
      <vt:lpstr>El-Gamal Algorithm Long M; More than q</vt:lpstr>
      <vt:lpstr>El-Gamal Algorithm Security strength  </vt:lpstr>
      <vt:lpstr>PowerPoint Presentation</vt:lpstr>
      <vt:lpstr>Digital Signature (Overview)</vt:lpstr>
      <vt:lpstr>Scenarios for DS</vt:lpstr>
      <vt:lpstr>Properties of DS</vt:lpstr>
      <vt:lpstr>Digital Signature (Requirements) </vt:lpstr>
      <vt:lpstr>Basic Idea of Digital Signature </vt:lpstr>
      <vt:lpstr>Basic Idea of Digital Signature Solve Problem </vt:lpstr>
      <vt:lpstr>Elgamal DS  Making Signature</vt:lpstr>
      <vt:lpstr>Elgamal DS  Making Signature</vt:lpstr>
      <vt:lpstr>Elgamal DS  Verifying Signature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Security</dc:title>
  <dc:creator>Saman Mirza Abdulla</dc:creator>
  <cp:lastModifiedBy>Saman Abdullah</cp:lastModifiedBy>
  <cp:revision>27</cp:revision>
  <dcterms:created xsi:type="dcterms:W3CDTF">2019-11-28T14:37:53Z</dcterms:created>
  <dcterms:modified xsi:type="dcterms:W3CDTF">2025-12-08T06:02:11Z</dcterms:modified>
</cp:coreProperties>
</file>