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53"/>
  </p:notesMasterIdLst>
  <p:handoutMasterIdLst>
    <p:handoutMasterId r:id="rId54"/>
  </p:handoutMasterIdLst>
  <p:sldIdLst>
    <p:sldId id="264" r:id="rId5"/>
    <p:sldId id="363" r:id="rId6"/>
    <p:sldId id="313" r:id="rId7"/>
    <p:sldId id="314" r:id="rId8"/>
    <p:sldId id="315" r:id="rId9"/>
    <p:sldId id="317" r:id="rId10"/>
    <p:sldId id="318" r:id="rId11"/>
    <p:sldId id="319" r:id="rId12"/>
    <p:sldId id="316" r:id="rId13"/>
    <p:sldId id="312" r:id="rId14"/>
    <p:sldId id="320" r:id="rId15"/>
    <p:sldId id="321" r:id="rId16"/>
    <p:sldId id="328" r:id="rId17"/>
    <p:sldId id="327" r:id="rId18"/>
    <p:sldId id="357" r:id="rId19"/>
    <p:sldId id="354" r:id="rId20"/>
    <p:sldId id="355" r:id="rId21"/>
    <p:sldId id="356" r:id="rId22"/>
    <p:sldId id="358" r:id="rId23"/>
    <p:sldId id="359" r:id="rId24"/>
    <p:sldId id="360" r:id="rId25"/>
    <p:sldId id="341" r:id="rId26"/>
    <p:sldId id="326" r:id="rId27"/>
    <p:sldId id="322" r:id="rId28"/>
    <p:sldId id="336" r:id="rId29"/>
    <p:sldId id="334" r:id="rId30"/>
    <p:sldId id="324" r:id="rId31"/>
    <p:sldId id="335" r:id="rId32"/>
    <p:sldId id="329" r:id="rId33"/>
    <p:sldId id="330" r:id="rId34"/>
    <p:sldId id="331" r:id="rId35"/>
    <p:sldId id="332" r:id="rId36"/>
    <p:sldId id="337" r:id="rId37"/>
    <p:sldId id="339" r:id="rId38"/>
    <p:sldId id="340" r:id="rId39"/>
    <p:sldId id="361" r:id="rId40"/>
    <p:sldId id="342" r:id="rId41"/>
    <p:sldId id="345" r:id="rId42"/>
    <p:sldId id="362" r:id="rId43"/>
    <p:sldId id="346" r:id="rId44"/>
    <p:sldId id="347" r:id="rId45"/>
    <p:sldId id="343" r:id="rId46"/>
    <p:sldId id="348" r:id="rId47"/>
    <p:sldId id="350" r:id="rId48"/>
    <p:sldId id="364" r:id="rId49"/>
    <p:sldId id="366" r:id="rId50"/>
    <p:sldId id="349" r:id="rId51"/>
    <p:sldId id="351" r:id="rId52"/>
  </p:sldIdLst>
  <p:sldSz cx="12192000" cy="6858000"/>
  <p:notesSz cx="6858000" cy="9144000"/>
  <p:custShowLst>
    <p:custShow name="Custom Show 1" id="0">
      <p:sldLst>
        <p:sld r:id="rId7"/>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9BE931-FD92-4309-896B-9920CFFCAB41}" v="18" dt="2025-05-10T21:11:29.6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19" autoAdjust="0"/>
  </p:normalViewPr>
  <p:slideViewPr>
    <p:cSldViewPr snapToGrid="0">
      <p:cViewPr varScale="1">
        <p:scale>
          <a:sx n="66" d="100"/>
          <a:sy n="66" d="100"/>
        </p:scale>
        <p:origin x="816" y="66"/>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55" d="100"/>
          <a:sy n="55" d="100"/>
        </p:scale>
        <p:origin x="2880"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ran Abdulrahman" userId="262b053a-4a79-440c-92b9-339eb6c6c925" providerId="ADAL" clId="{FA98B6D2-12CD-4D21-8399-E5B6B4480E69}"/>
    <pc:docChg chg="modSld">
      <pc:chgData name="Soran Abdulrahman" userId="262b053a-4a79-440c-92b9-339eb6c6c925" providerId="ADAL" clId="{FA98B6D2-12CD-4D21-8399-E5B6B4480E69}" dt="2025-04-23T20:57:43.358" v="0" actId="14100"/>
      <pc:docMkLst>
        <pc:docMk/>
      </pc:docMkLst>
      <pc:sldChg chg="modSp mod">
        <pc:chgData name="Soran Abdulrahman" userId="262b053a-4a79-440c-92b9-339eb6c6c925" providerId="ADAL" clId="{FA98B6D2-12CD-4D21-8399-E5B6B4480E69}" dt="2025-04-23T20:57:43.358" v="0" actId="14100"/>
        <pc:sldMkLst>
          <pc:docMk/>
          <pc:sldMk cId="1759755881" sldId="324"/>
        </pc:sldMkLst>
        <pc:picChg chg="mod">
          <ac:chgData name="Soran Abdulrahman" userId="262b053a-4a79-440c-92b9-339eb6c6c925" providerId="ADAL" clId="{FA98B6D2-12CD-4D21-8399-E5B6B4480E69}" dt="2025-04-23T20:57:43.358" v="0" actId="14100"/>
          <ac:picMkLst>
            <pc:docMk/>
            <pc:sldMk cId="1759755881" sldId="324"/>
            <ac:picMk id="39" creationId="{DD890E6A-20B7-490D-BBE2-073329BB2FF0}"/>
          </ac:picMkLst>
        </pc:picChg>
      </pc:sldChg>
    </pc:docChg>
  </pc:docChgLst>
  <pc:docChgLst>
    <pc:chgData name="Soran Abdulrahman" userId="262b053a-4a79-440c-92b9-339eb6c6c925" providerId="ADAL" clId="{D49BE931-FD92-4309-896B-9920CFFCAB41}"/>
    <pc:docChg chg="undo custSel addSld delSld modSld sldOrd">
      <pc:chgData name="Soran Abdulrahman" userId="262b053a-4a79-440c-92b9-339eb6c6c925" providerId="ADAL" clId="{D49BE931-FD92-4309-896B-9920CFFCAB41}" dt="2025-05-10T21:15:14.975" v="123" actId="47"/>
      <pc:docMkLst>
        <pc:docMk/>
      </pc:docMkLst>
      <pc:sldChg chg="del">
        <pc:chgData name="Soran Abdulrahman" userId="262b053a-4a79-440c-92b9-339eb6c6c925" providerId="ADAL" clId="{D49BE931-FD92-4309-896B-9920CFFCAB41}" dt="2025-04-21T20:26:17.673" v="0" actId="47"/>
        <pc:sldMkLst>
          <pc:docMk/>
          <pc:sldMk cId="687790014" sldId="325"/>
        </pc:sldMkLst>
      </pc:sldChg>
      <pc:sldChg chg="addSp delSp modSp new mod setBg modClrScheme modAnim chgLayout">
        <pc:chgData name="Soran Abdulrahman" userId="262b053a-4a79-440c-92b9-339eb6c6c925" providerId="ADAL" clId="{D49BE931-FD92-4309-896B-9920CFFCAB41}" dt="2025-05-10T21:10:52.860" v="108"/>
        <pc:sldMkLst>
          <pc:docMk/>
          <pc:sldMk cId="3047589217" sldId="364"/>
        </pc:sldMkLst>
        <pc:spChg chg="add mod">
          <ac:chgData name="Soran Abdulrahman" userId="262b053a-4a79-440c-92b9-339eb6c6c925" providerId="ADAL" clId="{D49BE931-FD92-4309-896B-9920CFFCAB41}" dt="2025-05-10T21:05:48.310" v="68" actId="122"/>
          <ac:spMkLst>
            <pc:docMk/>
            <pc:sldMk cId="3047589217" sldId="364"/>
            <ac:spMk id="2" creationId="{CE5BE0AC-EED0-41F2-435F-42A11FADE712}"/>
          </ac:spMkLst>
        </pc:spChg>
        <pc:spChg chg="add mod">
          <ac:chgData name="Soran Abdulrahman" userId="262b053a-4a79-440c-92b9-339eb6c6c925" providerId="ADAL" clId="{D49BE931-FD92-4309-896B-9920CFFCAB41}" dt="2025-05-10T21:10:36.015" v="106" actId="27636"/>
          <ac:spMkLst>
            <pc:docMk/>
            <pc:sldMk cId="3047589217" sldId="364"/>
            <ac:spMk id="3" creationId="{D3E80DE2-E6CA-77EC-4686-DCBF592E8CD6}"/>
          </ac:spMkLst>
        </pc:spChg>
        <pc:spChg chg="add">
          <ac:chgData name="Soran Abdulrahman" userId="262b053a-4a79-440c-92b9-339eb6c6c925" providerId="ADAL" clId="{D49BE931-FD92-4309-896B-9920CFFCAB41}" dt="2025-05-10T21:09:27.489" v="81"/>
          <ac:spMkLst>
            <pc:docMk/>
            <pc:sldMk cId="3047589217" sldId="364"/>
            <ac:spMk id="4" creationId="{E939785F-C9C5-5730-ECFB-3C2217CF89E8}"/>
          </ac:spMkLst>
        </pc:spChg>
        <pc:spChg chg="add del">
          <ac:chgData name="Soran Abdulrahman" userId="262b053a-4a79-440c-92b9-339eb6c6c925" providerId="ADAL" clId="{D49BE931-FD92-4309-896B-9920CFFCAB41}" dt="2025-05-10T21:05:41.073" v="65" actId="26606"/>
          <ac:spMkLst>
            <pc:docMk/>
            <pc:sldMk cId="3047589217" sldId="364"/>
            <ac:spMk id="8" creationId="{ED15573D-0E45-4691-B525-471152EC18CD}"/>
          </ac:spMkLst>
        </pc:spChg>
        <pc:spChg chg="add del">
          <ac:chgData name="Soran Abdulrahman" userId="262b053a-4a79-440c-92b9-339eb6c6c925" providerId="ADAL" clId="{D49BE931-FD92-4309-896B-9920CFFCAB41}" dt="2025-05-10T21:05:41.073" v="65" actId="26606"/>
          <ac:spMkLst>
            <pc:docMk/>
            <pc:sldMk cId="3047589217" sldId="364"/>
            <ac:spMk id="10" creationId="{9E448559-19A4-4252-8C27-54C1DA906F8A}"/>
          </ac:spMkLst>
        </pc:spChg>
        <pc:spChg chg="add del">
          <ac:chgData name="Soran Abdulrahman" userId="262b053a-4a79-440c-92b9-339eb6c6c925" providerId="ADAL" clId="{D49BE931-FD92-4309-896B-9920CFFCAB41}" dt="2025-05-10T21:05:41.073" v="65" actId="26606"/>
          <ac:spMkLst>
            <pc:docMk/>
            <pc:sldMk cId="3047589217" sldId="364"/>
            <ac:spMk id="12" creationId="{1B19C35E-4E30-4F1D-9FC2-F2FA6191E453}"/>
          </ac:spMkLst>
        </pc:spChg>
        <pc:spChg chg="add">
          <ac:chgData name="Soran Abdulrahman" userId="262b053a-4a79-440c-92b9-339eb6c6c925" providerId="ADAL" clId="{D49BE931-FD92-4309-896B-9920CFFCAB41}" dt="2025-05-10T21:05:41.073" v="65" actId="26606"/>
          <ac:spMkLst>
            <pc:docMk/>
            <pc:sldMk cId="3047589217" sldId="364"/>
            <ac:spMk id="17" creationId="{70120F84-A866-4D9F-8B1C-9120A013D654}"/>
          </ac:spMkLst>
        </pc:spChg>
        <pc:spChg chg="add">
          <ac:chgData name="Soran Abdulrahman" userId="262b053a-4a79-440c-92b9-339eb6c6c925" providerId="ADAL" clId="{D49BE931-FD92-4309-896B-9920CFFCAB41}" dt="2025-05-10T21:05:41.073" v="65" actId="26606"/>
          <ac:spMkLst>
            <pc:docMk/>
            <pc:sldMk cId="3047589217" sldId="364"/>
            <ac:spMk id="19" creationId="{252FEFEF-6AC0-46B6-AC09-11FC56196FA4}"/>
          </ac:spMkLst>
        </pc:spChg>
      </pc:sldChg>
      <pc:sldChg chg="delSp modSp new del mod">
        <pc:chgData name="Soran Abdulrahman" userId="262b053a-4a79-440c-92b9-339eb6c6c925" providerId="ADAL" clId="{D49BE931-FD92-4309-896B-9920CFFCAB41}" dt="2025-05-10T21:15:14.975" v="123" actId="47"/>
        <pc:sldMkLst>
          <pc:docMk/>
          <pc:sldMk cId="3368302189" sldId="365"/>
        </pc:sldMkLst>
        <pc:spChg chg="del mod">
          <ac:chgData name="Soran Abdulrahman" userId="262b053a-4a79-440c-92b9-339eb6c6c925" providerId="ADAL" clId="{D49BE931-FD92-4309-896B-9920CFFCAB41}" dt="2025-05-10T21:04:09.715" v="34" actId="478"/>
          <ac:spMkLst>
            <pc:docMk/>
            <pc:sldMk cId="3368302189" sldId="365"/>
            <ac:spMk id="2" creationId="{FB778E56-E931-6AE2-D805-3586BABC514D}"/>
          </ac:spMkLst>
        </pc:spChg>
        <pc:spChg chg="mod">
          <ac:chgData name="Soran Abdulrahman" userId="262b053a-4a79-440c-92b9-339eb6c6c925" providerId="ADAL" clId="{D49BE931-FD92-4309-896B-9920CFFCAB41}" dt="2025-05-10T21:05:55.508" v="70" actId="21"/>
          <ac:spMkLst>
            <pc:docMk/>
            <pc:sldMk cId="3368302189" sldId="365"/>
            <ac:spMk id="3" creationId="{5E8964E9-F0CA-D444-C94F-6937570F9FE9}"/>
          </ac:spMkLst>
        </pc:spChg>
      </pc:sldChg>
      <pc:sldChg chg="modSp new mod ord modAnim">
        <pc:chgData name="Soran Abdulrahman" userId="262b053a-4a79-440c-92b9-339eb6c6c925" providerId="ADAL" clId="{D49BE931-FD92-4309-896B-9920CFFCAB41}" dt="2025-05-10T21:11:29.674" v="122" actId="20577"/>
        <pc:sldMkLst>
          <pc:docMk/>
          <pc:sldMk cId="1175077346" sldId="366"/>
        </pc:sldMkLst>
        <pc:spChg chg="mod">
          <ac:chgData name="Soran Abdulrahman" userId="262b053a-4a79-440c-92b9-339eb6c6c925" providerId="ADAL" clId="{D49BE931-FD92-4309-896B-9920CFFCAB41}" dt="2025-05-10T21:11:29.674" v="122" actId="20577"/>
          <ac:spMkLst>
            <pc:docMk/>
            <pc:sldMk cId="1175077346" sldId="366"/>
            <ac:spMk id="2" creationId="{ECEE46D6-E886-7802-1C08-33FDEF77D849}"/>
          </ac:spMkLst>
        </pc:spChg>
        <pc:spChg chg="mod">
          <ac:chgData name="Soran Abdulrahman" userId="262b053a-4a79-440c-92b9-339eb6c6c925" providerId="ADAL" clId="{D49BE931-FD92-4309-896B-9920CFFCAB41}" dt="2025-05-10T21:05:05.821" v="64" actId="2711"/>
          <ac:spMkLst>
            <pc:docMk/>
            <pc:sldMk cId="1175077346" sldId="366"/>
            <ac:spMk id="3" creationId="{A5EEEBE0-2C7A-8B5B-2D37-85C4878569FE}"/>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83E0CA7-664D-4E58-BECC-CF3485FDB5C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CD9E289-596A-4DB6-A64B-6B97D16EA41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902472A-073F-4A83-8F58-09C76C9FC0BA}" type="datetimeFigureOut">
              <a:rPr lang="en-US" smtClean="0"/>
              <a:t>5/22/2025</a:t>
            </a:fld>
            <a:endParaRPr lang="en-US"/>
          </a:p>
        </p:txBody>
      </p:sp>
      <p:sp>
        <p:nvSpPr>
          <p:cNvPr id="4" name="Footer Placeholder 3">
            <a:extLst>
              <a:ext uri="{FF2B5EF4-FFF2-40B4-BE49-F238E27FC236}">
                <a16:creationId xmlns:a16="http://schemas.microsoft.com/office/drawing/2014/main" id="{C853901B-90E4-4CEA-A1E3-308058F13ED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62C577B-A6A1-4F5F-B2F6-10A8351308F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74ECC1D-93F2-439E-9A77-3B84CBF8B340}" type="slidenum">
              <a:rPr lang="en-US" smtClean="0"/>
              <a:t>‹#›</a:t>
            </a:fld>
            <a:endParaRPr lang="en-US"/>
          </a:p>
        </p:txBody>
      </p:sp>
    </p:spTree>
    <p:extLst>
      <p:ext uri="{BB962C8B-B14F-4D97-AF65-F5344CB8AC3E}">
        <p14:creationId xmlns:p14="http://schemas.microsoft.com/office/powerpoint/2010/main" val="25418314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6DBDFE-DD3D-4291-A404-1B97A83A6EA8}" type="datetimeFigureOut">
              <a:rPr lang="en-US" smtClean="0"/>
              <a:t>5/22/2025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456DE3-4E01-4AFD-AD42-42312842ED89}" type="slidenum">
              <a:rPr lang="en-US" smtClean="0"/>
              <a:t>‹#›</a:t>
            </a:fld>
            <a:endParaRPr lang="en-US" dirty="0"/>
          </a:p>
        </p:txBody>
      </p:sp>
    </p:spTree>
    <p:extLst>
      <p:ext uri="{BB962C8B-B14F-4D97-AF65-F5344CB8AC3E}">
        <p14:creationId xmlns:p14="http://schemas.microsoft.com/office/powerpoint/2010/main" val="702961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9870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1641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7996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5/22/2025</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184701763"/>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5/22/2025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575881786"/>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5/22/2025</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169732173"/>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5/22/2025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500582573"/>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5/22/2025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020732562"/>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5/22/2025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073587506"/>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5/22/2025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375327992"/>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5/22/2025</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32160685"/>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5/22/2025</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99103659"/>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5/22/2025</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720901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ransition spd="slow">
    <p:push dir="u"/>
  </p:transition>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slide" Target="slide10.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6.xml"/><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4.png"/><Relationship Id="rId5" Type="http://schemas.openxmlformats.org/officeDocument/2006/relationships/image" Target="../media/image1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slide" Target="slide10.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4.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www.oxfordlearnersdictionaries.com/definition/english/bowel#bowel_topg_1"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14.png"/><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4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slide" Target="slide48.xml"/></Relationships>
</file>

<file path=ppt/slides/_rels/slide48.xml.rels><?xml version="1.0" encoding="UTF-8" standalone="yes"?>
<Relationships xmlns="http://schemas.openxmlformats.org/package/2006/relationships"><Relationship Id="rId3" Type="http://schemas.openxmlformats.org/officeDocument/2006/relationships/slide" Target="slide47.xml"/><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BF9FFE17-DE95-4821-ACC1-B90C954492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75" name="Rectangle 74">
            <a:extLst>
              <a:ext uri="{FF2B5EF4-FFF2-40B4-BE49-F238E27FC236}">
                <a16:creationId xmlns:a16="http://schemas.microsoft.com/office/drawing/2014/main" id="{03CF76AF-FF72-4430-A772-058403290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771132" y="2091263"/>
            <a:ext cx="8649738" cy="2590800"/>
          </a:xfrm>
        </p:spPr>
        <p:txBody>
          <a:bodyPr>
            <a:normAutofit/>
          </a:bodyPr>
          <a:lstStyle/>
          <a:p>
            <a:r>
              <a:rPr lang="en-US" sz="3200" dirty="0">
                <a:solidFill>
                  <a:srgbClr val="00B0F0"/>
                </a:solidFill>
              </a:rPr>
              <a:t>UNIT 2:  </a:t>
            </a:r>
            <a:r>
              <a:rPr lang="en-US" sz="3200" cap="none" dirty="0">
                <a:solidFill>
                  <a:srgbClr val="00B0F0"/>
                </a:solidFill>
              </a:rPr>
              <a:t>Working In General Practice</a:t>
            </a:r>
            <a:endParaRPr lang="en-US" sz="3200" dirty="0">
              <a:solidFill>
                <a:srgbClr val="00B0F0"/>
              </a:solidFill>
            </a:endParaRPr>
          </a:p>
        </p:txBody>
      </p:sp>
      <p:sp>
        <p:nvSpPr>
          <p:cNvPr id="77" name="Rectangle 76">
            <a:extLst>
              <a:ext uri="{FF2B5EF4-FFF2-40B4-BE49-F238E27FC236}">
                <a16:creationId xmlns:a16="http://schemas.microsoft.com/office/drawing/2014/main" id="{0B1C8180-2FDD-4202-8C45-4057CB1AB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79" name="Straight Connector 78">
            <a:extLst>
              <a:ext uri="{FF2B5EF4-FFF2-40B4-BE49-F238E27FC236}">
                <a16:creationId xmlns:a16="http://schemas.microsoft.com/office/drawing/2014/main" id="{D6E86CC6-13EA-4A88-86AD-CF27BF52CC9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F80B441-4F7D-4B40-8A13-FED03A1F3A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70C7FD1A-44B1-4E4C-B0C9-A8103DCCDCC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913025"/>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B844CE2F-0E04-4686-B834-62B1A0878B94}"/>
              </a:ext>
            </a:extLst>
          </p:cNvPr>
          <p:cNvSpPr/>
          <p:nvPr/>
        </p:nvSpPr>
        <p:spPr>
          <a:xfrm>
            <a:off x="7845287" y="5950226"/>
            <a:ext cx="3737113"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a:t>Mr. Soran A. Abdulrahman</a:t>
            </a:r>
            <a:endParaRPr lang="ar-IQ" dirty="0"/>
          </a:p>
        </p:txBody>
      </p:sp>
    </p:spTree>
    <p:extLst>
      <p:ext uri="{BB962C8B-B14F-4D97-AF65-F5344CB8AC3E}">
        <p14:creationId xmlns:p14="http://schemas.microsoft.com/office/powerpoint/2010/main" val="42028081"/>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C0B60997-B2DF-4B88-BCC2-61983AFD9E19}"/>
              </a:ext>
            </a:extLst>
          </p:cNvPr>
          <p:cNvSpPr txBox="1">
            <a:spLocks/>
          </p:cNvSpPr>
          <p:nvPr/>
        </p:nvSpPr>
        <p:spPr>
          <a:xfrm>
            <a:off x="1205345" y="370649"/>
            <a:ext cx="9576262" cy="7029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a:lstStyle>
          <a:p>
            <a:pPr algn="ctr"/>
            <a:r>
              <a:rPr lang="en-US" dirty="0"/>
              <a:t>Matching Jobs to The Pictures</a:t>
            </a:r>
          </a:p>
        </p:txBody>
      </p:sp>
      <p:grpSp>
        <p:nvGrpSpPr>
          <p:cNvPr id="4" name="Group 3">
            <a:extLst>
              <a:ext uri="{FF2B5EF4-FFF2-40B4-BE49-F238E27FC236}">
                <a16:creationId xmlns:a16="http://schemas.microsoft.com/office/drawing/2014/main" id="{3BDE8958-2653-4009-9B71-76EABA0C5313}"/>
              </a:ext>
            </a:extLst>
          </p:cNvPr>
          <p:cNvGrpSpPr/>
          <p:nvPr/>
        </p:nvGrpSpPr>
        <p:grpSpPr>
          <a:xfrm>
            <a:off x="128068" y="1618995"/>
            <a:ext cx="11935865" cy="5221286"/>
            <a:chOff x="155032" y="1618995"/>
            <a:chExt cx="11935865" cy="5221286"/>
          </a:xfrm>
        </p:grpSpPr>
        <p:pic>
          <p:nvPicPr>
            <p:cNvPr id="10" name="Picture 8">
              <a:extLst>
                <a:ext uri="{FF2B5EF4-FFF2-40B4-BE49-F238E27FC236}">
                  <a16:creationId xmlns:a16="http://schemas.microsoft.com/office/drawing/2014/main" id="{835D5B79-09AF-46F3-BB4E-91B400739D00}"/>
                </a:ext>
              </a:extLst>
            </p:cNvPr>
            <p:cNvPicPr>
              <a:picLocks noChangeAspect="1"/>
            </p:cNvPicPr>
            <p:nvPr/>
          </p:nvPicPr>
          <p:blipFill rotWithShape="1">
            <a:blip r:embed="rId3"/>
            <a:srcRect l="4369" t="19589" r="5199" b="50459"/>
            <a:stretch/>
          </p:blipFill>
          <p:spPr>
            <a:xfrm>
              <a:off x="155032" y="1618995"/>
              <a:ext cx="4917675" cy="2331008"/>
            </a:xfrm>
            <a:prstGeom prst="rect">
              <a:avLst/>
            </a:prstGeom>
          </p:spPr>
        </p:pic>
        <p:pic>
          <p:nvPicPr>
            <p:cNvPr id="11" name="Picture 10">
              <a:extLst>
                <a:ext uri="{FF2B5EF4-FFF2-40B4-BE49-F238E27FC236}">
                  <a16:creationId xmlns:a16="http://schemas.microsoft.com/office/drawing/2014/main" id="{30DF00A9-BC9A-4B69-BC1C-75D32709FE87}"/>
                </a:ext>
              </a:extLst>
            </p:cNvPr>
            <p:cNvPicPr>
              <a:picLocks noChangeAspect="1"/>
            </p:cNvPicPr>
            <p:nvPr/>
          </p:nvPicPr>
          <p:blipFill rotWithShape="1">
            <a:blip r:embed="rId4"/>
            <a:srcRect l="4978" r="4702" b="5226"/>
            <a:stretch/>
          </p:blipFill>
          <p:spPr>
            <a:xfrm>
              <a:off x="5370386" y="1691762"/>
              <a:ext cx="6530319" cy="2185474"/>
            </a:xfrm>
            <a:prstGeom prst="rect">
              <a:avLst/>
            </a:prstGeom>
          </p:spPr>
        </p:pic>
        <p:pic>
          <p:nvPicPr>
            <p:cNvPr id="12" name="Picture 11">
              <a:extLst>
                <a:ext uri="{FF2B5EF4-FFF2-40B4-BE49-F238E27FC236}">
                  <a16:creationId xmlns:a16="http://schemas.microsoft.com/office/drawing/2014/main" id="{68BBF06B-5BA3-494C-8B2C-8415EACB6D32}"/>
                </a:ext>
              </a:extLst>
            </p:cNvPr>
            <p:cNvPicPr>
              <a:picLocks noChangeAspect="1"/>
            </p:cNvPicPr>
            <p:nvPr/>
          </p:nvPicPr>
          <p:blipFill>
            <a:blip r:embed="rId5"/>
            <a:stretch>
              <a:fillRect/>
            </a:stretch>
          </p:blipFill>
          <p:spPr>
            <a:xfrm>
              <a:off x="352255" y="4324007"/>
              <a:ext cx="7530147" cy="2185474"/>
            </a:xfrm>
            <a:prstGeom prst="rect">
              <a:avLst/>
            </a:prstGeom>
          </p:spPr>
        </p:pic>
        <p:pic>
          <p:nvPicPr>
            <p:cNvPr id="13" name="Picture 12">
              <a:extLst>
                <a:ext uri="{FF2B5EF4-FFF2-40B4-BE49-F238E27FC236}">
                  <a16:creationId xmlns:a16="http://schemas.microsoft.com/office/drawing/2014/main" id="{872511A8-269C-4205-BB0E-A1D49F678ACB}"/>
                </a:ext>
              </a:extLst>
            </p:cNvPr>
            <p:cNvPicPr>
              <a:picLocks noChangeAspect="1"/>
            </p:cNvPicPr>
            <p:nvPr/>
          </p:nvPicPr>
          <p:blipFill rotWithShape="1">
            <a:blip r:embed="rId6"/>
            <a:srcRect l="6861" t="30109" r="57536" b="53043"/>
            <a:stretch/>
          </p:blipFill>
          <p:spPr>
            <a:xfrm>
              <a:off x="8041429" y="4036427"/>
              <a:ext cx="4049468" cy="2803854"/>
            </a:xfrm>
            <a:prstGeom prst="rect">
              <a:avLst/>
            </a:prstGeom>
          </p:spPr>
        </p:pic>
      </p:grpSp>
      <p:sp>
        <p:nvSpPr>
          <p:cNvPr id="14" name="TextBox 13">
            <a:hlinkClick r:id="rId7" action="ppaction://hlinksldjump"/>
            <a:extLst>
              <a:ext uri="{FF2B5EF4-FFF2-40B4-BE49-F238E27FC236}">
                <a16:creationId xmlns:a16="http://schemas.microsoft.com/office/drawing/2014/main" id="{1BA3DC3B-F1C5-4D58-A188-CF7DE5A8A81A}"/>
              </a:ext>
            </a:extLst>
          </p:cNvPr>
          <p:cNvSpPr txBox="1"/>
          <p:nvPr/>
        </p:nvSpPr>
        <p:spPr>
          <a:xfrm>
            <a:off x="10564480" y="4324007"/>
            <a:ext cx="874547" cy="369332"/>
          </a:xfrm>
          <a:prstGeom prst="rect">
            <a:avLst/>
          </a:prstGeom>
          <a:noFill/>
        </p:spPr>
        <p:txBody>
          <a:bodyPr wrap="square" rtlCol="0">
            <a:spAutoFit/>
          </a:bodyPr>
          <a:lstStyle/>
          <a:p>
            <a:pPr algn="ctr"/>
            <a:r>
              <a:rPr lang="en-US" b="1" dirty="0"/>
              <a:t>F</a:t>
            </a:r>
          </a:p>
        </p:txBody>
      </p:sp>
      <p:sp>
        <p:nvSpPr>
          <p:cNvPr id="21" name="TextBox 14">
            <a:extLst>
              <a:ext uri="{FF2B5EF4-FFF2-40B4-BE49-F238E27FC236}">
                <a16:creationId xmlns:a16="http://schemas.microsoft.com/office/drawing/2014/main" id="{D76A5C1F-B269-48BA-8CE2-70AC1937FB41}"/>
              </a:ext>
            </a:extLst>
          </p:cNvPr>
          <p:cNvSpPr txBox="1"/>
          <p:nvPr/>
        </p:nvSpPr>
        <p:spPr>
          <a:xfrm>
            <a:off x="10550246" y="4688524"/>
            <a:ext cx="874547" cy="369332"/>
          </a:xfrm>
          <a:prstGeom prst="rect">
            <a:avLst/>
          </a:prstGeom>
          <a:noFill/>
        </p:spPr>
        <p:txBody>
          <a:bodyPr wrap="square" rtlCol="0">
            <a:spAutoFit/>
          </a:bodyPr>
          <a:lstStyle/>
          <a:p>
            <a:pPr algn="ctr"/>
            <a:r>
              <a:rPr lang="en-US" b="1" dirty="0"/>
              <a:t>A</a:t>
            </a:r>
          </a:p>
        </p:txBody>
      </p:sp>
      <p:sp>
        <p:nvSpPr>
          <p:cNvPr id="16" name="TextBox 15">
            <a:extLst>
              <a:ext uri="{FF2B5EF4-FFF2-40B4-BE49-F238E27FC236}">
                <a16:creationId xmlns:a16="http://schemas.microsoft.com/office/drawing/2014/main" id="{17CAD0CC-1384-41DA-A09E-877079335428}"/>
              </a:ext>
            </a:extLst>
          </p:cNvPr>
          <p:cNvSpPr txBox="1"/>
          <p:nvPr/>
        </p:nvSpPr>
        <p:spPr>
          <a:xfrm>
            <a:off x="10339194" y="5008714"/>
            <a:ext cx="1219695" cy="369332"/>
          </a:xfrm>
          <a:prstGeom prst="rect">
            <a:avLst/>
          </a:prstGeom>
          <a:noFill/>
        </p:spPr>
        <p:txBody>
          <a:bodyPr wrap="square" rtlCol="0">
            <a:spAutoFit/>
          </a:bodyPr>
          <a:lstStyle/>
          <a:p>
            <a:pPr algn="ctr"/>
            <a:r>
              <a:rPr lang="en-US" b="1" dirty="0"/>
              <a:t>G</a:t>
            </a:r>
          </a:p>
        </p:txBody>
      </p:sp>
      <p:sp>
        <p:nvSpPr>
          <p:cNvPr id="22" name="TextBox 16">
            <a:extLst>
              <a:ext uri="{FF2B5EF4-FFF2-40B4-BE49-F238E27FC236}">
                <a16:creationId xmlns:a16="http://schemas.microsoft.com/office/drawing/2014/main" id="{2956773F-37B5-4DA4-8878-4AAB1FCB7F7C}"/>
              </a:ext>
            </a:extLst>
          </p:cNvPr>
          <p:cNvSpPr txBox="1"/>
          <p:nvPr/>
        </p:nvSpPr>
        <p:spPr>
          <a:xfrm>
            <a:off x="10541805" y="5281707"/>
            <a:ext cx="874547" cy="369332"/>
          </a:xfrm>
          <a:prstGeom prst="rect">
            <a:avLst/>
          </a:prstGeom>
          <a:noFill/>
        </p:spPr>
        <p:txBody>
          <a:bodyPr wrap="square" rtlCol="0">
            <a:spAutoFit/>
          </a:bodyPr>
          <a:lstStyle/>
          <a:p>
            <a:pPr algn="ctr"/>
            <a:r>
              <a:rPr lang="en-US" b="1" dirty="0"/>
              <a:t>D</a:t>
            </a:r>
          </a:p>
        </p:txBody>
      </p:sp>
      <p:sp>
        <p:nvSpPr>
          <p:cNvPr id="18" name="TextBox 17">
            <a:extLst>
              <a:ext uri="{FF2B5EF4-FFF2-40B4-BE49-F238E27FC236}">
                <a16:creationId xmlns:a16="http://schemas.microsoft.com/office/drawing/2014/main" id="{1340798A-6319-400A-BAB3-647686E01955}"/>
              </a:ext>
            </a:extLst>
          </p:cNvPr>
          <p:cNvSpPr txBox="1"/>
          <p:nvPr/>
        </p:nvSpPr>
        <p:spPr>
          <a:xfrm>
            <a:off x="10550246" y="5567809"/>
            <a:ext cx="874547" cy="369332"/>
          </a:xfrm>
          <a:prstGeom prst="rect">
            <a:avLst/>
          </a:prstGeom>
          <a:noFill/>
        </p:spPr>
        <p:txBody>
          <a:bodyPr wrap="square" rtlCol="0">
            <a:spAutoFit/>
          </a:bodyPr>
          <a:lstStyle/>
          <a:p>
            <a:pPr algn="ctr"/>
            <a:r>
              <a:rPr lang="en-US" b="1" dirty="0"/>
              <a:t>E</a:t>
            </a:r>
          </a:p>
        </p:txBody>
      </p:sp>
      <p:sp>
        <p:nvSpPr>
          <p:cNvPr id="20" name="TextBox 18">
            <a:extLst>
              <a:ext uri="{FF2B5EF4-FFF2-40B4-BE49-F238E27FC236}">
                <a16:creationId xmlns:a16="http://schemas.microsoft.com/office/drawing/2014/main" id="{CFAAF8BF-3236-48D6-8576-69F74052E322}"/>
              </a:ext>
            </a:extLst>
          </p:cNvPr>
          <p:cNvSpPr txBox="1"/>
          <p:nvPr/>
        </p:nvSpPr>
        <p:spPr>
          <a:xfrm>
            <a:off x="10646042" y="5885795"/>
            <a:ext cx="605998" cy="369332"/>
          </a:xfrm>
          <a:prstGeom prst="rect">
            <a:avLst/>
          </a:prstGeom>
          <a:noFill/>
        </p:spPr>
        <p:txBody>
          <a:bodyPr wrap="square" rtlCol="0">
            <a:spAutoFit/>
          </a:bodyPr>
          <a:lstStyle/>
          <a:p>
            <a:pPr algn="ctr"/>
            <a:r>
              <a:rPr lang="en-US" b="1" dirty="0"/>
              <a:t>B</a:t>
            </a:r>
          </a:p>
        </p:txBody>
      </p:sp>
      <p:sp>
        <p:nvSpPr>
          <p:cNvPr id="19" name="TextBox 19">
            <a:extLst>
              <a:ext uri="{FF2B5EF4-FFF2-40B4-BE49-F238E27FC236}">
                <a16:creationId xmlns:a16="http://schemas.microsoft.com/office/drawing/2014/main" id="{14F12884-6FB9-42CC-ABD6-0671B09781F2}"/>
              </a:ext>
            </a:extLst>
          </p:cNvPr>
          <p:cNvSpPr txBox="1"/>
          <p:nvPr/>
        </p:nvSpPr>
        <p:spPr>
          <a:xfrm>
            <a:off x="10511767" y="6204045"/>
            <a:ext cx="874547" cy="369332"/>
          </a:xfrm>
          <a:prstGeom prst="rect">
            <a:avLst/>
          </a:prstGeom>
          <a:noFill/>
        </p:spPr>
        <p:txBody>
          <a:bodyPr wrap="square" rtlCol="0">
            <a:spAutoFit/>
          </a:bodyPr>
          <a:lstStyle/>
          <a:p>
            <a:pPr algn="ctr"/>
            <a:r>
              <a:rPr lang="en-US" b="1" dirty="0"/>
              <a:t>C</a:t>
            </a:r>
          </a:p>
        </p:txBody>
      </p:sp>
      <p:sp>
        <p:nvSpPr>
          <p:cNvPr id="3" name="TextBox 20">
            <a:extLst>
              <a:ext uri="{FF2B5EF4-FFF2-40B4-BE49-F238E27FC236}">
                <a16:creationId xmlns:a16="http://schemas.microsoft.com/office/drawing/2014/main" id="{51C4ACC6-064A-433B-A80A-215CB5EB6E96}"/>
              </a:ext>
            </a:extLst>
          </p:cNvPr>
          <p:cNvSpPr txBox="1"/>
          <p:nvPr/>
        </p:nvSpPr>
        <p:spPr>
          <a:xfrm>
            <a:off x="1205345" y="1082494"/>
            <a:ext cx="10353544" cy="369332"/>
          </a:xfrm>
          <a:prstGeom prst="rect">
            <a:avLst/>
          </a:prstGeom>
          <a:noFill/>
        </p:spPr>
        <p:txBody>
          <a:bodyPr wrap="square" rtlCol="0">
            <a:spAutoFit/>
          </a:bodyPr>
          <a:lstStyle/>
          <a:p>
            <a:r>
              <a:rPr lang="en-US" dirty="0">
                <a:solidFill>
                  <a:srgbClr val="FF0000"/>
                </a:solidFill>
              </a:rPr>
              <a:t>What do you think is the most stressful aspect of medical work? What is the most rewarding?</a:t>
            </a:r>
            <a:endParaRPr lang="en-US" dirty="0"/>
          </a:p>
        </p:txBody>
      </p:sp>
    </p:spTree>
    <p:extLst>
      <p:ext uri="{BB962C8B-B14F-4D97-AF65-F5344CB8AC3E}">
        <p14:creationId xmlns:p14="http://schemas.microsoft.com/office/powerpoint/2010/main" val="1597843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circle(in)">
                                      <p:cBhvr>
                                        <p:cTn id="14" dur="2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down)">
                                      <p:cBhvr>
                                        <p:cTn id="29" dur="580">
                                          <p:stCondLst>
                                            <p:cond delay="0"/>
                                          </p:stCondLst>
                                        </p:cTn>
                                        <p:tgtEl>
                                          <p:spTgt spid="22"/>
                                        </p:tgtEl>
                                      </p:cBhvr>
                                    </p:animEffect>
                                    <p:anim calcmode="lin" valueType="num">
                                      <p:cBhvr>
                                        <p:cTn id="30"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35" dur="26">
                                          <p:stCondLst>
                                            <p:cond delay="650"/>
                                          </p:stCondLst>
                                        </p:cTn>
                                        <p:tgtEl>
                                          <p:spTgt spid="22"/>
                                        </p:tgtEl>
                                      </p:cBhvr>
                                      <p:to x="100000" y="60000"/>
                                    </p:animScale>
                                    <p:animScale>
                                      <p:cBhvr>
                                        <p:cTn id="36" dur="166" decel="50000">
                                          <p:stCondLst>
                                            <p:cond delay="676"/>
                                          </p:stCondLst>
                                        </p:cTn>
                                        <p:tgtEl>
                                          <p:spTgt spid="22"/>
                                        </p:tgtEl>
                                      </p:cBhvr>
                                      <p:to x="100000" y="100000"/>
                                    </p:animScale>
                                    <p:animScale>
                                      <p:cBhvr>
                                        <p:cTn id="37" dur="26">
                                          <p:stCondLst>
                                            <p:cond delay="1312"/>
                                          </p:stCondLst>
                                        </p:cTn>
                                        <p:tgtEl>
                                          <p:spTgt spid="22"/>
                                        </p:tgtEl>
                                      </p:cBhvr>
                                      <p:to x="100000" y="80000"/>
                                    </p:animScale>
                                    <p:animScale>
                                      <p:cBhvr>
                                        <p:cTn id="38" dur="166" decel="50000">
                                          <p:stCondLst>
                                            <p:cond delay="1338"/>
                                          </p:stCondLst>
                                        </p:cTn>
                                        <p:tgtEl>
                                          <p:spTgt spid="22"/>
                                        </p:tgtEl>
                                      </p:cBhvr>
                                      <p:to x="100000" y="100000"/>
                                    </p:animScale>
                                    <p:animScale>
                                      <p:cBhvr>
                                        <p:cTn id="39" dur="26">
                                          <p:stCondLst>
                                            <p:cond delay="1642"/>
                                          </p:stCondLst>
                                        </p:cTn>
                                        <p:tgtEl>
                                          <p:spTgt spid="22"/>
                                        </p:tgtEl>
                                      </p:cBhvr>
                                      <p:to x="100000" y="90000"/>
                                    </p:animScale>
                                    <p:animScale>
                                      <p:cBhvr>
                                        <p:cTn id="40" dur="166" decel="50000">
                                          <p:stCondLst>
                                            <p:cond delay="1668"/>
                                          </p:stCondLst>
                                        </p:cTn>
                                        <p:tgtEl>
                                          <p:spTgt spid="22"/>
                                        </p:tgtEl>
                                      </p:cBhvr>
                                      <p:to x="100000" y="100000"/>
                                    </p:animScale>
                                    <p:animScale>
                                      <p:cBhvr>
                                        <p:cTn id="41" dur="26">
                                          <p:stCondLst>
                                            <p:cond delay="1808"/>
                                          </p:stCondLst>
                                        </p:cTn>
                                        <p:tgtEl>
                                          <p:spTgt spid="22"/>
                                        </p:tgtEl>
                                      </p:cBhvr>
                                      <p:to x="100000" y="95000"/>
                                    </p:animScale>
                                    <p:animScale>
                                      <p:cBhvr>
                                        <p:cTn id="42" dur="166" decel="50000">
                                          <p:stCondLst>
                                            <p:cond delay="1834"/>
                                          </p:stCondLst>
                                        </p:cTn>
                                        <p:tgtEl>
                                          <p:spTgt spid="22"/>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000"/>
                                        <p:tgtEl>
                                          <p:spTgt spid="18"/>
                                        </p:tgtEl>
                                      </p:cBhvr>
                                    </p:animEffect>
                                    <p:anim calcmode="lin" valueType="num">
                                      <p:cBhvr>
                                        <p:cTn id="48" dur="1000" fill="hold"/>
                                        <p:tgtEl>
                                          <p:spTgt spid="18"/>
                                        </p:tgtEl>
                                        <p:attrNameLst>
                                          <p:attrName>ppt_x</p:attrName>
                                        </p:attrNameLst>
                                      </p:cBhvr>
                                      <p:tavLst>
                                        <p:tav tm="0">
                                          <p:val>
                                            <p:strVal val="#ppt_x"/>
                                          </p:val>
                                        </p:tav>
                                        <p:tav tm="100000">
                                          <p:val>
                                            <p:strVal val="#ppt_x"/>
                                          </p:val>
                                        </p:tav>
                                      </p:tavLst>
                                    </p:anim>
                                    <p:anim calcmode="lin" valueType="num">
                                      <p:cBhvr>
                                        <p:cTn id="4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p:cTn id="54" dur="500" fill="hold"/>
                                        <p:tgtEl>
                                          <p:spTgt spid="20"/>
                                        </p:tgtEl>
                                        <p:attrNameLst>
                                          <p:attrName>ppt_w</p:attrName>
                                        </p:attrNameLst>
                                      </p:cBhvr>
                                      <p:tavLst>
                                        <p:tav tm="0">
                                          <p:val>
                                            <p:fltVal val="0"/>
                                          </p:val>
                                        </p:tav>
                                        <p:tav tm="100000">
                                          <p:val>
                                            <p:strVal val="#ppt_w"/>
                                          </p:val>
                                        </p:tav>
                                      </p:tavLst>
                                    </p:anim>
                                    <p:anim calcmode="lin" valueType="num">
                                      <p:cBhvr>
                                        <p:cTn id="55" dur="500" fill="hold"/>
                                        <p:tgtEl>
                                          <p:spTgt spid="20"/>
                                        </p:tgtEl>
                                        <p:attrNameLst>
                                          <p:attrName>ppt_h</p:attrName>
                                        </p:attrNameLst>
                                      </p:cBhvr>
                                      <p:tavLst>
                                        <p:tav tm="0">
                                          <p:val>
                                            <p:fltVal val="0"/>
                                          </p:val>
                                        </p:tav>
                                        <p:tav tm="100000">
                                          <p:val>
                                            <p:strVal val="#ppt_h"/>
                                          </p:val>
                                        </p:tav>
                                      </p:tavLst>
                                    </p:anim>
                                    <p:animEffect transition="in" filter="fade">
                                      <p:cBhvr>
                                        <p:cTn id="56" dur="500"/>
                                        <p:tgtEl>
                                          <p:spTgt spid="20"/>
                                        </p:tgtEl>
                                      </p:cBhvr>
                                    </p:animEffect>
                                  </p:childTnLst>
                                </p:cTn>
                              </p:par>
                            </p:childTnLst>
                          </p:cTn>
                        </p:par>
                      </p:childTnLst>
                    </p:cTn>
                  </p:par>
                  <p:par>
                    <p:cTn id="57" fill="hold">
                      <p:stCondLst>
                        <p:cond delay="indefinite"/>
                      </p:stCondLst>
                      <p:childTnLst>
                        <p:par>
                          <p:cTn id="58" fill="hold">
                            <p:stCondLst>
                              <p:cond delay="0"/>
                            </p:stCondLst>
                            <p:childTnLst>
                              <p:par>
                                <p:cTn id="59" presetID="31" presetClass="entr" presetSubtype="0"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p:cTn id="61" dur="1000" fill="hold"/>
                                        <p:tgtEl>
                                          <p:spTgt spid="19"/>
                                        </p:tgtEl>
                                        <p:attrNameLst>
                                          <p:attrName>ppt_w</p:attrName>
                                        </p:attrNameLst>
                                      </p:cBhvr>
                                      <p:tavLst>
                                        <p:tav tm="0">
                                          <p:val>
                                            <p:fltVal val="0"/>
                                          </p:val>
                                        </p:tav>
                                        <p:tav tm="100000">
                                          <p:val>
                                            <p:strVal val="#ppt_w"/>
                                          </p:val>
                                        </p:tav>
                                      </p:tavLst>
                                    </p:anim>
                                    <p:anim calcmode="lin" valueType="num">
                                      <p:cBhvr>
                                        <p:cTn id="62" dur="1000" fill="hold"/>
                                        <p:tgtEl>
                                          <p:spTgt spid="19"/>
                                        </p:tgtEl>
                                        <p:attrNameLst>
                                          <p:attrName>ppt_h</p:attrName>
                                        </p:attrNameLst>
                                      </p:cBhvr>
                                      <p:tavLst>
                                        <p:tav tm="0">
                                          <p:val>
                                            <p:fltVal val="0"/>
                                          </p:val>
                                        </p:tav>
                                        <p:tav tm="100000">
                                          <p:val>
                                            <p:strVal val="#ppt_h"/>
                                          </p:val>
                                        </p:tav>
                                      </p:tavLst>
                                    </p:anim>
                                    <p:anim calcmode="lin" valueType="num">
                                      <p:cBhvr>
                                        <p:cTn id="63" dur="1000" fill="hold"/>
                                        <p:tgtEl>
                                          <p:spTgt spid="19"/>
                                        </p:tgtEl>
                                        <p:attrNameLst>
                                          <p:attrName>style.rotation</p:attrName>
                                        </p:attrNameLst>
                                      </p:cBhvr>
                                      <p:tavLst>
                                        <p:tav tm="0">
                                          <p:val>
                                            <p:fltVal val="90"/>
                                          </p:val>
                                        </p:tav>
                                        <p:tav tm="100000">
                                          <p:val>
                                            <p:fltVal val="0"/>
                                          </p:val>
                                        </p:tav>
                                      </p:tavLst>
                                    </p:anim>
                                    <p:animEffect transition="in" filter="fade">
                                      <p:cBhvr>
                                        <p:cTn id="64" dur="1000"/>
                                        <p:tgtEl>
                                          <p:spTgt spid="19"/>
                                        </p:tgtEl>
                                      </p:cBhvr>
                                    </p:animEffect>
                                  </p:childTnLst>
                                </p:cTn>
                              </p:par>
                            </p:childTnLst>
                          </p:cTn>
                        </p:par>
                      </p:childTnLst>
                    </p:cTn>
                  </p:par>
                  <p:par>
                    <p:cTn id="65" fill="hold">
                      <p:stCondLst>
                        <p:cond delay="indefinite"/>
                      </p:stCondLst>
                      <p:childTnLst>
                        <p:par>
                          <p:cTn id="66" fill="hold">
                            <p:stCondLst>
                              <p:cond delay="0"/>
                            </p:stCondLst>
                            <p:childTnLst>
                              <p:par>
                                <p:cTn id="67" presetID="26" presetClass="entr" presetSubtype="0" fill="hold" grpId="0" nodeType="clickEffect">
                                  <p:stCondLst>
                                    <p:cond delay="0"/>
                                  </p:stCondLst>
                                  <p:childTnLst>
                                    <p:set>
                                      <p:cBhvr>
                                        <p:cTn id="68" dur="1" fill="hold">
                                          <p:stCondLst>
                                            <p:cond delay="0"/>
                                          </p:stCondLst>
                                        </p:cTn>
                                        <p:tgtEl>
                                          <p:spTgt spid="3"/>
                                        </p:tgtEl>
                                        <p:attrNameLst>
                                          <p:attrName>style.visibility</p:attrName>
                                        </p:attrNameLst>
                                      </p:cBhvr>
                                      <p:to>
                                        <p:strVal val="visible"/>
                                      </p:to>
                                    </p:set>
                                    <p:animEffect transition="in" filter="wipe(down)">
                                      <p:cBhvr>
                                        <p:cTn id="69" dur="580">
                                          <p:stCondLst>
                                            <p:cond delay="0"/>
                                          </p:stCondLst>
                                        </p:cTn>
                                        <p:tgtEl>
                                          <p:spTgt spid="3"/>
                                        </p:tgtEl>
                                      </p:cBhvr>
                                    </p:animEffect>
                                    <p:anim calcmode="lin" valueType="num">
                                      <p:cBhvr>
                                        <p:cTn id="7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75" dur="26">
                                          <p:stCondLst>
                                            <p:cond delay="650"/>
                                          </p:stCondLst>
                                        </p:cTn>
                                        <p:tgtEl>
                                          <p:spTgt spid="3"/>
                                        </p:tgtEl>
                                      </p:cBhvr>
                                      <p:to x="100000" y="60000"/>
                                    </p:animScale>
                                    <p:animScale>
                                      <p:cBhvr>
                                        <p:cTn id="76" dur="166" decel="50000">
                                          <p:stCondLst>
                                            <p:cond delay="676"/>
                                          </p:stCondLst>
                                        </p:cTn>
                                        <p:tgtEl>
                                          <p:spTgt spid="3"/>
                                        </p:tgtEl>
                                      </p:cBhvr>
                                      <p:to x="100000" y="100000"/>
                                    </p:animScale>
                                    <p:animScale>
                                      <p:cBhvr>
                                        <p:cTn id="77" dur="26">
                                          <p:stCondLst>
                                            <p:cond delay="1312"/>
                                          </p:stCondLst>
                                        </p:cTn>
                                        <p:tgtEl>
                                          <p:spTgt spid="3"/>
                                        </p:tgtEl>
                                      </p:cBhvr>
                                      <p:to x="100000" y="80000"/>
                                    </p:animScale>
                                    <p:animScale>
                                      <p:cBhvr>
                                        <p:cTn id="78" dur="166" decel="50000">
                                          <p:stCondLst>
                                            <p:cond delay="1338"/>
                                          </p:stCondLst>
                                        </p:cTn>
                                        <p:tgtEl>
                                          <p:spTgt spid="3"/>
                                        </p:tgtEl>
                                      </p:cBhvr>
                                      <p:to x="100000" y="100000"/>
                                    </p:animScale>
                                    <p:animScale>
                                      <p:cBhvr>
                                        <p:cTn id="79" dur="26">
                                          <p:stCondLst>
                                            <p:cond delay="1642"/>
                                          </p:stCondLst>
                                        </p:cTn>
                                        <p:tgtEl>
                                          <p:spTgt spid="3"/>
                                        </p:tgtEl>
                                      </p:cBhvr>
                                      <p:to x="100000" y="90000"/>
                                    </p:animScale>
                                    <p:animScale>
                                      <p:cBhvr>
                                        <p:cTn id="80" dur="166" decel="50000">
                                          <p:stCondLst>
                                            <p:cond delay="1668"/>
                                          </p:stCondLst>
                                        </p:cTn>
                                        <p:tgtEl>
                                          <p:spTgt spid="3"/>
                                        </p:tgtEl>
                                      </p:cBhvr>
                                      <p:to x="100000" y="100000"/>
                                    </p:animScale>
                                    <p:animScale>
                                      <p:cBhvr>
                                        <p:cTn id="81" dur="26">
                                          <p:stCondLst>
                                            <p:cond delay="1808"/>
                                          </p:stCondLst>
                                        </p:cTn>
                                        <p:tgtEl>
                                          <p:spTgt spid="3"/>
                                        </p:tgtEl>
                                      </p:cBhvr>
                                      <p:to x="100000" y="95000"/>
                                    </p:animScale>
                                    <p:animScale>
                                      <p:cBhvr>
                                        <p:cTn id="8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bldP spid="16" grpId="0"/>
      <p:bldP spid="22" grpId="0"/>
      <p:bldP spid="18" grpId="0"/>
      <p:bldP spid="20" grpId="0"/>
      <p:bldP spid="19"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7" hidden="1">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0" name="Rectangle 9" hidden="1">
            <a:extLst>
              <a:ext uri="{FF2B5EF4-FFF2-40B4-BE49-F238E27FC236}">
                <a16:creationId xmlns:a16="http://schemas.microsoft.com/office/drawing/2014/main" id="{1E8D93C5-28EB-42D0-86CE-D80495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41" name="Rectangle 11" hidden="1">
            <a:extLst>
              <a:ext uri="{FF2B5EF4-FFF2-40B4-BE49-F238E27FC236}">
                <a16:creationId xmlns:a16="http://schemas.microsoft.com/office/drawing/2014/main" id="{AB1B1E7D-F76D-4744-AF85-239E6998A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sp>
        <p:nvSpPr>
          <p:cNvPr id="42" name="Rectangle 13" hidden="1">
            <a:extLst>
              <a:ext uri="{FF2B5EF4-FFF2-40B4-BE49-F238E27FC236}">
                <a16:creationId xmlns:a16="http://schemas.microsoft.com/office/drawing/2014/main" id="{3BB65211-00DB-45B6-A223-033B2D19C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43" name="Group 15" hidden="1">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7" name="Straight Connector 16" hidden="1">
              <a:extLst>
                <a:ext uri="{FF2B5EF4-FFF2-40B4-BE49-F238E27FC236}">
                  <a16:creationId xmlns:a16="http://schemas.microsoft.com/office/drawing/2014/main" id="{14DF524F-3FEF-4236-90C6-820E876A94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hidden="1">
              <a:extLst>
                <a:ext uri="{FF2B5EF4-FFF2-40B4-BE49-F238E27FC236}">
                  <a16:creationId xmlns:a16="http://schemas.microsoft.com/office/drawing/2014/main" id="{2400A003-1BE9-49C2-8E57-DCD9B870FC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3BF0991-F9A1-4282-99DB-92D70239F6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44" name="Rectangle 20" hidden="1">
            <a:extLst>
              <a:ext uri="{FF2B5EF4-FFF2-40B4-BE49-F238E27FC236}">
                <a16:creationId xmlns:a16="http://schemas.microsoft.com/office/drawing/2014/main" id="{1C3E817E-E139-426E-89E5-9DD346EC75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22" hidden="1">
            <a:extLst>
              <a:ext uri="{FF2B5EF4-FFF2-40B4-BE49-F238E27FC236}">
                <a16:creationId xmlns:a16="http://schemas.microsoft.com/office/drawing/2014/main" id="{E2ADD2F6-F7FC-464F-8F18-5BDBD27A7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alpha val="60000"/>
            </a:schemeClr>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46" name="Rectangle 24" hidden="1">
            <a:extLst>
              <a:ext uri="{FF2B5EF4-FFF2-40B4-BE49-F238E27FC236}">
                <a16:creationId xmlns:a16="http://schemas.microsoft.com/office/drawing/2014/main" id="{5A3A31F1-FA83-497F-98FF-9A5621DC55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7" y="0"/>
            <a:ext cx="8168743"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26" hidden="1">
            <a:extLst>
              <a:ext uri="{FF2B5EF4-FFF2-40B4-BE49-F238E27FC236}">
                <a16:creationId xmlns:a16="http://schemas.microsoft.com/office/drawing/2014/main" id="{343FF9E2-8F7E-4BCC-9A50-C41AD8A56D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31468" y="164592"/>
            <a:ext cx="3708894" cy="6540176"/>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E21417-9681-47DB-8AE0-11830A81C4A3}"/>
              </a:ext>
            </a:extLst>
          </p:cNvPr>
          <p:cNvSpPr>
            <a:spLocks noGrp="1"/>
          </p:cNvSpPr>
          <p:nvPr>
            <p:ph type="title"/>
          </p:nvPr>
        </p:nvSpPr>
        <p:spPr>
          <a:xfrm>
            <a:off x="8661776" y="882980"/>
            <a:ext cx="3238829" cy="3209180"/>
          </a:xfrm>
        </p:spPr>
        <p:txBody>
          <a:bodyPr vert="horz" lIns="91440" tIns="45720" rIns="91440" bIns="45720" rtlCol="0" anchor="ctr">
            <a:normAutofit/>
          </a:bodyPr>
          <a:lstStyle/>
          <a:p>
            <a:pPr algn="ctr">
              <a:lnSpc>
                <a:spcPct val="83000"/>
              </a:lnSpc>
            </a:pPr>
            <a:r>
              <a:rPr lang="en-US" sz="3700" cap="all" spc="-100" dirty="0">
                <a:solidFill>
                  <a:srgbClr val="00B050"/>
                </a:solidFill>
              </a:rPr>
              <a:t>Let's have a bit practice with the given common nouns.</a:t>
            </a:r>
          </a:p>
        </p:txBody>
      </p:sp>
      <p:sp>
        <p:nvSpPr>
          <p:cNvPr id="48" name="Rectangle 28">
            <a:extLst>
              <a:ext uri="{FF2B5EF4-FFF2-40B4-BE49-F238E27FC236}">
                <a16:creationId xmlns:a16="http://schemas.microsoft.com/office/drawing/2014/main" id="{47751BC8-250F-493B-BDF9-D45BA5991D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19318" y="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49" name="Straight Connector 30">
            <a:extLst>
              <a:ext uri="{FF2B5EF4-FFF2-40B4-BE49-F238E27FC236}">
                <a16:creationId xmlns:a16="http://schemas.microsoft.com/office/drawing/2014/main" id="{BF0F044C-8394-47CB-8E3D-FA56B069396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33618" y="-1172"/>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50" name="Straight Connector 32">
            <a:extLst>
              <a:ext uri="{FF2B5EF4-FFF2-40B4-BE49-F238E27FC236}">
                <a16:creationId xmlns:a16="http://schemas.microsoft.com/office/drawing/2014/main" id="{6B2DCD75-B707-4C51-8ADC-813834C09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025258" y="-1172"/>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51" name="Straight Connector 34">
            <a:extLst>
              <a:ext uri="{FF2B5EF4-FFF2-40B4-BE49-F238E27FC236}">
                <a16:creationId xmlns:a16="http://schemas.microsoft.com/office/drawing/2014/main" id="{F4851414-8BB1-42EF-912B-608FCE07B2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33618" y="644123"/>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CC4CEE91-1D1C-41E4-80B6-B13D3EDF8E67}"/>
              </a:ext>
            </a:extLst>
          </p:cNvPr>
          <p:cNvPicPr>
            <a:picLocks noChangeAspect="1"/>
          </p:cNvPicPr>
          <p:nvPr/>
        </p:nvPicPr>
        <p:blipFill rotWithShape="1">
          <a:blip r:embed="rId2"/>
          <a:srcRect l="10041" t="15960" r="51075" b="7617"/>
          <a:stretch/>
        </p:blipFill>
        <p:spPr>
          <a:xfrm>
            <a:off x="-95659" y="-40800"/>
            <a:ext cx="8655681" cy="6783114"/>
          </a:xfrm>
          <a:prstGeom prst="rect">
            <a:avLst/>
          </a:prstGeom>
        </p:spPr>
      </p:pic>
      <p:sp>
        <p:nvSpPr>
          <p:cNvPr id="6" name="Rectangle 5">
            <a:extLst>
              <a:ext uri="{FF2B5EF4-FFF2-40B4-BE49-F238E27FC236}">
                <a16:creationId xmlns:a16="http://schemas.microsoft.com/office/drawing/2014/main" id="{0A95757E-3257-47E2-ACBC-4EB4B9EE6456}"/>
              </a:ext>
            </a:extLst>
          </p:cNvPr>
          <p:cNvSpPr/>
          <p:nvPr/>
        </p:nvSpPr>
        <p:spPr>
          <a:xfrm>
            <a:off x="3776871" y="-38910"/>
            <a:ext cx="2014326" cy="369332"/>
          </a:xfrm>
          <a:prstGeom prst="rect">
            <a:avLst/>
          </a:prstGeom>
        </p:spPr>
        <p:txBody>
          <a:bodyPr wrap="square">
            <a:spAutoFit/>
          </a:bodyPr>
          <a:lstStyle/>
          <a:p>
            <a:r>
              <a:rPr lang="en-US" dirty="0">
                <a:solidFill>
                  <a:srgbClr val="FF0000"/>
                </a:solidFill>
                <a:latin typeface="Arial" panose="020B0604020202020204" pitchFamily="34" charset="0"/>
              </a:rPr>
              <a:t>practice manager</a:t>
            </a:r>
            <a:endParaRPr lang="en-US" dirty="0">
              <a:solidFill>
                <a:srgbClr val="FF0000"/>
              </a:solidFill>
            </a:endParaRPr>
          </a:p>
        </p:txBody>
      </p:sp>
      <p:sp>
        <p:nvSpPr>
          <p:cNvPr id="53" name="Rectangle 6">
            <a:extLst>
              <a:ext uri="{FF2B5EF4-FFF2-40B4-BE49-F238E27FC236}">
                <a16:creationId xmlns:a16="http://schemas.microsoft.com/office/drawing/2014/main" id="{A5E081A5-B004-4321-8A7B-098CE4166D3E}"/>
              </a:ext>
            </a:extLst>
          </p:cNvPr>
          <p:cNvSpPr/>
          <p:nvPr/>
        </p:nvSpPr>
        <p:spPr>
          <a:xfrm>
            <a:off x="551109" y="236649"/>
            <a:ext cx="1328844" cy="646331"/>
          </a:xfrm>
          <a:prstGeom prst="rect">
            <a:avLst/>
          </a:prstGeom>
        </p:spPr>
        <p:txBody>
          <a:bodyPr wrap="square">
            <a:spAutoFit/>
          </a:bodyPr>
          <a:lstStyle/>
          <a:p>
            <a:r>
              <a:rPr lang="en-US" dirty="0">
                <a:solidFill>
                  <a:srgbClr val="FF0000"/>
                </a:solidFill>
                <a:latin typeface="Arial" panose="020B0604020202020204" pitchFamily="34" charset="0"/>
              </a:rPr>
              <a:t>Health visitors</a:t>
            </a:r>
            <a:endParaRPr lang="en-US" dirty="0">
              <a:solidFill>
                <a:srgbClr val="FF0000"/>
              </a:solidFill>
            </a:endParaRPr>
          </a:p>
        </p:txBody>
      </p:sp>
      <p:sp>
        <p:nvSpPr>
          <p:cNvPr id="9" name="Rectangle 7">
            <a:extLst>
              <a:ext uri="{FF2B5EF4-FFF2-40B4-BE49-F238E27FC236}">
                <a16:creationId xmlns:a16="http://schemas.microsoft.com/office/drawing/2014/main" id="{A92E61FB-A61A-4A0C-96E2-126F3D741C51}"/>
              </a:ext>
            </a:extLst>
          </p:cNvPr>
          <p:cNvSpPr/>
          <p:nvPr/>
        </p:nvSpPr>
        <p:spPr>
          <a:xfrm>
            <a:off x="341356" y="1301444"/>
            <a:ext cx="2732920" cy="369332"/>
          </a:xfrm>
          <a:prstGeom prst="rect">
            <a:avLst/>
          </a:prstGeom>
        </p:spPr>
        <p:txBody>
          <a:bodyPr wrap="square">
            <a:spAutoFit/>
          </a:bodyPr>
          <a:lstStyle/>
          <a:p>
            <a:r>
              <a:rPr lang="en-US" dirty="0">
                <a:solidFill>
                  <a:srgbClr val="FF0000"/>
                </a:solidFill>
                <a:latin typeface="Arial" panose="020B0604020202020204" pitchFamily="34" charset="0"/>
              </a:rPr>
              <a:t>Receptionist</a:t>
            </a:r>
            <a:endParaRPr lang="en-US" dirty="0">
              <a:solidFill>
                <a:srgbClr val="FF0000"/>
              </a:solidFill>
            </a:endParaRPr>
          </a:p>
        </p:txBody>
      </p:sp>
      <p:sp>
        <p:nvSpPr>
          <p:cNvPr id="15" name="TextBox 10">
            <a:extLst>
              <a:ext uri="{FF2B5EF4-FFF2-40B4-BE49-F238E27FC236}">
                <a16:creationId xmlns:a16="http://schemas.microsoft.com/office/drawing/2014/main" id="{36ADCCE4-81E4-4DEA-9526-D4CDACFB4667}"/>
              </a:ext>
            </a:extLst>
          </p:cNvPr>
          <p:cNvSpPr txBox="1"/>
          <p:nvPr/>
        </p:nvSpPr>
        <p:spPr>
          <a:xfrm>
            <a:off x="1241238" y="5171129"/>
            <a:ext cx="1052267" cy="369332"/>
          </a:xfrm>
          <a:prstGeom prst="rect">
            <a:avLst/>
          </a:prstGeom>
          <a:noFill/>
        </p:spPr>
        <p:txBody>
          <a:bodyPr wrap="square" rtlCol="0">
            <a:spAutoFit/>
          </a:bodyPr>
          <a:lstStyle/>
          <a:p>
            <a:r>
              <a:rPr lang="en-US" dirty="0">
                <a:solidFill>
                  <a:srgbClr val="FF0000"/>
                </a:solidFill>
              </a:rPr>
              <a:t>midwife</a:t>
            </a:r>
          </a:p>
        </p:txBody>
      </p:sp>
      <p:sp>
        <p:nvSpPr>
          <p:cNvPr id="24" name="TextBox 9">
            <a:extLst>
              <a:ext uri="{FF2B5EF4-FFF2-40B4-BE49-F238E27FC236}">
                <a16:creationId xmlns:a16="http://schemas.microsoft.com/office/drawing/2014/main" id="{8DF6D143-D31F-419C-BF71-02DC8F6EB3EF}"/>
              </a:ext>
            </a:extLst>
          </p:cNvPr>
          <p:cNvSpPr txBox="1"/>
          <p:nvPr/>
        </p:nvSpPr>
        <p:spPr>
          <a:xfrm>
            <a:off x="2648036" y="3285129"/>
            <a:ext cx="1128835" cy="646331"/>
          </a:xfrm>
          <a:prstGeom prst="rect">
            <a:avLst/>
          </a:prstGeom>
          <a:noFill/>
        </p:spPr>
        <p:txBody>
          <a:bodyPr wrap="square" rtlCol="0">
            <a:spAutoFit/>
          </a:bodyPr>
          <a:lstStyle/>
          <a:p>
            <a:r>
              <a:rPr lang="en-US" dirty="0">
                <a:solidFill>
                  <a:srgbClr val="FF0000"/>
                </a:solidFill>
              </a:rPr>
              <a:t>practice nurse</a:t>
            </a:r>
          </a:p>
        </p:txBody>
      </p:sp>
      <p:sp>
        <p:nvSpPr>
          <p:cNvPr id="22" name="TextBox 8">
            <a:extLst>
              <a:ext uri="{FF2B5EF4-FFF2-40B4-BE49-F238E27FC236}">
                <a16:creationId xmlns:a16="http://schemas.microsoft.com/office/drawing/2014/main" id="{6EAEEC7C-4B41-44CF-B4D9-7A00B683FE83}"/>
              </a:ext>
            </a:extLst>
          </p:cNvPr>
          <p:cNvSpPr txBox="1"/>
          <p:nvPr/>
        </p:nvSpPr>
        <p:spPr>
          <a:xfrm>
            <a:off x="3074276" y="2935611"/>
            <a:ext cx="2314416" cy="369332"/>
          </a:xfrm>
          <a:prstGeom prst="rect">
            <a:avLst/>
          </a:prstGeom>
          <a:noFill/>
        </p:spPr>
        <p:txBody>
          <a:bodyPr wrap="none" rtlCol="0">
            <a:spAutoFit/>
          </a:bodyPr>
          <a:lstStyle/>
          <a:p>
            <a:r>
              <a:rPr lang="en-US" dirty="0">
                <a:solidFill>
                  <a:srgbClr val="FF0000"/>
                </a:solidFill>
              </a:rPr>
              <a:t>general practitioner.</a:t>
            </a:r>
          </a:p>
        </p:txBody>
      </p:sp>
      <p:sp>
        <p:nvSpPr>
          <p:cNvPr id="52" name="TextBox 11">
            <a:extLst>
              <a:ext uri="{FF2B5EF4-FFF2-40B4-BE49-F238E27FC236}">
                <a16:creationId xmlns:a16="http://schemas.microsoft.com/office/drawing/2014/main" id="{A1E109B5-9519-4BA7-B314-40B0258A121F}"/>
              </a:ext>
            </a:extLst>
          </p:cNvPr>
          <p:cNvSpPr txBox="1"/>
          <p:nvPr/>
        </p:nvSpPr>
        <p:spPr>
          <a:xfrm>
            <a:off x="551109" y="5573165"/>
            <a:ext cx="985635" cy="646331"/>
          </a:xfrm>
          <a:prstGeom prst="rect">
            <a:avLst/>
          </a:prstGeom>
          <a:noFill/>
        </p:spPr>
        <p:txBody>
          <a:bodyPr wrap="square" rtlCol="0">
            <a:spAutoFit/>
          </a:bodyPr>
          <a:lstStyle/>
          <a:p>
            <a:r>
              <a:rPr lang="en-US" dirty="0">
                <a:solidFill>
                  <a:srgbClr val="FF0000"/>
                </a:solidFill>
              </a:rPr>
              <a:t>District nurses</a:t>
            </a:r>
          </a:p>
        </p:txBody>
      </p:sp>
      <p:sp>
        <p:nvSpPr>
          <p:cNvPr id="26" name="TextBox 25">
            <a:extLst>
              <a:ext uri="{FF2B5EF4-FFF2-40B4-BE49-F238E27FC236}">
                <a16:creationId xmlns:a16="http://schemas.microsoft.com/office/drawing/2014/main" id="{9C12374B-3674-4BB0-8512-33B9FA1663C2}"/>
              </a:ext>
            </a:extLst>
          </p:cNvPr>
          <p:cNvSpPr txBox="1"/>
          <p:nvPr/>
        </p:nvSpPr>
        <p:spPr>
          <a:xfrm>
            <a:off x="8495455" y="4478632"/>
            <a:ext cx="2981112" cy="1754326"/>
          </a:xfrm>
          <a:prstGeom prst="rect">
            <a:avLst/>
          </a:prstGeom>
          <a:noFill/>
        </p:spPr>
        <p:txBody>
          <a:bodyPr wrap="square" rtlCol="0">
            <a:spAutoFit/>
          </a:bodyPr>
          <a:lstStyle/>
          <a:p>
            <a:pPr algn="ctr"/>
            <a:r>
              <a:rPr lang="en-US" dirty="0">
                <a:solidFill>
                  <a:schemeClr val="bg2">
                    <a:lumMod val="10000"/>
                  </a:schemeClr>
                </a:solidFill>
              </a:rPr>
              <a:t>Antenatal care is the care you get from health professionals during your pregnancy. It's sometimes called</a:t>
            </a:r>
            <a:r>
              <a:rPr lang="en-US" dirty="0">
                <a:solidFill>
                  <a:srgbClr val="FF0000"/>
                </a:solidFill>
              </a:rPr>
              <a:t> </a:t>
            </a:r>
            <a:r>
              <a:rPr lang="en-US" dirty="0">
                <a:solidFill>
                  <a:srgbClr val="00B0F0"/>
                </a:solidFill>
              </a:rPr>
              <a:t>pregnancy care </a:t>
            </a:r>
            <a:r>
              <a:rPr lang="en-US" dirty="0">
                <a:solidFill>
                  <a:srgbClr val="FF0000"/>
                </a:solidFill>
              </a:rPr>
              <a:t>or </a:t>
            </a:r>
            <a:r>
              <a:rPr lang="en-US" dirty="0">
                <a:solidFill>
                  <a:srgbClr val="7030A0"/>
                </a:solidFill>
              </a:rPr>
              <a:t>maternity care.</a:t>
            </a:r>
          </a:p>
        </p:txBody>
      </p:sp>
      <p:cxnSp>
        <p:nvCxnSpPr>
          <p:cNvPr id="30" name="Straight Arrow Connector 29">
            <a:extLst>
              <a:ext uri="{FF2B5EF4-FFF2-40B4-BE49-F238E27FC236}">
                <a16:creationId xmlns:a16="http://schemas.microsoft.com/office/drawing/2014/main" id="{19E55427-D515-418F-99F3-412DB69DCD54}"/>
              </a:ext>
            </a:extLst>
          </p:cNvPr>
          <p:cNvCxnSpPr>
            <a:cxnSpLocks/>
          </p:cNvCxnSpPr>
          <p:nvPr/>
        </p:nvCxnSpPr>
        <p:spPr>
          <a:xfrm flipV="1">
            <a:off x="5791197" y="4868711"/>
            <a:ext cx="2768827" cy="20659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C3769DA3-AC73-4CEB-A2D1-E22346916B70}"/>
              </a:ext>
            </a:extLst>
          </p:cNvPr>
          <p:cNvCxnSpPr/>
          <p:nvPr/>
        </p:nvCxnSpPr>
        <p:spPr>
          <a:xfrm>
            <a:off x="1536744" y="4346713"/>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DC8F0F74-B38A-4846-9ED4-0D0C30471015}"/>
              </a:ext>
            </a:extLst>
          </p:cNvPr>
          <p:cNvCxnSpPr>
            <a:cxnSpLocks/>
          </p:cNvCxnSpPr>
          <p:nvPr/>
        </p:nvCxnSpPr>
        <p:spPr>
          <a:xfrm flipV="1">
            <a:off x="2451144" y="4122608"/>
            <a:ext cx="3525586" cy="15135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D5100A21-80C4-45A8-8B58-890FD428B9C0}"/>
              </a:ext>
            </a:extLst>
          </p:cNvPr>
          <p:cNvSpPr txBox="1"/>
          <p:nvPr/>
        </p:nvSpPr>
        <p:spPr>
          <a:xfrm>
            <a:off x="6041299" y="2716698"/>
            <a:ext cx="2158903" cy="2585323"/>
          </a:xfrm>
          <a:prstGeom prst="rect">
            <a:avLst/>
          </a:prstGeom>
          <a:noFill/>
        </p:spPr>
        <p:txBody>
          <a:bodyPr wrap="square" rtlCol="0">
            <a:spAutoFit/>
          </a:bodyPr>
          <a:lstStyle/>
          <a:p>
            <a:r>
              <a:rPr lang="en-US" dirty="0">
                <a:solidFill>
                  <a:schemeClr val="bg1"/>
                </a:solidFill>
              </a:rPr>
              <a:t>Immunization (or vaccination) protects people from disease by introducing a vaccine into the body that triggers an immune response</a:t>
            </a:r>
          </a:p>
        </p:txBody>
      </p:sp>
    </p:spTree>
    <p:extLst>
      <p:ext uri="{BB962C8B-B14F-4D97-AF65-F5344CB8AC3E}">
        <p14:creationId xmlns:p14="http://schemas.microsoft.com/office/powerpoint/2010/main" val="34015530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3"/>
                                        </p:tgtEl>
                                        <p:attrNameLst>
                                          <p:attrName>style.visibility</p:attrName>
                                        </p:attrNameLst>
                                      </p:cBhvr>
                                      <p:to>
                                        <p:strVal val="visible"/>
                                      </p:to>
                                    </p:set>
                                    <p:anim calcmode="lin" valueType="num">
                                      <p:cBhvr additive="base">
                                        <p:cTn id="14" dur="500" fill="hold"/>
                                        <p:tgtEl>
                                          <p:spTgt spid="53"/>
                                        </p:tgtEl>
                                        <p:attrNameLst>
                                          <p:attrName>ppt_x</p:attrName>
                                        </p:attrNameLst>
                                      </p:cBhvr>
                                      <p:tavLst>
                                        <p:tav tm="0">
                                          <p:val>
                                            <p:strVal val="#ppt_x"/>
                                          </p:val>
                                        </p:tav>
                                        <p:tav tm="100000">
                                          <p:val>
                                            <p:strVal val="#ppt_x"/>
                                          </p:val>
                                        </p:tav>
                                      </p:tavLst>
                                    </p:anim>
                                    <p:anim calcmode="lin" valueType="num">
                                      <p:cBhvr additive="base">
                                        <p:cTn id="15"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5"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2000"/>
                                        <p:tgtEl>
                                          <p:spTgt spid="9"/>
                                        </p:tgtEl>
                                      </p:cBhvr>
                                    </p:animEffect>
                                    <p:anim calcmode="lin" valueType="num">
                                      <p:cBhvr>
                                        <p:cTn id="21" dur="2000" fill="hold"/>
                                        <p:tgtEl>
                                          <p:spTgt spid="9"/>
                                        </p:tgtEl>
                                        <p:attrNameLst>
                                          <p:attrName>ppt_w</p:attrName>
                                        </p:attrNameLst>
                                      </p:cBhvr>
                                      <p:tavLst>
                                        <p:tav tm="0" fmla="#ppt_w*sin(2.5*pi*$)">
                                          <p:val>
                                            <p:fltVal val="0"/>
                                          </p:val>
                                        </p:tav>
                                        <p:tav tm="100000">
                                          <p:val>
                                            <p:fltVal val="1"/>
                                          </p:val>
                                        </p:tav>
                                      </p:tavLst>
                                    </p:anim>
                                    <p:anim calcmode="lin" valueType="num">
                                      <p:cBhvr>
                                        <p:cTn id="22"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80">
                                          <p:stCondLst>
                                            <p:cond delay="0"/>
                                          </p:stCondLst>
                                        </p:cTn>
                                        <p:tgtEl>
                                          <p:spTgt spid="22"/>
                                        </p:tgtEl>
                                      </p:cBhvr>
                                    </p:animEffect>
                                    <p:anim calcmode="lin" valueType="num">
                                      <p:cBhvr>
                                        <p:cTn id="2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33" dur="26">
                                          <p:stCondLst>
                                            <p:cond delay="650"/>
                                          </p:stCondLst>
                                        </p:cTn>
                                        <p:tgtEl>
                                          <p:spTgt spid="22"/>
                                        </p:tgtEl>
                                      </p:cBhvr>
                                      <p:to x="100000" y="60000"/>
                                    </p:animScale>
                                    <p:animScale>
                                      <p:cBhvr>
                                        <p:cTn id="34" dur="166" decel="50000">
                                          <p:stCondLst>
                                            <p:cond delay="676"/>
                                          </p:stCondLst>
                                        </p:cTn>
                                        <p:tgtEl>
                                          <p:spTgt spid="22"/>
                                        </p:tgtEl>
                                      </p:cBhvr>
                                      <p:to x="100000" y="100000"/>
                                    </p:animScale>
                                    <p:animScale>
                                      <p:cBhvr>
                                        <p:cTn id="35" dur="26">
                                          <p:stCondLst>
                                            <p:cond delay="1312"/>
                                          </p:stCondLst>
                                        </p:cTn>
                                        <p:tgtEl>
                                          <p:spTgt spid="22"/>
                                        </p:tgtEl>
                                      </p:cBhvr>
                                      <p:to x="100000" y="80000"/>
                                    </p:animScale>
                                    <p:animScale>
                                      <p:cBhvr>
                                        <p:cTn id="36" dur="166" decel="50000">
                                          <p:stCondLst>
                                            <p:cond delay="1338"/>
                                          </p:stCondLst>
                                        </p:cTn>
                                        <p:tgtEl>
                                          <p:spTgt spid="22"/>
                                        </p:tgtEl>
                                      </p:cBhvr>
                                      <p:to x="100000" y="100000"/>
                                    </p:animScale>
                                    <p:animScale>
                                      <p:cBhvr>
                                        <p:cTn id="37" dur="26">
                                          <p:stCondLst>
                                            <p:cond delay="1642"/>
                                          </p:stCondLst>
                                        </p:cTn>
                                        <p:tgtEl>
                                          <p:spTgt spid="22"/>
                                        </p:tgtEl>
                                      </p:cBhvr>
                                      <p:to x="100000" y="90000"/>
                                    </p:animScale>
                                    <p:animScale>
                                      <p:cBhvr>
                                        <p:cTn id="38" dur="166" decel="50000">
                                          <p:stCondLst>
                                            <p:cond delay="1668"/>
                                          </p:stCondLst>
                                        </p:cTn>
                                        <p:tgtEl>
                                          <p:spTgt spid="22"/>
                                        </p:tgtEl>
                                      </p:cBhvr>
                                      <p:to x="100000" y="100000"/>
                                    </p:animScale>
                                    <p:animScale>
                                      <p:cBhvr>
                                        <p:cTn id="39" dur="26">
                                          <p:stCondLst>
                                            <p:cond delay="1808"/>
                                          </p:stCondLst>
                                        </p:cTn>
                                        <p:tgtEl>
                                          <p:spTgt spid="22"/>
                                        </p:tgtEl>
                                      </p:cBhvr>
                                      <p:to x="100000" y="95000"/>
                                    </p:animScale>
                                    <p:animScale>
                                      <p:cBhvr>
                                        <p:cTn id="40" dur="166" decel="50000">
                                          <p:stCondLst>
                                            <p:cond delay="1834"/>
                                          </p:stCondLst>
                                        </p:cTn>
                                        <p:tgtEl>
                                          <p:spTgt spid="22"/>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60"/>
                                        </p:tgtEl>
                                        <p:attrNameLst>
                                          <p:attrName>style.visibility</p:attrName>
                                        </p:attrNameLst>
                                      </p:cBhvr>
                                      <p:to>
                                        <p:strVal val="visible"/>
                                      </p:to>
                                    </p:set>
                                    <p:anim calcmode="lin" valueType="num">
                                      <p:cBhvr additive="base">
                                        <p:cTn id="45" dur="500" fill="hold"/>
                                        <p:tgtEl>
                                          <p:spTgt spid="60"/>
                                        </p:tgtEl>
                                        <p:attrNameLst>
                                          <p:attrName>ppt_x</p:attrName>
                                        </p:attrNameLst>
                                      </p:cBhvr>
                                      <p:tavLst>
                                        <p:tav tm="0">
                                          <p:val>
                                            <p:strVal val="#ppt_x"/>
                                          </p:val>
                                        </p:tav>
                                        <p:tav tm="100000">
                                          <p:val>
                                            <p:strVal val="#ppt_x"/>
                                          </p:val>
                                        </p:tav>
                                      </p:tavLst>
                                    </p:anim>
                                    <p:anim calcmode="lin" valueType="num">
                                      <p:cBhvr additive="base">
                                        <p:cTn id="46"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randombar(horizontal)">
                                      <p:cBhvr>
                                        <p:cTn id="51" dur="500"/>
                                        <p:tgtEl>
                                          <p:spTgt spid="24"/>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anim calcmode="lin" valueType="num">
                                      <p:cBhvr additive="base">
                                        <p:cTn id="56" dur="500" fill="hold"/>
                                        <p:tgtEl>
                                          <p:spTgt spid="26"/>
                                        </p:tgtEl>
                                        <p:attrNameLst>
                                          <p:attrName>ppt_x</p:attrName>
                                        </p:attrNameLst>
                                      </p:cBhvr>
                                      <p:tavLst>
                                        <p:tav tm="0">
                                          <p:val>
                                            <p:strVal val="#ppt_x"/>
                                          </p:val>
                                        </p:tav>
                                        <p:tav tm="100000">
                                          <p:val>
                                            <p:strVal val="#ppt_x"/>
                                          </p:val>
                                        </p:tav>
                                      </p:tavLst>
                                    </p:anim>
                                    <p:anim calcmode="lin" valueType="num">
                                      <p:cBhvr additive="base">
                                        <p:cTn id="57"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wheel(1)">
                                      <p:cBhvr>
                                        <p:cTn id="62" dur="20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grpId="0" nodeType="clickEffect">
                                  <p:stCondLst>
                                    <p:cond delay="0"/>
                                  </p:stCondLst>
                                  <p:childTnLst>
                                    <p:set>
                                      <p:cBhvr>
                                        <p:cTn id="66" dur="1" fill="hold">
                                          <p:stCondLst>
                                            <p:cond delay="0"/>
                                          </p:stCondLst>
                                        </p:cTn>
                                        <p:tgtEl>
                                          <p:spTgt spid="52"/>
                                        </p:tgtEl>
                                        <p:attrNameLst>
                                          <p:attrName>style.visibility</p:attrName>
                                        </p:attrNameLst>
                                      </p:cBhvr>
                                      <p:to>
                                        <p:strVal val="visible"/>
                                      </p:to>
                                    </p:set>
                                    <p:anim calcmode="lin" valueType="num">
                                      <p:cBhvr>
                                        <p:cTn id="67" dur="1000" fill="hold"/>
                                        <p:tgtEl>
                                          <p:spTgt spid="52"/>
                                        </p:tgtEl>
                                        <p:attrNameLst>
                                          <p:attrName>ppt_w</p:attrName>
                                        </p:attrNameLst>
                                      </p:cBhvr>
                                      <p:tavLst>
                                        <p:tav tm="0">
                                          <p:val>
                                            <p:fltVal val="0"/>
                                          </p:val>
                                        </p:tav>
                                        <p:tav tm="100000">
                                          <p:val>
                                            <p:strVal val="#ppt_w"/>
                                          </p:val>
                                        </p:tav>
                                      </p:tavLst>
                                    </p:anim>
                                    <p:anim calcmode="lin" valueType="num">
                                      <p:cBhvr>
                                        <p:cTn id="68" dur="1000" fill="hold"/>
                                        <p:tgtEl>
                                          <p:spTgt spid="52"/>
                                        </p:tgtEl>
                                        <p:attrNameLst>
                                          <p:attrName>ppt_h</p:attrName>
                                        </p:attrNameLst>
                                      </p:cBhvr>
                                      <p:tavLst>
                                        <p:tav tm="0">
                                          <p:val>
                                            <p:fltVal val="0"/>
                                          </p:val>
                                        </p:tav>
                                        <p:tav tm="100000">
                                          <p:val>
                                            <p:strVal val="#ppt_h"/>
                                          </p:val>
                                        </p:tav>
                                      </p:tavLst>
                                    </p:anim>
                                    <p:anim calcmode="lin" valueType="num">
                                      <p:cBhvr>
                                        <p:cTn id="69" dur="1000" fill="hold"/>
                                        <p:tgtEl>
                                          <p:spTgt spid="52"/>
                                        </p:tgtEl>
                                        <p:attrNameLst>
                                          <p:attrName>style.rotation</p:attrName>
                                        </p:attrNameLst>
                                      </p:cBhvr>
                                      <p:tavLst>
                                        <p:tav tm="0">
                                          <p:val>
                                            <p:fltVal val="90"/>
                                          </p:val>
                                        </p:tav>
                                        <p:tav tm="100000">
                                          <p:val>
                                            <p:fltVal val="0"/>
                                          </p:val>
                                        </p:tav>
                                      </p:tavLst>
                                    </p:anim>
                                    <p:animEffect transition="in" filter="fade">
                                      <p:cBhvr>
                                        <p:cTn id="70" dur="1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3" grpId="0"/>
      <p:bldP spid="9" grpId="0"/>
      <p:bldP spid="15" grpId="0"/>
      <p:bldP spid="24" grpId="0"/>
      <p:bldP spid="22" grpId="0"/>
      <p:bldP spid="52" grpId="0"/>
      <p:bldP spid="26" grpId="0"/>
      <p:bldP spid="6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pattFill prst="zigZag">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4BC6C-4E86-4CD8-8C23-71FEF8BB3F5E}"/>
              </a:ext>
            </a:extLst>
          </p:cNvPr>
          <p:cNvSpPr>
            <a:spLocks noGrp="1"/>
          </p:cNvSpPr>
          <p:nvPr>
            <p:ph type="title"/>
          </p:nvPr>
        </p:nvSpPr>
        <p:spPr>
          <a:xfrm>
            <a:off x="536880" y="250880"/>
            <a:ext cx="10058400" cy="1371600"/>
          </a:xfrm>
        </p:spPr>
        <p:txBody>
          <a:bodyPr>
            <a:normAutofit/>
          </a:bodyPr>
          <a:lstStyle/>
          <a:p>
            <a:pPr algn="ctr"/>
            <a:r>
              <a:rPr lang="en-US" sz="2400" b="1" dirty="0">
                <a:latin typeface="Times New Roman" panose="02020603050405020304" pitchFamily="18" charset="0"/>
                <a:cs typeface="Times New Roman" panose="02020603050405020304" pitchFamily="18" charset="0"/>
              </a:rPr>
              <a:t>Main stress</a:t>
            </a:r>
            <a:br>
              <a:rPr lang="en-US" sz="2400"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1. </a:t>
            </a:r>
            <a:r>
              <a:rPr lang="en-US" sz="2400" dirty="0">
                <a:latin typeface="Times New Roman" panose="02020603050405020304" pitchFamily="18" charset="0"/>
                <a:cs typeface="Times New Roman" panose="02020603050405020304" pitchFamily="18" charset="0"/>
              </a:rPr>
              <a:t>Listen mark the main stress in the words and phrases.</a:t>
            </a:r>
          </a:p>
        </p:txBody>
      </p:sp>
      <p:sp>
        <p:nvSpPr>
          <p:cNvPr id="3" name="Content Placeholder 2">
            <a:extLst>
              <a:ext uri="{FF2B5EF4-FFF2-40B4-BE49-F238E27FC236}">
                <a16:creationId xmlns:a16="http://schemas.microsoft.com/office/drawing/2014/main" id="{41B4064F-AE22-440A-A2BC-D537C6CF47FE}"/>
              </a:ext>
            </a:extLst>
          </p:cNvPr>
          <p:cNvSpPr>
            <a:spLocks noGrp="1"/>
          </p:cNvSpPr>
          <p:nvPr>
            <p:ph sz="half" idx="4294967295"/>
          </p:nvPr>
        </p:nvSpPr>
        <p:spPr>
          <a:xfrm>
            <a:off x="3406899" y="2227326"/>
            <a:ext cx="4662488" cy="3748087"/>
          </a:xfrm>
        </p:spPr>
        <p:txBody>
          <a:bodyPr>
            <a:normAutofit/>
          </a:bodyPr>
          <a:lstStyle/>
          <a:p>
            <a:r>
              <a:rPr lang="en-US" b="1" dirty="0">
                <a:solidFill>
                  <a:srgbClr val="FF0000"/>
                </a:solidFill>
              </a:rPr>
              <a:t>Listening ( Where is the main stress?)  </a:t>
            </a:r>
          </a:p>
          <a:p>
            <a:r>
              <a:rPr lang="en-US" sz="2000" dirty="0"/>
              <a:t>practice manager    </a:t>
            </a:r>
          </a:p>
          <a:p>
            <a:r>
              <a:rPr lang="en-US" sz="2000" dirty="0"/>
              <a:t>receptionist    </a:t>
            </a:r>
          </a:p>
          <a:p>
            <a:r>
              <a:rPr lang="en-US" sz="2000" dirty="0"/>
              <a:t>general practitioner </a:t>
            </a:r>
          </a:p>
          <a:p>
            <a:r>
              <a:rPr lang="en-US" sz="2000" dirty="0"/>
              <a:t>midwife </a:t>
            </a:r>
          </a:p>
          <a:p>
            <a:r>
              <a:rPr lang="en-US" sz="2000" dirty="0"/>
              <a:t>district nurse </a:t>
            </a:r>
          </a:p>
          <a:p>
            <a:r>
              <a:rPr lang="en-US" sz="2000" dirty="0"/>
              <a:t>health visitor </a:t>
            </a:r>
          </a:p>
          <a:p>
            <a:r>
              <a:rPr lang="en-US" sz="2000" dirty="0"/>
              <a:t>practice nurse </a:t>
            </a:r>
          </a:p>
        </p:txBody>
      </p:sp>
      <p:pic>
        <p:nvPicPr>
          <p:cNvPr id="7" name="07 Pronunciation 1 - Main stress">
            <a:hlinkClick r:id="" action="ppaction://media"/>
            <a:extLst>
              <a:ext uri="{FF2B5EF4-FFF2-40B4-BE49-F238E27FC236}">
                <a16:creationId xmlns:a16="http://schemas.microsoft.com/office/drawing/2014/main" id="{F55E5827-9CAB-4B6D-97A8-F8343B45876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45520" y="250880"/>
            <a:ext cx="609600" cy="609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5" name="Straight Connector 4">
            <a:extLst>
              <a:ext uri="{FF2B5EF4-FFF2-40B4-BE49-F238E27FC236}">
                <a16:creationId xmlns:a16="http://schemas.microsoft.com/office/drawing/2014/main" id="{703A2A2A-9688-4A39-91F0-64C310C53207}"/>
              </a:ext>
            </a:extLst>
          </p:cNvPr>
          <p:cNvCxnSpPr>
            <a:cxnSpLocks/>
          </p:cNvCxnSpPr>
          <p:nvPr/>
        </p:nvCxnSpPr>
        <p:spPr>
          <a:xfrm>
            <a:off x="3684106" y="2978420"/>
            <a:ext cx="318052" cy="0"/>
          </a:xfrm>
          <a:prstGeom prst="line">
            <a:avLst/>
          </a:prstGeom>
          <a:ln>
            <a:solidFill>
              <a:srgbClr val="C00000"/>
            </a:solidFill>
          </a:ln>
        </p:spPr>
        <p:style>
          <a:lnRef idx="2">
            <a:schemeClr val="dk1"/>
          </a:lnRef>
          <a:fillRef idx="0">
            <a:schemeClr val="dk1"/>
          </a:fillRef>
          <a:effectRef idx="1">
            <a:schemeClr val="dk1"/>
          </a:effectRef>
          <a:fontRef idx="minor">
            <a:schemeClr val="tx1"/>
          </a:fontRef>
        </p:style>
      </p:cxnSp>
      <p:pic>
        <p:nvPicPr>
          <p:cNvPr id="10" name="Picture 9">
            <a:extLst>
              <a:ext uri="{FF2B5EF4-FFF2-40B4-BE49-F238E27FC236}">
                <a16:creationId xmlns:a16="http://schemas.microsoft.com/office/drawing/2014/main" id="{037D8837-5D5A-42D0-879D-47E999D32CCE}"/>
              </a:ext>
            </a:extLst>
          </p:cNvPr>
          <p:cNvPicPr>
            <a:picLocks noChangeAspect="1"/>
          </p:cNvPicPr>
          <p:nvPr/>
        </p:nvPicPr>
        <p:blipFill>
          <a:blip r:embed="rId5"/>
          <a:stretch>
            <a:fillRect/>
          </a:stretch>
        </p:blipFill>
        <p:spPr>
          <a:xfrm>
            <a:off x="5950593" y="2669696"/>
            <a:ext cx="808016" cy="350140"/>
          </a:xfrm>
          <a:prstGeom prst="rect">
            <a:avLst/>
          </a:prstGeom>
        </p:spPr>
      </p:pic>
      <p:pic>
        <p:nvPicPr>
          <p:cNvPr id="12" name="Picture 11">
            <a:extLst>
              <a:ext uri="{FF2B5EF4-FFF2-40B4-BE49-F238E27FC236}">
                <a16:creationId xmlns:a16="http://schemas.microsoft.com/office/drawing/2014/main" id="{452FCEC1-FBC4-4C18-8829-22DAAE0D4041}"/>
              </a:ext>
            </a:extLst>
          </p:cNvPr>
          <p:cNvPicPr>
            <a:picLocks noChangeAspect="1"/>
          </p:cNvPicPr>
          <p:nvPr/>
        </p:nvPicPr>
        <p:blipFill>
          <a:blip r:embed="rId6"/>
          <a:stretch>
            <a:fillRect/>
          </a:stretch>
        </p:blipFill>
        <p:spPr>
          <a:xfrm>
            <a:off x="5456852" y="3086644"/>
            <a:ext cx="904192" cy="426505"/>
          </a:xfrm>
          <a:prstGeom prst="rect">
            <a:avLst/>
          </a:prstGeom>
        </p:spPr>
      </p:pic>
      <p:pic>
        <p:nvPicPr>
          <p:cNvPr id="18" name="Picture 17">
            <a:extLst>
              <a:ext uri="{FF2B5EF4-FFF2-40B4-BE49-F238E27FC236}">
                <a16:creationId xmlns:a16="http://schemas.microsoft.com/office/drawing/2014/main" id="{EF41781A-04CD-4D95-B272-BE48A6A952AC}"/>
              </a:ext>
            </a:extLst>
          </p:cNvPr>
          <p:cNvPicPr>
            <a:picLocks noChangeAspect="1"/>
          </p:cNvPicPr>
          <p:nvPr/>
        </p:nvPicPr>
        <p:blipFill>
          <a:blip r:embed="rId7"/>
          <a:stretch>
            <a:fillRect/>
          </a:stretch>
        </p:blipFill>
        <p:spPr>
          <a:xfrm>
            <a:off x="6193005" y="3513149"/>
            <a:ext cx="1131208" cy="466847"/>
          </a:xfrm>
          <a:prstGeom prst="rect">
            <a:avLst/>
          </a:prstGeom>
        </p:spPr>
      </p:pic>
      <p:pic>
        <p:nvPicPr>
          <p:cNvPr id="19" name="Picture 18">
            <a:extLst>
              <a:ext uri="{FF2B5EF4-FFF2-40B4-BE49-F238E27FC236}">
                <a16:creationId xmlns:a16="http://schemas.microsoft.com/office/drawing/2014/main" id="{F40AB18C-41C3-4806-943A-CD1E8ED16B37}"/>
              </a:ext>
            </a:extLst>
          </p:cNvPr>
          <p:cNvPicPr>
            <a:picLocks noChangeAspect="1"/>
          </p:cNvPicPr>
          <p:nvPr/>
        </p:nvPicPr>
        <p:blipFill>
          <a:blip r:embed="rId8"/>
          <a:stretch>
            <a:fillRect/>
          </a:stretch>
        </p:blipFill>
        <p:spPr>
          <a:xfrm>
            <a:off x="4728732" y="3979996"/>
            <a:ext cx="728120" cy="408458"/>
          </a:xfrm>
          <a:prstGeom prst="rect">
            <a:avLst/>
          </a:prstGeom>
        </p:spPr>
      </p:pic>
      <p:pic>
        <p:nvPicPr>
          <p:cNvPr id="20" name="Picture 19">
            <a:extLst>
              <a:ext uri="{FF2B5EF4-FFF2-40B4-BE49-F238E27FC236}">
                <a16:creationId xmlns:a16="http://schemas.microsoft.com/office/drawing/2014/main" id="{4482969F-ECB9-4B12-8C11-7D8D7C651C18}"/>
              </a:ext>
            </a:extLst>
          </p:cNvPr>
          <p:cNvPicPr>
            <a:picLocks noChangeAspect="1"/>
          </p:cNvPicPr>
          <p:nvPr/>
        </p:nvPicPr>
        <p:blipFill>
          <a:blip r:embed="rId9"/>
          <a:stretch>
            <a:fillRect/>
          </a:stretch>
        </p:blipFill>
        <p:spPr>
          <a:xfrm>
            <a:off x="5352492" y="4469616"/>
            <a:ext cx="728120" cy="322053"/>
          </a:xfrm>
          <a:prstGeom prst="rect">
            <a:avLst/>
          </a:prstGeom>
        </p:spPr>
      </p:pic>
      <p:pic>
        <p:nvPicPr>
          <p:cNvPr id="21" name="Picture 20">
            <a:extLst>
              <a:ext uri="{FF2B5EF4-FFF2-40B4-BE49-F238E27FC236}">
                <a16:creationId xmlns:a16="http://schemas.microsoft.com/office/drawing/2014/main" id="{2C6CD684-0DED-4EBD-8D69-2E2C3F77980C}"/>
              </a:ext>
            </a:extLst>
          </p:cNvPr>
          <p:cNvPicPr>
            <a:picLocks noChangeAspect="1"/>
          </p:cNvPicPr>
          <p:nvPr/>
        </p:nvPicPr>
        <p:blipFill>
          <a:blip r:embed="rId10"/>
          <a:stretch>
            <a:fillRect/>
          </a:stretch>
        </p:blipFill>
        <p:spPr>
          <a:xfrm>
            <a:off x="5352492" y="4878868"/>
            <a:ext cx="743508" cy="326100"/>
          </a:xfrm>
          <a:prstGeom prst="rect">
            <a:avLst/>
          </a:prstGeom>
        </p:spPr>
      </p:pic>
      <p:pic>
        <p:nvPicPr>
          <p:cNvPr id="22" name="Picture 21">
            <a:extLst>
              <a:ext uri="{FF2B5EF4-FFF2-40B4-BE49-F238E27FC236}">
                <a16:creationId xmlns:a16="http://schemas.microsoft.com/office/drawing/2014/main" id="{FB41447F-853E-4B8B-800F-50A03726C88B}"/>
              </a:ext>
            </a:extLst>
          </p:cNvPr>
          <p:cNvPicPr>
            <a:picLocks noChangeAspect="1"/>
          </p:cNvPicPr>
          <p:nvPr/>
        </p:nvPicPr>
        <p:blipFill>
          <a:blip r:embed="rId11"/>
          <a:stretch>
            <a:fillRect/>
          </a:stretch>
        </p:blipFill>
        <p:spPr>
          <a:xfrm>
            <a:off x="5588333" y="5356760"/>
            <a:ext cx="724519" cy="369967"/>
          </a:xfrm>
          <a:prstGeom prst="rect">
            <a:avLst/>
          </a:prstGeom>
        </p:spPr>
      </p:pic>
      <p:cxnSp>
        <p:nvCxnSpPr>
          <p:cNvPr id="23" name="Straight Connector 22">
            <a:extLst>
              <a:ext uri="{FF2B5EF4-FFF2-40B4-BE49-F238E27FC236}">
                <a16:creationId xmlns:a16="http://schemas.microsoft.com/office/drawing/2014/main" id="{547ACF62-7CAD-4176-8EE6-C38E6FA9371B}"/>
              </a:ext>
            </a:extLst>
          </p:cNvPr>
          <p:cNvCxnSpPr>
            <a:cxnSpLocks/>
          </p:cNvCxnSpPr>
          <p:nvPr/>
        </p:nvCxnSpPr>
        <p:spPr>
          <a:xfrm>
            <a:off x="3882889" y="3415633"/>
            <a:ext cx="318052" cy="0"/>
          </a:xfrm>
          <a:prstGeom prst="line">
            <a:avLst/>
          </a:prstGeom>
          <a:ln>
            <a:solidFill>
              <a:srgbClr val="C00000"/>
            </a:solidFill>
          </a:ln>
        </p:spPr>
        <p:style>
          <a:lnRef idx="2">
            <a:schemeClr val="dk1"/>
          </a:lnRef>
          <a:fillRef idx="0">
            <a:schemeClr val="dk1"/>
          </a:fillRef>
          <a:effectRef idx="1">
            <a:schemeClr val="dk1"/>
          </a:effectRef>
          <a:fontRef idx="minor">
            <a:schemeClr val="tx1"/>
          </a:fontRef>
        </p:style>
      </p:cxnSp>
      <p:cxnSp>
        <p:nvCxnSpPr>
          <p:cNvPr id="24" name="Straight Connector 23">
            <a:extLst>
              <a:ext uri="{FF2B5EF4-FFF2-40B4-BE49-F238E27FC236}">
                <a16:creationId xmlns:a16="http://schemas.microsoft.com/office/drawing/2014/main" id="{2FB3A045-B4F2-491E-9F40-60CBCECB2657}"/>
              </a:ext>
            </a:extLst>
          </p:cNvPr>
          <p:cNvCxnSpPr>
            <a:cxnSpLocks/>
          </p:cNvCxnSpPr>
          <p:nvPr/>
        </p:nvCxnSpPr>
        <p:spPr>
          <a:xfrm>
            <a:off x="5129093" y="3920254"/>
            <a:ext cx="189407" cy="0"/>
          </a:xfrm>
          <a:prstGeom prst="line">
            <a:avLst/>
          </a:prstGeom>
          <a:ln>
            <a:solidFill>
              <a:srgbClr val="C00000"/>
            </a:solidFill>
          </a:ln>
        </p:spPr>
        <p:style>
          <a:lnRef idx="2">
            <a:schemeClr val="dk1"/>
          </a:lnRef>
          <a:fillRef idx="0">
            <a:schemeClr val="dk1"/>
          </a:fillRef>
          <a:effectRef idx="1">
            <a:schemeClr val="dk1"/>
          </a:effectRef>
          <a:fontRef idx="minor">
            <a:schemeClr val="tx1"/>
          </a:fontRef>
        </p:style>
      </p:cxnSp>
      <p:cxnSp>
        <p:nvCxnSpPr>
          <p:cNvPr id="28" name="Straight Connector 27">
            <a:extLst>
              <a:ext uri="{FF2B5EF4-FFF2-40B4-BE49-F238E27FC236}">
                <a16:creationId xmlns:a16="http://schemas.microsoft.com/office/drawing/2014/main" id="{CF9C216F-BC43-4B92-B0A8-4A3044FD7BC8}"/>
              </a:ext>
            </a:extLst>
          </p:cNvPr>
          <p:cNvCxnSpPr>
            <a:cxnSpLocks/>
          </p:cNvCxnSpPr>
          <p:nvPr/>
        </p:nvCxnSpPr>
        <p:spPr>
          <a:xfrm>
            <a:off x="3740428" y="4378529"/>
            <a:ext cx="284921" cy="0"/>
          </a:xfrm>
          <a:prstGeom prst="line">
            <a:avLst/>
          </a:prstGeom>
          <a:ln>
            <a:solidFill>
              <a:srgbClr val="C00000"/>
            </a:solidFill>
          </a:ln>
        </p:spPr>
        <p:style>
          <a:lnRef idx="2">
            <a:schemeClr val="dk1"/>
          </a:lnRef>
          <a:fillRef idx="0">
            <a:schemeClr val="dk1"/>
          </a:fillRef>
          <a:effectRef idx="1">
            <a:schemeClr val="dk1"/>
          </a:effectRef>
          <a:fontRef idx="minor">
            <a:schemeClr val="tx1"/>
          </a:fontRef>
        </p:style>
      </p:cxnSp>
      <p:cxnSp>
        <p:nvCxnSpPr>
          <p:cNvPr id="30" name="Straight Connector 29">
            <a:extLst>
              <a:ext uri="{FF2B5EF4-FFF2-40B4-BE49-F238E27FC236}">
                <a16:creationId xmlns:a16="http://schemas.microsoft.com/office/drawing/2014/main" id="{F72D256A-C996-4503-8441-264C61F95AFE}"/>
              </a:ext>
            </a:extLst>
          </p:cNvPr>
          <p:cNvCxnSpPr>
            <a:cxnSpLocks/>
          </p:cNvCxnSpPr>
          <p:nvPr/>
        </p:nvCxnSpPr>
        <p:spPr>
          <a:xfrm>
            <a:off x="4583486" y="4778904"/>
            <a:ext cx="410790" cy="0"/>
          </a:xfrm>
          <a:prstGeom prst="line">
            <a:avLst/>
          </a:prstGeom>
          <a:ln>
            <a:solidFill>
              <a:srgbClr val="C00000"/>
            </a:solidFill>
          </a:ln>
        </p:spPr>
        <p:style>
          <a:lnRef idx="2">
            <a:schemeClr val="dk1"/>
          </a:lnRef>
          <a:fillRef idx="0">
            <a:schemeClr val="dk1"/>
          </a:fillRef>
          <a:effectRef idx="1">
            <a:schemeClr val="dk1"/>
          </a:effectRef>
          <a:fontRef idx="minor">
            <a:schemeClr val="tx1"/>
          </a:fontRef>
        </p:style>
      </p:cxnSp>
      <p:cxnSp>
        <p:nvCxnSpPr>
          <p:cNvPr id="32" name="Straight Connector 31">
            <a:extLst>
              <a:ext uri="{FF2B5EF4-FFF2-40B4-BE49-F238E27FC236}">
                <a16:creationId xmlns:a16="http://schemas.microsoft.com/office/drawing/2014/main" id="{1FFDBD74-0513-443A-B602-20B4F232A840}"/>
              </a:ext>
            </a:extLst>
          </p:cNvPr>
          <p:cNvCxnSpPr>
            <a:cxnSpLocks/>
          </p:cNvCxnSpPr>
          <p:nvPr/>
        </p:nvCxnSpPr>
        <p:spPr>
          <a:xfrm>
            <a:off x="3740428" y="5215852"/>
            <a:ext cx="606285" cy="0"/>
          </a:xfrm>
          <a:prstGeom prst="line">
            <a:avLst/>
          </a:prstGeom>
          <a:ln>
            <a:solidFill>
              <a:srgbClr val="C00000"/>
            </a:solidFill>
          </a:ln>
        </p:spPr>
        <p:style>
          <a:lnRef idx="2">
            <a:schemeClr val="dk1"/>
          </a:lnRef>
          <a:fillRef idx="0">
            <a:schemeClr val="dk1"/>
          </a:fillRef>
          <a:effectRef idx="1">
            <a:schemeClr val="dk1"/>
          </a:effectRef>
          <a:fontRef idx="minor">
            <a:schemeClr val="tx1"/>
          </a:fontRef>
        </p:style>
      </p:cxnSp>
      <p:cxnSp>
        <p:nvCxnSpPr>
          <p:cNvPr id="33" name="Straight Connector 32">
            <a:extLst>
              <a:ext uri="{FF2B5EF4-FFF2-40B4-BE49-F238E27FC236}">
                <a16:creationId xmlns:a16="http://schemas.microsoft.com/office/drawing/2014/main" id="{5B83AA2E-D2AC-4F2C-BF38-EED29771DC95}"/>
              </a:ext>
            </a:extLst>
          </p:cNvPr>
          <p:cNvCxnSpPr>
            <a:cxnSpLocks/>
          </p:cNvCxnSpPr>
          <p:nvPr/>
        </p:nvCxnSpPr>
        <p:spPr>
          <a:xfrm>
            <a:off x="3694059" y="5726727"/>
            <a:ext cx="331290" cy="0"/>
          </a:xfrm>
          <a:prstGeom prst="line">
            <a:avLst/>
          </a:prstGeom>
          <a:ln>
            <a:solidFill>
              <a:srgbClr val="C00000"/>
            </a:solidFill>
          </a:ln>
        </p:spPr>
        <p:style>
          <a:lnRef idx="2">
            <a:schemeClr val="dk1"/>
          </a:lnRef>
          <a:fillRef idx="0">
            <a:schemeClr val="dk1"/>
          </a:fillRef>
          <a:effectRef idx="1">
            <a:schemeClr val="dk1"/>
          </a:effectRef>
          <a:fontRef idx="minor">
            <a:schemeClr val="tx1"/>
          </a:fontRef>
        </p:style>
      </p:cxnSp>
      <p:pic>
        <p:nvPicPr>
          <p:cNvPr id="40" name="Picture 39">
            <a:extLst>
              <a:ext uri="{FF2B5EF4-FFF2-40B4-BE49-F238E27FC236}">
                <a16:creationId xmlns:a16="http://schemas.microsoft.com/office/drawing/2014/main" id="{E5EFB47E-A3EF-48CA-9E8D-F7E32C631B93}"/>
              </a:ext>
            </a:extLst>
          </p:cNvPr>
          <p:cNvPicPr>
            <a:picLocks noChangeAspect="1"/>
          </p:cNvPicPr>
          <p:nvPr/>
        </p:nvPicPr>
        <p:blipFill>
          <a:blip r:embed="rId12"/>
          <a:stretch>
            <a:fillRect/>
          </a:stretch>
        </p:blipFill>
        <p:spPr>
          <a:xfrm>
            <a:off x="1270355" y="2658512"/>
            <a:ext cx="1971380" cy="3154208"/>
          </a:xfrm>
          <a:prstGeom prst="rect">
            <a:avLst/>
          </a:prstGeom>
          <a:ln>
            <a:noFill/>
          </a:ln>
          <a:effectLst>
            <a:softEdge rad="112500"/>
          </a:effectLst>
        </p:spPr>
      </p:pic>
    </p:spTree>
    <p:extLst>
      <p:ext uri="{BB962C8B-B14F-4D97-AF65-F5344CB8AC3E}">
        <p14:creationId xmlns:p14="http://schemas.microsoft.com/office/powerpoint/2010/main" val="2584355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down)">
                                      <p:cBhvr>
                                        <p:cTn id="29" dur="500"/>
                                        <p:tgtEl>
                                          <p:spTgt spid="23"/>
                                        </p:tgtEl>
                                      </p:cBhvr>
                                    </p:animEffect>
                                  </p:childTnLst>
                                </p:cTn>
                              </p:par>
                              <p:par>
                                <p:cTn id="30" presetID="2" presetClass="entr" presetSubtype="4"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 calcmode="lin" valueType="num">
                                      <p:cBhvr additive="base">
                                        <p:cTn id="3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down)">
                                      <p:cBhvr>
                                        <p:cTn id="44" dur="500"/>
                                        <p:tgtEl>
                                          <p:spTgt spid="24"/>
                                        </p:tgtEl>
                                      </p:cBhvr>
                                    </p:animEffect>
                                  </p:childTnLst>
                                </p:cTn>
                              </p:par>
                              <p:par>
                                <p:cTn id="45" presetID="2" presetClass="entr" presetSubtype="4"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ppt_x"/>
                                          </p:val>
                                        </p:tav>
                                        <p:tav tm="100000">
                                          <p:val>
                                            <p:strVal val="#ppt_x"/>
                                          </p:val>
                                        </p:tav>
                                      </p:tavLst>
                                    </p:anim>
                                    <p:anim calcmode="lin" valueType="num">
                                      <p:cBhvr additive="base">
                                        <p:cTn id="4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
                                            <p:txEl>
                                              <p:pRg st="4" end="4"/>
                                            </p:txEl>
                                          </p:spTgt>
                                        </p:tgtEl>
                                        <p:attrNameLst>
                                          <p:attrName>style.visibility</p:attrName>
                                        </p:attrNameLst>
                                      </p:cBhvr>
                                      <p:to>
                                        <p:strVal val="visible"/>
                                      </p:to>
                                    </p:set>
                                    <p:anim calcmode="lin" valueType="num">
                                      <p:cBhvr additive="base">
                                        <p:cTn id="5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wipe(down)">
                                      <p:cBhvr>
                                        <p:cTn id="59" dur="500"/>
                                        <p:tgtEl>
                                          <p:spTgt spid="28"/>
                                        </p:tgtEl>
                                      </p:cBhvr>
                                    </p:animEffect>
                                  </p:childTnLst>
                                </p:cTn>
                              </p:par>
                              <p:par>
                                <p:cTn id="60" presetID="2" presetClass="entr" presetSubtype="4" fill="hold" nodeType="withEffect">
                                  <p:stCondLst>
                                    <p:cond delay="0"/>
                                  </p:stCondLst>
                                  <p:childTnLst>
                                    <p:set>
                                      <p:cBhvr>
                                        <p:cTn id="61" dur="1" fill="hold">
                                          <p:stCondLst>
                                            <p:cond delay="0"/>
                                          </p:stCondLst>
                                        </p:cTn>
                                        <p:tgtEl>
                                          <p:spTgt spid="19"/>
                                        </p:tgtEl>
                                        <p:attrNameLst>
                                          <p:attrName>style.visibility</p:attrName>
                                        </p:attrNameLst>
                                      </p:cBhvr>
                                      <p:to>
                                        <p:strVal val="visible"/>
                                      </p:to>
                                    </p:set>
                                    <p:anim calcmode="lin" valueType="num">
                                      <p:cBhvr additive="base">
                                        <p:cTn id="62" dur="500" fill="hold"/>
                                        <p:tgtEl>
                                          <p:spTgt spid="19"/>
                                        </p:tgtEl>
                                        <p:attrNameLst>
                                          <p:attrName>ppt_x</p:attrName>
                                        </p:attrNameLst>
                                      </p:cBhvr>
                                      <p:tavLst>
                                        <p:tav tm="0">
                                          <p:val>
                                            <p:strVal val="#ppt_x"/>
                                          </p:val>
                                        </p:tav>
                                        <p:tav tm="100000">
                                          <p:val>
                                            <p:strVal val="#ppt_x"/>
                                          </p:val>
                                        </p:tav>
                                      </p:tavLst>
                                    </p:anim>
                                    <p:anim calcmode="lin" valueType="num">
                                      <p:cBhvr additive="base">
                                        <p:cTn id="6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3">
                                            <p:txEl>
                                              <p:pRg st="5" end="5"/>
                                            </p:txEl>
                                          </p:spTgt>
                                        </p:tgtEl>
                                        <p:attrNameLst>
                                          <p:attrName>style.visibility</p:attrName>
                                        </p:attrNameLst>
                                      </p:cBhvr>
                                      <p:to>
                                        <p:strVal val="visible"/>
                                      </p:to>
                                    </p:set>
                                    <p:anim calcmode="lin" valueType="num">
                                      <p:cBhvr additive="base">
                                        <p:cTn id="6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wipe(down)">
                                      <p:cBhvr>
                                        <p:cTn id="74" dur="500"/>
                                        <p:tgtEl>
                                          <p:spTgt spid="30"/>
                                        </p:tgtEl>
                                      </p:cBhvr>
                                    </p:animEffect>
                                  </p:childTnLst>
                                </p:cTn>
                              </p:par>
                              <p:par>
                                <p:cTn id="75" presetID="2" presetClass="entr" presetSubtype="4" fill="hold" nodeType="withEffect">
                                  <p:stCondLst>
                                    <p:cond delay="0"/>
                                  </p:stCondLst>
                                  <p:childTnLst>
                                    <p:set>
                                      <p:cBhvr>
                                        <p:cTn id="76" dur="1" fill="hold">
                                          <p:stCondLst>
                                            <p:cond delay="0"/>
                                          </p:stCondLst>
                                        </p:cTn>
                                        <p:tgtEl>
                                          <p:spTgt spid="20"/>
                                        </p:tgtEl>
                                        <p:attrNameLst>
                                          <p:attrName>style.visibility</p:attrName>
                                        </p:attrNameLst>
                                      </p:cBhvr>
                                      <p:to>
                                        <p:strVal val="visible"/>
                                      </p:to>
                                    </p:set>
                                    <p:anim calcmode="lin" valueType="num">
                                      <p:cBhvr additive="base">
                                        <p:cTn id="77" dur="500" fill="hold"/>
                                        <p:tgtEl>
                                          <p:spTgt spid="20"/>
                                        </p:tgtEl>
                                        <p:attrNameLst>
                                          <p:attrName>ppt_x</p:attrName>
                                        </p:attrNameLst>
                                      </p:cBhvr>
                                      <p:tavLst>
                                        <p:tav tm="0">
                                          <p:val>
                                            <p:strVal val="#ppt_x"/>
                                          </p:val>
                                        </p:tav>
                                        <p:tav tm="100000">
                                          <p:val>
                                            <p:strVal val="#ppt_x"/>
                                          </p:val>
                                        </p:tav>
                                      </p:tavLst>
                                    </p:anim>
                                    <p:anim calcmode="lin" valueType="num">
                                      <p:cBhvr additive="base">
                                        <p:cTn id="7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3">
                                            <p:txEl>
                                              <p:pRg st="6" end="6"/>
                                            </p:txEl>
                                          </p:spTgt>
                                        </p:tgtEl>
                                        <p:attrNameLst>
                                          <p:attrName>style.visibility</p:attrName>
                                        </p:attrNameLst>
                                      </p:cBhvr>
                                      <p:to>
                                        <p:strVal val="visible"/>
                                      </p:to>
                                    </p:set>
                                    <p:anim calcmode="lin" valueType="num">
                                      <p:cBhvr additive="base">
                                        <p:cTn id="8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nodeType="clickEffect">
                                  <p:stCondLst>
                                    <p:cond delay="0"/>
                                  </p:stCondLst>
                                  <p:childTnLst>
                                    <p:set>
                                      <p:cBhvr>
                                        <p:cTn id="88" dur="1" fill="hold">
                                          <p:stCondLst>
                                            <p:cond delay="0"/>
                                          </p:stCondLst>
                                        </p:cTn>
                                        <p:tgtEl>
                                          <p:spTgt spid="32"/>
                                        </p:tgtEl>
                                        <p:attrNameLst>
                                          <p:attrName>style.visibility</p:attrName>
                                        </p:attrNameLst>
                                      </p:cBhvr>
                                      <p:to>
                                        <p:strVal val="visible"/>
                                      </p:to>
                                    </p:set>
                                    <p:animEffect transition="in" filter="wipe(down)">
                                      <p:cBhvr>
                                        <p:cTn id="89" dur="500"/>
                                        <p:tgtEl>
                                          <p:spTgt spid="32"/>
                                        </p:tgtEl>
                                      </p:cBhvr>
                                    </p:animEffect>
                                  </p:childTnLst>
                                </p:cTn>
                              </p:par>
                              <p:par>
                                <p:cTn id="90" presetID="2" presetClass="entr" presetSubtype="4" fill="hold" nodeType="withEffect">
                                  <p:stCondLst>
                                    <p:cond delay="0"/>
                                  </p:stCondLst>
                                  <p:childTnLst>
                                    <p:set>
                                      <p:cBhvr>
                                        <p:cTn id="91" dur="1" fill="hold">
                                          <p:stCondLst>
                                            <p:cond delay="0"/>
                                          </p:stCondLst>
                                        </p:cTn>
                                        <p:tgtEl>
                                          <p:spTgt spid="21"/>
                                        </p:tgtEl>
                                        <p:attrNameLst>
                                          <p:attrName>style.visibility</p:attrName>
                                        </p:attrNameLst>
                                      </p:cBhvr>
                                      <p:to>
                                        <p:strVal val="visible"/>
                                      </p:to>
                                    </p:set>
                                    <p:anim calcmode="lin" valueType="num">
                                      <p:cBhvr additive="base">
                                        <p:cTn id="92" dur="500" fill="hold"/>
                                        <p:tgtEl>
                                          <p:spTgt spid="21"/>
                                        </p:tgtEl>
                                        <p:attrNameLst>
                                          <p:attrName>ppt_x</p:attrName>
                                        </p:attrNameLst>
                                      </p:cBhvr>
                                      <p:tavLst>
                                        <p:tav tm="0">
                                          <p:val>
                                            <p:strVal val="#ppt_x"/>
                                          </p:val>
                                        </p:tav>
                                        <p:tav tm="100000">
                                          <p:val>
                                            <p:strVal val="#ppt_x"/>
                                          </p:val>
                                        </p:tav>
                                      </p:tavLst>
                                    </p:anim>
                                    <p:anim calcmode="lin" valueType="num">
                                      <p:cBhvr additive="base">
                                        <p:cTn id="9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grpId="0" nodeType="clickEffect">
                                  <p:stCondLst>
                                    <p:cond delay="0"/>
                                  </p:stCondLst>
                                  <p:childTnLst>
                                    <p:set>
                                      <p:cBhvr>
                                        <p:cTn id="97" dur="1" fill="hold">
                                          <p:stCondLst>
                                            <p:cond delay="0"/>
                                          </p:stCondLst>
                                        </p:cTn>
                                        <p:tgtEl>
                                          <p:spTgt spid="3">
                                            <p:txEl>
                                              <p:pRg st="7" end="7"/>
                                            </p:txEl>
                                          </p:spTgt>
                                        </p:tgtEl>
                                        <p:attrNameLst>
                                          <p:attrName>style.visibility</p:attrName>
                                        </p:attrNameLst>
                                      </p:cBhvr>
                                      <p:to>
                                        <p:strVal val="visible"/>
                                      </p:to>
                                    </p:set>
                                    <p:anim calcmode="lin" valueType="num">
                                      <p:cBhvr additive="base">
                                        <p:cTn id="98"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99"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22" presetClass="entr" presetSubtype="4" fill="hold" nodeType="clickEffect">
                                  <p:stCondLst>
                                    <p:cond delay="0"/>
                                  </p:stCondLst>
                                  <p:childTnLst>
                                    <p:set>
                                      <p:cBhvr>
                                        <p:cTn id="103" dur="1" fill="hold">
                                          <p:stCondLst>
                                            <p:cond delay="0"/>
                                          </p:stCondLst>
                                        </p:cTn>
                                        <p:tgtEl>
                                          <p:spTgt spid="33"/>
                                        </p:tgtEl>
                                        <p:attrNameLst>
                                          <p:attrName>style.visibility</p:attrName>
                                        </p:attrNameLst>
                                      </p:cBhvr>
                                      <p:to>
                                        <p:strVal val="visible"/>
                                      </p:to>
                                    </p:set>
                                    <p:animEffect transition="in" filter="wipe(down)">
                                      <p:cBhvr>
                                        <p:cTn id="104" dur="500"/>
                                        <p:tgtEl>
                                          <p:spTgt spid="33"/>
                                        </p:tgtEl>
                                      </p:cBhvr>
                                    </p:animEffect>
                                  </p:childTnLst>
                                </p:cTn>
                              </p:par>
                              <p:par>
                                <p:cTn id="105" presetID="2" presetClass="entr" presetSubtype="4" fill="hold" nodeType="withEffect">
                                  <p:stCondLst>
                                    <p:cond delay="0"/>
                                  </p:stCondLst>
                                  <p:childTnLst>
                                    <p:set>
                                      <p:cBhvr>
                                        <p:cTn id="106" dur="1" fill="hold">
                                          <p:stCondLst>
                                            <p:cond delay="0"/>
                                          </p:stCondLst>
                                        </p:cTn>
                                        <p:tgtEl>
                                          <p:spTgt spid="22"/>
                                        </p:tgtEl>
                                        <p:attrNameLst>
                                          <p:attrName>style.visibility</p:attrName>
                                        </p:attrNameLst>
                                      </p:cBhvr>
                                      <p:to>
                                        <p:strVal val="visible"/>
                                      </p:to>
                                    </p:set>
                                    <p:anim calcmode="lin" valueType="num">
                                      <p:cBhvr additive="base">
                                        <p:cTn id="107" dur="500" fill="hold"/>
                                        <p:tgtEl>
                                          <p:spTgt spid="22"/>
                                        </p:tgtEl>
                                        <p:attrNameLst>
                                          <p:attrName>ppt_x</p:attrName>
                                        </p:attrNameLst>
                                      </p:cBhvr>
                                      <p:tavLst>
                                        <p:tav tm="0">
                                          <p:val>
                                            <p:strVal val="#ppt_x"/>
                                          </p:val>
                                        </p:tav>
                                        <p:tav tm="100000">
                                          <p:val>
                                            <p:strVal val="#ppt_x"/>
                                          </p:val>
                                        </p:tav>
                                      </p:tavLst>
                                    </p:anim>
                                    <p:anim calcmode="lin" valueType="num">
                                      <p:cBhvr additive="base">
                                        <p:cTn id="10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9" restart="whenNotActive" fill="hold" evtFilter="cancelBubble" nodeType="interactiveSeq">
                <p:stCondLst>
                  <p:cond evt="onClick" delay="0">
                    <p:tgtEl>
                      <p:spTgt spid="7"/>
                    </p:tgtEl>
                  </p:cond>
                </p:stCondLst>
                <p:endSync evt="end" delay="0">
                  <p:rtn val="all"/>
                </p:endSync>
                <p:childTnLst>
                  <p:par>
                    <p:cTn id="110" fill="hold">
                      <p:stCondLst>
                        <p:cond delay="0"/>
                      </p:stCondLst>
                      <p:childTnLst>
                        <p:par>
                          <p:cTn id="111" fill="hold">
                            <p:stCondLst>
                              <p:cond delay="0"/>
                            </p:stCondLst>
                            <p:childTnLst>
                              <p:par>
                                <p:cTn id="112" presetID="1" presetClass="mediacall" presetSubtype="0" fill="hold" nodeType="clickEffect">
                                  <p:stCondLst>
                                    <p:cond delay="0"/>
                                  </p:stCondLst>
                                  <p:childTnLst>
                                    <p:cmd type="call" cmd="playFrom(0.0)">
                                      <p:cBhvr>
                                        <p:cTn id="113" dur="42690" fill="hold"/>
                                        <p:tgtEl>
                                          <p:spTgt spid="7"/>
                                        </p:tgtEl>
                                      </p:cBhvr>
                                    </p:cmd>
                                  </p:childTnLst>
                                </p:cTn>
                              </p:par>
                            </p:childTnLst>
                          </p:cTn>
                        </p:par>
                      </p:childTnLst>
                    </p:cTn>
                  </p:par>
                </p:childTnLst>
              </p:cTn>
              <p:nextCondLst>
                <p:cond evt="onClick" delay="0">
                  <p:tgtEl>
                    <p:spTgt spid="7"/>
                  </p:tgtEl>
                </p:cond>
              </p:nextCondLst>
            </p:seq>
            <p:audio>
              <p:cMediaNode vol="80000">
                <p:cTn id="114" fill="hold" display="0">
                  <p:stCondLst>
                    <p:cond delay="indefinite"/>
                  </p:stCondLst>
                  <p:endCondLst>
                    <p:cond evt="onStopAudio" delay="0">
                      <p:tgtEl>
                        <p:sldTgt/>
                      </p:tgtEl>
                    </p:cond>
                  </p:endCondLst>
                </p:cTn>
                <p:tgtEl>
                  <p:spTgt spid="7"/>
                </p:tgtEl>
              </p:cMediaNode>
            </p:audio>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5">
            <a:extLst>
              <a:ext uri="{FF2B5EF4-FFF2-40B4-BE49-F238E27FC236}">
                <a16:creationId xmlns:a16="http://schemas.microsoft.com/office/drawing/2014/main" id="{57E3F718-099E-47DA-8C0E-5CCA6A2DE7F1}"/>
              </a:ext>
            </a:extLst>
          </p:cNvPr>
          <p:cNvSpPr txBox="1">
            <a:spLocks/>
          </p:cNvSpPr>
          <p:nvPr/>
        </p:nvSpPr>
        <p:spPr>
          <a:xfrm>
            <a:off x="2186610" y="622853"/>
            <a:ext cx="6533322" cy="5211210"/>
          </a:xfrm>
          <a:prstGeom prst="rect">
            <a:avLst/>
          </a:prstGeom>
          <a:noFill/>
          <a:ln>
            <a:noFill/>
          </a:ln>
        </p:spPr>
        <p:style>
          <a:lnRef idx="0">
            <a:scrgbClr r="0" g="0" b="0"/>
          </a:lnRef>
          <a:fillRef idx="0">
            <a:scrgbClr r="0" g="0" b="0"/>
          </a:fillRef>
          <a:effectRef idx="0">
            <a:scrgbClr r="0" g="0" b="0"/>
          </a:effectRef>
          <a:fontRef idx="minor">
            <a:schemeClr val="accent4"/>
          </a:fontRef>
        </p:style>
        <p:txBody>
          <a:bodyPr vert="horz" lIns="91440" tIns="45720" rIns="91440" bIns="45720" rtlCol="0">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dk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dk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dk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dk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dk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dk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dk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dk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dk1"/>
                </a:solidFill>
                <a:latin typeface="+mn-lt"/>
                <a:ea typeface="+mn-ea"/>
                <a:cs typeface="+mn-cs"/>
              </a:defRPr>
            </a:lvl9pPr>
          </a:lstStyle>
          <a:p>
            <a:r>
              <a:rPr lang="en-US" sz="2400" b="1" dirty="0">
                <a:solidFill>
                  <a:srgbClr val="FF0000"/>
                </a:solidFill>
              </a:rPr>
              <a:t>Listening 1: </a:t>
            </a:r>
          </a:p>
          <a:p>
            <a:endParaRPr lang="en-US" dirty="0"/>
          </a:p>
        </p:txBody>
      </p:sp>
      <p:pic>
        <p:nvPicPr>
          <p:cNvPr id="4" name="Picture 3">
            <a:extLst>
              <a:ext uri="{FF2B5EF4-FFF2-40B4-BE49-F238E27FC236}">
                <a16:creationId xmlns:a16="http://schemas.microsoft.com/office/drawing/2014/main" id="{B644D970-3DCA-4896-B3B5-77E0E0CE5BEF}"/>
              </a:ext>
            </a:extLst>
          </p:cNvPr>
          <p:cNvPicPr>
            <a:picLocks noChangeAspect="1"/>
          </p:cNvPicPr>
          <p:nvPr/>
        </p:nvPicPr>
        <p:blipFill>
          <a:blip r:embed="rId4"/>
          <a:stretch>
            <a:fillRect/>
          </a:stretch>
        </p:blipFill>
        <p:spPr>
          <a:xfrm>
            <a:off x="2622964" y="1757360"/>
            <a:ext cx="5747095" cy="3695936"/>
          </a:xfrm>
          <a:prstGeom prst="rect">
            <a:avLst/>
          </a:prstGeom>
        </p:spPr>
      </p:pic>
      <p:sp>
        <p:nvSpPr>
          <p:cNvPr id="5" name="TextBox 4">
            <a:extLst>
              <a:ext uri="{FF2B5EF4-FFF2-40B4-BE49-F238E27FC236}">
                <a16:creationId xmlns:a16="http://schemas.microsoft.com/office/drawing/2014/main" id="{5CC7B482-D9E4-4D2A-8AAA-6F0BEE46AC05}"/>
              </a:ext>
            </a:extLst>
          </p:cNvPr>
          <p:cNvSpPr txBox="1"/>
          <p:nvPr/>
        </p:nvSpPr>
        <p:spPr>
          <a:xfrm>
            <a:off x="6923162" y="2299710"/>
            <a:ext cx="319318" cy="369332"/>
          </a:xfrm>
          <a:prstGeom prst="rect">
            <a:avLst/>
          </a:prstGeom>
          <a:noFill/>
        </p:spPr>
        <p:txBody>
          <a:bodyPr wrap="none" rtlCol="0">
            <a:spAutoFit/>
          </a:bodyPr>
          <a:lstStyle/>
          <a:p>
            <a:r>
              <a:rPr lang="en-US" b="1" dirty="0">
                <a:solidFill>
                  <a:srgbClr val="FF0000"/>
                </a:solidFill>
              </a:rPr>
              <a:t>T</a:t>
            </a:r>
          </a:p>
        </p:txBody>
      </p:sp>
      <p:sp>
        <p:nvSpPr>
          <p:cNvPr id="6" name="TextBox 5">
            <a:extLst>
              <a:ext uri="{FF2B5EF4-FFF2-40B4-BE49-F238E27FC236}">
                <a16:creationId xmlns:a16="http://schemas.microsoft.com/office/drawing/2014/main" id="{6C0AADEF-7CCA-4A0E-8DA2-A40EA59C162F}"/>
              </a:ext>
            </a:extLst>
          </p:cNvPr>
          <p:cNvSpPr txBox="1"/>
          <p:nvPr/>
        </p:nvSpPr>
        <p:spPr>
          <a:xfrm>
            <a:off x="4732904" y="4947932"/>
            <a:ext cx="319318" cy="369332"/>
          </a:xfrm>
          <a:prstGeom prst="rect">
            <a:avLst/>
          </a:prstGeom>
          <a:noFill/>
        </p:spPr>
        <p:txBody>
          <a:bodyPr wrap="square" rtlCol="0">
            <a:spAutoFit/>
          </a:bodyPr>
          <a:lstStyle/>
          <a:p>
            <a:r>
              <a:rPr lang="en-US" b="1" dirty="0">
                <a:solidFill>
                  <a:srgbClr val="FF0000"/>
                </a:solidFill>
              </a:rPr>
              <a:t>F</a:t>
            </a:r>
          </a:p>
        </p:txBody>
      </p:sp>
      <p:sp>
        <p:nvSpPr>
          <p:cNvPr id="7" name="TextBox 6">
            <a:extLst>
              <a:ext uri="{FF2B5EF4-FFF2-40B4-BE49-F238E27FC236}">
                <a16:creationId xmlns:a16="http://schemas.microsoft.com/office/drawing/2014/main" id="{150EEFDC-859B-4EA2-A45D-DB85BC99B4AA}"/>
              </a:ext>
            </a:extLst>
          </p:cNvPr>
          <p:cNvSpPr txBox="1"/>
          <p:nvPr/>
        </p:nvSpPr>
        <p:spPr>
          <a:xfrm>
            <a:off x="7363461" y="3428999"/>
            <a:ext cx="319318" cy="369332"/>
          </a:xfrm>
          <a:prstGeom prst="rect">
            <a:avLst/>
          </a:prstGeom>
          <a:noFill/>
        </p:spPr>
        <p:txBody>
          <a:bodyPr wrap="square" rtlCol="0">
            <a:spAutoFit/>
          </a:bodyPr>
          <a:lstStyle/>
          <a:p>
            <a:r>
              <a:rPr lang="en-US" b="1" dirty="0">
                <a:solidFill>
                  <a:srgbClr val="FF0000"/>
                </a:solidFill>
              </a:rPr>
              <a:t>F</a:t>
            </a:r>
          </a:p>
        </p:txBody>
      </p:sp>
      <p:sp>
        <p:nvSpPr>
          <p:cNvPr id="8" name="TextBox 7">
            <a:extLst>
              <a:ext uri="{FF2B5EF4-FFF2-40B4-BE49-F238E27FC236}">
                <a16:creationId xmlns:a16="http://schemas.microsoft.com/office/drawing/2014/main" id="{C4936141-95CB-41F1-A08C-0F0C64332AC1}"/>
              </a:ext>
            </a:extLst>
          </p:cNvPr>
          <p:cNvSpPr txBox="1"/>
          <p:nvPr/>
        </p:nvSpPr>
        <p:spPr>
          <a:xfrm>
            <a:off x="4732904" y="3059667"/>
            <a:ext cx="319318" cy="369332"/>
          </a:xfrm>
          <a:prstGeom prst="rect">
            <a:avLst/>
          </a:prstGeom>
          <a:noFill/>
        </p:spPr>
        <p:txBody>
          <a:bodyPr wrap="square" rtlCol="0">
            <a:spAutoFit/>
          </a:bodyPr>
          <a:lstStyle/>
          <a:p>
            <a:r>
              <a:rPr lang="en-US" b="1" dirty="0">
                <a:solidFill>
                  <a:srgbClr val="FF0000"/>
                </a:solidFill>
              </a:rPr>
              <a:t>F</a:t>
            </a:r>
          </a:p>
        </p:txBody>
      </p:sp>
      <p:sp>
        <p:nvSpPr>
          <p:cNvPr id="9" name="TextBox 8">
            <a:extLst>
              <a:ext uri="{FF2B5EF4-FFF2-40B4-BE49-F238E27FC236}">
                <a16:creationId xmlns:a16="http://schemas.microsoft.com/office/drawing/2014/main" id="{759408ED-5D9B-42EE-9298-8BA402F83045}"/>
              </a:ext>
            </a:extLst>
          </p:cNvPr>
          <p:cNvSpPr txBox="1"/>
          <p:nvPr/>
        </p:nvSpPr>
        <p:spPr>
          <a:xfrm>
            <a:off x="4037733" y="4284459"/>
            <a:ext cx="319318" cy="369332"/>
          </a:xfrm>
          <a:prstGeom prst="rect">
            <a:avLst/>
          </a:prstGeom>
          <a:noFill/>
        </p:spPr>
        <p:txBody>
          <a:bodyPr wrap="none" rtlCol="0">
            <a:spAutoFit/>
          </a:bodyPr>
          <a:lstStyle/>
          <a:p>
            <a:r>
              <a:rPr lang="en-US" b="1" dirty="0">
                <a:solidFill>
                  <a:srgbClr val="FF0000"/>
                </a:solidFill>
              </a:rPr>
              <a:t>T</a:t>
            </a:r>
          </a:p>
        </p:txBody>
      </p:sp>
      <p:pic>
        <p:nvPicPr>
          <p:cNvPr id="10" name="08 Listening 1 - a A Gp_s job">
            <a:hlinkClick r:id="" action="ppaction://media"/>
            <a:extLst>
              <a:ext uri="{FF2B5EF4-FFF2-40B4-BE49-F238E27FC236}">
                <a16:creationId xmlns:a16="http://schemas.microsoft.com/office/drawing/2014/main" id="{0E25B9A5-B2AD-4954-B795-323C17F510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01338" y="414337"/>
            <a:ext cx="609600" cy="609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DDBF4D91-5A34-41AB-851D-00661AC9A38B}"/>
              </a:ext>
            </a:extLst>
          </p:cNvPr>
          <p:cNvPicPr>
            <a:picLocks noChangeAspect="1"/>
          </p:cNvPicPr>
          <p:nvPr/>
        </p:nvPicPr>
        <p:blipFill>
          <a:blip r:embed="rId6"/>
          <a:stretch>
            <a:fillRect/>
          </a:stretch>
        </p:blipFill>
        <p:spPr>
          <a:xfrm>
            <a:off x="2622964" y="1305153"/>
            <a:ext cx="5747094" cy="1025066"/>
          </a:xfrm>
          <a:prstGeom prst="rect">
            <a:avLst/>
          </a:prstGeom>
        </p:spPr>
      </p:pic>
      <p:cxnSp>
        <p:nvCxnSpPr>
          <p:cNvPr id="12" name="Straight Connector 11">
            <a:extLst>
              <a:ext uri="{FF2B5EF4-FFF2-40B4-BE49-F238E27FC236}">
                <a16:creationId xmlns:a16="http://schemas.microsoft.com/office/drawing/2014/main" id="{BD8A8F73-1247-4CA2-A7C9-7F30727A2A53}"/>
              </a:ext>
            </a:extLst>
          </p:cNvPr>
          <p:cNvCxnSpPr/>
          <p:nvPr/>
        </p:nvCxnSpPr>
        <p:spPr>
          <a:xfrm>
            <a:off x="2975548" y="5419071"/>
            <a:ext cx="936885"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sp>
        <p:nvSpPr>
          <p:cNvPr id="13" name="Rectangle: Rounded Corners 12">
            <a:extLst>
              <a:ext uri="{FF2B5EF4-FFF2-40B4-BE49-F238E27FC236}">
                <a16:creationId xmlns:a16="http://schemas.microsoft.com/office/drawing/2014/main" id="{B96E3BD6-688B-42F5-B5A9-FDD826BB257C}"/>
              </a:ext>
            </a:extLst>
          </p:cNvPr>
          <p:cNvSpPr/>
          <p:nvPr/>
        </p:nvSpPr>
        <p:spPr>
          <a:xfrm>
            <a:off x="1364105" y="5778708"/>
            <a:ext cx="7210269" cy="737655"/>
          </a:xfrm>
          <a:prstGeom prst="roundRec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en-US" i="0" dirty="0">
                <a:solidFill>
                  <a:srgbClr val="1D2A57"/>
                </a:solidFill>
                <a:effectLst/>
                <a:latin typeface="Arial" panose="020B0604020202020204" pitchFamily="34" charset="0"/>
              </a:rPr>
              <a:t>not having the things that are necessary for a pleasant life, such as enough money, food, or good living conditions:</a:t>
            </a:r>
            <a:endParaRPr lang="ar-IQ" dirty="0"/>
          </a:p>
        </p:txBody>
      </p:sp>
    </p:spTree>
    <p:extLst>
      <p:ext uri="{BB962C8B-B14F-4D97-AF65-F5344CB8AC3E}">
        <p14:creationId xmlns:p14="http://schemas.microsoft.com/office/powerpoint/2010/main" val="34876637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p:cTn id="47" dur="500" fill="hold"/>
                                        <p:tgtEl>
                                          <p:spTgt spid="6"/>
                                        </p:tgtEl>
                                        <p:attrNameLst>
                                          <p:attrName>ppt_w</p:attrName>
                                        </p:attrNameLst>
                                      </p:cBhvr>
                                      <p:tavLst>
                                        <p:tav tm="0">
                                          <p:val>
                                            <p:fltVal val="0"/>
                                          </p:val>
                                        </p:tav>
                                        <p:tav tm="100000">
                                          <p:val>
                                            <p:strVal val="#ppt_w"/>
                                          </p:val>
                                        </p:tav>
                                      </p:tavLst>
                                    </p:anim>
                                    <p:anim calcmode="lin" valueType="num">
                                      <p:cBhvr>
                                        <p:cTn id="48" dur="500" fill="hold"/>
                                        <p:tgtEl>
                                          <p:spTgt spid="6"/>
                                        </p:tgtEl>
                                        <p:attrNameLst>
                                          <p:attrName>ppt_h</p:attrName>
                                        </p:attrNameLst>
                                      </p:cBhvr>
                                      <p:tavLst>
                                        <p:tav tm="0">
                                          <p:val>
                                            <p:fltVal val="0"/>
                                          </p:val>
                                        </p:tav>
                                        <p:tav tm="100000">
                                          <p:val>
                                            <p:strVal val="#ppt_h"/>
                                          </p:val>
                                        </p:tav>
                                      </p:tavLst>
                                    </p:anim>
                                    <p:animEffect transition="in" filter="fade">
                                      <p:cBhvr>
                                        <p:cTn id="4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77327" fill="hold"/>
                                        <p:tgtEl>
                                          <p:spTgt spid="10"/>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0"/>
                </p:tgtEl>
              </p:cMediaNode>
            </p:audio>
          </p:childTnLst>
        </p:cTn>
      </p:par>
    </p:tnLst>
    <p:bldLst>
      <p:bldP spid="5" grpId="0"/>
      <p:bldP spid="6" grpId="0"/>
      <p:bldP spid="7" grpId="0"/>
      <p:bldP spid="8" grpId="0"/>
      <p:bldP spid="9" grpId="0"/>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E1C38D-B3EA-499C-A5E5-52AE25D6282A}"/>
              </a:ext>
            </a:extLst>
          </p:cNvPr>
          <p:cNvPicPr>
            <a:picLocks noChangeAspect="1"/>
          </p:cNvPicPr>
          <p:nvPr/>
        </p:nvPicPr>
        <p:blipFill>
          <a:blip r:embed="rId2"/>
          <a:stretch>
            <a:fillRect/>
          </a:stretch>
        </p:blipFill>
        <p:spPr>
          <a:xfrm>
            <a:off x="3402026" y="168125"/>
            <a:ext cx="5534025" cy="1057275"/>
          </a:xfrm>
          <a:prstGeom prst="rect">
            <a:avLst/>
          </a:prstGeom>
          <a:ln>
            <a:noFill/>
          </a:ln>
          <a:effectLst>
            <a:softEdge rad="112500"/>
          </a:effectLst>
        </p:spPr>
      </p:pic>
      <p:pic>
        <p:nvPicPr>
          <p:cNvPr id="12" name="Picture 11">
            <a:extLst>
              <a:ext uri="{FF2B5EF4-FFF2-40B4-BE49-F238E27FC236}">
                <a16:creationId xmlns:a16="http://schemas.microsoft.com/office/drawing/2014/main" id="{631E54D9-9E3E-4A8F-B087-1D6893CB0C1A}"/>
              </a:ext>
            </a:extLst>
          </p:cNvPr>
          <p:cNvPicPr>
            <a:picLocks noChangeAspect="1"/>
          </p:cNvPicPr>
          <p:nvPr/>
        </p:nvPicPr>
        <p:blipFill>
          <a:blip r:embed="rId3"/>
          <a:stretch>
            <a:fillRect/>
          </a:stretch>
        </p:blipFill>
        <p:spPr>
          <a:xfrm>
            <a:off x="301638" y="1225400"/>
            <a:ext cx="5867400" cy="3009900"/>
          </a:xfrm>
          <a:prstGeom prst="rect">
            <a:avLst/>
          </a:prstGeom>
          <a:ln>
            <a:noFill/>
          </a:ln>
          <a:effectLst>
            <a:softEdge rad="112500"/>
          </a:effectLst>
        </p:spPr>
      </p:pic>
      <p:pic>
        <p:nvPicPr>
          <p:cNvPr id="14" name="Picture 13">
            <a:extLst>
              <a:ext uri="{FF2B5EF4-FFF2-40B4-BE49-F238E27FC236}">
                <a16:creationId xmlns:a16="http://schemas.microsoft.com/office/drawing/2014/main" id="{2F5F4FF7-B369-48B5-964A-855F3F1C8C44}"/>
              </a:ext>
            </a:extLst>
          </p:cNvPr>
          <p:cNvPicPr>
            <a:picLocks noChangeAspect="1"/>
          </p:cNvPicPr>
          <p:nvPr/>
        </p:nvPicPr>
        <p:blipFill>
          <a:blip r:embed="rId4"/>
          <a:stretch>
            <a:fillRect/>
          </a:stretch>
        </p:blipFill>
        <p:spPr>
          <a:xfrm>
            <a:off x="6248400" y="1255091"/>
            <a:ext cx="5943600" cy="3352800"/>
          </a:xfrm>
          <a:prstGeom prst="rect">
            <a:avLst/>
          </a:prstGeom>
          <a:ln>
            <a:noFill/>
          </a:ln>
          <a:effectLst>
            <a:softEdge rad="112500"/>
          </a:effectLst>
        </p:spPr>
      </p:pic>
      <p:pic>
        <p:nvPicPr>
          <p:cNvPr id="3" name="Picture 2">
            <a:extLst>
              <a:ext uri="{FF2B5EF4-FFF2-40B4-BE49-F238E27FC236}">
                <a16:creationId xmlns:a16="http://schemas.microsoft.com/office/drawing/2014/main" id="{936B530B-2FF0-4C6E-9C71-2EBAC15AFB54}"/>
              </a:ext>
            </a:extLst>
          </p:cNvPr>
          <p:cNvPicPr>
            <a:picLocks noChangeAspect="1"/>
          </p:cNvPicPr>
          <p:nvPr/>
        </p:nvPicPr>
        <p:blipFill>
          <a:blip r:embed="rId5"/>
          <a:stretch>
            <a:fillRect/>
          </a:stretch>
        </p:blipFill>
        <p:spPr>
          <a:xfrm>
            <a:off x="228600" y="4791098"/>
            <a:ext cx="5676900" cy="1771650"/>
          </a:xfrm>
          <a:prstGeom prst="rect">
            <a:avLst/>
          </a:prstGeom>
          <a:ln>
            <a:noFill/>
          </a:ln>
          <a:effectLst>
            <a:softEdge rad="112500"/>
          </a:effectLst>
        </p:spPr>
      </p:pic>
      <p:pic>
        <p:nvPicPr>
          <p:cNvPr id="9" name="Picture 8">
            <a:extLst>
              <a:ext uri="{FF2B5EF4-FFF2-40B4-BE49-F238E27FC236}">
                <a16:creationId xmlns:a16="http://schemas.microsoft.com/office/drawing/2014/main" id="{9E896219-1975-4949-A1EC-163BE0A385FB}"/>
              </a:ext>
            </a:extLst>
          </p:cNvPr>
          <p:cNvPicPr>
            <a:picLocks noChangeAspect="1"/>
          </p:cNvPicPr>
          <p:nvPr/>
        </p:nvPicPr>
        <p:blipFill>
          <a:blip r:embed="rId6"/>
          <a:stretch>
            <a:fillRect/>
          </a:stretch>
        </p:blipFill>
        <p:spPr>
          <a:xfrm>
            <a:off x="6286502" y="5188916"/>
            <a:ext cx="5715000" cy="4762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7126145"/>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3EA277E4-0B8B-49FD-929D-05350B2D8162}"/>
              </a:ext>
            </a:extLst>
          </p:cNvPr>
          <p:cNvPicPr>
            <a:picLocks noChangeAspect="1"/>
          </p:cNvPicPr>
          <p:nvPr/>
        </p:nvPicPr>
        <p:blipFill>
          <a:blip r:embed="rId2"/>
          <a:stretch>
            <a:fillRect/>
          </a:stretch>
        </p:blipFill>
        <p:spPr>
          <a:xfrm>
            <a:off x="2033066" y="883663"/>
            <a:ext cx="7602712" cy="5668583"/>
          </a:xfrm>
          <a:prstGeom prst="rect">
            <a:avLst/>
          </a:prstGeom>
        </p:spPr>
      </p:pic>
      <p:sp>
        <p:nvSpPr>
          <p:cNvPr id="3" name="Title 2">
            <a:extLst>
              <a:ext uri="{FF2B5EF4-FFF2-40B4-BE49-F238E27FC236}">
                <a16:creationId xmlns:a16="http://schemas.microsoft.com/office/drawing/2014/main" id="{7DA74018-D34C-462B-98ED-E2CD4ACD7D3B}"/>
              </a:ext>
            </a:extLst>
          </p:cNvPr>
          <p:cNvSpPr>
            <a:spLocks noGrp="1"/>
          </p:cNvSpPr>
          <p:nvPr>
            <p:ph type="title"/>
          </p:nvPr>
        </p:nvSpPr>
        <p:spPr>
          <a:xfrm>
            <a:off x="1066800" y="84337"/>
            <a:ext cx="10058400" cy="861024"/>
          </a:xfrm>
        </p:spPr>
        <p:txBody>
          <a:bodyPr/>
          <a:lstStyle/>
          <a:p>
            <a:pPr algn="ctr"/>
            <a:r>
              <a:rPr lang="en-US" b="1" dirty="0">
                <a:effectLst>
                  <a:outerShdw blurRad="38100" dist="38100" dir="2700000" algn="tl">
                    <a:srgbClr val="000000">
                      <a:alpha val="43137"/>
                    </a:srgbClr>
                  </a:outerShdw>
                </a:effectLst>
              </a:rPr>
              <a:t>Present Perfect</a:t>
            </a:r>
            <a:endParaRPr lang="ar-IQ"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79280889"/>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94B35-DA40-4A5F-BAC2-36DECC369F77}"/>
              </a:ext>
            </a:extLst>
          </p:cNvPr>
          <p:cNvSpPr>
            <a:spLocks noGrp="1"/>
          </p:cNvSpPr>
          <p:nvPr>
            <p:ph type="title"/>
          </p:nvPr>
        </p:nvSpPr>
        <p:spPr>
          <a:xfrm>
            <a:off x="1066800" y="642594"/>
            <a:ext cx="10058400" cy="809217"/>
          </a:xfrm>
        </p:spPr>
        <p:txBody>
          <a:bodyPr/>
          <a:lstStyle/>
          <a:p>
            <a:pPr algn="ctr"/>
            <a:r>
              <a:rPr lang="en-US" b="1" dirty="0">
                <a:solidFill>
                  <a:schemeClr val="accent2">
                    <a:lumMod val="50000"/>
                  </a:schemeClr>
                </a:solidFill>
                <a:effectLst>
                  <a:outerShdw blurRad="38100" dist="38100" dir="2700000" algn="tl">
                    <a:srgbClr val="000000">
                      <a:alpha val="43137"/>
                    </a:srgbClr>
                  </a:outerShdw>
                </a:effectLst>
              </a:rPr>
              <a:t>Usages</a:t>
            </a:r>
            <a:endParaRPr lang="ar-IQ" b="1" dirty="0">
              <a:solidFill>
                <a:schemeClr val="accent2">
                  <a:lumMod val="50000"/>
                </a:schemeClr>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60A21A4A-77D2-4746-B137-109566CB6E5E}"/>
              </a:ext>
            </a:extLst>
          </p:cNvPr>
          <p:cNvSpPr>
            <a:spLocks noGrp="1"/>
          </p:cNvSpPr>
          <p:nvPr>
            <p:ph idx="1"/>
          </p:nvPr>
        </p:nvSpPr>
        <p:spPr>
          <a:xfrm>
            <a:off x="1122946" y="1596189"/>
            <a:ext cx="10002253" cy="4356555"/>
          </a:xfrm>
        </p:spPr>
        <p:txBody>
          <a:bodyPr>
            <a:normAutofit fontScale="92500" lnSpcReduction="10000"/>
          </a:bodyPr>
          <a:lstStyle/>
          <a:p>
            <a:pPr marL="0" indent="0">
              <a:buNone/>
            </a:pPr>
            <a:r>
              <a:rPr lang="en-US" sz="2800" b="1" dirty="0"/>
              <a:t>A. Unfinished Actions </a:t>
            </a:r>
          </a:p>
          <a:p>
            <a:pPr marL="0" indent="0">
              <a:buNone/>
            </a:pPr>
            <a:r>
              <a:rPr lang="en-US" sz="2800" b="1" dirty="0">
                <a:solidFill>
                  <a:srgbClr val="0070C0"/>
                </a:solidFill>
              </a:rPr>
              <a:t>B. Finished Actions </a:t>
            </a:r>
          </a:p>
          <a:p>
            <a:pPr marL="0" indent="0">
              <a:buNone/>
            </a:pPr>
            <a:r>
              <a:rPr lang="en-US" sz="2800" b="1" dirty="0"/>
              <a:t>	</a:t>
            </a:r>
            <a:r>
              <a:rPr lang="en-US" sz="2800" b="1" dirty="0">
                <a:solidFill>
                  <a:schemeClr val="accent2">
                    <a:lumMod val="50000"/>
                  </a:schemeClr>
                </a:solidFill>
              </a:rPr>
              <a:t>1.</a:t>
            </a:r>
            <a:r>
              <a:rPr lang="en-US" sz="2800" b="1" dirty="0"/>
              <a:t> </a:t>
            </a:r>
            <a:r>
              <a:rPr lang="en-US" sz="2800" b="1" dirty="0">
                <a:solidFill>
                  <a:srgbClr val="00B0F0"/>
                </a:solidFill>
              </a:rPr>
              <a:t>Life experience</a:t>
            </a:r>
          </a:p>
          <a:p>
            <a:pPr marL="969963" indent="-969963">
              <a:buNone/>
            </a:pPr>
            <a:r>
              <a:rPr lang="en-US" sz="2800" b="1" dirty="0"/>
              <a:t>	</a:t>
            </a:r>
            <a:r>
              <a:rPr lang="en-US" sz="2800" b="1" dirty="0">
                <a:solidFill>
                  <a:schemeClr val="accent2">
                    <a:lumMod val="50000"/>
                  </a:schemeClr>
                </a:solidFill>
              </a:rPr>
              <a:t>2.</a:t>
            </a:r>
            <a:r>
              <a:rPr lang="en-US" sz="2800" b="1" dirty="0">
                <a:solidFill>
                  <a:srgbClr val="FF0000"/>
                </a:solidFill>
              </a:rPr>
              <a:t> </a:t>
            </a:r>
            <a:r>
              <a:rPr lang="en-US" sz="2800" b="1" dirty="0"/>
              <a:t> </a:t>
            </a:r>
            <a:r>
              <a:rPr lang="en-US" sz="2800" b="1" dirty="0">
                <a:solidFill>
                  <a:srgbClr val="7030A0"/>
                </a:solidFill>
              </a:rPr>
              <a:t>With an unfinished time word (this month, this week, today)</a:t>
            </a:r>
          </a:p>
          <a:p>
            <a:pPr marL="0" indent="0">
              <a:buNone/>
            </a:pPr>
            <a:r>
              <a:rPr lang="en-US" sz="2800" b="1" dirty="0"/>
              <a:t>	</a:t>
            </a:r>
            <a:r>
              <a:rPr lang="en-US" sz="2800" b="1" dirty="0">
                <a:solidFill>
                  <a:schemeClr val="accent2">
                    <a:lumMod val="50000"/>
                  </a:schemeClr>
                </a:solidFill>
              </a:rPr>
              <a:t>3.</a:t>
            </a:r>
            <a:r>
              <a:rPr lang="en-US" sz="2800" b="1" dirty="0"/>
              <a:t> </a:t>
            </a:r>
            <a:r>
              <a:rPr lang="en-US" sz="2800" b="1" dirty="0">
                <a:solidFill>
                  <a:srgbClr val="C00000"/>
                </a:solidFill>
              </a:rPr>
              <a:t>Result</a:t>
            </a:r>
          </a:p>
          <a:p>
            <a:pPr marL="969963" indent="-969963">
              <a:buNone/>
            </a:pPr>
            <a:r>
              <a:rPr lang="en-US" sz="2800" b="1" dirty="0"/>
              <a:t>	</a:t>
            </a:r>
            <a:r>
              <a:rPr lang="en-US" sz="2800" b="1" dirty="0">
                <a:solidFill>
                  <a:schemeClr val="accent2">
                    <a:lumMod val="50000"/>
                  </a:schemeClr>
                </a:solidFill>
              </a:rPr>
              <a:t>4.</a:t>
            </a:r>
            <a:r>
              <a:rPr lang="en-US" sz="2800" b="1" dirty="0"/>
              <a:t> </a:t>
            </a:r>
            <a:r>
              <a:rPr lang="en-US" sz="2800" b="1" dirty="0">
                <a:solidFill>
                  <a:srgbClr val="00B050"/>
                </a:solidFill>
              </a:rPr>
              <a:t>We can also use the present perfect to talk about something that happened recently, even if there isn’t a clear result in the present. </a:t>
            </a:r>
          </a:p>
          <a:p>
            <a:pPr marL="342900" indent="-342900">
              <a:buAutoNum type="arabicPeriod"/>
            </a:pPr>
            <a:endParaRPr lang="en-US" sz="2800" b="1" dirty="0"/>
          </a:p>
          <a:p>
            <a:pPr marL="342900" indent="-342900">
              <a:buAutoNum type="arabicPeriod"/>
            </a:pPr>
            <a:endParaRPr lang="ar-IQ" sz="2800" b="1" dirty="0"/>
          </a:p>
        </p:txBody>
      </p:sp>
    </p:spTree>
    <p:extLst>
      <p:ext uri="{BB962C8B-B14F-4D97-AF65-F5344CB8AC3E}">
        <p14:creationId xmlns:p14="http://schemas.microsoft.com/office/powerpoint/2010/main" val="1623800763"/>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3FC22-5E23-45C4-908D-19AC04E676F0}"/>
              </a:ext>
            </a:extLst>
          </p:cNvPr>
          <p:cNvSpPr>
            <a:spLocks noGrp="1"/>
          </p:cNvSpPr>
          <p:nvPr>
            <p:ph type="title"/>
          </p:nvPr>
        </p:nvSpPr>
        <p:spPr>
          <a:xfrm>
            <a:off x="1066800" y="289668"/>
            <a:ext cx="10058400" cy="1017764"/>
          </a:xfrm>
        </p:spPr>
        <p:txBody>
          <a:bodyPr/>
          <a:lstStyle/>
          <a:p>
            <a:pPr algn="ctr"/>
            <a:r>
              <a:rPr lang="en-US" b="1" dirty="0">
                <a:effectLst>
                  <a:outerShdw blurRad="38100" dist="38100" dir="2700000" algn="tl">
                    <a:srgbClr val="000000">
                      <a:alpha val="43137"/>
                    </a:srgbClr>
                  </a:outerShdw>
                </a:effectLst>
              </a:rPr>
              <a:t>Unfinished Actions </a:t>
            </a:r>
            <a:endParaRPr lang="ar-IQ" b="1"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7279AB30-CF52-4DFC-8E10-0D4D064EECB6}"/>
              </a:ext>
            </a:extLst>
          </p:cNvPr>
          <p:cNvSpPr>
            <a:spLocks noGrp="1"/>
          </p:cNvSpPr>
          <p:nvPr>
            <p:ph idx="1"/>
          </p:nvPr>
        </p:nvSpPr>
        <p:spPr>
          <a:xfrm>
            <a:off x="874295" y="1475874"/>
            <a:ext cx="10250905" cy="4476870"/>
          </a:xfrm>
        </p:spPr>
        <p:txBody>
          <a:bodyPr>
            <a:normAutofit/>
          </a:bodyPr>
          <a:lstStyle/>
          <a:p>
            <a:pPr marL="0" indent="0">
              <a:buNone/>
            </a:pPr>
            <a:r>
              <a:rPr lang="en-US" sz="2400" dirty="0"/>
              <a:t>We use this tense when we want to talk about unfinished actions or states or habits that started in the past and continue to the present. Usually we use it to say 'how long' and we need 'since' or 'for'. We often use stative verbs. </a:t>
            </a:r>
          </a:p>
          <a:p>
            <a:pPr marL="0" indent="0">
              <a:buNone/>
            </a:pPr>
            <a:r>
              <a:rPr lang="en-US" sz="2400" dirty="0"/>
              <a:t> I've known Karen since 1994. </a:t>
            </a:r>
          </a:p>
          <a:p>
            <a:pPr marL="0" indent="0">
              <a:buNone/>
            </a:pPr>
            <a:r>
              <a:rPr lang="en-US" sz="2400" dirty="0"/>
              <a:t> She's lived in London for three years. </a:t>
            </a:r>
          </a:p>
          <a:p>
            <a:pPr marL="0" indent="0">
              <a:buNone/>
            </a:pPr>
            <a:r>
              <a:rPr lang="en-US" sz="2400" dirty="0"/>
              <a:t> I’ve worked here for six months. </a:t>
            </a:r>
            <a:endParaRPr lang="ar-IQ" sz="2400" dirty="0"/>
          </a:p>
        </p:txBody>
      </p:sp>
    </p:spTree>
    <p:extLst>
      <p:ext uri="{BB962C8B-B14F-4D97-AF65-F5344CB8AC3E}">
        <p14:creationId xmlns:p14="http://schemas.microsoft.com/office/powerpoint/2010/main" val="3846414701"/>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BF626-F1C5-4317-ADF0-FD38A79D23C8}"/>
              </a:ext>
            </a:extLst>
          </p:cNvPr>
          <p:cNvSpPr>
            <a:spLocks noGrp="1"/>
          </p:cNvSpPr>
          <p:nvPr>
            <p:ph type="title"/>
          </p:nvPr>
        </p:nvSpPr>
        <p:spPr/>
        <p:txBody>
          <a:bodyPr/>
          <a:lstStyle/>
          <a:p>
            <a:r>
              <a:rPr lang="en-US" dirty="0"/>
              <a:t>			</a:t>
            </a:r>
            <a:r>
              <a:rPr lang="en-US" b="1" dirty="0">
                <a:solidFill>
                  <a:srgbClr val="0070C0"/>
                </a:solidFill>
                <a:effectLst>
                  <a:outerShdw blurRad="38100" dist="38100" dir="2700000" algn="tl">
                    <a:srgbClr val="000000">
                      <a:alpha val="43137"/>
                    </a:srgbClr>
                  </a:outerShdw>
                </a:effectLst>
              </a:rPr>
              <a:t>B.</a:t>
            </a:r>
            <a:r>
              <a:rPr lang="en-US" dirty="0"/>
              <a:t> </a:t>
            </a:r>
            <a:r>
              <a:rPr lang="en-US" b="1" dirty="0">
                <a:solidFill>
                  <a:srgbClr val="0070C0"/>
                </a:solidFill>
                <a:effectLst>
                  <a:outerShdw blurRad="38100" dist="38100" dir="2700000" algn="tl">
                    <a:srgbClr val="000000">
                      <a:alpha val="43137"/>
                    </a:srgbClr>
                  </a:outerShdw>
                </a:effectLst>
              </a:rPr>
              <a:t>Finished Actions </a:t>
            </a:r>
            <a:br>
              <a:rPr lang="en-US" dirty="0"/>
            </a:br>
            <a:r>
              <a:rPr lang="en-US" dirty="0"/>
              <a:t>1. Life experience</a:t>
            </a:r>
            <a:endParaRPr lang="ar-IQ" dirty="0"/>
          </a:p>
        </p:txBody>
      </p:sp>
      <p:sp>
        <p:nvSpPr>
          <p:cNvPr id="3" name="Content Placeholder 2">
            <a:extLst>
              <a:ext uri="{FF2B5EF4-FFF2-40B4-BE49-F238E27FC236}">
                <a16:creationId xmlns:a16="http://schemas.microsoft.com/office/drawing/2014/main" id="{E3B3EC74-CCBC-4502-A8EB-E9203A4C6705}"/>
              </a:ext>
            </a:extLst>
          </p:cNvPr>
          <p:cNvSpPr>
            <a:spLocks noGrp="1"/>
          </p:cNvSpPr>
          <p:nvPr>
            <p:ph idx="1"/>
          </p:nvPr>
        </p:nvSpPr>
        <p:spPr/>
        <p:txBody>
          <a:bodyPr>
            <a:normAutofit/>
          </a:bodyPr>
          <a:lstStyle/>
          <a:p>
            <a:r>
              <a:rPr lang="en-US" sz="2800" dirty="0">
                <a:solidFill>
                  <a:srgbClr val="0070C0"/>
                </a:solidFill>
              </a:rPr>
              <a:t> I have been to Tokyo.		</a:t>
            </a:r>
          </a:p>
          <a:p>
            <a:r>
              <a:rPr lang="en-US" sz="2800" dirty="0">
                <a:solidFill>
                  <a:srgbClr val="0070C0"/>
                </a:solidFill>
              </a:rPr>
              <a:t>We have never seen that film.</a:t>
            </a:r>
            <a:endParaRPr lang="ar-IQ" sz="2400" dirty="0">
              <a:solidFill>
                <a:srgbClr val="0070C0"/>
              </a:solidFill>
            </a:endParaRPr>
          </a:p>
        </p:txBody>
      </p:sp>
    </p:spTree>
    <p:extLst>
      <p:ext uri="{BB962C8B-B14F-4D97-AF65-F5344CB8AC3E}">
        <p14:creationId xmlns:p14="http://schemas.microsoft.com/office/powerpoint/2010/main" val="2858854122"/>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7C642-8C79-469A-A491-D14D35DE86B6}"/>
              </a:ext>
            </a:extLst>
          </p:cNvPr>
          <p:cNvSpPr>
            <a:spLocks noGrp="1"/>
          </p:cNvSpPr>
          <p:nvPr>
            <p:ph type="title"/>
          </p:nvPr>
        </p:nvSpPr>
        <p:spPr/>
        <p:txBody>
          <a:bodyPr>
            <a:noAutofit/>
          </a:bodyPr>
          <a:lstStyle/>
          <a:p>
            <a:r>
              <a:rPr lang="en-US" sz="2800" b="1" dirty="0"/>
              <a:t>2. With an unfinished time word (this month, this week, today). The period of time is still continuing.</a:t>
            </a:r>
            <a:endParaRPr lang="ar-IQ" sz="2800" b="1" dirty="0"/>
          </a:p>
        </p:txBody>
      </p:sp>
      <p:sp>
        <p:nvSpPr>
          <p:cNvPr id="3" name="Content Placeholder 2">
            <a:extLst>
              <a:ext uri="{FF2B5EF4-FFF2-40B4-BE49-F238E27FC236}">
                <a16:creationId xmlns:a16="http://schemas.microsoft.com/office/drawing/2014/main" id="{BBCED641-1C26-4B45-862B-40FF748D64C7}"/>
              </a:ext>
            </a:extLst>
          </p:cNvPr>
          <p:cNvSpPr>
            <a:spLocks noGrp="1"/>
          </p:cNvSpPr>
          <p:nvPr>
            <p:ph idx="1"/>
          </p:nvPr>
        </p:nvSpPr>
        <p:spPr/>
        <p:txBody>
          <a:bodyPr>
            <a:normAutofit/>
          </a:bodyPr>
          <a:lstStyle/>
          <a:p>
            <a:r>
              <a:rPr lang="en-US" sz="2400" dirty="0"/>
              <a:t> I haven't seen her this month. </a:t>
            </a:r>
          </a:p>
          <a:p>
            <a:r>
              <a:rPr lang="en-US" sz="2400" dirty="0"/>
              <a:t> She's drunk three cups of coffee today. </a:t>
            </a:r>
          </a:p>
          <a:p>
            <a:r>
              <a:rPr lang="en-US" sz="2400" dirty="0"/>
              <a:t> I’ve already moved house twice this year!</a:t>
            </a:r>
          </a:p>
          <a:p>
            <a:endParaRPr lang="en-US" sz="2400" dirty="0"/>
          </a:p>
          <a:p>
            <a:r>
              <a:rPr lang="en-US" sz="2400" dirty="0"/>
              <a:t>We CAN’T use the present perfect with a finished time word. </a:t>
            </a:r>
          </a:p>
          <a:p>
            <a:r>
              <a:rPr lang="en-US" sz="2400" dirty="0"/>
              <a:t> I’ve seen him yesterday. (wrong)</a:t>
            </a:r>
            <a:endParaRPr lang="ar-IQ" sz="2400" dirty="0"/>
          </a:p>
        </p:txBody>
      </p:sp>
    </p:spTree>
    <p:extLst>
      <p:ext uri="{BB962C8B-B14F-4D97-AF65-F5344CB8AC3E}">
        <p14:creationId xmlns:p14="http://schemas.microsoft.com/office/powerpoint/2010/main" val="2111898536"/>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C0B60997-B2DF-4B88-BCC2-61983AFD9E19}"/>
              </a:ext>
            </a:extLst>
          </p:cNvPr>
          <p:cNvSpPr txBox="1">
            <a:spLocks/>
          </p:cNvSpPr>
          <p:nvPr/>
        </p:nvSpPr>
        <p:spPr>
          <a:xfrm>
            <a:off x="1205345" y="370649"/>
            <a:ext cx="9576262" cy="7029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a:lstStyle>
          <a:p>
            <a:pPr algn="ctr"/>
            <a:r>
              <a:rPr lang="en-US" dirty="0"/>
              <a:t>Matching Jobs to The Pictures</a:t>
            </a:r>
          </a:p>
        </p:txBody>
      </p:sp>
      <p:grpSp>
        <p:nvGrpSpPr>
          <p:cNvPr id="4" name="Group 3">
            <a:extLst>
              <a:ext uri="{FF2B5EF4-FFF2-40B4-BE49-F238E27FC236}">
                <a16:creationId xmlns:a16="http://schemas.microsoft.com/office/drawing/2014/main" id="{3BDE8958-2653-4009-9B71-76EABA0C5313}"/>
              </a:ext>
            </a:extLst>
          </p:cNvPr>
          <p:cNvGrpSpPr/>
          <p:nvPr/>
        </p:nvGrpSpPr>
        <p:grpSpPr>
          <a:xfrm>
            <a:off x="128068" y="1618995"/>
            <a:ext cx="11935865" cy="5221286"/>
            <a:chOff x="155032" y="1618995"/>
            <a:chExt cx="11935865" cy="5221286"/>
          </a:xfrm>
        </p:grpSpPr>
        <p:pic>
          <p:nvPicPr>
            <p:cNvPr id="10" name="Picture 8">
              <a:extLst>
                <a:ext uri="{FF2B5EF4-FFF2-40B4-BE49-F238E27FC236}">
                  <a16:creationId xmlns:a16="http://schemas.microsoft.com/office/drawing/2014/main" id="{835D5B79-09AF-46F3-BB4E-91B400739D00}"/>
                </a:ext>
              </a:extLst>
            </p:cNvPr>
            <p:cNvPicPr>
              <a:picLocks noChangeAspect="1"/>
            </p:cNvPicPr>
            <p:nvPr/>
          </p:nvPicPr>
          <p:blipFill rotWithShape="1">
            <a:blip r:embed="rId3"/>
            <a:srcRect l="4369" t="19589" r="5199" b="50459"/>
            <a:stretch/>
          </p:blipFill>
          <p:spPr>
            <a:xfrm>
              <a:off x="155032" y="1618995"/>
              <a:ext cx="4917675" cy="2331008"/>
            </a:xfrm>
            <a:prstGeom prst="rect">
              <a:avLst/>
            </a:prstGeom>
          </p:spPr>
        </p:pic>
        <p:pic>
          <p:nvPicPr>
            <p:cNvPr id="11" name="Picture 10">
              <a:extLst>
                <a:ext uri="{FF2B5EF4-FFF2-40B4-BE49-F238E27FC236}">
                  <a16:creationId xmlns:a16="http://schemas.microsoft.com/office/drawing/2014/main" id="{30DF00A9-BC9A-4B69-BC1C-75D32709FE87}"/>
                </a:ext>
              </a:extLst>
            </p:cNvPr>
            <p:cNvPicPr>
              <a:picLocks noChangeAspect="1"/>
            </p:cNvPicPr>
            <p:nvPr/>
          </p:nvPicPr>
          <p:blipFill rotWithShape="1">
            <a:blip r:embed="rId4"/>
            <a:srcRect l="4978" r="4702" b="5226"/>
            <a:stretch/>
          </p:blipFill>
          <p:spPr>
            <a:xfrm>
              <a:off x="5370386" y="1691762"/>
              <a:ext cx="6530319" cy="2185474"/>
            </a:xfrm>
            <a:prstGeom prst="rect">
              <a:avLst/>
            </a:prstGeom>
          </p:spPr>
        </p:pic>
        <p:pic>
          <p:nvPicPr>
            <p:cNvPr id="12" name="Picture 11">
              <a:extLst>
                <a:ext uri="{FF2B5EF4-FFF2-40B4-BE49-F238E27FC236}">
                  <a16:creationId xmlns:a16="http://schemas.microsoft.com/office/drawing/2014/main" id="{68BBF06B-5BA3-494C-8B2C-8415EACB6D32}"/>
                </a:ext>
              </a:extLst>
            </p:cNvPr>
            <p:cNvPicPr>
              <a:picLocks noChangeAspect="1"/>
            </p:cNvPicPr>
            <p:nvPr/>
          </p:nvPicPr>
          <p:blipFill>
            <a:blip r:embed="rId5"/>
            <a:stretch>
              <a:fillRect/>
            </a:stretch>
          </p:blipFill>
          <p:spPr>
            <a:xfrm>
              <a:off x="352255" y="4324007"/>
              <a:ext cx="7530147" cy="2185474"/>
            </a:xfrm>
            <a:prstGeom prst="rect">
              <a:avLst/>
            </a:prstGeom>
          </p:spPr>
        </p:pic>
        <p:pic>
          <p:nvPicPr>
            <p:cNvPr id="13" name="Picture 12">
              <a:extLst>
                <a:ext uri="{FF2B5EF4-FFF2-40B4-BE49-F238E27FC236}">
                  <a16:creationId xmlns:a16="http://schemas.microsoft.com/office/drawing/2014/main" id="{872511A8-269C-4205-BB0E-A1D49F678ACB}"/>
                </a:ext>
              </a:extLst>
            </p:cNvPr>
            <p:cNvPicPr>
              <a:picLocks noChangeAspect="1"/>
            </p:cNvPicPr>
            <p:nvPr/>
          </p:nvPicPr>
          <p:blipFill rotWithShape="1">
            <a:blip r:embed="rId6"/>
            <a:srcRect l="6861" t="30109" r="57536" b="53043"/>
            <a:stretch/>
          </p:blipFill>
          <p:spPr>
            <a:xfrm>
              <a:off x="8041429" y="4036427"/>
              <a:ext cx="4049468" cy="2803854"/>
            </a:xfrm>
            <a:prstGeom prst="rect">
              <a:avLst/>
            </a:prstGeom>
          </p:spPr>
        </p:pic>
      </p:grpSp>
      <p:sp>
        <p:nvSpPr>
          <p:cNvPr id="14" name="TextBox 13">
            <a:hlinkClick r:id="rId7" action="ppaction://hlinksldjump"/>
            <a:extLst>
              <a:ext uri="{FF2B5EF4-FFF2-40B4-BE49-F238E27FC236}">
                <a16:creationId xmlns:a16="http://schemas.microsoft.com/office/drawing/2014/main" id="{1BA3DC3B-F1C5-4D58-A188-CF7DE5A8A81A}"/>
              </a:ext>
            </a:extLst>
          </p:cNvPr>
          <p:cNvSpPr txBox="1"/>
          <p:nvPr/>
        </p:nvSpPr>
        <p:spPr>
          <a:xfrm>
            <a:off x="10564480" y="4324007"/>
            <a:ext cx="874547" cy="369332"/>
          </a:xfrm>
          <a:prstGeom prst="rect">
            <a:avLst/>
          </a:prstGeom>
          <a:noFill/>
        </p:spPr>
        <p:txBody>
          <a:bodyPr wrap="square" rtlCol="0">
            <a:spAutoFit/>
          </a:bodyPr>
          <a:lstStyle/>
          <a:p>
            <a:pPr algn="ctr"/>
            <a:endParaRPr lang="en-US" b="1" dirty="0"/>
          </a:p>
        </p:txBody>
      </p:sp>
      <p:sp>
        <p:nvSpPr>
          <p:cNvPr id="21" name="TextBox 14">
            <a:extLst>
              <a:ext uri="{FF2B5EF4-FFF2-40B4-BE49-F238E27FC236}">
                <a16:creationId xmlns:a16="http://schemas.microsoft.com/office/drawing/2014/main" id="{D76A5C1F-B269-48BA-8CE2-70AC1937FB41}"/>
              </a:ext>
            </a:extLst>
          </p:cNvPr>
          <p:cNvSpPr txBox="1"/>
          <p:nvPr/>
        </p:nvSpPr>
        <p:spPr>
          <a:xfrm>
            <a:off x="10550246" y="4688524"/>
            <a:ext cx="874547" cy="369332"/>
          </a:xfrm>
          <a:prstGeom prst="rect">
            <a:avLst/>
          </a:prstGeom>
          <a:noFill/>
        </p:spPr>
        <p:txBody>
          <a:bodyPr wrap="square" rtlCol="0">
            <a:spAutoFit/>
          </a:bodyPr>
          <a:lstStyle/>
          <a:p>
            <a:pPr algn="ctr"/>
            <a:endParaRPr lang="en-US" b="1" dirty="0"/>
          </a:p>
        </p:txBody>
      </p:sp>
      <p:sp>
        <p:nvSpPr>
          <p:cNvPr id="16" name="TextBox 15">
            <a:extLst>
              <a:ext uri="{FF2B5EF4-FFF2-40B4-BE49-F238E27FC236}">
                <a16:creationId xmlns:a16="http://schemas.microsoft.com/office/drawing/2014/main" id="{17CAD0CC-1384-41DA-A09E-877079335428}"/>
              </a:ext>
            </a:extLst>
          </p:cNvPr>
          <p:cNvSpPr txBox="1"/>
          <p:nvPr/>
        </p:nvSpPr>
        <p:spPr>
          <a:xfrm>
            <a:off x="10339194" y="5008714"/>
            <a:ext cx="1219695" cy="369332"/>
          </a:xfrm>
          <a:prstGeom prst="rect">
            <a:avLst/>
          </a:prstGeom>
          <a:noFill/>
        </p:spPr>
        <p:txBody>
          <a:bodyPr wrap="square" rtlCol="0">
            <a:spAutoFit/>
          </a:bodyPr>
          <a:lstStyle/>
          <a:p>
            <a:pPr algn="ctr"/>
            <a:endParaRPr lang="en-US" b="1" dirty="0"/>
          </a:p>
        </p:txBody>
      </p:sp>
      <p:sp>
        <p:nvSpPr>
          <p:cNvPr id="18" name="TextBox 17">
            <a:extLst>
              <a:ext uri="{FF2B5EF4-FFF2-40B4-BE49-F238E27FC236}">
                <a16:creationId xmlns:a16="http://schemas.microsoft.com/office/drawing/2014/main" id="{1340798A-6319-400A-BAB3-647686E01955}"/>
              </a:ext>
            </a:extLst>
          </p:cNvPr>
          <p:cNvSpPr txBox="1"/>
          <p:nvPr/>
        </p:nvSpPr>
        <p:spPr>
          <a:xfrm>
            <a:off x="10550246" y="5567809"/>
            <a:ext cx="874547" cy="369332"/>
          </a:xfrm>
          <a:prstGeom prst="rect">
            <a:avLst/>
          </a:prstGeom>
          <a:noFill/>
        </p:spPr>
        <p:txBody>
          <a:bodyPr wrap="square" rtlCol="0">
            <a:spAutoFit/>
          </a:bodyPr>
          <a:lstStyle/>
          <a:p>
            <a:pPr algn="ctr"/>
            <a:endParaRPr lang="en-US" b="1" dirty="0"/>
          </a:p>
        </p:txBody>
      </p:sp>
      <p:sp>
        <p:nvSpPr>
          <p:cNvPr id="20" name="TextBox 18">
            <a:extLst>
              <a:ext uri="{FF2B5EF4-FFF2-40B4-BE49-F238E27FC236}">
                <a16:creationId xmlns:a16="http://schemas.microsoft.com/office/drawing/2014/main" id="{CFAAF8BF-3236-48D6-8576-69F74052E322}"/>
              </a:ext>
            </a:extLst>
          </p:cNvPr>
          <p:cNvSpPr txBox="1"/>
          <p:nvPr/>
        </p:nvSpPr>
        <p:spPr>
          <a:xfrm>
            <a:off x="10646042" y="5885795"/>
            <a:ext cx="605998" cy="369332"/>
          </a:xfrm>
          <a:prstGeom prst="rect">
            <a:avLst/>
          </a:prstGeom>
          <a:noFill/>
        </p:spPr>
        <p:txBody>
          <a:bodyPr wrap="square" rtlCol="0">
            <a:spAutoFit/>
          </a:bodyPr>
          <a:lstStyle/>
          <a:p>
            <a:pPr algn="ctr"/>
            <a:endParaRPr lang="en-US" b="1" dirty="0"/>
          </a:p>
        </p:txBody>
      </p:sp>
      <p:sp>
        <p:nvSpPr>
          <p:cNvPr id="19" name="TextBox 19">
            <a:extLst>
              <a:ext uri="{FF2B5EF4-FFF2-40B4-BE49-F238E27FC236}">
                <a16:creationId xmlns:a16="http://schemas.microsoft.com/office/drawing/2014/main" id="{14F12884-6FB9-42CC-ABD6-0671B09781F2}"/>
              </a:ext>
            </a:extLst>
          </p:cNvPr>
          <p:cNvSpPr txBox="1"/>
          <p:nvPr/>
        </p:nvSpPr>
        <p:spPr>
          <a:xfrm>
            <a:off x="10511767" y="6204045"/>
            <a:ext cx="874547" cy="369332"/>
          </a:xfrm>
          <a:prstGeom prst="rect">
            <a:avLst/>
          </a:prstGeom>
          <a:noFill/>
        </p:spPr>
        <p:txBody>
          <a:bodyPr wrap="square" rtlCol="0">
            <a:spAutoFit/>
          </a:bodyPr>
          <a:lstStyle/>
          <a:p>
            <a:pPr algn="ctr"/>
            <a:endParaRPr lang="en-US" b="1" dirty="0"/>
          </a:p>
        </p:txBody>
      </p:sp>
      <p:sp>
        <p:nvSpPr>
          <p:cNvPr id="3" name="TextBox 20">
            <a:extLst>
              <a:ext uri="{FF2B5EF4-FFF2-40B4-BE49-F238E27FC236}">
                <a16:creationId xmlns:a16="http://schemas.microsoft.com/office/drawing/2014/main" id="{51C4ACC6-064A-433B-A80A-215CB5EB6E96}"/>
              </a:ext>
            </a:extLst>
          </p:cNvPr>
          <p:cNvSpPr txBox="1"/>
          <p:nvPr/>
        </p:nvSpPr>
        <p:spPr>
          <a:xfrm>
            <a:off x="1205345" y="1082494"/>
            <a:ext cx="10353544" cy="369332"/>
          </a:xfrm>
          <a:prstGeom prst="rect">
            <a:avLst/>
          </a:prstGeom>
          <a:noFill/>
        </p:spPr>
        <p:txBody>
          <a:bodyPr wrap="square" rtlCol="0">
            <a:spAutoFit/>
          </a:bodyPr>
          <a:lstStyle/>
          <a:p>
            <a:r>
              <a:rPr lang="en-US" dirty="0">
                <a:solidFill>
                  <a:srgbClr val="FF0000"/>
                </a:solidFill>
              </a:rPr>
              <a:t>What do you think is the most stressful aspect of medical work? What is the most rewarding?</a:t>
            </a:r>
            <a:endParaRPr lang="en-US" dirty="0"/>
          </a:p>
        </p:txBody>
      </p:sp>
    </p:spTree>
    <p:extLst>
      <p:ext uri="{BB962C8B-B14F-4D97-AF65-F5344CB8AC3E}">
        <p14:creationId xmlns:p14="http://schemas.microsoft.com/office/powerpoint/2010/main" val="766539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nodePh="1">
                                  <p:stCondLst>
                                    <p:cond delay="0"/>
                                  </p:stCondLst>
                                  <p:endCondLst>
                                    <p:cond evt="begin" delay="0">
                                      <p:tn val="12"/>
                                    </p:cond>
                                  </p:endCondLst>
                                  <p:childTnLst>
                                    <p:set>
                                      <p:cBhvr>
                                        <p:cTn id="13" dur="1" fill="hold">
                                          <p:stCondLst>
                                            <p:cond delay="0"/>
                                          </p:stCondLst>
                                        </p:cTn>
                                        <p:tgtEl>
                                          <p:spTgt spid="14"/>
                                        </p:tgtEl>
                                        <p:attrNameLst>
                                          <p:attrName>style.visibility</p:attrName>
                                        </p:attrNameLst>
                                      </p:cBhvr>
                                      <p:to>
                                        <p:strVal val="visible"/>
                                      </p:to>
                                    </p:set>
                                    <p:animEffect transition="in" filter="circle(in)">
                                      <p:cBhvr>
                                        <p:cTn id="14" dur="2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nodePh="1">
                                  <p:stCondLst>
                                    <p:cond delay="0"/>
                                  </p:stCondLst>
                                  <p:endCondLst>
                                    <p:cond evt="begin" delay="0">
                                      <p:tn val="17"/>
                                    </p:cond>
                                  </p:end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nodePh="1">
                                  <p:stCondLst>
                                    <p:cond delay="0"/>
                                  </p:stCondLst>
                                  <p:endCondLst>
                                    <p:cond evt="begin" delay="0">
                                      <p:tn val="23"/>
                                    </p:cond>
                                  </p:end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nodePh="1">
                                  <p:stCondLst>
                                    <p:cond delay="0"/>
                                  </p:stCondLst>
                                  <p:endCondLst>
                                    <p:cond evt="begin" delay="0">
                                      <p:tn val="27"/>
                                    </p:cond>
                                  </p:end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nodePh="1">
                                  <p:stCondLst>
                                    <p:cond delay="0"/>
                                  </p:stCondLst>
                                  <p:endCondLst>
                                    <p:cond evt="begin" delay="0">
                                      <p:tn val="34"/>
                                    </p:cond>
                                  </p:endCondLst>
                                  <p:childTnLst>
                                    <p:set>
                                      <p:cBhvr>
                                        <p:cTn id="35" dur="1" fill="hold">
                                          <p:stCondLst>
                                            <p:cond delay="0"/>
                                          </p:stCondLst>
                                        </p:cTn>
                                        <p:tgtEl>
                                          <p:spTgt spid="20"/>
                                        </p:tgtEl>
                                        <p:attrNameLst>
                                          <p:attrName>style.visibility</p:attrName>
                                        </p:attrNameLst>
                                      </p:cBhvr>
                                      <p:to>
                                        <p:strVal val="visible"/>
                                      </p:to>
                                    </p:set>
                                    <p:anim calcmode="lin" valueType="num">
                                      <p:cBhvr>
                                        <p:cTn id="36" dur="500" fill="hold"/>
                                        <p:tgtEl>
                                          <p:spTgt spid="20"/>
                                        </p:tgtEl>
                                        <p:attrNameLst>
                                          <p:attrName>ppt_w</p:attrName>
                                        </p:attrNameLst>
                                      </p:cBhvr>
                                      <p:tavLst>
                                        <p:tav tm="0">
                                          <p:val>
                                            <p:fltVal val="0"/>
                                          </p:val>
                                        </p:tav>
                                        <p:tav tm="100000">
                                          <p:val>
                                            <p:strVal val="#ppt_w"/>
                                          </p:val>
                                        </p:tav>
                                      </p:tavLst>
                                    </p:anim>
                                    <p:anim calcmode="lin" valueType="num">
                                      <p:cBhvr>
                                        <p:cTn id="37" dur="500" fill="hold"/>
                                        <p:tgtEl>
                                          <p:spTgt spid="20"/>
                                        </p:tgtEl>
                                        <p:attrNameLst>
                                          <p:attrName>ppt_h</p:attrName>
                                        </p:attrNameLst>
                                      </p:cBhvr>
                                      <p:tavLst>
                                        <p:tav tm="0">
                                          <p:val>
                                            <p:fltVal val="0"/>
                                          </p:val>
                                        </p:tav>
                                        <p:tav tm="100000">
                                          <p:val>
                                            <p:strVal val="#ppt_h"/>
                                          </p:val>
                                        </p:tav>
                                      </p:tavLst>
                                    </p:anim>
                                    <p:animEffect transition="in" filter="fad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nodePh="1">
                                  <p:stCondLst>
                                    <p:cond delay="0"/>
                                  </p:stCondLst>
                                  <p:endCondLst>
                                    <p:cond evt="begin" delay="0">
                                      <p:tn val="41"/>
                                    </p:cond>
                                  </p:endCondLst>
                                  <p:childTnLst>
                                    <p:set>
                                      <p:cBhvr>
                                        <p:cTn id="42" dur="1" fill="hold">
                                          <p:stCondLst>
                                            <p:cond delay="0"/>
                                          </p:stCondLst>
                                        </p:cTn>
                                        <p:tgtEl>
                                          <p:spTgt spid="19"/>
                                        </p:tgtEl>
                                        <p:attrNameLst>
                                          <p:attrName>style.visibility</p:attrName>
                                        </p:attrNameLst>
                                      </p:cBhvr>
                                      <p:to>
                                        <p:strVal val="visible"/>
                                      </p:to>
                                    </p:set>
                                    <p:anim calcmode="lin" valueType="num">
                                      <p:cBhvr>
                                        <p:cTn id="43" dur="1000" fill="hold"/>
                                        <p:tgtEl>
                                          <p:spTgt spid="19"/>
                                        </p:tgtEl>
                                        <p:attrNameLst>
                                          <p:attrName>ppt_w</p:attrName>
                                        </p:attrNameLst>
                                      </p:cBhvr>
                                      <p:tavLst>
                                        <p:tav tm="0">
                                          <p:val>
                                            <p:fltVal val="0"/>
                                          </p:val>
                                        </p:tav>
                                        <p:tav tm="100000">
                                          <p:val>
                                            <p:strVal val="#ppt_w"/>
                                          </p:val>
                                        </p:tav>
                                      </p:tavLst>
                                    </p:anim>
                                    <p:anim calcmode="lin" valueType="num">
                                      <p:cBhvr>
                                        <p:cTn id="44" dur="1000" fill="hold"/>
                                        <p:tgtEl>
                                          <p:spTgt spid="19"/>
                                        </p:tgtEl>
                                        <p:attrNameLst>
                                          <p:attrName>ppt_h</p:attrName>
                                        </p:attrNameLst>
                                      </p:cBhvr>
                                      <p:tavLst>
                                        <p:tav tm="0">
                                          <p:val>
                                            <p:fltVal val="0"/>
                                          </p:val>
                                        </p:tav>
                                        <p:tav tm="100000">
                                          <p:val>
                                            <p:strVal val="#ppt_h"/>
                                          </p:val>
                                        </p:tav>
                                      </p:tavLst>
                                    </p:anim>
                                    <p:anim calcmode="lin" valueType="num">
                                      <p:cBhvr>
                                        <p:cTn id="45" dur="1000" fill="hold"/>
                                        <p:tgtEl>
                                          <p:spTgt spid="19"/>
                                        </p:tgtEl>
                                        <p:attrNameLst>
                                          <p:attrName>style.rotation</p:attrName>
                                        </p:attrNameLst>
                                      </p:cBhvr>
                                      <p:tavLst>
                                        <p:tav tm="0">
                                          <p:val>
                                            <p:fltVal val="90"/>
                                          </p:val>
                                        </p:tav>
                                        <p:tav tm="100000">
                                          <p:val>
                                            <p:fltVal val="0"/>
                                          </p:val>
                                        </p:tav>
                                      </p:tavLst>
                                    </p:anim>
                                    <p:animEffect transition="in" filter="fade">
                                      <p:cBhvr>
                                        <p:cTn id="46" dur="10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wipe(down)">
                                      <p:cBhvr>
                                        <p:cTn id="51" dur="580">
                                          <p:stCondLst>
                                            <p:cond delay="0"/>
                                          </p:stCondLst>
                                        </p:cTn>
                                        <p:tgtEl>
                                          <p:spTgt spid="3"/>
                                        </p:tgtEl>
                                      </p:cBhvr>
                                    </p:animEffect>
                                    <p:anim calcmode="lin" valueType="num">
                                      <p:cBhvr>
                                        <p:cTn id="5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57" dur="26">
                                          <p:stCondLst>
                                            <p:cond delay="650"/>
                                          </p:stCondLst>
                                        </p:cTn>
                                        <p:tgtEl>
                                          <p:spTgt spid="3"/>
                                        </p:tgtEl>
                                      </p:cBhvr>
                                      <p:to x="100000" y="60000"/>
                                    </p:animScale>
                                    <p:animScale>
                                      <p:cBhvr>
                                        <p:cTn id="58" dur="166" decel="50000">
                                          <p:stCondLst>
                                            <p:cond delay="676"/>
                                          </p:stCondLst>
                                        </p:cTn>
                                        <p:tgtEl>
                                          <p:spTgt spid="3"/>
                                        </p:tgtEl>
                                      </p:cBhvr>
                                      <p:to x="100000" y="100000"/>
                                    </p:animScale>
                                    <p:animScale>
                                      <p:cBhvr>
                                        <p:cTn id="59" dur="26">
                                          <p:stCondLst>
                                            <p:cond delay="1312"/>
                                          </p:stCondLst>
                                        </p:cTn>
                                        <p:tgtEl>
                                          <p:spTgt spid="3"/>
                                        </p:tgtEl>
                                      </p:cBhvr>
                                      <p:to x="100000" y="80000"/>
                                    </p:animScale>
                                    <p:animScale>
                                      <p:cBhvr>
                                        <p:cTn id="60" dur="166" decel="50000">
                                          <p:stCondLst>
                                            <p:cond delay="1338"/>
                                          </p:stCondLst>
                                        </p:cTn>
                                        <p:tgtEl>
                                          <p:spTgt spid="3"/>
                                        </p:tgtEl>
                                      </p:cBhvr>
                                      <p:to x="100000" y="100000"/>
                                    </p:animScale>
                                    <p:animScale>
                                      <p:cBhvr>
                                        <p:cTn id="61" dur="26">
                                          <p:stCondLst>
                                            <p:cond delay="1642"/>
                                          </p:stCondLst>
                                        </p:cTn>
                                        <p:tgtEl>
                                          <p:spTgt spid="3"/>
                                        </p:tgtEl>
                                      </p:cBhvr>
                                      <p:to x="100000" y="90000"/>
                                    </p:animScale>
                                    <p:animScale>
                                      <p:cBhvr>
                                        <p:cTn id="62" dur="166" decel="50000">
                                          <p:stCondLst>
                                            <p:cond delay="1668"/>
                                          </p:stCondLst>
                                        </p:cTn>
                                        <p:tgtEl>
                                          <p:spTgt spid="3"/>
                                        </p:tgtEl>
                                      </p:cBhvr>
                                      <p:to x="100000" y="100000"/>
                                    </p:animScale>
                                    <p:animScale>
                                      <p:cBhvr>
                                        <p:cTn id="63" dur="26">
                                          <p:stCondLst>
                                            <p:cond delay="1808"/>
                                          </p:stCondLst>
                                        </p:cTn>
                                        <p:tgtEl>
                                          <p:spTgt spid="3"/>
                                        </p:tgtEl>
                                      </p:cBhvr>
                                      <p:to x="100000" y="95000"/>
                                    </p:animScale>
                                    <p:animScale>
                                      <p:cBhvr>
                                        <p:cTn id="64"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bldP spid="16" grpId="0"/>
      <p:bldP spid="18" grpId="0"/>
      <p:bldP spid="20" grpId="0"/>
      <p:bldP spid="19"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C5EA3-0871-413B-8058-E577A92E42C5}"/>
              </a:ext>
            </a:extLst>
          </p:cNvPr>
          <p:cNvSpPr>
            <a:spLocks noGrp="1"/>
          </p:cNvSpPr>
          <p:nvPr>
            <p:ph type="title"/>
          </p:nvPr>
        </p:nvSpPr>
        <p:spPr/>
        <p:txBody>
          <a:bodyPr>
            <a:normAutofit fontScale="90000"/>
          </a:bodyPr>
          <a:lstStyle/>
          <a:p>
            <a:r>
              <a:rPr lang="en-US" sz="4000" dirty="0"/>
              <a:t>3. A finished action with a </a:t>
            </a:r>
            <a:r>
              <a:rPr lang="en-US" sz="4000" b="1" dirty="0">
                <a:solidFill>
                  <a:schemeClr val="accent2"/>
                </a:solidFill>
              </a:rPr>
              <a:t>result</a:t>
            </a:r>
            <a:r>
              <a:rPr lang="en-US" sz="4000" dirty="0"/>
              <a:t> in the present.</a:t>
            </a:r>
            <a:br>
              <a:rPr lang="en-US" sz="4000" dirty="0"/>
            </a:br>
            <a:endParaRPr lang="ar-IQ" dirty="0"/>
          </a:p>
        </p:txBody>
      </p:sp>
      <p:sp>
        <p:nvSpPr>
          <p:cNvPr id="3" name="Content Placeholder 2">
            <a:extLst>
              <a:ext uri="{FF2B5EF4-FFF2-40B4-BE49-F238E27FC236}">
                <a16:creationId xmlns:a16="http://schemas.microsoft.com/office/drawing/2014/main" id="{D2530BB2-7FBC-45D6-B4C9-5E54186510E4}"/>
              </a:ext>
            </a:extLst>
          </p:cNvPr>
          <p:cNvSpPr>
            <a:spLocks noGrp="1"/>
          </p:cNvSpPr>
          <p:nvPr>
            <p:ph idx="1"/>
          </p:nvPr>
        </p:nvSpPr>
        <p:spPr>
          <a:xfrm>
            <a:off x="1002632" y="1876926"/>
            <a:ext cx="10122568" cy="4075818"/>
          </a:xfrm>
        </p:spPr>
        <p:txBody>
          <a:bodyPr>
            <a:normAutofit/>
          </a:bodyPr>
          <a:lstStyle/>
          <a:p>
            <a:pPr marL="0" indent="0">
              <a:buNone/>
            </a:pPr>
            <a:r>
              <a:rPr lang="en-US" sz="2800" dirty="0">
                <a:solidFill>
                  <a:srgbClr val="002060"/>
                </a:solidFill>
              </a:rPr>
              <a:t>I've lost my keys (so I can't get into my house).</a:t>
            </a:r>
          </a:p>
          <a:p>
            <a:pPr marL="0" indent="0">
              <a:buNone/>
            </a:pPr>
            <a:r>
              <a:rPr lang="en-US" sz="2400" dirty="0">
                <a:solidFill>
                  <a:srgbClr val="002060"/>
                </a:solidFill>
              </a:rPr>
              <a:t>She's hurt her leg (so she can't play tennis today). </a:t>
            </a:r>
          </a:p>
          <a:p>
            <a:pPr marL="0" indent="0">
              <a:buNone/>
            </a:pPr>
            <a:r>
              <a:rPr lang="en-US" sz="2400" dirty="0">
                <a:solidFill>
                  <a:srgbClr val="002060"/>
                </a:solidFill>
              </a:rPr>
              <a:t>They've missed the bus (so they will be late).</a:t>
            </a:r>
            <a:endParaRPr lang="ar-IQ" sz="2400" dirty="0">
              <a:solidFill>
                <a:srgbClr val="002060"/>
              </a:solidFill>
            </a:endParaRPr>
          </a:p>
        </p:txBody>
      </p:sp>
    </p:spTree>
    <p:extLst>
      <p:ext uri="{BB962C8B-B14F-4D97-AF65-F5344CB8AC3E}">
        <p14:creationId xmlns:p14="http://schemas.microsoft.com/office/powerpoint/2010/main" val="2818553141"/>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3766E-E52B-4753-95A3-46DCEC59E56F}"/>
              </a:ext>
            </a:extLst>
          </p:cNvPr>
          <p:cNvSpPr>
            <a:spLocks noGrp="1"/>
          </p:cNvSpPr>
          <p:nvPr>
            <p:ph type="title"/>
          </p:nvPr>
        </p:nvSpPr>
        <p:spPr>
          <a:xfrm>
            <a:off x="1066800" y="642594"/>
            <a:ext cx="10058400" cy="2148732"/>
          </a:xfrm>
        </p:spPr>
        <p:txBody>
          <a:bodyPr>
            <a:noAutofit/>
          </a:bodyPr>
          <a:lstStyle/>
          <a:p>
            <a:r>
              <a:rPr lang="en-US" sz="2800" b="1" dirty="0"/>
              <a:t>We can also use the present perfect to talk about something that happened recently, even if there isn’t a clear result in the present. This is common when we want to introduce news and we often use the words ‘just / yet / already / recently’</a:t>
            </a:r>
            <a:endParaRPr lang="ar-IQ" sz="2800" b="1" dirty="0"/>
          </a:p>
        </p:txBody>
      </p:sp>
      <p:sp>
        <p:nvSpPr>
          <p:cNvPr id="3" name="Content Placeholder 2">
            <a:extLst>
              <a:ext uri="{FF2B5EF4-FFF2-40B4-BE49-F238E27FC236}">
                <a16:creationId xmlns:a16="http://schemas.microsoft.com/office/drawing/2014/main" id="{2CFA8162-EC17-4F32-BFAA-E9878649243D}"/>
              </a:ext>
            </a:extLst>
          </p:cNvPr>
          <p:cNvSpPr>
            <a:spLocks noGrp="1"/>
          </p:cNvSpPr>
          <p:nvPr>
            <p:ph idx="1"/>
          </p:nvPr>
        </p:nvSpPr>
        <p:spPr>
          <a:xfrm>
            <a:off x="1066800" y="2967788"/>
            <a:ext cx="10058400" cy="2984955"/>
          </a:xfrm>
        </p:spPr>
        <p:txBody>
          <a:bodyPr>
            <a:normAutofit/>
          </a:bodyPr>
          <a:lstStyle/>
          <a:p>
            <a:r>
              <a:rPr lang="en-US" sz="2400" dirty="0">
                <a:solidFill>
                  <a:srgbClr val="002060"/>
                </a:solidFill>
              </a:rPr>
              <a:t>I’ve just seen Lucy. </a:t>
            </a:r>
          </a:p>
          <a:p>
            <a:r>
              <a:rPr lang="en-US" sz="2400" dirty="0">
                <a:solidFill>
                  <a:srgbClr val="002060"/>
                </a:solidFill>
              </a:rPr>
              <a:t>The Mayor has already announced a new plan for the railways.</a:t>
            </a:r>
            <a:endParaRPr lang="ar-IQ" sz="2400" dirty="0">
              <a:solidFill>
                <a:srgbClr val="002060"/>
              </a:solidFill>
            </a:endParaRPr>
          </a:p>
        </p:txBody>
      </p:sp>
    </p:spTree>
    <p:extLst>
      <p:ext uri="{BB962C8B-B14F-4D97-AF65-F5344CB8AC3E}">
        <p14:creationId xmlns:p14="http://schemas.microsoft.com/office/powerpoint/2010/main" val="3871901866"/>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E08638-3C02-4AF2-82EF-102F0A02F1D0}"/>
              </a:ext>
            </a:extLst>
          </p:cNvPr>
          <p:cNvSpPr>
            <a:spLocks noGrp="1"/>
          </p:cNvSpPr>
          <p:nvPr>
            <p:ph type="title"/>
          </p:nvPr>
        </p:nvSpPr>
        <p:spPr/>
        <p:txBody>
          <a:bodyPr/>
          <a:lstStyle/>
          <a:p>
            <a:pPr algn="ctr"/>
            <a:r>
              <a:rPr lang="en-US" b="1" dirty="0">
                <a:solidFill>
                  <a:srgbClr val="002060"/>
                </a:solidFill>
              </a:rPr>
              <a:t>Past Simple or Present Perfect</a:t>
            </a:r>
            <a:endParaRPr lang="ar-IQ" b="1" dirty="0">
              <a:solidFill>
                <a:srgbClr val="002060"/>
              </a:solidFill>
            </a:endParaRPr>
          </a:p>
        </p:txBody>
      </p:sp>
      <p:sp>
        <p:nvSpPr>
          <p:cNvPr id="3" name="Content Placeholder 2">
            <a:extLst>
              <a:ext uri="{FF2B5EF4-FFF2-40B4-BE49-F238E27FC236}">
                <a16:creationId xmlns:a16="http://schemas.microsoft.com/office/drawing/2014/main" id="{C2E1086D-C318-49F5-B0BF-90E2F528FFC3}"/>
              </a:ext>
            </a:extLst>
          </p:cNvPr>
          <p:cNvSpPr>
            <a:spLocks noGrp="1"/>
          </p:cNvSpPr>
          <p:nvPr>
            <p:ph idx="1"/>
          </p:nvPr>
        </p:nvSpPr>
        <p:spPr/>
        <p:txBody>
          <a:bodyPr>
            <a:normAutofit/>
          </a:bodyPr>
          <a:lstStyle/>
          <a:p>
            <a:pPr>
              <a:buFont typeface="Wingdings" panose="05000000000000000000" pitchFamily="2" charset="2"/>
              <a:buChar char="v"/>
            </a:pPr>
            <a:r>
              <a:rPr lang="en-US" sz="2000" dirty="0"/>
              <a:t>I _________________ (</a:t>
            </a:r>
            <a:r>
              <a:rPr lang="en-US" sz="2000" dirty="0">
                <a:solidFill>
                  <a:srgbClr val="C00000"/>
                </a:solidFill>
              </a:rPr>
              <a:t>see</a:t>
            </a:r>
            <a:r>
              <a:rPr lang="en-US" sz="2000" dirty="0"/>
              <a:t>) three police cars this morning (it’s still morning). </a:t>
            </a:r>
          </a:p>
          <a:p>
            <a:pPr>
              <a:buFont typeface="Wingdings" panose="05000000000000000000" pitchFamily="2" charset="2"/>
              <a:buChar char="v"/>
            </a:pPr>
            <a:r>
              <a:rPr lang="en-US" sz="2000" dirty="0"/>
              <a:t>After he _________________ (</a:t>
            </a:r>
            <a:r>
              <a:rPr lang="en-US" sz="2000" dirty="0">
                <a:solidFill>
                  <a:srgbClr val="C00000"/>
                </a:solidFill>
              </a:rPr>
              <a:t>arrive</a:t>
            </a:r>
            <a:r>
              <a:rPr lang="en-US" sz="2000" dirty="0"/>
              <a:t>) home, he _________________ (</a:t>
            </a:r>
            <a:r>
              <a:rPr lang="en-US" sz="2000" dirty="0">
                <a:solidFill>
                  <a:srgbClr val="C00000"/>
                </a:solidFill>
              </a:rPr>
              <a:t>unpack</a:t>
            </a:r>
            <a:r>
              <a:rPr lang="en-US" sz="2000" dirty="0"/>
              <a:t>) and _________________ (</a:t>
            </a:r>
            <a:r>
              <a:rPr lang="en-US" sz="2000" dirty="0">
                <a:solidFill>
                  <a:srgbClr val="C00000"/>
                </a:solidFill>
              </a:rPr>
              <a:t>go</a:t>
            </a:r>
            <a:r>
              <a:rPr lang="en-US" sz="2000" dirty="0"/>
              <a:t>) to bed early. </a:t>
            </a:r>
          </a:p>
          <a:p>
            <a:pPr>
              <a:buFont typeface="Wingdings" panose="05000000000000000000" pitchFamily="2" charset="2"/>
              <a:buChar char="v"/>
            </a:pPr>
            <a:r>
              <a:rPr lang="en-US" sz="2000" dirty="0"/>
              <a:t>A: What’s wrong? B: I _________________ (</a:t>
            </a:r>
            <a:r>
              <a:rPr lang="en-US" sz="2000" dirty="0">
                <a:solidFill>
                  <a:srgbClr val="C00000"/>
                </a:solidFill>
              </a:rPr>
              <a:t>break</a:t>
            </a:r>
            <a:r>
              <a:rPr lang="en-US" sz="2000" dirty="0"/>
              <a:t>) a glass! </a:t>
            </a:r>
          </a:p>
          <a:p>
            <a:pPr>
              <a:buFont typeface="Wingdings" panose="05000000000000000000" pitchFamily="2" charset="2"/>
              <a:buChar char="v"/>
            </a:pPr>
            <a:r>
              <a:rPr lang="en-US" sz="2000" dirty="0"/>
              <a:t> I _________________ (</a:t>
            </a:r>
            <a:r>
              <a:rPr lang="en-US" sz="2000" dirty="0">
                <a:solidFill>
                  <a:srgbClr val="C00000"/>
                </a:solidFill>
              </a:rPr>
              <a:t>be</a:t>
            </a:r>
            <a:r>
              <a:rPr lang="en-US" sz="2000" dirty="0"/>
              <a:t>) in London for three years. I love it here.</a:t>
            </a:r>
          </a:p>
          <a:p>
            <a:pPr>
              <a:buFont typeface="Wingdings" panose="05000000000000000000" pitchFamily="2" charset="2"/>
              <a:buChar char="v"/>
            </a:pPr>
            <a:r>
              <a:rPr lang="en-US" sz="2000" dirty="0"/>
              <a:t>We _________________ (</a:t>
            </a:r>
            <a:r>
              <a:rPr lang="en-US" sz="2000" dirty="0">
                <a:solidFill>
                  <a:srgbClr val="C00000"/>
                </a:solidFill>
              </a:rPr>
              <a:t>see</a:t>
            </a:r>
            <a:r>
              <a:rPr lang="en-US" sz="2000" dirty="0"/>
              <a:t>) Julie last night. </a:t>
            </a:r>
          </a:p>
        </p:txBody>
      </p:sp>
      <p:pic>
        <p:nvPicPr>
          <p:cNvPr id="6" name="Picture 5">
            <a:extLst>
              <a:ext uri="{FF2B5EF4-FFF2-40B4-BE49-F238E27FC236}">
                <a16:creationId xmlns:a16="http://schemas.microsoft.com/office/drawing/2014/main" id="{CDBB20B7-899B-4C0F-9547-DA30AB4C4EAE}"/>
              </a:ext>
            </a:extLst>
          </p:cNvPr>
          <p:cNvPicPr>
            <a:picLocks noChangeAspect="1"/>
          </p:cNvPicPr>
          <p:nvPr/>
        </p:nvPicPr>
        <p:blipFill>
          <a:blip r:embed="rId2"/>
          <a:stretch>
            <a:fillRect/>
          </a:stretch>
        </p:blipFill>
        <p:spPr>
          <a:xfrm>
            <a:off x="2672797" y="2537420"/>
            <a:ext cx="977449" cy="321529"/>
          </a:xfrm>
          <a:prstGeom prst="rect">
            <a:avLst/>
          </a:prstGeom>
        </p:spPr>
      </p:pic>
      <p:pic>
        <p:nvPicPr>
          <p:cNvPr id="7" name="Picture 6">
            <a:extLst>
              <a:ext uri="{FF2B5EF4-FFF2-40B4-BE49-F238E27FC236}">
                <a16:creationId xmlns:a16="http://schemas.microsoft.com/office/drawing/2014/main" id="{C12DBF24-97A5-4001-B4AB-48F702C4F415}"/>
              </a:ext>
            </a:extLst>
          </p:cNvPr>
          <p:cNvPicPr>
            <a:picLocks noChangeAspect="1"/>
          </p:cNvPicPr>
          <p:nvPr/>
        </p:nvPicPr>
        <p:blipFill>
          <a:blip r:embed="rId3"/>
          <a:stretch>
            <a:fillRect/>
          </a:stretch>
        </p:blipFill>
        <p:spPr>
          <a:xfrm>
            <a:off x="6731378" y="2589609"/>
            <a:ext cx="1312691" cy="245363"/>
          </a:xfrm>
          <a:prstGeom prst="rect">
            <a:avLst/>
          </a:prstGeom>
        </p:spPr>
      </p:pic>
      <p:pic>
        <p:nvPicPr>
          <p:cNvPr id="8" name="Picture 7">
            <a:extLst>
              <a:ext uri="{FF2B5EF4-FFF2-40B4-BE49-F238E27FC236}">
                <a16:creationId xmlns:a16="http://schemas.microsoft.com/office/drawing/2014/main" id="{B69770D8-CF9F-4CEC-A6F5-00FC5475A617}"/>
              </a:ext>
            </a:extLst>
          </p:cNvPr>
          <p:cNvPicPr>
            <a:picLocks noChangeAspect="1"/>
          </p:cNvPicPr>
          <p:nvPr/>
        </p:nvPicPr>
        <p:blipFill>
          <a:blip r:embed="rId4"/>
          <a:stretch>
            <a:fillRect/>
          </a:stretch>
        </p:blipFill>
        <p:spPr>
          <a:xfrm>
            <a:off x="4031286" y="3284054"/>
            <a:ext cx="1461534" cy="289891"/>
          </a:xfrm>
          <a:prstGeom prst="rect">
            <a:avLst/>
          </a:prstGeom>
        </p:spPr>
      </p:pic>
      <p:pic>
        <p:nvPicPr>
          <p:cNvPr id="9" name="Picture 8">
            <a:extLst>
              <a:ext uri="{FF2B5EF4-FFF2-40B4-BE49-F238E27FC236}">
                <a16:creationId xmlns:a16="http://schemas.microsoft.com/office/drawing/2014/main" id="{4738DCB5-4B36-4697-BE97-64D618C70EFA}"/>
              </a:ext>
            </a:extLst>
          </p:cNvPr>
          <p:cNvPicPr>
            <a:picLocks noChangeAspect="1"/>
          </p:cNvPicPr>
          <p:nvPr/>
        </p:nvPicPr>
        <p:blipFill>
          <a:blip r:embed="rId5"/>
          <a:stretch>
            <a:fillRect/>
          </a:stretch>
        </p:blipFill>
        <p:spPr>
          <a:xfrm>
            <a:off x="2110822" y="2929604"/>
            <a:ext cx="658882" cy="245685"/>
          </a:xfrm>
          <a:prstGeom prst="rect">
            <a:avLst/>
          </a:prstGeom>
        </p:spPr>
      </p:pic>
      <p:pic>
        <p:nvPicPr>
          <p:cNvPr id="10" name="Picture 9">
            <a:extLst>
              <a:ext uri="{FF2B5EF4-FFF2-40B4-BE49-F238E27FC236}">
                <a16:creationId xmlns:a16="http://schemas.microsoft.com/office/drawing/2014/main" id="{1FE96268-2D4B-41AC-9CBA-CCEEE9F36841}"/>
              </a:ext>
            </a:extLst>
          </p:cNvPr>
          <p:cNvPicPr>
            <a:picLocks noChangeAspect="1"/>
          </p:cNvPicPr>
          <p:nvPr/>
        </p:nvPicPr>
        <p:blipFill>
          <a:blip r:embed="rId6"/>
          <a:stretch>
            <a:fillRect/>
          </a:stretch>
        </p:blipFill>
        <p:spPr>
          <a:xfrm>
            <a:off x="1826106" y="3761231"/>
            <a:ext cx="1235146" cy="332539"/>
          </a:xfrm>
          <a:prstGeom prst="rect">
            <a:avLst/>
          </a:prstGeom>
        </p:spPr>
      </p:pic>
      <p:pic>
        <p:nvPicPr>
          <p:cNvPr id="11" name="Picture 10">
            <a:extLst>
              <a:ext uri="{FF2B5EF4-FFF2-40B4-BE49-F238E27FC236}">
                <a16:creationId xmlns:a16="http://schemas.microsoft.com/office/drawing/2014/main" id="{D2DFA0A4-2EF7-44CE-AE0F-8E4418DFEFC1}"/>
              </a:ext>
            </a:extLst>
          </p:cNvPr>
          <p:cNvPicPr>
            <a:picLocks noChangeAspect="1"/>
          </p:cNvPicPr>
          <p:nvPr/>
        </p:nvPicPr>
        <p:blipFill>
          <a:blip r:embed="rId7"/>
          <a:stretch>
            <a:fillRect/>
          </a:stretch>
        </p:blipFill>
        <p:spPr>
          <a:xfrm>
            <a:off x="2321406" y="4265704"/>
            <a:ext cx="525532" cy="280284"/>
          </a:xfrm>
          <a:prstGeom prst="rect">
            <a:avLst/>
          </a:prstGeom>
        </p:spPr>
      </p:pic>
      <p:pic>
        <p:nvPicPr>
          <p:cNvPr id="13" name="Picture 12">
            <a:extLst>
              <a:ext uri="{FF2B5EF4-FFF2-40B4-BE49-F238E27FC236}">
                <a16:creationId xmlns:a16="http://schemas.microsoft.com/office/drawing/2014/main" id="{52C90547-A7DD-4DED-9AAA-CBB240EF2D90}"/>
              </a:ext>
            </a:extLst>
          </p:cNvPr>
          <p:cNvPicPr>
            <a:picLocks noChangeAspect="1"/>
          </p:cNvPicPr>
          <p:nvPr/>
        </p:nvPicPr>
        <p:blipFill>
          <a:blip r:embed="rId8"/>
          <a:stretch>
            <a:fillRect/>
          </a:stretch>
        </p:blipFill>
        <p:spPr>
          <a:xfrm>
            <a:off x="1703833" y="2022405"/>
            <a:ext cx="1235146" cy="356292"/>
          </a:xfrm>
          <a:prstGeom prst="rect">
            <a:avLst/>
          </a:prstGeom>
        </p:spPr>
      </p:pic>
    </p:spTree>
    <p:extLst>
      <p:ext uri="{BB962C8B-B14F-4D97-AF65-F5344CB8AC3E}">
        <p14:creationId xmlns:p14="http://schemas.microsoft.com/office/powerpoint/2010/main" val="17762696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5DA82B-6533-483D-B74D-77EB5050FB8A}"/>
              </a:ext>
            </a:extLst>
          </p:cNvPr>
          <p:cNvPicPr>
            <a:picLocks noChangeAspect="1"/>
          </p:cNvPicPr>
          <p:nvPr/>
        </p:nvPicPr>
        <p:blipFill>
          <a:blip r:embed="rId2"/>
          <a:stretch>
            <a:fillRect/>
          </a:stretch>
        </p:blipFill>
        <p:spPr>
          <a:xfrm>
            <a:off x="772823" y="246953"/>
            <a:ext cx="10646353" cy="6364094"/>
          </a:xfrm>
          <a:prstGeom prst="rect">
            <a:avLst/>
          </a:prstGeom>
          <a:ln>
            <a:noFill/>
          </a:ln>
          <a:effectLst>
            <a:softEdge rad="112500"/>
          </a:effectLst>
        </p:spPr>
      </p:pic>
    </p:spTree>
    <p:extLst>
      <p:ext uri="{BB962C8B-B14F-4D97-AF65-F5344CB8AC3E}">
        <p14:creationId xmlns:p14="http://schemas.microsoft.com/office/powerpoint/2010/main" val="1903853176"/>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6E77C-2ECB-4E59-888B-75C984284F87}"/>
              </a:ext>
            </a:extLst>
          </p:cNvPr>
          <p:cNvSpPr>
            <a:spLocks noGrp="1"/>
          </p:cNvSpPr>
          <p:nvPr>
            <p:ph type="title"/>
          </p:nvPr>
        </p:nvSpPr>
        <p:spPr>
          <a:xfrm>
            <a:off x="728870" y="-119270"/>
            <a:ext cx="10190922" cy="1073426"/>
          </a:xfrm>
        </p:spPr>
        <p:txBody>
          <a:bodyPr>
            <a:normAutofit/>
          </a:bodyPr>
          <a:lstStyle/>
          <a:p>
            <a:r>
              <a:rPr lang="en-US" sz="3600" b="1" dirty="0">
                <a:solidFill>
                  <a:srgbClr val="00B0F0"/>
                </a:solidFill>
                <a:latin typeface="Times New Roman" panose="02020603050405020304" pitchFamily="18" charset="0"/>
                <a:cs typeface="Times New Roman" panose="02020603050405020304" pitchFamily="18" charset="0"/>
              </a:rPr>
              <a:t>Past tense and Present Perfect Tense Samples (???)</a:t>
            </a:r>
          </a:p>
        </p:txBody>
      </p:sp>
      <p:sp>
        <p:nvSpPr>
          <p:cNvPr id="3" name="Rectangle 2">
            <a:extLst>
              <a:ext uri="{FF2B5EF4-FFF2-40B4-BE49-F238E27FC236}">
                <a16:creationId xmlns:a16="http://schemas.microsoft.com/office/drawing/2014/main" id="{A6E95A12-B38B-4786-B205-8A12B5CE6EC7}"/>
              </a:ext>
            </a:extLst>
          </p:cNvPr>
          <p:cNvSpPr/>
          <p:nvPr/>
        </p:nvSpPr>
        <p:spPr>
          <a:xfrm>
            <a:off x="410817" y="1152940"/>
            <a:ext cx="11370365" cy="5563831"/>
          </a:xfrm>
          <a:prstGeom prst="rect">
            <a:avLst/>
          </a:prstGeom>
        </p:spPr>
        <p:txBody>
          <a:bodyPr wrap="square">
            <a:spAutoFit/>
          </a:bodyPr>
          <a:lstStyle/>
          <a:p>
            <a:pPr>
              <a:lnSpc>
                <a:spcPct val="150000"/>
              </a:lnSpc>
            </a:pPr>
            <a:r>
              <a:rPr lang="en-US" sz="2400" dirty="0">
                <a:solidFill>
                  <a:srgbClr val="C00000"/>
                </a:solidFill>
                <a:latin typeface="Arial" panose="020B0604020202020204" pitchFamily="34" charset="0"/>
              </a:rPr>
              <a:t>1 The coughing started five days ago and it has been so bad that it has woken me up every night.</a:t>
            </a:r>
          </a:p>
          <a:p>
            <a:pPr>
              <a:lnSpc>
                <a:spcPct val="150000"/>
              </a:lnSpc>
            </a:pPr>
            <a:r>
              <a:rPr lang="en-US" sz="2400" dirty="0">
                <a:latin typeface="Arial" panose="020B0604020202020204" pitchFamily="34" charset="0"/>
              </a:rPr>
              <a:t>2 When did the attacks first come on?</a:t>
            </a:r>
          </a:p>
          <a:p>
            <a:pPr>
              <a:lnSpc>
                <a:spcPct val="150000"/>
              </a:lnSpc>
            </a:pPr>
            <a:r>
              <a:rPr lang="en-US" sz="2400" dirty="0">
                <a:solidFill>
                  <a:srgbClr val="C00000"/>
                </a:solidFill>
                <a:latin typeface="Arial" panose="020B0604020202020204" pitchFamily="34" charset="0"/>
              </a:rPr>
              <a:t>3 Has anything made it worse since it started?</a:t>
            </a:r>
          </a:p>
          <a:p>
            <a:pPr>
              <a:lnSpc>
                <a:spcPct val="150000"/>
              </a:lnSpc>
            </a:pPr>
            <a:r>
              <a:rPr lang="en-US" sz="2400" dirty="0">
                <a:latin typeface="Arial" panose="020B0604020202020204" pitchFamily="34" charset="0"/>
              </a:rPr>
              <a:t>4 He has never taken any medication in his life.</a:t>
            </a:r>
          </a:p>
          <a:p>
            <a:pPr>
              <a:lnSpc>
                <a:spcPct val="150000"/>
              </a:lnSpc>
            </a:pPr>
            <a:r>
              <a:rPr lang="en-US" sz="2400" dirty="0">
                <a:solidFill>
                  <a:srgbClr val="C00000"/>
                </a:solidFill>
                <a:latin typeface="Arial" panose="020B0604020202020204" pitchFamily="34" charset="0"/>
              </a:rPr>
              <a:t>5 What happened when you were near animals as a child?</a:t>
            </a:r>
          </a:p>
          <a:p>
            <a:pPr>
              <a:lnSpc>
                <a:spcPct val="150000"/>
              </a:lnSpc>
            </a:pPr>
            <a:r>
              <a:rPr lang="en-US" sz="2400" dirty="0">
                <a:latin typeface="Arial" panose="020B0604020202020204" pitchFamily="34" charset="0"/>
              </a:rPr>
              <a:t>6 My father died over 20 years ago.</a:t>
            </a:r>
          </a:p>
          <a:p>
            <a:pPr>
              <a:lnSpc>
                <a:spcPct val="150000"/>
              </a:lnSpc>
            </a:pPr>
            <a:r>
              <a:rPr lang="en-US" sz="2400" dirty="0">
                <a:solidFill>
                  <a:srgbClr val="C00000"/>
                </a:solidFill>
                <a:latin typeface="Arial" panose="020B0604020202020204" pitchFamily="34" charset="0"/>
              </a:rPr>
              <a:t>7 Did you get these problems every day when you lived in Africa?</a:t>
            </a:r>
          </a:p>
          <a:p>
            <a:pPr>
              <a:lnSpc>
                <a:spcPct val="150000"/>
              </a:lnSpc>
            </a:pPr>
            <a:r>
              <a:rPr lang="en-US" sz="2400" dirty="0">
                <a:latin typeface="Arial" panose="020B0604020202020204" pitchFamily="34" charset="0"/>
              </a:rPr>
              <a:t>8 Have you ever had coughing attacks like this before?</a:t>
            </a:r>
          </a:p>
          <a:p>
            <a:pPr>
              <a:lnSpc>
                <a:spcPct val="150000"/>
              </a:lnSpc>
            </a:pPr>
            <a:r>
              <a:rPr lang="en-US" sz="2400" dirty="0">
                <a:solidFill>
                  <a:srgbClr val="C00000"/>
                </a:solidFill>
                <a:latin typeface="Arial" panose="020B0604020202020204" pitchFamily="34" charset="0"/>
              </a:rPr>
              <a:t>9 Has anyone in y our family ever had an illness like this as far as you are aware?</a:t>
            </a:r>
          </a:p>
        </p:txBody>
      </p:sp>
    </p:spTree>
    <p:extLst>
      <p:ext uri="{BB962C8B-B14F-4D97-AF65-F5344CB8AC3E}">
        <p14:creationId xmlns:p14="http://schemas.microsoft.com/office/powerpoint/2010/main" val="11787073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2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200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arn(inVertical)">
                                      <p:cBhvr>
                                        <p:cTn id="14" dur="20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200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circle(in)">
                                      <p:cBhvr>
                                        <p:cTn id="19" dur="20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200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wipe(down)">
                                      <p:cBhvr>
                                        <p:cTn id="24" dur="580">
                                          <p:stCondLst>
                                            <p:cond delay="0"/>
                                          </p:stCondLst>
                                        </p:cTn>
                                        <p:tgtEl>
                                          <p:spTgt spid="3">
                                            <p:txEl>
                                              <p:pRg st="3" end="3"/>
                                            </p:txEl>
                                          </p:spTgt>
                                        </p:tgtEl>
                                      </p:cBhvr>
                                    </p:animEffect>
                                    <p:anim calcmode="lin" valueType="num">
                                      <p:cBhvr>
                                        <p:cTn id="25"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30" dur="26">
                                          <p:stCondLst>
                                            <p:cond delay="650"/>
                                          </p:stCondLst>
                                        </p:cTn>
                                        <p:tgtEl>
                                          <p:spTgt spid="3">
                                            <p:txEl>
                                              <p:pRg st="3" end="3"/>
                                            </p:txEl>
                                          </p:spTgt>
                                        </p:tgtEl>
                                      </p:cBhvr>
                                      <p:to x="100000" y="60000"/>
                                    </p:animScale>
                                    <p:animScale>
                                      <p:cBhvr>
                                        <p:cTn id="31" dur="166" decel="50000">
                                          <p:stCondLst>
                                            <p:cond delay="676"/>
                                          </p:stCondLst>
                                        </p:cTn>
                                        <p:tgtEl>
                                          <p:spTgt spid="3">
                                            <p:txEl>
                                              <p:pRg st="3" end="3"/>
                                            </p:txEl>
                                          </p:spTgt>
                                        </p:tgtEl>
                                      </p:cBhvr>
                                      <p:to x="100000" y="100000"/>
                                    </p:animScale>
                                    <p:animScale>
                                      <p:cBhvr>
                                        <p:cTn id="32" dur="26">
                                          <p:stCondLst>
                                            <p:cond delay="1312"/>
                                          </p:stCondLst>
                                        </p:cTn>
                                        <p:tgtEl>
                                          <p:spTgt spid="3">
                                            <p:txEl>
                                              <p:pRg st="3" end="3"/>
                                            </p:txEl>
                                          </p:spTgt>
                                        </p:tgtEl>
                                      </p:cBhvr>
                                      <p:to x="100000" y="80000"/>
                                    </p:animScale>
                                    <p:animScale>
                                      <p:cBhvr>
                                        <p:cTn id="33" dur="166" decel="50000">
                                          <p:stCondLst>
                                            <p:cond delay="1338"/>
                                          </p:stCondLst>
                                        </p:cTn>
                                        <p:tgtEl>
                                          <p:spTgt spid="3">
                                            <p:txEl>
                                              <p:pRg st="3" end="3"/>
                                            </p:txEl>
                                          </p:spTgt>
                                        </p:tgtEl>
                                      </p:cBhvr>
                                      <p:to x="100000" y="100000"/>
                                    </p:animScale>
                                    <p:animScale>
                                      <p:cBhvr>
                                        <p:cTn id="34" dur="26">
                                          <p:stCondLst>
                                            <p:cond delay="1642"/>
                                          </p:stCondLst>
                                        </p:cTn>
                                        <p:tgtEl>
                                          <p:spTgt spid="3">
                                            <p:txEl>
                                              <p:pRg st="3" end="3"/>
                                            </p:txEl>
                                          </p:spTgt>
                                        </p:tgtEl>
                                      </p:cBhvr>
                                      <p:to x="100000" y="90000"/>
                                    </p:animScale>
                                    <p:animScale>
                                      <p:cBhvr>
                                        <p:cTn id="35" dur="166" decel="50000">
                                          <p:stCondLst>
                                            <p:cond delay="1668"/>
                                          </p:stCondLst>
                                        </p:cTn>
                                        <p:tgtEl>
                                          <p:spTgt spid="3">
                                            <p:txEl>
                                              <p:pRg st="3" end="3"/>
                                            </p:txEl>
                                          </p:spTgt>
                                        </p:tgtEl>
                                      </p:cBhvr>
                                      <p:to x="100000" y="100000"/>
                                    </p:animScale>
                                    <p:animScale>
                                      <p:cBhvr>
                                        <p:cTn id="36" dur="26">
                                          <p:stCondLst>
                                            <p:cond delay="1808"/>
                                          </p:stCondLst>
                                        </p:cTn>
                                        <p:tgtEl>
                                          <p:spTgt spid="3">
                                            <p:txEl>
                                              <p:pRg st="3" end="3"/>
                                            </p:txEl>
                                          </p:spTgt>
                                        </p:tgtEl>
                                      </p:cBhvr>
                                      <p:to x="100000" y="95000"/>
                                    </p:animScale>
                                    <p:animScale>
                                      <p:cBhvr>
                                        <p:cTn id="37" dur="166" decel="50000">
                                          <p:stCondLst>
                                            <p:cond delay="1834"/>
                                          </p:stCondLst>
                                        </p:cTn>
                                        <p:tgtEl>
                                          <p:spTgt spid="3">
                                            <p:txEl>
                                              <p:pRg st="3" end="3"/>
                                            </p:txEl>
                                          </p:spTgt>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26" presetClass="entr" presetSubtype="0" fill="hold" nodeType="clickEffect">
                                  <p:stCondLst>
                                    <p:cond delay="200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wipe(down)">
                                      <p:cBhvr>
                                        <p:cTn id="42" dur="580">
                                          <p:stCondLst>
                                            <p:cond delay="0"/>
                                          </p:stCondLst>
                                        </p:cTn>
                                        <p:tgtEl>
                                          <p:spTgt spid="3">
                                            <p:txEl>
                                              <p:pRg st="4" end="4"/>
                                            </p:txEl>
                                          </p:spTgt>
                                        </p:tgtEl>
                                      </p:cBhvr>
                                    </p:animEffect>
                                    <p:anim calcmode="lin" valueType="num">
                                      <p:cBhvr>
                                        <p:cTn id="43"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48" dur="26">
                                          <p:stCondLst>
                                            <p:cond delay="650"/>
                                          </p:stCondLst>
                                        </p:cTn>
                                        <p:tgtEl>
                                          <p:spTgt spid="3">
                                            <p:txEl>
                                              <p:pRg st="4" end="4"/>
                                            </p:txEl>
                                          </p:spTgt>
                                        </p:tgtEl>
                                      </p:cBhvr>
                                      <p:to x="100000" y="60000"/>
                                    </p:animScale>
                                    <p:animScale>
                                      <p:cBhvr>
                                        <p:cTn id="49" dur="166" decel="50000">
                                          <p:stCondLst>
                                            <p:cond delay="676"/>
                                          </p:stCondLst>
                                        </p:cTn>
                                        <p:tgtEl>
                                          <p:spTgt spid="3">
                                            <p:txEl>
                                              <p:pRg st="4" end="4"/>
                                            </p:txEl>
                                          </p:spTgt>
                                        </p:tgtEl>
                                      </p:cBhvr>
                                      <p:to x="100000" y="100000"/>
                                    </p:animScale>
                                    <p:animScale>
                                      <p:cBhvr>
                                        <p:cTn id="50" dur="26">
                                          <p:stCondLst>
                                            <p:cond delay="1312"/>
                                          </p:stCondLst>
                                        </p:cTn>
                                        <p:tgtEl>
                                          <p:spTgt spid="3">
                                            <p:txEl>
                                              <p:pRg st="4" end="4"/>
                                            </p:txEl>
                                          </p:spTgt>
                                        </p:tgtEl>
                                      </p:cBhvr>
                                      <p:to x="100000" y="80000"/>
                                    </p:animScale>
                                    <p:animScale>
                                      <p:cBhvr>
                                        <p:cTn id="51" dur="166" decel="50000">
                                          <p:stCondLst>
                                            <p:cond delay="1338"/>
                                          </p:stCondLst>
                                        </p:cTn>
                                        <p:tgtEl>
                                          <p:spTgt spid="3">
                                            <p:txEl>
                                              <p:pRg st="4" end="4"/>
                                            </p:txEl>
                                          </p:spTgt>
                                        </p:tgtEl>
                                      </p:cBhvr>
                                      <p:to x="100000" y="100000"/>
                                    </p:animScale>
                                    <p:animScale>
                                      <p:cBhvr>
                                        <p:cTn id="52" dur="26">
                                          <p:stCondLst>
                                            <p:cond delay="1642"/>
                                          </p:stCondLst>
                                        </p:cTn>
                                        <p:tgtEl>
                                          <p:spTgt spid="3">
                                            <p:txEl>
                                              <p:pRg st="4" end="4"/>
                                            </p:txEl>
                                          </p:spTgt>
                                        </p:tgtEl>
                                      </p:cBhvr>
                                      <p:to x="100000" y="90000"/>
                                    </p:animScale>
                                    <p:animScale>
                                      <p:cBhvr>
                                        <p:cTn id="53" dur="166" decel="50000">
                                          <p:stCondLst>
                                            <p:cond delay="1668"/>
                                          </p:stCondLst>
                                        </p:cTn>
                                        <p:tgtEl>
                                          <p:spTgt spid="3">
                                            <p:txEl>
                                              <p:pRg st="4" end="4"/>
                                            </p:txEl>
                                          </p:spTgt>
                                        </p:tgtEl>
                                      </p:cBhvr>
                                      <p:to x="100000" y="100000"/>
                                    </p:animScale>
                                    <p:animScale>
                                      <p:cBhvr>
                                        <p:cTn id="54" dur="26">
                                          <p:stCondLst>
                                            <p:cond delay="1808"/>
                                          </p:stCondLst>
                                        </p:cTn>
                                        <p:tgtEl>
                                          <p:spTgt spid="3">
                                            <p:txEl>
                                              <p:pRg st="4" end="4"/>
                                            </p:txEl>
                                          </p:spTgt>
                                        </p:tgtEl>
                                      </p:cBhvr>
                                      <p:to x="100000" y="95000"/>
                                    </p:animScale>
                                    <p:animScale>
                                      <p:cBhvr>
                                        <p:cTn id="55" dur="166" decel="50000">
                                          <p:stCondLst>
                                            <p:cond delay="1834"/>
                                          </p:stCondLst>
                                        </p:cTn>
                                        <p:tgtEl>
                                          <p:spTgt spid="3">
                                            <p:txEl>
                                              <p:pRg st="4" end="4"/>
                                            </p:txEl>
                                          </p:spTgt>
                                        </p:tgtEl>
                                      </p:cBhvr>
                                      <p:to x="100000" y="100000"/>
                                    </p:animScale>
                                  </p:childTnLst>
                                </p:cTn>
                              </p:par>
                            </p:childTnLst>
                          </p:cTn>
                        </p:par>
                      </p:childTnLst>
                    </p:cTn>
                  </p:par>
                  <p:par>
                    <p:cTn id="56" fill="hold">
                      <p:stCondLst>
                        <p:cond delay="indefinite"/>
                      </p:stCondLst>
                      <p:childTnLst>
                        <p:par>
                          <p:cTn id="57" fill="hold">
                            <p:stCondLst>
                              <p:cond delay="0"/>
                            </p:stCondLst>
                            <p:childTnLst>
                              <p:par>
                                <p:cTn id="58" presetID="26" presetClass="entr" presetSubtype="0" fill="hold" nodeType="clickEffect">
                                  <p:stCondLst>
                                    <p:cond delay="2000"/>
                                  </p:stCondLst>
                                  <p:childTnLst>
                                    <p:set>
                                      <p:cBhvr>
                                        <p:cTn id="59" dur="1" fill="hold">
                                          <p:stCondLst>
                                            <p:cond delay="0"/>
                                          </p:stCondLst>
                                        </p:cTn>
                                        <p:tgtEl>
                                          <p:spTgt spid="3">
                                            <p:txEl>
                                              <p:pRg st="5" end="5"/>
                                            </p:txEl>
                                          </p:spTgt>
                                        </p:tgtEl>
                                        <p:attrNameLst>
                                          <p:attrName>style.visibility</p:attrName>
                                        </p:attrNameLst>
                                      </p:cBhvr>
                                      <p:to>
                                        <p:strVal val="visible"/>
                                      </p:to>
                                    </p:set>
                                    <p:animEffect transition="in" filter="wipe(down)">
                                      <p:cBhvr>
                                        <p:cTn id="60" dur="580">
                                          <p:stCondLst>
                                            <p:cond delay="0"/>
                                          </p:stCondLst>
                                        </p:cTn>
                                        <p:tgtEl>
                                          <p:spTgt spid="3">
                                            <p:txEl>
                                              <p:pRg st="5" end="5"/>
                                            </p:txEl>
                                          </p:spTgt>
                                        </p:tgtEl>
                                      </p:cBhvr>
                                    </p:animEffect>
                                    <p:anim calcmode="lin" valueType="num">
                                      <p:cBhvr>
                                        <p:cTn id="61"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66" dur="26">
                                          <p:stCondLst>
                                            <p:cond delay="650"/>
                                          </p:stCondLst>
                                        </p:cTn>
                                        <p:tgtEl>
                                          <p:spTgt spid="3">
                                            <p:txEl>
                                              <p:pRg st="5" end="5"/>
                                            </p:txEl>
                                          </p:spTgt>
                                        </p:tgtEl>
                                      </p:cBhvr>
                                      <p:to x="100000" y="60000"/>
                                    </p:animScale>
                                    <p:animScale>
                                      <p:cBhvr>
                                        <p:cTn id="67" dur="166" decel="50000">
                                          <p:stCondLst>
                                            <p:cond delay="676"/>
                                          </p:stCondLst>
                                        </p:cTn>
                                        <p:tgtEl>
                                          <p:spTgt spid="3">
                                            <p:txEl>
                                              <p:pRg st="5" end="5"/>
                                            </p:txEl>
                                          </p:spTgt>
                                        </p:tgtEl>
                                      </p:cBhvr>
                                      <p:to x="100000" y="100000"/>
                                    </p:animScale>
                                    <p:animScale>
                                      <p:cBhvr>
                                        <p:cTn id="68" dur="26">
                                          <p:stCondLst>
                                            <p:cond delay="1312"/>
                                          </p:stCondLst>
                                        </p:cTn>
                                        <p:tgtEl>
                                          <p:spTgt spid="3">
                                            <p:txEl>
                                              <p:pRg st="5" end="5"/>
                                            </p:txEl>
                                          </p:spTgt>
                                        </p:tgtEl>
                                      </p:cBhvr>
                                      <p:to x="100000" y="80000"/>
                                    </p:animScale>
                                    <p:animScale>
                                      <p:cBhvr>
                                        <p:cTn id="69" dur="166" decel="50000">
                                          <p:stCondLst>
                                            <p:cond delay="1338"/>
                                          </p:stCondLst>
                                        </p:cTn>
                                        <p:tgtEl>
                                          <p:spTgt spid="3">
                                            <p:txEl>
                                              <p:pRg st="5" end="5"/>
                                            </p:txEl>
                                          </p:spTgt>
                                        </p:tgtEl>
                                      </p:cBhvr>
                                      <p:to x="100000" y="100000"/>
                                    </p:animScale>
                                    <p:animScale>
                                      <p:cBhvr>
                                        <p:cTn id="70" dur="26">
                                          <p:stCondLst>
                                            <p:cond delay="1642"/>
                                          </p:stCondLst>
                                        </p:cTn>
                                        <p:tgtEl>
                                          <p:spTgt spid="3">
                                            <p:txEl>
                                              <p:pRg st="5" end="5"/>
                                            </p:txEl>
                                          </p:spTgt>
                                        </p:tgtEl>
                                      </p:cBhvr>
                                      <p:to x="100000" y="90000"/>
                                    </p:animScale>
                                    <p:animScale>
                                      <p:cBhvr>
                                        <p:cTn id="71" dur="166" decel="50000">
                                          <p:stCondLst>
                                            <p:cond delay="1668"/>
                                          </p:stCondLst>
                                        </p:cTn>
                                        <p:tgtEl>
                                          <p:spTgt spid="3">
                                            <p:txEl>
                                              <p:pRg st="5" end="5"/>
                                            </p:txEl>
                                          </p:spTgt>
                                        </p:tgtEl>
                                      </p:cBhvr>
                                      <p:to x="100000" y="100000"/>
                                    </p:animScale>
                                    <p:animScale>
                                      <p:cBhvr>
                                        <p:cTn id="72" dur="26">
                                          <p:stCondLst>
                                            <p:cond delay="1808"/>
                                          </p:stCondLst>
                                        </p:cTn>
                                        <p:tgtEl>
                                          <p:spTgt spid="3">
                                            <p:txEl>
                                              <p:pRg st="5" end="5"/>
                                            </p:txEl>
                                          </p:spTgt>
                                        </p:tgtEl>
                                      </p:cBhvr>
                                      <p:to x="100000" y="95000"/>
                                    </p:animScale>
                                    <p:animScale>
                                      <p:cBhvr>
                                        <p:cTn id="73" dur="166" decel="50000">
                                          <p:stCondLst>
                                            <p:cond delay="1834"/>
                                          </p:stCondLst>
                                        </p:cTn>
                                        <p:tgtEl>
                                          <p:spTgt spid="3">
                                            <p:txEl>
                                              <p:pRg st="5" end="5"/>
                                            </p:txEl>
                                          </p:spTgt>
                                        </p:tgtEl>
                                      </p:cBhvr>
                                      <p:to x="100000" y="100000"/>
                                    </p:animScale>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2000"/>
                                  </p:stCondLst>
                                  <p:childTnLst>
                                    <p:set>
                                      <p:cBhvr>
                                        <p:cTn id="77" dur="1" fill="hold">
                                          <p:stCondLst>
                                            <p:cond delay="0"/>
                                          </p:stCondLst>
                                        </p:cTn>
                                        <p:tgtEl>
                                          <p:spTgt spid="3">
                                            <p:txEl>
                                              <p:pRg st="6" end="6"/>
                                            </p:txEl>
                                          </p:spTgt>
                                        </p:tgtEl>
                                        <p:attrNameLst>
                                          <p:attrName>style.visibility</p:attrName>
                                        </p:attrNameLst>
                                      </p:cBhvr>
                                      <p:to>
                                        <p:strVal val="visible"/>
                                      </p:to>
                                    </p:set>
                                    <p:animEffect transition="in" filter="fade">
                                      <p:cBhvr>
                                        <p:cTn id="78" dur="2000"/>
                                        <p:tgtEl>
                                          <p:spTgt spid="3">
                                            <p:txEl>
                                              <p:pRg st="6" end="6"/>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26" presetClass="entr" presetSubtype="0" fill="hold" nodeType="clickEffect">
                                  <p:stCondLst>
                                    <p:cond delay="2000"/>
                                  </p:stCondLst>
                                  <p:childTnLst>
                                    <p:set>
                                      <p:cBhvr>
                                        <p:cTn id="82" dur="1" fill="hold">
                                          <p:stCondLst>
                                            <p:cond delay="0"/>
                                          </p:stCondLst>
                                        </p:cTn>
                                        <p:tgtEl>
                                          <p:spTgt spid="3">
                                            <p:txEl>
                                              <p:pRg st="7" end="7"/>
                                            </p:txEl>
                                          </p:spTgt>
                                        </p:tgtEl>
                                        <p:attrNameLst>
                                          <p:attrName>style.visibility</p:attrName>
                                        </p:attrNameLst>
                                      </p:cBhvr>
                                      <p:to>
                                        <p:strVal val="visible"/>
                                      </p:to>
                                    </p:set>
                                    <p:animEffect transition="in" filter="wipe(down)">
                                      <p:cBhvr>
                                        <p:cTn id="83" dur="570">
                                          <p:stCondLst>
                                            <p:cond delay="0"/>
                                          </p:stCondLst>
                                        </p:cTn>
                                        <p:tgtEl>
                                          <p:spTgt spid="3">
                                            <p:txEl>
                                              <p:pRg st="7" end="7"/>
                                            </p:txEl>
                                          </p:spTgt>
                                        </p:tgtEl>
                                      </p:cBhvr>
                                    </p:animEffect>
                                    <p:anim calcmode="lin" valueType="num">
                                      <p:cBhvr>
                                        <p:cTn id="84" dur="1792" tmFilter="0,0; 0.14,0.36; 0.43,0.73; 0.71,0.91; 1.0,1.0">
                                          <p:stCondLst>
                                            <p:cond delay="0"/>
                                          </p:stCondLst>
                                        </p:cTn>
                                        <p:tgtEl>
                                          <p:spTgt spid="3">
                                            <p:txEl>
                                              <p:pRg st="7" end="7"/>
                                            </p:txEl>
                                          </p:spTgt>
                                        </p:tgtEl>
                                        <p:attrNameLst>
                                          <p:attrName>ppt_x</p:attrName>
                                        </p:attrNameLst>
                                      </p:cBhvr>
                                      <p:tavLst>
                                        <p:tav tm="0">
                                          <p:val>
                                            <p:strVal val="#ppt_x-0.25"/>
                                          </p:val>
                                        </p:tav>
                                        <p:tav tm="100000">
                                          <p:val>
                                            <p:strVal val="#ppt_x"/>
                                          </p:val>
                                        </p:tav>
                                      </p:tavLst>
                                    </p:anim>
                                    <p:anim calcmode="lin" valueType="num">
                                      <p:cBhvr>
                                        <p:cTn id="85" dur="653" tmFilter="0.0,0.0; 0.25,0.07; 0.50,0.2; 0.75,0.467; 1.0,1.0">
                                          <p:stCondLst>
                                            <p:cond delay="0"/>
                                          </p:stCondLst>
                                        </p:cTn>
                                        <p:tgtEl>
                                          <p:spTgt spid="3">
                                            <p:txEl>
                                              <p:pRg st="7" end="7"/>
                                            </p:txEl>
                                          </p:spTgt>
                                        </p:tgtEl>
                                        <p:attrNameLst>
                                          <p:attrName>ppt_y</p:attrName>
                                        </p:attrNameLst>
                                      </p:cBhvr>
                                      <p:tavLst>
                                        <p:tav tm="0" fmla="#ppt_y-sin(pi*$)/3">
                                          <p:val>
                                            <p:fltVal val="0.5"/>
                                          </p:val>
                                        </p:tav>
                                        <p:tav tm="100000">
                                          <p:val>
                                            <p:fltVal val="1"/>
                                          </p:val>
                                        </p:tav>
                                      </p:tavLst>
                                    </p:anim>
                                    <p:anim calcmode="lin" valueType="num">
                                      <p:cBhvr>
                                        <p:cTn id="86" dur="653" tmFilter="0, 0; 0.125,0.2665; 0.25,0.4; 0.375,0.465; 0.5,0.5;  0.625,0.535; 0.75,0.6; 0.875,0.7335; 1,1">
                                          <p:stCondLst>
                                            <p:cond delay="653"/>
                                          </p:stCondLst>
                                        </p:cTn>
                                        <p:tgtEl>
                                          <p:spTgt spid="3">
                                            <p:txEl>
                                              <p:pRg st="7" end="7"/>
                                            </p:txEl>
                                          </p:spTgt>
                                        </p:tgtEl>
                                        <p:attrNameLst>
                                          <p:attrName>ppt_y</p:attrName>
                                        </p:attrNameLst>
                                      </p:cBhvr>
                                      <p:tavLst>
                                        <p:tav tm="0" fmla="#ppt_y-sin(pi*$)/9">
                                          <p:val>
                                            <p:fltVal val="0"/>
                                          </p:val>
                                        </p:tav>
                                        <p:tav tm="100000">
                                          <p:val>
                                            <p:fltVal val="1"/>
                                          </p:val>
                                        </p:tav>
                                      </p:tavLst>
                                    </p:anim>
                                    <p:anim calcmode="lin" valueType="num">
                                      <p:cBhvr>
                                        <p:cTn id="87" dur="2" tmFilter="0, 0; 0.125,0.2665; 0.25,0.4; 0.375,0.465; 0.5,0.5;  0.625,0.535; 0.75,0.6; 0.875,0.7335; 1,1">
                                          <p:stCondLst>
                                            <p:cond delay="1302"/>
                                          </p:stCondLst>
                                        </p:cTn>
                                        <p:tgtEl>
                                          <p:spTgt spid="3">
                                            <p:txEl>
                                              <p:pRg st="7" end="7"/>
                                            </p:txEl>
                                          </p:spTgt>
                                        </p:tgtEl>
                                        <p:attrNameLst>
                                          <p:attrName>ppt_y</p:attrName>
                                        </p:attrNameLst>
                                      </p:cBhvr>
                                      <p:tavLst>
                                        <p:tav tm="0" fmla="#ppt_y-sin(pi*$)/27">
                                          <p:val>
                                            <p:fltVal val="0"/>
                                          </p:val>
                                        </p:tav>
                                        <p:tav tm="100000">
                                          <p:val>
                                            <p:fltVal val="1"/>
                                          </p:val>
                                        </p:tav>
                                      </p:tavLst>
                                    </p:anim>
                                    <p:anim calcmode="lin" valueType="num">
                                      <p:cBhvr>
                                        <p:cTn id="88" dur="1" tmFilter="0, 0; 0.125,0.2665; 0.25,0.4; 0.375,0.465; 0.5,0.5;  0.625,0.535; 0.75,0.6; 0.875,0.7335; 1,1">
                                          <p:stCondLst>
                                            <p:cond delay="1999"/>
                                          </p:stCondLst>
                                        </p:cTn>
                                        <p:tgtEl>
                                          <p:spTgt spid="3">
                                            <p:txEl>
                                              <p:pRg st="7" end="7"/>
                                            </p:txEl>
                                          </p:spTgt>
                                        </p:tgtEl>
                                        <p:attrNameLst>
                                          <p:attrName>ppt_y</p:attrName>
                                        </p:attrNameLst>
                                      </p:cBhvr>
                                      <p:tavLst>
                                        <p:tav tm="0" fmla="#ppt_y-sin(pi*$)/81">
                                          <p:val>
                                            <p:fltVal val="0"/>
                                          </p:val>
                                        </p:tav>
                                        <p:tav tm="100000">
                                          <p:val>
                                            <p:fltVal val="1"/>
                                          </p:val>
                                        </p:tav>
                                      </p:tavLst>
                                    </p:anim>
                                    <p:animScale>
                                      <p:cBhvr>
                                        <p:cTn id="89" dur="1">
                                          <p:stCondLst>
                                            <p:cond delay="639"/>
                                          </p:stCondLst>
                                        </p:cTn>
                                        <p:tgtEl>
                                          <p:spTgt spid="3">
                                            <p:txEl>
                                              <p:pRg st="7" end="7"/>
                                            </p:txEl>
                                          </p:spTgt>
                                        </p:tgtEl>
                                      </p:cBhvr>
                                      <p:to x="100000" y="60000"/>
                                    </p:animScale>
                                    <p:animScale>
                                      <p:cBhvr>
                                        <p:cTn id="90" dur="1" decel="50000">
                                          <p:stCondLst>
                                            <p:cond delay="665"/>
                                          </p:stCondLst>
                                        </p:cTn>
                                        <p:tgtEl>
                                          <p:spTgt spid="3">
                                            <p:txEl>
                                              <p:pRg st="7" end="7"/>
                                            </p:txEl>
                                          </p:spTgt>
                                        </p:tgtEl>
                                      </p:cBhvr>
                                      <p:to x="100000" y="100000"/>
                                    </p:animScale>
                                    <p:animScale>
                                      <p:cBhvr>
                                        <p:cTn id="91" dur="1">
                                          <p:stCondLst>
                                            <p:cond delay="1290"/>
                                          </p:stCondLst>
                                        </p:cTn>
                                        <p:tgtEl>
                                          <p:spTgt spid="3">
                                            <p:txEl>
                                              <p:pRg st="7" end="7"/>
                                            </p:txEl>
                                          </p:spTgt>
                                        </p:tgtEl>
                                      </p:cBhvr>
                                      <p:to x="100000" y="80000"/>
                                    </p:animScale>
                                    <p:animScale>
                                      <p:cBhvr>
                                        <p:cTn id="92" dur="1" decel="50000">
                                          <p:stCondLst>
                                            <p:cond delay="1316"/>
                                          </p:stCondLst>
                                        </p:cTn>
                                        <p:tgtEl>
                                          <p:spTgt spid="3">
                                            <p:txEl>
                                              <p:pRg st="7" end="7"/>
                                            </p:txEl>
                                          </p:spTgt>
                                        </p:tgtEl>
                                      </p:cBhvr>
                                      <p:to x="100000" y="100000"/>
                                    </p:animScale>
                                    <p:animScale>
                                      <p:cBhvr>
                                        <p:cTn id="93" dur="1">
                                          <p:stCondLst>
                                            <p:cond delay="1999"/>
                                          </p:stCondLst>
                                        </p:cTn>
                                        <p:tgtEl>
                                          <p:spTgt spid="3">
                                            <p:txEl>
                                              <p:pRg st="7" end="7"/>
                                            </p:txEl>
                                          </p:spTgt>
                                        </p:tgtEl>
                                      </p:cBhvr>
                                      <p:to x="100000" y="90000"/>
                                    </p:animScale>
                                    <p:animScale>
                                      <p:cBhvr>
                                        <p:cTn id="94" dur="1" decel="50000">
                                          <p:stCondLst>
                                            <p:cond delay="1999"/>
                                          </p:stCondLst>
                                        </p:cTn>
                                        <p:tgtEl>
                                          <p:spTgt spid="3">
                                            <p:txEl>
                                              <p:pRg st="7" end="7"/>
                                            </p:txEl>
                                          </p:spTgt>
                                        </p:tgtEl>
                                      </p:cBhvr>
                                      <p:to x="100000" y="100000"/>
                                    </p:animScale>
                                    <p:animScale>
                                      <p:cBhvr>
                                        <p:cTn id="95" dur="1">
                                          <p:stCondLst>
                                            <p:cond delay="1999"/>
                                          </p:stCondLst>
                                        </p:cTn>
                                        <p:tgtEl>
                                          <p:spTgt spid="3">
                                            <p:txEl>
                                              <p:pRg st="7" end="7"/>
                                            </p:txEl>
                                          </p:spTgt>
                                        </p:tgtEl>
                                      </p:cBhvr>
                                      <p:to x="100000" y="95000"/>
                                    </p:animScale>
                                    <p:animScale>
                                      <p:cBhvr>
                                        <p:cTn id="96" dur="1" decel="50000">
                                          <p:stCondLst>
                                            <p:cond delay="1999"/>
                                          </p:stCondLst>
                                        </p:cTn>
                                        <p:tgtEl>
                                          <p:spTgt spid="3">
                                            <p:txEl>
                                              <p:pRg st="7" end="7"/>
                                            </p:txEl>
                                          </p:spTgt>
                                        </p:tgtEl>
                                      </p:cBhvr>
                                      <p:to x="100000" y="100000"/>
                                    </p:animScale>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nodeType="clickEffect">
                                  <p:stCondLst>
                                    <p:cond delay="2000"/>
                                  </p:stCondLst>
                                  <p:childTnLst>
                                    <p:set>
                                      <p:cBhvr>
                                        <p:cTn id="100" dur="1" fill="hold">
                                          <p:stCondLst>
                                            <p:cond delay="0"/>
                                          </p:stCondLst>
                                        </p:cTn>
                                        <p:tgtEl>
                                          <p:spTgt spid="3">
                                            <p:txEl>
                                              <p:pRg st="8" end="8"/>
                                            </p:txEl>
                                          </p:spTgt>
                                        </p:tgtEl>
                                        <p:attrNameLst>
                                          <p:attrName>style.visibility</p:attrName>
                                        </p:attrNameLst>
                                      </p:cBhvr>
                                      <p:to>
                                        <p:strVal val="visible"/>
                                      </p:to>
                                    </p:set>
                                    <p:anim calcmode="lin" valueType="num">
                                      <p:cBhvr>
                                        <p:cTn id="101" dur="2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102" dur="20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103"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11F570-8000-429D-9B51-57FDF590AF2A}"/>
              </a:ext>
            </a:extLst>
          </p:cNvPr>
          <p:cNvPicPr>
            <a:picLocks noChangeAspect="1"/>
          </p:cNvPicPr>
          <p:nvPr/>
        </p:nvPicPr>
        <p:blipFill>
          <a:blip r:embed="rId2"/>
          <a:stretch>
            <a:fillRect/>
          </a:stretch>
        </p:blipFill>
        <p:spPr>
          <a:xfrm>
            <a:off x="767936" y="149433"/>
            <a:ext cx="6867525" cy="40195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5">
            <a:extLst>
              <a:ext uri="{FF2B5EF4-FFF2-40B4-BE49-F238E27FC236}">
                <a16:creationId xmlns:a16="http://schemas.microsoft.com/office/drawing/2014/main" id="{AA804DD9-62D7-46C8-B367-D476CD514322}"/>
              </a:ext>
            </a:extLst>
          </p:cNvPr>
          <p:cNvPicPr>
            <a:picLocks noChangeAspect="1"/>
          </p:cNvPicPr>
          <p:nvPr/>
        </p:nvPicPr>
        <p:blipFill>
          <a:blip r:embed="rId3"/>
          <a:stretch>
            <a:fillRect/>
          </a:stretch>
        </p:blipFill>
        <p:spPr>
          <a:xfrm>
            <a:off x="5113231" y="4523378"/>
            <a:ext cx="6497844" cy="218518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365365627"/>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67B1E38-A3DE-45F1-8448-0D4177E29082}"/>
              </a:ext>
            </a:extLst>
          </p:cNvPr>
          <p:cNvPicPr>
            <a:picLocks noGrp="1" noChangeAspect="1"/>
          </p:cNvPicPr>
          <p:nvPr>
            <p:ph idx="1"/>
          </p:nvPr>
        </p:nvPicPr>
        <p:blipFill>
          <a:blip r:embed="rId2"/>
          <a:stretch>
            <a:fillRect/>
          </a:stretch>
        </p:blipFill>
        <p:spPr>
          <a:xfrm>
            <a:off x="362244" y="1908564"/>
            <a:ext cx="11467512" cy="304087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290457358"/>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A67D570-1100-472C-83CA-EF5F3F8FF6A0}"/>
              </a:ext>
            </a:extLst>
          </p:cNvPr>
          <p:cNvSpPr txBox="1">
            <a:spLocks/>
          </p:cNvSpPr>
          <p:nvPr/>
        </p:nvSpPr>
        <p:spPr>
          <a:xfrm>
            <a:off x="1948664" y="253552"/>
            <a:ext cx="10563664" cy="5962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a:lstStyle>
          <a:p>
            <a:r>
              <a:rPr lang="en-US" sz="2400" dirty="0">
                <a:solidFill>
                  <a:srgbClr val="FF0000"/>
                </a:solidFill>
              </a:rPr>
              <a:t>LISTENING 2</a:t>
            </a:r>
            <a:r>
              <a:rPr lang="en-US" sz="2400" dirty="0"/>
              <a:t>: </a:t>
            </a:r>
            <a:r>
              <a:rPr lang="en-US" sz="2000" dirty="0"/>
              <a:t>Listen and complete the notes below.</a:t>
            </a:r>
            <a:endParaRPr lang="en-US" sz="1800" dirty="0"/>
          </a:p>
        </p:txBody>
      </p:sp>
      <p:pic>
        <p:nvPicPr>
          <p:cNvPr id="5" name="Picture 4">
            <a:extLst>
              <a:ext uri="{FF2B5EF4-FFF2-40B4-BE49-F238E27FC236}">
                <a16:creationId xmlns:a16="http://schemas.microsoft.com/office/drawing/2014/main" id="{E23EC135-A8A8-44CB-8670-06A97D5533F3}"/>
              </a:ext>
            </a:extLst>
          </p:cNvPr>
          <p:cNvPicPr>
            <a:picLocks noChangeAspect="1"/>
          </p:cNvPicPr>
          <p:nvPr/>
        </p:nvPicPr>
        <p:blipFill>
          <a:blip r:embed="rId4"/>
          <a:stretch>
            <a:fillRect/>
          </a:stretch>
        </p:blipFill>
        <p:spPr>
          <a:xfrm>
            <a:off x="2750757" y="981586"/>
            <a:ext cx="6091651" cy="5619750"/>
          </a:xfrm>
          <a:prstGeom prst="rect">
            <a:avLst/>
          </a:prstGeom>
        </p:spPr>
      </p:pic>
      <p:sp>
        <p:nvSpPr>
          <p:cNvPr id="7" name="TextBox 6">
            <a:extLst>
              <a:ext uri="{FF2B5EF4-FFF2-40B4-BE49-F238E27FC236}">
                <a16:creationId xmlns:a16="http://schemas.microsoft.com/office/drawing/2014/main" id="{6DE79AB7-068E-4F89-9AE3-854D28AAF4F5}"/>
              </a:ext>
            </a:extLst>
          </p:cNvPr>
          <p:cNvSpPr txBox="1"/>
          <p:nvPr/>
        </p:nvSpPr>
        <p:spPr>
          <a:xfrm>
            <a:off x="2750757" y="2050260"/>
            <a:ext cx="1736629" cy="369332"/>
          </a:xfrm>
          <a:prstGeom prst="rect">
            <a:avLst/>
          </a:prstGeom>
          <a:noFill/>
        </p:spPr>
        <p:txBody>
          <a:bodyPr wrap="none" rtlCol="0">
            <a:spAutoFit/>
          </a:bodyPr>
          <a:lstStyle/>
          <a:p>
            <a:r>
              <a:rPr lang="en-US" dirty="0">
                <a:solidFill>
                  <a:srgbClr val="FF0000"/>
                </a:solidFill>
              </a:rPr>
              <a:t>breathlessness</a:t>
            </a:r>
          </a:p>
        </p:txBody>
      </p:sp>
      <p:sp>
        <p:nvSpPr>
          <p:cNvPr id="8" name="TextBox 7">
            <a:extLst>
              <a:ext uri="{FF2B5EF4-FFF2-40B4-BE49-F238E27FC236}">
                <a16:creationId xmlns:a16="http://schemas.microsoft.com/office/drawing/2014/main" id="{75F22C86-22C8-49CF-BD0D-AA2EA748050B}"/>
              </a:ext>
            </a:extLst>
          </p:cNvPr>
          <p:cNvSpPr txBox="1"/>
          <p:nvPr/>
        </p:nvSpPr>
        <p:spPr>
          <a:xfrm>
            <a:off x="4561551" y="2062945"/>
            <a:ext cx="1393341" cy="369332"/>
          </a:xfrm>
          <a:prstGeom prst="rect">
            <a:avLst/>
          </a:prstGeom>
          <a:noFill/>
        </p:spPr>
        <p:txBody>
          <a:bodyPr wrap="square" rtlCol="0">
            <a:spAutoFit/>
          </a:bodyPr>
          <a:lstStyle/>
          <a:p>
            <a:r>
              <a:rPr lang="en-US" dirty="0">
                <a:solidFill>
                  <a:srgbClr val="FF0000"/>
                </a:solidFill>
              </a:rPr>
              <a:t>wheezing</a:t>
            </a:r>
          </a:p>
        </p:txBody>
      </p:sp>
      <p:sp>
        <p:nvSpPr>
          <p:cNvPr id="10" name="TextBox 9">
            <a:extLst>
              <a:ext uri="{FF2B5EF4-FFF2-40B4-BE49-F238E27FC236}">
                <a16:creationId xmlns:a16="http://schemas.microsoft.com/office/drawing/2014/main" id="{C69BE3A9-57AC-4D1B-9E9B-5D72E0760844}"/>
              </a:ext>
            </a:extLst>
          </p:cNvPr>
          <p:cNvSpPr txBox="1"/>
          <p:nvPr/>
        </p:nvSpPr>
        <p:spPr>
          <a:xfrm>
            <a:off x="4487386" y="2379387"/>
            <a:ext cx="1194558" cy="369332"/>
          </a:xfrm>
          <a:prstGeom prst="rect">
            <a:avLst/>
          </a:prstGeom>
          <a:noFill/>
        </p:spPr>
        <p:txBody>
          <a:bodyPr wrap="square" rtlCol="0">
            <a:spAutoFit/>
          </a:bodyPr>
          <a:lstStyle/>
          <a:p>
            <a:r>
              <a:rPr lang="en-US" dirty="0">
                <a:solidFill>
                  <a:srgbClr val="FF0000"/>
                </a:solidFill>
              </a:rPr>
              <a:t>phlegm</a:t>
            </a:r>
          </a:p>
        </p:txBody>
      </p:sp>
      <p:sp>
        <p:nvSpPr>
          <p:cNvPr id="14" name="TextBox 13">
            <a:extLst>
              <a:ext uri="{FF2B5EF4-FFF2-40B4-BE49-F238E27FC236}">
                <a16:creationId xmlns:a16="http://schemas.microsoft.com/office/drawing/2014/main" id="{E5BB5209-2D96-4B73-98B1-0DAB55AC46CD}"/>
              </a:ext>
            </a:extLst>
          </p:cNvPr>
          <p:cNvSpPr txBox="1"/>
          <p:nvPr/>
        </p:nvSpPr>
        <p:spPr>
          <a:xfrm>
            <a:off x="7361322" y="2050260"/>
            <a:ext cx="1215165" cy="369332"/>
          </a:xfrm>
          <a:prstGeom prst="rect">
            <a:avLst/>
          </a:prstGeom>
          <a:noFill/>
        </p:spPr>
        <p:txBody>
          <a:bodyPr wrap="square" rtlCol="0">
            <a:spAutoFit/>
          </a:bodyPr>
          <a:lstStyle/>
          <a:p>
            <a:r>
              <a:rPr lang="en-US" dirty="0">
                <a:solidFill>
                  <a:srgbClr val="FF0000"/>
                </a:solidFill>
              </a:rPr>
              <a:t>cough</a:t>
            </a:r>
          </a:p>
        </p:txBody>
      </p:sp>
      <p:sp>
        <p:nvSpPr>
          <p:cNvPr id="16" name="TextBox 15">
            <a:extLst>
              <a:ext uri="{FF2B5EF4-FFF2-40B4-BE49-F238E27FC236}">
                <a16:creationId xmlns:a16="http://schemas.microsoft.com/office/drawing/2014/main" id="{184E8F88-49C9-442D-AAD8-2A0FFF0D46D1}"/>
              </a:ext>
            </a:extLst>
          </p:cNvPr>
          <p:cNvSpPr txBox="1"/>
          <p:nvPr/>
        </p:nvSpPr>
        <p:spPr>
          <a:xfrm>
            <a:off x="4702659" y="3112558"/>
            <a:ext cx="1393341" cy="369332"/>
          </a:xfrm>
          <a:prstGeom prst="rect">
            <a:avLst/>
          </a:prstGeom>
          <a:noFill/>
        </p:spPr>
        <p:txBody>
          <a:bodyPr wrap="square" rtlCol="0">
            <a:spAutoFit/>
          </a:bodyPr>
          <a:lstStyle/>
          <a:p>
            <a:r>
              <a:rPr lang="en-US" dirty="0">
                <a:solidFill>
                  <a:srgbClr val="FF0000"/>
                </a:solidFill>
              </a:rPr>
              <a:t>at night</a:t>
            </a:r>
          </a:p>
        </p:txBody>
      </p:sp>
      <p:sp>
        <p:nvSpPr>
          <p:cNvPr id="17" name="TextBox 16">
            <a:extLst>
              <a:ext uri="{FF2B5EF4-FFF2-40B4-BE49-F238E27FC236}">
                <a16:creationId xmlns:a16="http://schemas.microsoft.com/office/drawing/2014/main" id="{37FD0D78-967D-438F-9B22-13FB20D33FD4}"/>
              </a:ext>
            </a:extLst>
          </p:cNvPr>
          <p:cNvSpPr txBox="1"/>
          <p:nvPr/>
        </p:nvSpPr>
        <p:spPr>
          <a:xfrm>
            <a:off x="6493937" y="3129017"/>
            <a:ext cx="1734770" cy="369332"/>
          </a:xfrm>
          <a:prstGeom prst="rect">
            <a:avLst/>
          </a:prstGeom>
          <a:noFill/>
        </p:spPr>
        <p:txBody>
          <a:bodyPr wrap="none" rtlCol="0">
            <a:spAutoFit/>
          </a:bodyPr>
          <a:lstStyle/>
          <a:p>
            <a:r>
              <a:rPr lang="en-US" dirty="0">
                <a:solidFill>
                  <a:srgbClr val="FF0000"/>
                </a:solidFill>
              </a:rPr>
              <a:t>in the morning</a:t>
            </a:r>
          </a:p>
        </p:txBody>
      </p:sp>
      <p:sp>
        <p:nvSpPr>
          <p:cNvPr id="18" name="TextBox 17">
            <a:extLst>
              <a:ext uri="{FF2B5EF4-FFF2-40B4-BE49-F238E27FC236}">
                <a16:creationId xmlns:a16="http://schemas.microsoft.com/office/drawing/2014/main" id="{C1BF65F7-44EB-4723-AA32-D3ED615E24A3}"/>
              </a:ext>
            </a:extLst>
          </p:cNvPr>
          <p:cNvSpPr txBox="1"/>
          <p:nvPr/>
        </p:nvSpPr>
        <p:spPr>
          <a:xfrm>
            <a:off x="6024221" y="3498349"/>
            <a:ext cx="735138" cy="369332"/>
          </a:xfrm>
          <a:prstGeom prst="rect">
            <a:avLst/>
          </a:prstGeom>
          <a:noFill/>
        </p:spPr>
        <p:txBody>
          <a:bodyPr wrap="none" rtlCol="0">
            <a:spAutoFit/>
          </a:bodyPr>
          <a:lstStyle/>
          <a:p>
            <a:r>
              <a:rPr lang="en-US" dirty="0">
                <a:solidFill>
                  <a:srgbClr val="FF0000"/>
                </a:solidFill>
              </a:rPr>
              <a:t>three</a:t>
            </a:r>
          </a:p>
        </p:txBody>
      </p:sp>
      <p:sp>
        <p:nvSpPr>
          <p:cNvPr id="19" name="TextBox 18">
            <a:extLst>
              <a:ext uri="{FF2B5EF4-FFF2-40B4-BE49-F238E27FC236}">
                <a16:creationId xmlns:a16="http://schemas.microsoft.com/office/drawing/2014/main" id="{7CFB5708-06B8-4BAB-B6A0-1801D1CC8094}"/>
              </a:ext>
            </a:extLst>
          </p:cNvPr>
          <p:cNvSpPr txBox="1"/>
          <p:nvPr/>
        </p:nvSpPr>
        <p:spPr>
          <a:xfrm>
            <a:off x="5525170" y="3804497"/>
            <a:ext cx="1141659" cy="369332"/>
          </a:xfrm>
          <a:prstGeom prst="rect">
            <a:avLst/>
          </a:prstGeom>
          <a:noFill/>
        </p:spPr>
        <p:txBody>
          <a:bodyPr wrap="none" rtlCol="0">
            <a:spAutoFit/>
          </a:bodyPr>
          <a:lstStyle/>
          <a:p>
            <a:r>
              <a:rPr lang="en-US" dirty="0">
                <a:solidFill>
                  <a:srgbClr val="FF0000"/>
                </a:solidFill>
              </a:rPr>
              <a:t>tightness</a:t>
            </a:r>
          </a:p>
        </p:txBody>
      </p:sp>
      <p:sp>
        <p:nvSpPr>
          <p:cNvPr id="20" name="TextBox 19">
            <a:extLst>
              <a:ext uri="{FF2B5EF4-FFF2-40B4-BE49-F238E27FC236}">
                <a16:creationId xmlns:a16="http://schemas.microsoft.com/office/drawing/2014/main" id="{A8594239-B855-498D-B89D-0563CAF63F9D}"/>
              </a:ext>
            </a:extLst>
          </p:cNvPr>
          <p:cNvSpPr txBox="1"/>
          <p:nvPr/>
        </p:nvSpPr>
        <p:spPr>
          <a:xfrm>
            <a:off x="5654211" y="4114015"/>
            <a:ext cx="883575" cy="369332"/>
          </a:xfrm>
          <a:prstGeom prst="rect">
            <a:avLst/>
          </a:prstGeom>
          <a:noFill/>
        </p:spPr>
        <p:txBody>
          <a:bodyPr wrap="none" rtlCol="0">
            <a:spAutoFit/>
          </a:bodyPr>
          <a:lstStyle/>
          <a:p>
            <a:r>
              <a:rPr lang="en-US" dirty="0">
                <a:solidFill>
                  <a:srgbClr val="FF0000"/>
                </a:solidFill>
              </a:rPr>
              <a:t>known</a:t>
            </a:r>
          </a:p>
        </p:txBody>
      </p:sp>
      <p:sp>
        <p:nvSpPr>
          <p:cNvPr id="21" name="TextBox 20">
            <a:extLst>
              <a:ext uri="{FF2B5EF4-FFF2-40B4-BE49-F238E27FC236}">
                <a16:creationId xmlns:a16="http://schemas.microsoft.com/office/drawing/2014/main" id="{250304E0-DAFA-4952-B357-EDDC0D544C0E}"/>
              </a:ext>
            </a:extLst>
          </p:cNvPr>
          <p:cNvSpPr txBox="1"/>
          <p:nvPr/>
        </p:nvSpPr>
        <p:spPr>
          <a:xfrm>
            <a:off x="4785174" y="4423533"/>
            <a:ext cx="946093" cy="369332"/>
          </a:xfrm>
          <a:prstGeom prst="rect">
            <a:avLst/>
          </a:prstGeom>
          <a:noFill/>
        </p:spPr>
        <p:txBody>
          <a:bodyPr wrap="none" rtlCol="0">
            <a:spAutoFit/>
          </a:bodyPr>
          <a:lstStyle/>
          <a:p>
            <a:r>
              <a:rPr lang="en-US" dirty="0">
                <a:solidFill>
                  <a:srgbClr val="FF0000"/>
                </a:solidFill>
              </a:rPr>
              <a:t>asthma</a:t>
            </a:r>
          </a:p>
        </p:txBody>
      </p:sp>
      <p:sp>
        <p:nvSpPr>
          <p:cNvPr id="22" name="TextBox 21">
            <a:extLst>
              <a:ext uri="{FF2B5EF4-FFF2-40B4-BE49-F238E27FC236}">
                <a16:creationId xmlns:a16="http://schemas.microsoft.com/office/drawing/2014/main" id="{89DD3548-0CDD-49B3-A6CE-9543A355268B}"/>
              </a:ext>
            </a:extLst>
          </p:cNvPr>
          <p:cNvSpPr txBox="1"/>
          <p:nvPr/>
        </p:nvSpPr>
        <p:spPr>
          <a:xfrm>
            <a:off x="4435769" y="5230494"/>
            <a:ext cx="1089401" cy="369332"/>
          </a:xfrm>
          <a:prstGeom prst="rect">
            <a:avLst/>
          </a:prstGeom>
          <a:noFill/>
        </p:spPr>
        <p:txBody>
          <a:bodyPr wrap="none" rtlCol="0">
            <a:spAutoFit/>
          </a:bodyPr>
          <a:lstStyle/>
          <a:p>
            <a:r>
              <a:rPr lang="en-US" dirty="0">
                <a:solidFill>
                  <a:srgbClr val="FF0000"/>
                </a:solidFill>
              </a:rPr>
              <a:t>previous</a:t>
            </a:r>
          </a:p>
        </p:txBody>
      </p:sp>
      <p:sp>
        <p:nvSpPr>
          <p:cNvPr id="24" name="TextBox 23">
            <a:extLst>
              <a:ext uri="{FF2B5EF4-FFF2-40B4-BE49-F238E27FC236}">
                <a16:creationId xmlns:a16="http://schemas.microsoft.com/office/drawing/2014/main" id="{B40A711D-4931-4E01-A7AE-88F4288DD84E}"/>
              </a:ext>
            </a:extLst>
          </p:cNvPr>
          <p:cNvSpPr txBox="1"/>
          <p:nvPr/>
        </p:nvSpPr>
        <p:spPr>
          <a:xfrm>
            <a:off x="4702659" y="5963665"/>
            <a:ext cx="1231421" cy="369332"/>
          </a:xfrm>
          <a:prstGeom prst="rect">
            <a:avLst/>
          </a:prstGeom>
          <a:noFill/>
        </p:spPr>
        <p:txBody>
          <a:bodyPr wrap="square" rtlCol="0">
            <a:spAutoFit/>
          </a:bodyPr>
          <a:lstStyle/>
          <a:p>
            <a:r>
              <a:rPr lang="en-US" dirty="0">
                <a:solidFill>
                  <a:srgbClr val="FF0000"/>
                </a:solidFill>
              </a:rPr>
              <a:t>eczema</a:t>
            </a:r>
          </a:p>
        </p:txBody>
      </p:sp>
      <p:pic>
        <p:nvPicPr>
          <p:cNvPr id="39" name="09 Listening 2  - A case history">
            <a:hlinkClick r:id="" action="ppaction://media"/>
            <a:extLst>
              <a:ext uri="{FF2B5EF4-FFF2-40B4-BE49-F238E27FC236}">
                <a16:creationId xmlns:a16="http://schemas.microsoft.com/office/drawing/2014/main" id="{DD890E6A-20B7-490D-BBE2-073329BB2F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flipV="1">
            <a:off x="10954447" y="385328"/>
            <a:ext cx="336971" cy="336971"/>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7597558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200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500" fill="hold"/>
                                        <p:tgtEl>
                                          <p:spTgt spid="17"/>
                                        </p:tgtEl>
                                        <p:attrNameLst>
                                          <p:attrName>ppt_x</p:attrName>
                                        </p:attrNameLst>
                                      </p:cBhvr>
                                      <p:tavLst>
                                        <p:tav tm="0">
                                          <p:val>
                                            <p:strVal val="#ppt_x"/>
                                          </p:val>
                                        </p:tav>
                                        <p:tav tm="100000">
                                          <p:val>
                                            <p:strVal val="#ppt_x"/>
                                          </p:val>
                                        </p:tav>
                                      </p:tavLst>
                                    </p:anim>
                                    <p:anim calcmode="lin" valueType="num">
                                      <p:cBhvr additive="base">
                                        <p:cTn id="4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additive="base">
                                        <p:cTn id="50" dur="500" fill="hold"/>
                                        <p:tgtEl>
                                          <p:spTgt spid="18"/>
                                        </p:tgtEl>
                                        <p:attrNameLst>
                                          <p:attrName>ppt_x</p:attrName>
                                        </p:attrNameLst>
                                      </p:cBhvr>
                                      <p:tavLst>
                                        <p:tav tm="0">
                                          <p:val>
                                            <p:strVal val="#ppt_x"/>
                                          </p:val>
                                        </p:tav>
                                        <p:tav tm="100000">
                                          <p:val>
                                            <p:strVal val="#ppt_x"/>
                                          </p:val>
                                        </p:tav>
                                      </p:tavLst>
                                    </p:anim>
                                    <p:anim calcmode="lin" valueType="num">
                                      <p:cBhvr additive="base">
                                        <p:cTn id="5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 calcmode="lin" valueType="num">
                                      <p:cBhvr additive="base">
                                        <p:cTn id="56" dur="500" fill="hold"/>
                                        <p:tgtEl>
                                          <p:spTgt spid="19"/>
                                        </p:tgtEl>
                                        <p:attrNameLst>
                                          <p:attrName>ppt_x</p:attrName>
                                        </p:attrNameLst>
                                      </p:cBhvr>
                                      <p:tavLst>
                                        <p:tav tm="0">
                                          <p:val>
                                            <p:strVal val="#ppt_x"/>
                                          </p:val>
                                        </p:tav>
                                        <p:tav tm="100000">
                                          <p:val>
                                            <p:strVal val="#ppt_x"/>
                                          </p:val>
                                        </p:tav>
                                      </p:tavLst>
                                    </p:anim>
                                    <p:anim calcmode="lin" valueType="num">
                                      <p:cBhvr additive="base">
                                        <p:cTn id="5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 calcmode="lin" valueType="num">
                                      <p:cBhvr additive="base">
                                        <p:cTn id="62" dur="500" fill="hold"/>
                                        <p:tgtEl>
                                          <p:spTgt spid="20"/>
                                        </p:tgtEl>
                                        <p:attrNameLst>
                                          <p:attrName>ppt_x</p:attrName>
                                        </p:attrNameLst>
                                      </p:cBhvr>
                                      <p:tavLst>
                                        <p:tav tm="0">
                                          <p:val>
                                            <p:strVal val="#ppt_x"/>
                                          </p:val>
                                        </p:tav>
                                        <p:tav tm="100000">
                                          <p:val>
                                            <p:strVal val="#ppt_x"/>
                                          </p:val>
                                        </p:tav>
                                      </p:tavLst>
                                    </p:anim>
                                    <p:anim calcmode="lin" valueType="num">
                                      <p:cBhvr additive="base">
                                        <p:cTn id="6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21"/>
                                        </p:tgtEl>
                                        <p:attrNameLst>
                                          <p:attrName>style.visibility</p:attrName>
                                        </p:attrNameLst>
                                      </p:cBhvr>
                                      <p:to>
                                        <p:strVal val="visible"/>
                                      </p:to>
                                    </p:set>
                                    <p:anim calcmode="lin" valueType="num">
                                      <p:cBhvr additive="base">
                                        <p:cTn id="68" dur="500" fill="hold"/>
                                        <p:tgtEl>
                                          <p:spTgt spid="21"/>
                                        </p:tgtEl>
                                        <p:attrNameLst>
                                          <p:attrName>ppt_x</p:attrName>
                                        </p:attrNameLst>
                                      </p:cBhvr>
                                      <p:tavLst>
                                        <p:tav tm="0">
                                          <p:val>
                                            <p:strVal val="#ppt_x"/>
                                          </p:val>
                                        </p:tav>
                                        <p:tav tm="100000">
                                          <p:val>
                                            <p:strVal val="#ppt_x"/>
                                          </p:val>
                                        </p:tav>
                                      </p:tavLst>
                                    </p:anim>
                                    <p:anim calcmode="lin" valueType="num">
                                      <p:cBhvr additive="base">
                                        <p:cTn id="6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22"/>
                                        </p:tgtEl>
                                        <p:attrNameLst>
                                          <p:attrName>style.visibility</p:attrName>
                                        </p:attrNameLst>
                                      </p:cBhvr>
                                      <p:to>
                                        <p:strVal val="visible"/>
                                      </p:to>
                                    </p:set>
                                    <p:anim calcmode="lin" valueType="num">
                                      <p:cBhvr additive="base">
                                        <p:cTn id="74" dur="500" fill="hold"/>
                                        <p:tgtEl>
                                          <p:spTgt spid="22"/>
                                        </p:tgtEl>
                                        <p:attrNameLst>
                                          <p:attrName>ppt_x</p:attrName>
                                        </p:attrNameLst>
                                      </p:cBhvr>
                                      <p:tavLst>
                                        <p:tav tm="0">
                                          <p:val>
                                            <p:strVal val="#ppt_x"/>
                                          </p:val>
                                        </p:tav>
                                        <p:tav tm="100000">
                                          <p:val>
                                            <p:strVal val="#ppt_x"/>
                                          </p:val>
                                        </p:tav>
                                      </p:tavLst>
                                    </p:anim>
                                    <p:anim calcmode="lin" valueType="num">
                                      <p:cBhvr additive="base">
                                        <p:cTn id="7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24"/>
                                        </p:tgtEl>
                                        <p:attrNameLst>
                                          <p:attrName>style.visibility</p:attrName>
                                        </p:attrNameLst>
                                      </p:cBhvr>
                                      <p:to>
                                        <p:strVal val="visible"/>
                                      </p:to>
                                    </p:set>
                                    <p:anim calcmode="lin" valueType="num">
                                      <p:cBhvr additive="base">
                                        <p:cTn id="80" dur="500" fill="hold"/>
                                        <p:tgtEl>
                                          <p:spTgt spid="24"/>
                                        </p:tgtEl>
                                        <p:attrNameLst>
                                          <p:attrName>ppt_x</p:attrName>
                                        </p:attrNameLst>
                                      </p:cBhvr>
                                      <p:tavLst>
                                        <p:tav tm="0">
                                          <p:val>
                                            <p:strVal val="#ppt_x"/>
                                          </p:val>
                                        </p:tav>
                                        <p:tav tm="100000">
                                          <p:val>
                                            <p:strVal val="#ppt_x"/>
                                          </p:val>
                                        </p:tav>
                                      </p:tavLst>
                                    </p:anim>
                                    <p:anim calcmode="lin" valueType="num">
                                      <p:cBhvr additive="base">
                                        <p:cTn id="8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82" restart="whenNotActive" fill="hold" evtFilter="cancelBubble" nodeType="interactiveSeq">
                <p:stCondLst>
                  <p:cond evt="onClick" delay="0">
                    <p:tgtEl>
                      <p:spTgt spid="39"/>
                    </p:tgtEl>
                  </p:cond>
                </p:stCondLst>
                <p:endSync evt="end" delay="0">
                  <p:rtn val="all"/>
                </p:endSync>
                <p:childTnLst>
                  <p:par>
                    <p:cTn id="83" fill="hold">
                      <p:stCondLst>
                        <p:cond delay="0"/>
                      </p:stCondLst>
                      <p:childTnLst>
                        <p:par>
                          <p:cTn id="84" fill="hold">
                            <p:stCondLst>
                              <p:cond delay="0"/>
                            </p:stCondLst>
                            <p:childTnLst>
                              <p:par>
                                <p:cTn id="85" presetID="1" presetClass="mediacall" presetSubtype="0" fill="hold" nodeType="clickEffect">
                                  <p:stCondLst>
                                    <p:cond delay="0"/>
                                  </p:stCondLst>
                                  <p:childTnLst>
                                    <p:cmd type="call" cmd="playFrom(0.0)">
                                      <p:cBhvr>
                                        <p:cTn id="86" dur="225701" fill="hold"/>
                                        <p:tgtEl>
                                          <p:spTgt spid="39"/>
                                        </p:tgtEl>
                                      </p:cBhvr>
                                    </p:cmd>
                                  </p:childTnLst>
                                </p:cTn>
                              </p:par>
                            </p:childTnLst>
                          </p:cTn>
                        </p:par>
                      </p:childTnLst>
                    </p:cTn>
                  </p:par>
                </p:childTnLst>
              </p:cTn>
              <p:nextCondLst>
                <p:cond evt="onClick" delay="0">
                  <p:tgtEl>
                    <p:spTgt spid="39"/>
                  </p:tgtEl>
                </p:cond>
              </p:nextCondLst>
            </p:seq>
            <p:audio>
              <p:cMediaNode vol="100000">
                <p:cTn id="87" fill="hold" display="0">
                  <p:stCondLst>
                    <p:cond delay="indefinite"/>
                  </p:stCondLst>
                  <p:endCondLst>
                    <p:cond evt="onStopAudio" delay="0">
                      <p:tgtEl>
                        <p:sldTgt/>
                      </p:tgtEl>
                    </p:cond>
                  </p:endCondLst>
                </p:cTn>
                <p:tgtEl>
                  <p:spTgt spid="39"/>
                </p:tgtEl>
              </p:cMediaNode>
            </p:audio>
          </p:childTnLst>
        </p:cTn>
      </p:par>
    </p:tnLst>
    <p:bldLst>
      <p:bldP spid="7" grpId="0"/>
      <p:bldP spid="8" grpId="0"/>
      <p:bldP spid="10" grpId="0"/>
      <p:bldP spid="14" grpId="0"/>
      <p:bldP spid="16" grpId="0"/>
      <p:bldP spid="17" grpId="0"/>
      <p:bldP spid="18" grpId="0"/>
      <p:bldP spid="19" grpId="0"/>
      <p:bldP spid="20" grpId="0"/>
      <p:bldP spid="21" grpId="0"/>
      <p:bldP spid="22" grpId="0"/>
      <p:bldP spid="2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E22C-67B6-48AB-877E-B27701151D78}"/>
              </a:ext>
            </a:extLst>
          </p:cNvPr>
          <p:cNvSpPr>
            <a:spLocks noGrp="1"/>
          </p:cNvSpPr>
          <p:nvPr>
            <p:ph type="title"/>
          </p:nvPr>
        </p:nvSpPr>
        <p:spPr>
          <a:xfrm>
            <a:off x="2266013" y="425237"/>
            <a:ext cx="7357672" cy="1066285"/>
          </a:xfrm>
        </p:spPr>
        <p:txBody>
          <a:bodyPr/>
          <a:lstStyle/>
          <a:p>
            <a:pPr algn="ctr"/>
            <a:r>
              <a:rPr lang="en-US" b="1" dirty="0"/>
              <a:t>Signs and Symptoms</a:t>
            </a:r>
            <a:endParaRPr lang="ar-IQ" b="1" dirty="0"/>
          </a:p>
        </p:txBody>
      </p:sp>
      <p:sp>
        <p:nvSpPr>
          <p:cNvPr id="3" name="Content Placeholder 2">
            <a:extLst>
              <a:ext uri="{FF2B5EF4-FFF2-40B4-BE49-F238E27FC236}">
                <a16:creationId xmlns:a16="http://schemas.microsoft.com/office/drawing/2014/main" id="{0BEAC5F3-23E6-4738-9919-869DD4BBECA2}"/>
              </a:ext>
            </a:extLst>
          </p:cNvPr>
          <p:cNvSpPr>
            <a:spLocks noGrp="1"/>
          </p:cNvSpPr>
          <p:nvPr>
            <p:ph idx="1"/>
          </p:nvPr>
        </p:nvSpPr>
        <p:spPr/>
        <p:txBody>
          <a:bodyPr>
            <a:normAutofit/>
          </a:bodyPr>
          <a:lstStyle/>
          <a:p>
            <a:pPr marL="0" indent="0">
              <a:buNone/>
            </a:pPr>
            <a:r>
              <a:rPr lang="en-US" sz="2400" dirty="0"/>
              <a:t>A </a:t>
            </a:r>
            <a:r>
              <a:rPr lang="en-US" sz="2400" b="1" dirty="0"/>
              <a:t>sign</a:t>
            </a:r>
            <a:r>
              <a:rPr lang="en-US" sz="2400" dirty="0"/>
              <a:t> is an indication of particular disorder that the doctor sees but which is not apparent to the patient</a:t>
            </a:r>
          </a:p>
          <a:p>
            <a:pPr marL="0" indent="0">
              <a:buNone/>
            </a:pPr>
            <a:endParaRPr lang="en-US" sz="2400" dirty="0"/>
          </a:p>
          <a:p>
            <a:pPr marL="0" indent="0">
              <a:buNone/>
            </a:pPr>
            <a:r>
              <a:rPr lang="en-US" sz="2400" dirty="0"/>
              <a:t>A </a:t>
            </a:r>
            <a:r>
              <a:rPr lang="en-US" sz="2400" b="1" dirty="0"/>
              <a:t>symptom </a:t>
            </a:r>
            <a:r>
              <a:rPr lang="en-US" sz="2400" dirty="0"/>
              <a:t>is a change in your body that shows that you are not healthy. It is what the patient notices himself/herself. </a:t>
            </a:r>
            <a:endParaRPr lang="ar-IQ" sz="2400" dirty="0"/>
          </a:p>
        </p:txBody>
      </p:sp>
    </p:spTree>
    <p:extLst>
      <p:ext uri="{BB962C8B-B14F-4D97-AF65-F5344CB8AC3E}">
        <p14:creationId xmlns:p14="http://schemas.microsoft.com/office/powerpoint/2010/main" val="9845623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C511098B-0A63-4CDA-9527-DD8107C2DF70}"/>
              </a:ext>
            </a:extLst>
          </p:cNvPr>
          <p:cNvSpPr>
            <a:spLocks noGrp="1"/>
          </p:cNvSpPr>
          <p:nvPr>
            <p:ph idx="1"/>
          </p:nvPr>
        </p:nvSpPr>
        <p:spPr>
          <a:xfrm>
            <a:off x="4774366" y="202367"/>
            <a:ext cx="6298367" cy="6535712"/>
          </a:xfrm>
        </p:spPr>
        <p:txBody>
          <a:bodyPr>
            <a:noAutofit/>
          </a:bodyPr>
          <a:lstStyle/>
          <a:p>
            <a:r>
              <a:rPr lang="en-US" sz="2000" dirty="0">
                <a:latin typeface="Times New Roman" panose="02020603050405020304" pitchFamily="18" charset="0"/>
                <a:cs typeface="Times New Roman" panose="02020603050405020304" pitchFamily="18" charset="0"/>
              </a:rPr>
              <a:t>Blocked nose: stuffy nose, nasal congestion</a:t>
            </a:r>
          </a:p>
          <a:p>
            <a:r>
              <a:rPr lang="en-US" sz="2000" dirty="0">
                <a:latin typeface="Times New Roman" panose="02020603050405020304" pitchFamily="18" charset="0"/>
                <a:cs typeface="Times New Roman" panose="02020603050405020304" pitchFamily="18" charset="0"/>
              </a:rPr>
              <a:t>Tender: (of a part of the body) painful when you touch it.</a:t>
            </a:r>
            <a:endParaRPr lang="en-US" sz="2000" i="0" dirty="0">
              <a:effectLst/>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Sinus: is any of the spaces inside the head that are connected to the back of the nose.</a:t>
            </a:r>
          </a:p>
          <a:p>
            <a:r>
              <a:rPr lang="en-US" sz="2000" dirty="0">
                <a:latin typeface="Times New Roman" panose="02020603050405020304" pitchFamily="18" charset="0"/>
                <a:cs typeface="Times New Roman" panose="02020603050405020304" pitchFamily="18" charset="0"/>
              </a:rPr>
              <a:t>Runny (nose): producing a lot of liquid. (rhinorrhea)</a:t>
            </a:r>
          </a:p>
          <a:p>
            <a:r>
              <a:rPr lang="en-US" sz="2000" i="0" dirty="0">
                <a:solidFill>
                  <a:srgbClr val="202124"/>
                </a:solidFill>
                <a:effectLst/>
                <a:latin typeface="Times New Roman" panose="02020603050405020304" pitchFamily="18" charset="0"/>
                <a:cs typeface="Times New Roman" panose="02020603050405020304" pitchFamily="18" charset="0"/>
              </a:rPr>
              <a:t>Breathlessness:  shortness of breath</a:t>
            </a:r>
            <a:r>
              <a:rPr lang="en-US" sz="2000" dirty="0">
                <a:solidFill>
                  <a:srgbClr val="202124"/>
                </a:solidFill>
                <a:latin typeface="Times New Roman" panose="02020603050405020304" pitchFamily="18" charset="0"/>
                <a:cs typeface="Times New Roman" panose="02020603050405020304" pitchFamily="18" charset="0"/>
              </a:rPr>
              <a:t>, </a:t>
            </a:r>
            <a:r>
              <a:rPr lang="en-US" sz="2000" dirty="0" err="1">
                <a:solidFill>
                  <a:srgbClr val="202124"/>
                </a:solidFill>
                <a:latin typeface="Times New Roman" panose="02020603050405020304" pitchFamily="18" charset="0"/>
                <a:cs typeface="Times New Roman" panose="02020603050405020304" pitchFamily="18" charset="0"/>
              </a:rPr>
              <a:t>dyspnoea</a:t>
            </a:r>
            <a:endParaRPr lang="en-US" sz="2000" dirty="0">
              <a:solidFill>
                <a:srgbClr val="202124"/>
              </a:solidFill>
              <a:latin typeface="Times New Roman" panose="02020603050405020304" pitchFamily="18" charset="0"/>
              <a:cs typeface="Times New Roman" panose="02020603050405020304" pitchFamily="18" charset="0"/>
            </a:endParaRPr>
          </a:p>
          <a:p>
            <a:r>
              <a:rPr lang="en-US" sz="2000" b="0" i="0" dirty="0">
                <a:solidFill>
                  <a:srgbClr val="000000"/>
                </a:solidFill>
                <a:effectLst/>
                <a:latin typeface="Times New Roman" panose="02020603050405020304" pitchFamily="18" charset="0"/>
                <a:cs typeface="Times New Roman" panose="02020603050405020304" pitchFamily="18" charset="0"/>
              </a:rPr>
              <a:t>Tachypnea is a condition that refers to rapid breathing.</a:t>
            </a:r>
          </a:p>
          <a:p>
            <a:r>
              <a:rPr lang="en-US" sz="2000" b="0" i="0" dirty="0">
                <a:solidFill>
                  <a:srgbClr val="000000"/>
                </a:solidFill>
                <a:effectLst/>
                <a:latin typeface="Times New Roman" panose="02020603050405020304" pitchFamily="18" charset="0"/>
                <a:cs typeface="Times New Roman" panose="02020603050405020304" pitchFamily="18" charset="0"/>
              </a:rPr>
              <a:t>Prolonged: continuing for a long time. </a:t>
            </a:r>
          </a:p>
          <a:p>
            <a:r>
              <a:rPr lang="en-US" sz="2000" b="0" i="0" dirty="0">
                <a:solidFill>
                  <a:srgbClr val="000000"/>
                </a:solidFill>
                <a:effectLst/>
                <a:latin typeface="Times New Roman" panose="02020603050405020304" pitchFamily="18" charset="0"/>
                <a:cs typeface="Times New Roman" panose="02020603050405020304" pitchFamily="18" charset="0"/>
              </a:rPr>
              <a:t>Expiration: exhalation</a:t>
            </a:r>
          </a:p>
          <a:p>
            <a:r>
              <a:rPr lang="en-US" sz="2000" b="0" i="0" dirty="0">
                <a:solidFill>
                  <a:srgbClr val="000000"/>
                </a:solidFill>
                <a:effectLst/>
                <a:latin typeface="Times New Roman" panose="02020603050405020304" pitchFamily="18" charset="0"/>
                <a:cs typeface="Times New Roman" panose="02020603050405020304" pitchFamily="18" charset="0"/>
              </a:rPr>
              <a:t>Wheeze: to breathe noisily and with difficulty</a:t>
            </a:r>
          </a:p>
          <a:p>
            <a:r>
              <a:rPr lang="en-US" sz="2000" b="0" i="0" dirty="0" err="1">
                <a:solidFill>
                  <a:srgbClr val="000000"/>
                </a:solidFill>
                <a:effectLst/>
                <a:latin typeface="Times New Roman" panose="02020603050405020304" pitchFamily="18" charset="0"/>
                <a:cs typeface="Times New Roman" panose="02020603050405020304" pitchFamily="18" charset="0"/>
              </a:rPr>
              <a:t>diarrhoea</a:t>
            </a:r>
            <a:r>
              <a:rPr lang="en-US" sz="2000" dirty="0">
                <a:solidFill>
                  <a:srgbClr val="000000"/>
                </a:solidFill>
                <a:latin typeface="Times New Roman" panose="02020603050405020304" pitchFamily="18" charset="0"/>
                <a:cs typeface="Times New Roman" panose="02020603050405020304" pitchFamily="18" charset="0"/>
              </a:rPr>
              <a:t> (diarrhea):</a:t>
            </a:r>
            <a:r>
              <a:rPr lang="en-US" sz="2000" b="0" i="0" u="none" strike="noStrike" dirty="0">
                <a:solidFill>
                  <a:srgbClr val="4577BF"/>
                </a:solidFill>
                <a:effectLst/>
                <a:latin typeface="Times New Roman" panose="02020603050405020304" pitchFamily="18" charset="0"/>
                <a:cs typeface="Times New Roman" panose="02020603050405020304" pitchFamily="18" charset="0"/>
              </a:rPr>
              <a:t>​</a:t>
            </a:r>
            <a:r>
              <a:rPr lang="en-US" sz="2000" b="0" i="0" dirty="0">
                <a:solidFill>
                  <a:srgbClr val="333333"/>
                </a:solidFill>
                <a:effectLst/>
                <a:latin typeface="Times New Roman" panose="02020603050405020304" pitchFamily="18" charset="0"/>
                <a:cs typeface="Times New Roman" panose="02020603050405020304" pitchFamily="18" charset="0"/>
              </a:rPr>
              <a:t>an illness in which waste matter is emptied from the </a:t>
            </a:r>
            <a:r>
              <a:rPr lang="en-US" sz="2000" b="0" i="0" u="none" strike="noStrike" dirty="0">
                <a:solidFill>
                  <a:srgbClr val="00860E"/>
                </a:solidFill>
                <a:effectLst/>
                <a:latin typeface="Times New Roman" panose="02020603050405020304" pitchFamily="18" charset="0"/>
                <a:cs typeface="Times New Roman" panose="02020603050405020304" pitchFamily="18" charset="0"/>
                <a:hlinkClick r:id="rId2" tooltip="bowels definition"/>
              </a:rPr>
              <a:t>bowels</a:t>
            </a:r>
            <a:r>
              <a:rPr lang="en-US" sz="2000" b="0" i="0" dirty="0">
                <a:solidFill>
                  <a:srgbClr val="333333"/>
                </a:solidFill>
                <a:effectLst/>
                <a:latin typeface="Times New Roman" panose="02020603050405020304" pitchFamily="18" charset="0"/>
                <a:cs typeface="Times New Roman" panose="02020603050405020304" pitchFamily="18" charset="0"/>
              </a:rPr>
              <a:t> much more frequently than normal, and in liquid form.</a:t>
            </a:r>
          </a:p>
          <a:p>
            <a:r>
              <a:rPr lang="en-US" sz="2000" b="0" i="0" dirty="0">
                <a:solidFill>
                  <a:srgbClr val="333333"/>
                </a:solidFill>
                <a:effectLst/>
                <a:latin typeface="Times New Roman" panose="02020603050405020304" pitchFamily="18" charset="0"/>
                <a:cs typeface="Times New Roman" panose="02020603050405020304" pitchFamily="18" charset="0"/>
              </a:rPr>
              <a:t>Cramp: </a:t>
            </a:r>
            <a:r>
              <a:rPr lang="en-US" sz="2000" b="0" i="0" dirty="0">
                <a:solidFill>
                  <a:srgbClr val="202124"/>
                </a:solidFill>
                <a:effectLst/>
                <a:latin typeface="Times New Roman" panose="02020603050405020304" pitchFamily="18" charset="0"/>
                <a:cs typeface="Times New Roman" panose="02020603050405020304" pitchFamily="18" charset="0"/>
              </a:rPr>
              <a:t>a painful involuntary spasmodic contraction of a muscle.</a:t>
            </a:r>
            <a:endParaRPr lang="en-US" sz="2000" b="0" i="0" dirty="0">
              <a:solidFill>
                <a:srgbClr val="333333"/>
              </a:solidFill>
              <a:effectLst/>
              <a:latin typeface="Times New Roman" panose="02020603050405020304" pitchFamily="18" charset="0"/>
              <a:cs typeface="Times New Roman" panose="02020603050405020304" pitchFamily="18" charset="0"/>
            </a:endParaRPr>
          </a:p>
          <a:p>
            <a:endParaRPr lang="en-US" sz="2000" b="0" i="0" dirty="0">
              <a:solidFill>
                <a:srgbClr val="000000"/>
              </a:solidFill>
              <a:effectLst/>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981DC4F6-1CB4-4067-9238-C67523D7CC1D}"/>
              </a:ext>
            </a:extLst>
          </p:cNvPr>
          <p:cNvPicPr>
            <a:picLocks noChangeAspect="1"/>
          </p:cNvPicPr>
          <p:nvPr/>
        </p:nvPicPr>
        <p:blipFill>
          <a:blip r:embed="rId3"/>
          <a:stretch>
            <a:fillRect/>
          </a:stretch>
        </p:blipFill>
        <p:spPr>
          <a:xfrm>
            <a:off x="134764" y="0"/>
            <a:ext cx="4292477" cy="6858000"/>
          </a:xfrm>
          <a:prstGeom prst="rect">
            <a:avLst/>
          </a:prstGeom>
          <a:ln>
            <a:noFill/>
          </a:ln>
          <a:effectLst>
            <a:softEdge rad="112500"/>
          </a:effectLst>
        </p:spPr>
      </p:pic>
    </p:spTree>
    <p:extLst>
      <p:ext uri="{BB962C8B-B14F-4D97-AF65-F5344CB8AC3E}">
        <p14:creationId xmlns:p14="http://schemas.microsoft.com/office/powerpoint/2010/main" val="27912869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 calcmode="lin" valueType="num">
                                      <p:cBhvr additive="base">
                                        <p:cTn id="3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
                                            <p:txEl>
                                              <p:pRg st="6" end="6"/>
                                            </p:txEl>
                                          </p:spTgt>
                                        </p:tgtEl>
                                        <p:attrNameLst>
                                          <p:attrName>style.visibility</p:attrName>
                                        </p:attrNameLst>
                                      </p:cBhvr>
                                      <p:to>
                                        <p:strVal val="visible"/>
                                      </p:to>
                                    </p:set>
                                    <p:anim calcmode="lin" valueType="num">
                                      <p:cBhvr additive="base">
                                        <p:cTn id="43"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7">
                                            <p:txEl>
                                              <p:pRg st="7" end="7"/>
                                            </p:txEl>
                                          </p:spTgt>
                                        </p:tgtEl>
                                        <p:attrNameLst>
                                          <p:attrName>style.visibility</p:attrName>
                                        </p:attrNameLst>
                                      </p:cBhvr>
                                      <p:to>
                                        <p:strVal val="visible"/>
                                      </p:to>
                                    </p:set>
                                    <p:anim calcmode="lin" valueType="num">
                                      <p:cBhvr additive="base">
                                        <p:cTn id="49"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7">
                                            <p:txEl>
                                              <p:pRg st="8" end="8"/>
                                            </p:txEl>
                                          </p:spTgt>
                                        </p:tgtEl>
                                        <p:attrNameLst>
                                          <p:attrName>style.visibility</p:attrName>
                                        </p:attrNameLst>
                                      </p:cBhvr>
                                      <p:to>
                                        <p:strVal val="visible"/>
                                      </p:to>
                                    </p:set>
                                    <p:anim calcmode="lin" valueType="num">
                                      <p:cBhvr additive="base">
                                        <p:cTn id="55"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7">
                                            <p:txEl>
                                              <p:pRg st="9" end="9"/>
                                            </p:txEl>
                                          </p:spTgt>
                                        </p:tgtEl>
                                        <p:attrNameLst>
                                          <p:attrName>style.visibility</p:attrName>
                                        </p:attrNameLst>
                                      </p:cBhvr>
                                      <p:to>
                                        <p:strVal val="visible"/>
                                      </p:to>
                                    </p:set>
                                    <p:anim calcmode="lin" valueType="num">
                                      <p:cBhvr additive="base">
                                        <p:cTn id="61"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7">
                                            <p:txEl>
                                              <p:pRg st="10" end="10"/>
                                            </p:txEl>
                                          </p:spTgt>
                                        </p:tgtEl>
                                        <p:attrNameLst>
                                          <p:attrName>style.visibility</p:attrName>
                                        </p:attrNameLst>
                                      </p:cBhvr>
                                      <p:to>
                                        <p:strVal val="visible"/>
                                      </p:to>
                                    </p:set>
                                    <p:anim calcmode="lin" valueType="num">
                                      <p:cBhvr additive="base">
                                        <p:cTn id="67"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7">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FB7A2D0-CF4C-40C9-8611-A621B15578C1}"/>
              </a:ext>
            </a:extLst>
          </p:cNvPr>
          <p:cNvSpPr>
            <a:spLocks noGrp="1"/>
          </p:cNvSpPr>
          <p:nvPr>
            <p:ph type="body" sz="half" idx="2"/>
          </p:nvPr>
        </p:nvSpPr>
        <p:spPr/>
        <p:txBody>
          <a:bodyPr>
            <a:normAutofit lnSpcReduction="10000"/>
          </a:bodyPr>
          <a:lstStyle/>
          <a:p>
            <a:pPr algn="ctr"/>
            <a:r>
              <a:rPr lang="en-US" dirty="0"/>
              <a:t>A </a:t>
            </a:r>
            <a:r>
              <a:rPr lang="en-US" b="1" dirty="0"/>
              <a:t>practice manager</a:t>
            </a:r>
            <a:r>
              <a:rPr lang="en-US" dirty="0"/>
              <a:t> is the </a:t>
            </a:r>
            <a:r>
              <a:rPr lang="en-US" b="1" dirty="0"/>
              <a:t>administrator</a:t>
            </a:r>
            <a:r>
              <a:rPr lang="en-US" dirty="0"/>
              <a:t> who runs a doctor's office, group </a:t>
            </a:r>
            <a:r>
              <a:rPr lang="en-US" b="1" dirty="0"/>
              <a:t>practice</a:t>
            </a:r>
            <a:r>
              <a:rPr lang="en-US" dirty="0"/>
              <a:t>, medical clinic, hospital department and other forms of medical offices. They are sometimes called medical </a:t>
            </a:r>
            <a:r>
              <a:rPr lang="en-US" b="1" dirty="0"/>
              <a:t>managers</a:t>
            </a:r>
            <a:r>
              <a:rPr lang="en-US" dirty="0"/>
              <a:t>, medical </a:t>
            </a:r>
            <a:r>
              <a:rPr lang="en-US" b="1" dirty="0"/>
              <a:t>practice</a:t>
            </a:r>
            <a:r>
              <a:rPr lang="en-US" dirty="0"/>
              <a:t> administrators, healthcare administrators and healthcare executives.</a:t>
            </a:r>
          </a:p>
        </p:txBody>
      </p:sp>
      <p:sp>
        <p:nvSpPr>
          <p:cNvPr id="3" name="Title 2">
            <a:extLst>
              <a:ext uri="{FF2B5EF4-FFF2-40B4-BE49-F238E27FC236}">
                <a16:creationId xmlns:a16="http://schemas.microsoft.com/office/drawing/2014/main" id="{864C6514-6DAE-40CC-89A8-093BA25F9E48}"/>
              </a:ext>
            </a:extLst>
          </p:cNvPr>
          <p:cNvSpPr>
            <a:spLocks noGrp="1"/>
          </p:cNvSpPr>
          <p:nvPr>
            <p:ph type="title"/>
          </p:nvPr>
        </p:nvSpPr>
        <p:spPr/>
        <p:txBody>
          <a:bodyPr/>
          <a:lstStyle/>
          <a:p>
            <a:pPr algn="ctr"/>
            <a:r>
              <a:rPr lang="en-US" dirty="0"/>
              <a:t>Practice Manager</a:t>
            </a:r>
          </a:p>
        </p:txBody>
      </p:sp>
      <p:pic>
        <p:nvPicPr>
          <p:cNvPr id="5" name="Picture Placeholder 4">
            <a:extLst>
              <a:ext uri="{FF2B5EF4-FFF2-40B4-BE49-F238E27FC236}">
                <a16:creationId xmlns:a16="http://schemas.microsoft.com/office/drawing/2014/main" id="{377637F5-9208-4956-A4D8-1B036F2BBF3A}"/>
              </a:ext>
            </a:extLst>
          </p:cNvPr>
          <p:cNvPicPr>
            <a:picLocks noGrp="1" noChangeAspect="1"/>
          </p:cNvPicPr>
          <p:nvPr>
            <p:ph type="pic" idx="1"/>
          </p:nvPr>
        </p:nvPicPr>
        <p:blipFill>
          <a:blip r:embed="rId2"/>
          <a:srcRect l="12893" r="12893"/>
          <a:stretch>
            <a:fillRect/>
          </a:stretch>
        </p:blipFill>
        <p:spPr>
          <a:prstGeom prst="rect">
            <a:avLst/>
          </a:prstGeom>
        </p:spPr>
      </p:pic>
    </p:spTree>
    <p:extLst>
      <p:ext uri="{BB962C8B-B14F-4D97-AF65-F5344CB8AC3E}">
        <p14:creationId xmlns:p14="http://schemas.microsoft.com/office/powerpoint/2010/main" val="2121432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heel(1)">
                                      <p:cBhvr>
                                        <p:cTn id="13"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6DD335-8437-4601-9D79-B7DD233B3D14}"/>
              </a:ext>
            </a:extLst>
          </p:cNvPr>
          <p:cNvSpPr>
            <a:spLocks noGrp="1"/>
          </p:cNvSpPr>
          <p:nvPr>
            <p:ph idx="1"/>
          </p:nvPr>
        </p:nvSpPr>
        <p:spPr>
          <a:xfrm>
            <a:off x="4308589" y="1190070"/>
            <a:ext cx="2196058" cy="2047805"/>
          </a:xfrm>
        </p:spPr>
        <p:txBody>
          <a:bodyPr>
            <a:normAutofit fontScale="92500"/>
          </a:bodyPr>
          <a:lstStyle/>
          <a:p>
            <a:pPr marL="342900" indent="-342900">
              <a:buAutoNum type="arabicPeriod"/>
            </a:pPr>
            <a:r>
              <a:rPr lang="en-US" sz="1800" b="1" dirty="0">
                <a:solidFill>
                  <a:srgbClr val="00B050"/>
                </a:solidFill>
              </a:rPr>
              <a:t>Symptom</a:t>
            </a:r>
          </a:p>
          <a:p>
            <a:pPr marL="342900" indent="-342900">
              <a:buAutoNum type="arabicPeriod"/>
            </a:pPr>
            <a:r>
              <a:rPr lang="en-US" sz="1800" b="1" dirty="0">
                <a:solidFill>
                  <a:srgbClr val="00B050"/>
                </a:solidFill>
              </a:rPr>
              <a:t>Sign/ Symptom</a:t>
            </a:r>
          </a:p>
          <a:p>
            <a:pPr marL="342900" indent="-342900">
              <a:buAutoNum type="arabicPeriod"/>
            </a:pPr>
            <a:r>
              <a:rPr lang="en-US" sz="1800" b="1" dirty="0">
                <a:solidFill>
                  <a:srgbClr val="00B050"/>
                </a:solidFill>
              </a:rPr>
              <a:t>Sign/ Symptom</a:t>
            </a:r>
          </a:p>
          <a:p>
            <a:pPr marL="342900" indent="-342900">
              <a:buAutoNum type="arabicPeriod"/>
            </a:pPr>
            <a:r>
              <a:rPr lang="en-US" sz="1800" b="1" dirty="0">
                <a:solidFill>
                  <a:srgbClr val="00B050"/>
                </a:solidFill>
              </a:rPr>
              <a:t>Symptom</a:t>
            </a:r>
          </a:p>
          <a:p>
            <a:pPr marL="342900" indent="-342900">
              <a:buAutoNum type="arabicPeriod"/>
            </a:pPr>
            <a:r>
              <a:rPr lang="en-US" sz="1800" b="1" dirty="0">
                <a:solidFill>
                  <a:srgbClr val="00B050"/>
                </a:solidFill>
              </a:rPr>
              <a:t>Symptom</a:t>
            </a:r>
          </a:p>
        </p:txBody>
      </p:sp>
      <p:pic>
        <p:nvPicPr>
          <p:cNvPr id="5" name="Picture 4">
            <a:extLst>
              <a:ext uri="{FF2B5EF4-FFF2-40B4-BE49-F238E27FC236}">
                <a16:creationId xmlns:a16="http://schemas.microsoft.com/office/drawing/2014/main" id="{AAAFE4C4-D8DF-428E-9D0C-C4B054D9C993}"/>
              </a:ext>
            </a:extLst>
          </p:cNvPr>
          <p:cNvPicPr>
            <a:picLocks noChangeAspect="1"/>
          </p:cNvPicPr>
          <p:nvPr/>
        </p:nvPicPr>
        <p:blipFill>
          <a:blip r:embed="rId2"/>
          <a:stretch>
            <a:fillRect/>
          </a:stretch>
        </p:blipFill>
        <p:spPr>
          <a:xfrm>
            <a:off x="2017709" y="70647"/>
            <a:ext cx="7564754" cy="812124"/>
          </a:xfrm>
          <a:prstGeom prst="rect">
            <a:avLst/>
          </a:prstGeom>
          <a:ln>
            <a:noFill/>
          </a:ln>
          <a:effectLst>
            <a:softEdge rad="112500"/>
          </a:effectLst>
        </p:spPr>
      </p:pic>
      <p:pic>
        <p:nvPicPr>
          <p:cNvPr id="8" name="Picture 7">
            <a:extLst>
              <a:ext uri="{FF2B5EF4-FFF2-40B4-BE49-F238E27FC236}">
                <a16:creationId xmlns:a16="http://schemas.microsoft.com/office/drawing/2014/main" id="{315C1F99-3D08-40B6-80C6-9F1B3C083F47}"/>
              </a:ext>
            </a:extLst>
          </p:cNvPr>
          <p:cNvPicPr>
            <a:picLocks noChangeAspect="1"/>
          </p:cNvPicPr>
          <p:nvPr/>
        </p:nvPicPr>
        <p:blipFill>
          <a:blip r:embed="rId3"/>
          <a:stretch>
            <a:fillRect/>
          </a:stretch>
        </p:blipFill>
        <p:spPr>
          <a:xfrm>
            <a:off x="1" y="980208"/>
            <a:ext cx="4308588" cy="2257667"/>
          </a:xfrm>
          <a:prstGeom prst="rect">
            <a:avLst/>
          </a:prstGeom>
          <a:ln>
            <a:noFill/>
          </a:ln>
          <a:effectLst>
            <a:softEdge rad="112500"/>
          </a:effectLst>
        </p:spPr>
      </p:pic>
      <p:pic>
        <p:nvPicPr>
          <p:cNvPr id="14" name="Picture 13">
            <a:extLst>
              <a:ext uri="{FF2B5EF4-FFF2-40B4-BE49-F238E27FC236}">
                <a16:creationId xmlns:a16="http://schemas.microsoft.com/office/drawing/2014/main" id="{C6E7B05E-31EB-4080-B242-8E5AF0DA6DA8}"/>
              </a:ext>
            </a:extLst>
          </p:cNvPr>
          <p:cNvPicPr>
            <a:picLocks noChangeAspect="1"/>
          </p:cNvPicPr>
          <p:nvPr/>
        </p:nvPicPr>
        <p:blipFill>
          <a:blip r:embed="rId4"/>
          <a:stretch>
            <a:fillRect/>
          </a:stretch>
        </p:blipFill>
        <p:spPr>
          <a:xfrm>
            <a:off x="67040" y="3620126"/>
            <a:ext cx="4174509" cy="2555822"/>
          </a:xfrm>
          <a:prstGeom prst="rect">
            <a:avLst/>
          </a:prstGeom>
          <a:ln>
            <a:noFill/>
          </a:ln>
          <a:effectLst>
            <a:softEdge rad="112500"/>
          </a:effectLst>
        </p:spPr>
      </p:pic>
      <p:sp>
        <p:nvSpPr>
          <p:cNvPr id="15" name="Content Placeholder 2">
            <a:extLst>
              <a:ext uri="{FF2B5EF4-FFF2-40B4-BE49-F238E27FC236}">
                <a16:creationId xmlns:a16="http://schemas.microsoft.com/office/drawing/2014/main" id="{0DFEEA99-105A-4816-A1D6-B43B305F0049}"/>
              </a:ext>
            </a:extLst>
          </p:cNvPr>
          <p:cNvSpPr txBox="1">
            <a:spLocks/>
          </p:cNvSpPr>
          <p:nvPr/>
        </p:nvSpPr>
        <p:spPr>
          <a:xfrm>
            <a:off x="4308589" y="3904938"/>
            <a:ext cx="2586886" cy="2555822"/>
          </a:xfrm>
          <a:prstGeom prst="rect">
            <a:avLst/>
          </a:prstGeom>
        </p:spPr>
        <p:txBody>
          <a:bodyPr vert="horz" lIns="91440" tIns="45720" rIns="91440" bIns="45720" rtlCol="0">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342900" indent="-342900">
              <a:buFont typeface="Garamond" pitchFamily="18" charset="0"/>
              <a:buAutoNum type="arabicPeriod"/>
            </a:pPr>
            <a:r>
              <a:rPr lang="en-US" sz="1800" b="1" dirty="0"/>
              <a:t>Symptom</a:t>
            </a:r>
          </a:p>
          <a:p>
            <a:pPr marL="342900" indent="-342900">
              <a:buFont typeface="Garamond" pitchFamily="18" charset="0"/>
              <a:buAutoNum type="arabicPeriod"/>
            </a:pPr>
            <a:r>
              <a:rPr lang="en-US" sz="1800" b="1" dirty="0"/>
              <a:t>Sign</a:t>
            </a:r>
          </a:p>
          <a:p>
            <a:pPr marL="342900" indent="-342900">
              <a:buFont typeface="Garamond" pitchFamily="18" charset="0"/>
              <a:buAutoNum type="arabicPeriod"/>
            </a:pPr>
            <a:r>
              <a:rPr lang="en-US" sz="1800" b="1" dirty="0"/>
              <a:t>Symptom</a:t>
            </a:r>
          </a:p>
          <a:p>
            <a:pPr marL="342900" indent="-342900">
              <a:buFont typeface="Garamond" pitchFamily="18" charset="0"/>
              <a:buAutoNum type="arabicPeriod"/>
            </a:pPr>
            <a:r>
              <a:rPr lang="en-US" sz="1800" b="1" dirty="0"/>
              <a:t>Symptom</a:t>
            </a:r>
          </a:p>
          <a:p>
            <a:pPr marL="342900" indent="-342900">
              <a:buFont typeface="Garamond" pitchFamily="18" charset="0"/>
              <a:buAutoNum type="arabicPeriod"/>
            </a:pPr>
            <a:r>
              <a:rPr lang="en-US" sz="1800" b="1" dirty="0"/>
              <a:t>Sign</a:t>
            </a:r>
          </a:p>
          <a:p>
            <a:pPr marL="342900" indent="-342900">
              <a:buFont typeface="Garamond" pitchFamily="18" charset="0"/>
              <a:buAutoNum type="arabicPeriod"/>
            </a:pPr>
            <a:r>
              <a:rPr lang="en-US" sz="1800" b="1" dirty="0"/>
              <a:t>Sign/ Symptom</a:t>
            </a:r>
          </a:p>
          <a:p>
            <a:pPr marL="342900" indent="-342900">
              <a:buFont typeface="Garamond" pitchFamily="18" charset="0"/>
              <a:buAutoNum type="arabicPeriod"/>
            </a:pPr>
            <a:endParaRPr lang="en-US" sz="1800" b="1" dirty="0"/>
          </a:p>
        </p:txBody>
      </p:sp>
      <p:pic>
        <p:nvPicPr>
          <p:cNvPr id="17" name="Picture 16">
            <a:extLst>
              <a:ext uri="{FF2B5EF4-FFF2-40B4-BE49-F238E27FC236}">
                <a16:creationId xmlns:a16="http://schemas.microsoft.com/office/drawing/2014/main" id="{84F1AC4C-1578-4BDE-BF0E-C539115CD78A}"/>
              </a:ext>
            </a:extLst>
          </p:cNvPr>
          <p:cNvPicPr>
            <a:picLocks noChangeAspect="1"/>
          </p:cNvPicPr>
          <p:nvPr/>
        </p:nvPicPr>
        <p:blipFill>
          <a:blip r:embed="rId5"/>
          <a:stretch>
            <a:fillRect/>
          </a:stretch>
        </p:blipFill>
        <p:spPr>
          <a:xfrm>
            <a:off x="7606095" y="890362"/>
            <a:ext cx="4232848" cy="2437357"/>
          </a:xfrm>
          <a:prstGeom prst="rect">
            <a:avLst/>
          </a:prstGeom>
          <a:ln>
            <a:noFill/>
          </a:ln>
          <a:effectLst>
            <a:softEdge rad="112500"/>
          </a:effectLst>
        </p:spPr>
      </p:pic>
      <p:sp>
        <p:nvSpPr>
          <p:cNvPr id="18" name="Content Placeholder 2">
            <a:extLst>
              <a:ext uri="{FF2B5EF4-FFF2-40B4-BE49-F238E27FC236}">
                <a16:creationId xmlns:a16="http://schemas.microsoft.com/office/drawing/2014/main" id="{7938F97A-4FF1-4D92-9280-9A65F8CFA1BF}"/>
              </a:ext>
            </a:extLst>
          </p:cNvPr>
          <p:cNvSpPr txBox="1">
            <a:spLocks/>
          </p:cNvSpPr>
          <p:nvPr/>
        </p:nvSpPr>
        <p:spPr>
          <a:xfrm>
            <a:off x="7950453" y="3429000"/>
            <a:ext cx="2196058" cy="2047805"/>
          </a:xfrm>
          <a:prstGeom prst="rect">
            <a:avLst/>
          </a:prstGeom>
        </p:spPr>
        <p:txBody>
          <a:bodyPr vert="horz" lIns="91440" tIns="45720" rIns="91440" bIns="45720" rtlCol="0">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342900" indent="-342900">
              <a:buFont typeface="Garamond" pitchFamily="18" charset="0"/>
              <a:buAutoNum type="arabicPeriod"/>
            </a:pPr>
            <a:r>
              <a:rPr lang="en-US" sz="1800" b="1" dirty="0">
                <a:solidFill>
                  <a:srgbClr val="C00000"/>
                </a:solidFill>
              </a:rPr>
              <a:t>Sign</a:t>
            </a:r>
          </a:p>
          <a:p>
            <a:pPr marL="342900" indent="-342900">
              <a:buFont typeface="Garamond" pitchFamily="18" charset="0"/>
              <a:buAutoNum type="arabicPeriod"/>
            </a:pPr>
            <a:r>
              <a:rPr lang="en-US" sz="1800" b="1" dirty="0">
                <a:solidFill>
                  <a:srgbClr val="C00000"/>
                </a:solidFill>
              </a:rPr>
              <a:t>Symptom</a:t>
            </a:r>
          </a:p>
          <a:p>
            <a:pPr marL="342900" indent="-342900">
              <a:buFont typeface="Garamond" pitchFamily="18" charset="0"/>
              <a:buAutoNum type="arabicPeriod"/>
            </a:pPr>
            <a:r>
              <a:rPr lang="en-US" sz="1800" b="1" dirty="0">
                <a:solidFill>
                  <a:srgbClr val="C00000"/>
                </a:solidFill>
              </a:rPr>
              <a:t>Sign</a:t>
            </a:r>
          </a:p>
          <a:p>
            <a:pPr marL="342900" indent="-342900">
              <a:buFont typeface="Garamond" pitchFamily="18" charset="0"/>
              <a:buAutoNum type="arabicPeriod"/>
            </a:pPr>
            <a:r>
              <a:rPr lang="en-US" sz="1800" b="1" dirty="0">
                <a:solidFill>
                  <a:srgbClr val="C00000"/>
                </a:solidFill>
              </a:rPr>
              <a:t>Sign</a:t>
            </a:r>
          </a:p>
          <a:p>
            <a:pPr marL="342900" indent="-342900">
              <a:buFont typeface="Garamond" pitchFamily="18" charset="0"/>
              <a:buAutoNum type="arabicPeriod"/>
            </a:pPr>
            <a:r>
              <a:rPr lang="en-US" sz="1800" b="1" dirty="0">
                <a:solidFill>
                  <a:srgbClr val="C00000"/>
                </a:solidFill>
              </a:rPr>
              <a:t>Symptom</a:t>
            </a:r>
          </a:p>
        </p:txBody>
      </p:sp>
    </p:spTree>
    <p:extLst>
      <p:ext uri="{BB962C8B-B14F-4D97-AF65-F5344CB8AC3E}">
        <p14:creationId xmlns:p14="http://schemas.microsoft.com/office/powerpoint/2010/main" val="29849503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5">
                                            <p:txEl>
                                              <p:pRg st="0" end="0"/>
                                            </p:txEl>
                                          </p:spTgt>
                                        </p:tgtEl>
                                        <p:attrNameLst>
                                          <p:attrName>style.visibility</p:attrName>
                                        </p:attrNameLst>
                                      </p:cBhvr>
                                      <p:to>
                                        <p:strVal val="visible"/>
                                      </p:to>
                                    </p:set>
                                    <p:anim calcmode="lin" valueType="num">
                                      <p:cBhvr additive="base">
                                        <p:cTn id="3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5">
                                            <p:txEl>
                                              <p:pRg st="1" end="1"/>
                                            </p:txEl>
                                          </p:spTgt>
                                        </p:tgtEl>
                                        <p:attrNameLst>
                                          <p:attrName>style.visibility</p:attrName>
                                        </p:attrNameLst>
                                      </p:cBhvr>
                                      <p:to>
                                        <p:strVal val="visible"/>
                                      </p:to>
                                    </p:set>
                                    <p:anim calcmode="lin" valueType="num">
                                      <p:cBhvr additive="base">
                                        <p:cTn id="43"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5">
                                            <p:txEl>
                                              <p:pRg st="2" end="2"/>
                                            </p:txEl>
                                          </p:spTgt>
                                        </p:tgtEl>
                                        <p:attrNameLst>
                                          <p:attrName>style.visibility</p:attrName>
                                        </p:attrNameLst>
                                      </p:cBhvr>
                                      <p:to>
                                        <p:strVal val="visible"/>
                                      </p:to>
                                    </p:set>
                                    <p:anim calcmode="lin" valueType="num">
                                      <p:cBhvr additive="base">
                                        <p:cTn id="49"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5">
                                            <p:txEl>
                                              <p:pRg st="3" end="3"/>
                                            </p:txEl>
                                          </p:spTgt>
                                        </p:tgtEl>
                                        <p:attrNameLst>
                                          <p:attrName>style.visibility</p:attrName>
                                        </p:attrNameLst>
                                      </p:cBhvr>
                                      <p:to>
                                        <p:strVal val="visible"/>
                                      </p:to>
                                    </p:set>
                                    <p:anim calcmode="lin" valueType="num">
                                      <p:cBhvr additive="base">
                                        <p:cTn id="55" dur="500" fill="hold"/>
                                        <p:tgtEl>
                                          <p:spTgt spid="15">
                                            <p:txEl>
                                              <p:pRg st="3" end="3"/>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5">
                                            <p:txEl>
                                              <p:pRg st="4" end="4"/>
                                            </p:txEl>
                                          </p:spTgt>
                                        </p:tgtEl>
                                        <p:attrNameLst>
                                          <p:attrName>style.visibility</p:attrName>
                                        </p:attrNameLst>
                                      </p:cBhvr>
                                      <p:to>
                                        <p:strVal val="visible"/>
                                      </p:to>
                                    </p:set>
                                    <p:anim calcmode="lin" valueType="num">
                                      <p:cBhvr additive="base">
                                        <p:cTn id="61" dur="500" fill="hold"/>
                                        <p:tgtEl>
                                          <p:spTgt spid="15">
                                            <p:txEl>
                                              <p:pRg st="4" end="4"/>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5">
                                            <p:txEl>
                                              <p:pRg st="5" end="5"/>
                                            </p:txEl>
                                          </p:spTgt>
                                        </p:tgtEl>
                                        <p:attrNameLst>
                                          <p:attrName>style.visibility</p:attrName>
                                        </p:attrNameLst>
                                      </p:cBhvr>
                                      <p:to>
                                        <p:strVal val="visible"/>
                                      </p:to>
                                    </p:set>
                                    <p:anim calcmode="lin" valueType="num">
                                      <p:cBhvr additive="base">
                                        <p:cTn id="67" dur="500" fill="hold"/>
                                        <p:tgtEl>
                                          <p:spTgt spid="15">
                                            <p:txEl>
                                              <p:pRg st="5" end="5"/>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18">
                                            <p:txEl>
                                              <p:pRg st="0" end="0"/>
                                            </p:txEl>
                                          </p:spTgt>
                                        </p:tgtEl>
                                        <p:attrNameLst>
                                          <p:attrName>style.visibility</p:attrName>
                                        </p:attrNameLst>
                                      </p:cBhvr>
                                      <p:to>
                                        <p:strVal val="visible"/>
                                      </p:to>
                                    </p:set>
                                    <p:anim calcmode="lin" valueType="num">
                                      <p:cBhvr additive="base">
                                        <p:cTn id="7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18">
                                            <p:txEl>
                                              <p:pRg st="1" end="1"/>
                                            </p:txEl>
                                          </p:spTgt>
                                        </p:tgtEl>
                                        <p:attrNameLst>
                                          <p:attrName>style.visibility</p:attrName>
                                        </p:attrNameLst>
                                      </p:cBhvr>
                                      <p:to>
                                        <p:strVal val="visible"/>
                                      </p:to>
                                    </p:set>
                                    <p:anim calcmode="lin" valueType="num">
                                      <p:cBhvr additive="base">
                                        <p:cTn id="79"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18">
                                            <p:txEl>
                                              <p:pRg st="2" end="2"/>
                                            </p:txEl>
                                          </p:spTgt>
                                        </p:tgtEl>
                                        <p:attrNameLst>
                                          <p:attrName>style.visibility</p:attrName>
                                        </p:attrNameLst>
                                      </p:cBhvr>
                                      <p:to>
                                        <p:strVal val="visible"/>
                                      </p:to>
                                    </p:set>
                                    <p:anim calcmode="lin" valueType="num">
                                      <p:cBhvr additive="base">
                                        <p:cTn id="85" dur="500" fill="hold"/>
                                        <p:tgtEl>
                                          <p:spTgt spid="18">
                                            <p:txEl>
                                              <p:pRg st="2" end="2"/>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1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18">
                                            <p:txEl>
                                              <p:pRg st="3" end="3"/>
                                            </p:txEl>
                                          </p:spTgt>
                                        </p:tgtEl>
                                        <p:attrNameLst>
                                          <p:attrName>style.visibility</p:attrName>
                                        </p:attrNameLst>
                                      </p:cBhvr>
                                      <p:to>
                                        <p:strVal val="visible"/>
                                      </p:to>
                                    </p:set>
                                    <p:anim calcmode="lin" valueType="num">
                                      <p:cBhvr additive="base">
                                        <p:cTn id="91" dur="500" fill="hold"/>
                                        <p:tgtEl>
                                          <p:spTgt spid="18">
                                            <p:txEl>
                                              <p:pRg st="3" end="3"/>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1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18">
                                            <p:txEl>
                                              <p:pRg st="4" end="4"/>
                                            </p:txEl>
                                          </p:spTgt>
                                        </p:tgtEl>
                                        <p:attrNameLst>
                                          <p:attrName>style.visibility</p:attrName>
                                        </p:attrNameLst>
                                      </p:cBhvr>
                                      <p:to>
                                        <p:strVal val="visible"/>
                                      </p:to>
                                    </p:set>
                                    <p:anim calcmode="lin" valueType="num">
                                      <p:cBhvr additive="base">
                                        <p:cTn id="97" dur="500" fill="hold"/>
                                        <p:tgtEl>
                                          <p:spTgt spid="18">
                                            <p:txEl>
                                              <p:pRg st="4" end="4"/>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1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61BB45-6762-46AA-8861-1D48E66C9E36}"/>
              </a:ext>
            </a:extLst>
          </p:cNvPr>
          <p:cNvPicPr>
            <a:picLocks noChangeAspect="1"/>
          </p:cNvPicPr>
          <p:nvPr/>
        </p:nvPicPr>
        <p:blipFill>
          <a:blip r:embed="rId2"/>
          <a:stretch>
            <a:fillRect/>
          </a:stretch>
        </p:blipFill>
        <p:spPr>
          <a:xfrm>
            <a:off x="2181694" y="591721"/>
            <a:ext cx="7543800" cy="3590925"/>
          </a:xfrm>
          <a:prstGeom prst="rect">
            <a:avLst/>
          </a:prstGeom>
          <a:ln>
            <a:noFill/>
          </a:ln>
          <a:effectLst>
            <a:softEdge rad="112500"/>
          </a:effectLst>
        </p:spPr>
      </p:pic>
      <p:sp>
        <p:nvSpPr>
          <p:cNvPr id="11" name="Rectangle: Rounded Corners 10">
            <a:extLst>
              <a:ext uri="{FF2B5EF4-FFF2-40B4-BE49-F238E27FC236}">
                <a16:creationId xmlns:a16="http://schemas.microsoft.com/office/drawing/2014/main" id="{6311C8C9-D725-4C06-BDEF-5B2004C38021}"/>
              </a:ext>
            </a:extLst>
          </p:cNvPr>
          <p:cNvSpPr/>
          <p:nvPr/>
        </p:nvSpPr>
        <p:spPr>
          <a:xfrm>
            <a:off x="6704350" y="303551"/>
            <a:ext cx="4425847" cy="1015583"/>
          </a:xfrm>
          <a:prstGeom prst="roundRect">
            <a:avLst/>
          </a:prstGeom>
          <a:noFill/>
          <a:ln>
            <a:noFill/>
          </a:ln>
        </p:spPr>
        <p:style>
          <a:lnRef idx="0">
            <a:scrgbClr r="0" g="0" b="0"/>
          </a:lnRef>
          <a:fillRef idx="0">
            <a:scrgbClr r="0" g="0" b="0"/>
          </a:fillRef>
          <a:effectRef idx="0">
            <a:scrgbClr r="0" g="0" b="0"/>
          </a:effectRef>
          <a:fontRef idx="minor">
            <a:schemeClr val="accent1"/>
          </a:fontRef>
        </p:style>
        <p:txBody>
          <a:bodyPr rtlCol="1" anchor="ctr"/>
          <a:lstStyle/>
          <a:p>
            <a:pPr algn="ctr"/>
            <a:r>
              <a:rPr lang="en-US" b="0" i="0" dirty="0">
                <a:solidFill>
                  <a:srgbClr val="C00000"/>
                </a:solidFill>
                <a:effectLst/>
                <a:latin typeface="Source Sans Pro" panose="020B0503030403020204" pitchFamily="34" charset="0"/>
              </a:rPr>
              <a:t>to make something, especially something bad, happen suddenly or sooner than it should</a:t>
            </a:r>
            <a:endParaRPr lang="ar-IQ" dirty="0">
              <a:solidFill>
                <a:srgbClr val="C00000"/>
              </a:solidFill>
            </a:endParaRPr>
          </a:p>
        </p:txBody>
      </p:sp>
      <p:sp>
        <p:nvSpPr>
          <p:cNvPr id="17" name="Rectangle: Rounded Corners 16">
            <a:extLst>
              <a:ext uri="{FF2B5EF4-FFF2-40B4-BE49-F238E27FC236}">
                <a16:creationId xmlns:a16="http://schemas.microsoft.com/office/drawing/2014/main" id="{B77FD783-21EB-4959-9801-64E5DEACCA53}"/>
              </a:ext>
            </a:extLst>
          </p:cNvPr>
          <p:cNvSpPr/>
          <p:nvPr/>
        </p:nvSpPr>
        <p:spPr>
          <a:xfrm>
            <a:off x="5314013" y="2968052"/>
            <a:ext cx="1221698" cy="262328"/>
          </a:xfrm>
          <a:prstGeom prst="roundRect">
            <a:avLst>
              <a:gd name="adj" fmla="val 0"/>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1" anchor="ctr"/>
          <a:lstStyle/>
          <a:p>
            <a:pPr algn="ctr"/>
            <a:endParaRPr lang="ar-IQ" dirty="0"/>
          </a:p>
        </p:txBody>
      </p:sp>
      <p:sp>
        <p:nvSpPr>
          <p:cNvPr id="2" name="Rectangle: Rounded Corners 1">
            <a:extLst>
              <a:ext uri="{FF2B5EF4-FFF2-40B4-BE49-F238E27FC236}">
                <a16:creationId xmlns:a16="http://schemas.microsoft.com/office/drawing/2014/main" id="{9CB4918D-7398-4942-8A09-F5559A736FE9}"/>
              </a:ext>
            </a:extLst>
          </p:cNvPr>
          <p:cNvSpPr/>
          <p:nvPr/>
        </p:nvSpPr>
        <p:spPr>
          <a:xfrm>
            <a:off x="6917960" y="3155430"/>
            <a:ext cx="1008087" cy="667062"/>
          </a:xfrm>
          <a:prstGeom prst="roundRect">
            <a:avLst/>
          </a:prstGeom>
          <a:noFill/>
          <a:ln>
            <a:noFill/>
          </a:ln>
        </p:spPr>
        <p:style>
          <a:lnRef idx="0">
            <a:scrgbClr r="0" g="0" b="0"/>
          </a:lnRef>
          <a:fillRef idx="0">
            <a:scrgbClr r="0" g="0" b="0"/>
          </a:fillRef>
          <a:effectRef idx="0">
            <a:scrgbClr r="0" g="0" b="0"/>
          </a:effectRef>
          <a:fontRef idx="minor">
            <a:schemeClr val="accent2"/>
          </a:fontRef>
        </p:style>
        <p:txBody>
          <a:bodyPr rtlCol="1" anchor="ctr"/>
          <a:lstStyle/>
          <a:p>
            <a:pPr algn="ctr"/>
            <a:r>
              <a:rPr lang="en-US" sz="2400" b="1" dirty="0"/>
              <a:t>start</a:t>
            </a:r>
            <a:endParaRPr lang="ar-IQ" b="1" dirty="0"/>
          </a:p>
        </p:txBody>
      </p:sp>
      <p:sp>
        <p:nvSpPr>
          <p:cNvPr id="3" name="Rectangle: Rounded Corners 2">
            <a:extLst>
              <a:ext uri="{FF2B5EF4-FFF2-40B4-BE49-F238E27FC236}">
                <a16:creationId xmlns:a16="http://schemas.microsoft.com/office/drawing/2014/main" id="{22753855-B336-4551-9CBD-F92163CAE50F}"/>
              </a:ext>
            </a:extLst>
          </p:cNvPr>
          <p:cNvSpPr/>
          <p:nvPr/>
        </p:nvSpPr>
        <p:spPr>
          <a:xfrm>
            <a:off x="9220198" y="3488961"/>
            <a:ext cx="1959341" cy="562131"/>
          </a:xfrm>
          <a:prstGeom prst="roundRect">
            <a:avLst/>
          </a:prstGeom>
          <a:noFill/>
          <a:ln>
            <a:noFill/>
          </a:ln>
        </p:spPr>
        <p:style>
          <a:lnRef idx="0">
            <a:scrgbClr r="0" g="0" b="0"/>
          </a:lnRef>
          <a:fillRef idx="0">
            <a:scrgbClr r="0" g="0" b="0"/>
          </a:fillRef>
          <a:effectRef idx="0">
            <a:scrgbClr r="0" g="0" b="0"/>
          </a:effectRef>
          <a:fontRef idx="minor">
            <a:schemeClr val="accent2"/>
          </a:fontRef>
        </p:style>
        <p:txBody>
          <a:bodyPr rtlCol="1" anchor="ctr"/>
          <a:lstStyle/>
          <a:p>
            <a:pPr algn="ctr"/>
            <a:r>
              <a:rPr lang="en-US" sz="2400" b="1" dirty="0"/>
              <a:t>precipitate</a:t>
            </a:r>
            <a:endParaRPr lang="ar-IQ" b="1" dirty="0"/>
          </a:p>
        </p:txBody>
      </p:sp>
    </p:spTree>
    <p:extLst>
      <p:ext uri="{BB962C8B-B14F-4D97-AF65-F5344CB8AC3E}">
        <p14:creationId xmlns:p14="http://schemas.microsoft.com/office/powerpoint/2010/main" val="40593569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animBg="1"/>
      <p:bldP spid="2"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18390D-DD6B-47E7-AA0D-468CA8966F17}"/>
              </a:ext>
            </a:extLst>
          </p:cNvPr>
          <p:cNvPicPr>
            <a:picLocks noChangeAspect="1"/>
          </p:cNvPicPr>
          <p:nvPr/>
        </p:nvPicPr>
        <p:blipFill>
          <a:blip r:embed="rId2"/>
          <a:stretch>
            <a:fillRect/>
          </a:stretch>
        </p:blipFill>
        <p:spPr>
          <a:xfrm>
            <a:off x="1317496" y="118281"/>
            <a:ext cx="7248525" cy="6486525"/>
          </a:xfrm>
          <a:prstGeom prst="rect">
            <a:avLst/>
          </a:prstGeom>
          <a:ln>
            <a:noFill/>
          </a:ln>
          <a:effectLst>
            <a:softEdge rad="112500"/>
          </a:effectLst>
        </p:spPr>
      </p:pic>
      <p:sp>
        <p:nvSpPr>
          <p:cNvPr id="6" name="Rectangle: Rounded Corners 5">
            <a:extLst>
              <a:ext uri="{FF2B5EF4-FFF2-40B4-BE49-F238E27FC236}">
                <a16:creationId xmlns:a16="http://schemas.microsoft.com/office/drawing/2014/main" id="{855B67E1-8FE8-4E1C-B480-2A363E285694}"/>
              </a:ext>
            </a:extLst>
          </p:cNvPr>
          <p:cNvSpPr/>
          <p:nvPr/>
        </p:nvSpPr>
        <p:spPr>
          <a:xfrm>
            <a:off x="8735517" y="2330971"/>
            <a:ext cx="2836889" cy="4138923"/>
          </a:xfrm>
          <a:prstGeom prst="roundRect">
            <a:avLst/>
          </a:prstGeom>
          <a:ln/>
        </p:spPr>
        <p:style>
          <a:lnRef idx="1">
            <a:schemeClr val="accent1"/>
          </a:lnRef>
          <a:fillRef idx="2">
            <a:schemeClr val="accent1"/>
          </a:fillRef>
          <a:effectRef idx="1">
            <a:schemeClr val="accent1"/>
          </a:effectRef>
          <a:fontRef idx="minor">
            <a:schemeClr val="dk1"/>
          </a:fontRef>
        </p:style>
        <p:txBody>
          <a:bodyPr rtlCol="1" anchor="ctr"/>
          <a:lstStyle/>
          <a:p>
            <a:pPr marL="342900" indent="-342900">
              <a:lnSpc>
                <a:spcPct val="150000"/>
              </a:lnSpc>
              <a:buAutoNum type="arabicPeriod"/>
            </a:pPr>
            <a:r>
              <a:rPr lang="en-US" dirty="0"/>
              <a:t>do</a:t>
            </a:r>
          </a:p>
          <a:p>
            <a:pPr marL="342900" indent="-342900">
              <a:lnSpc>
                <a:spcPct val="150000"/>
              </a:lnSpc>
              <a:buAutoNum type="arabicPeriod"/>
            </a:pPr>
            <a:r>
              <a:rPr lang="en-US" dirty="0"/>
              <a:t>has got</a:t>
            </a:r>
          </a:p>
          <a:p>
            <a:pPr marL="342900" indent="-342900">
              <a:lnSpc>
                <a:spcPct val="150000"/>
              </a:lnSpc>
              <a:buAutoNum type="arabicPeriod"/>
            </a:pPr>
            <a:r>
              <a:rPr lang="en-US" dirty="0"/>
              <a:t>avoid</a:t>
            </a:r>
          </a:p>
          <a:p>
            <a:pPr marL="342900" indent="-342900">
              <a:lnSpc>
                <a:spcPct val="150000"/>
              </a:lnSpc>
              <a:buAutoNum type="arabicPeriod"/>
            </a:pPr>
            <a:r>
              <a:rPr lang="en-US" dirty="0"/>
              <a:t>prone (liable)</a:t>
            </a:r>
          </a:p>
          <a:p>
            <a:pPr marL="342900" indent="-342900">
              <a:lnSpc>
                <a:spcPct val="150000"/>
              </a:lnSpc>
              <a:buAutoNum type="arabicPeriod"/>
            </a:pPr>
            <a:r>
              <a:rPr lang="en-US" dirty="0"/>
              <a:t>comes and goes</a:t>
            </a:r>
          </a:p>
          <a:p>
            <a:pPr marL="342900" indent="-342900">
              <a:lnSpc>
                <a:spcPct val="150000"/>
              </a:lnSpc>
              <a:buAutoNum type="arabicPeriod"/>
            </a:pPr>
            <a:r>
              <a:rPr lang="en-US" dirty="0"/>
              <a:t>there all the time</a:t>
            </a:r>
          </a:p>
          <a:p>
            <a:pPr marL="342900" indent="-342900">
              <a:lnSpc>
                <a:spcPct val="150000"/>
              </a:lnSpc>
              <a:buAutoNum type="arabicPeriod"/>
            </a:pPr>
            <a:r>
              <a:rPr lang="en-US" dirty="0"/>
              <a:t>stick to</a:t>
            </a:r>
          </a:p>
          <a:p>
            <a:pPr marL="342900" indent="-342900">
              <a:lnSpc>
                <a:spcPct val="150000"/>
              </a:lnSpc>
              <a:buAutoNum type="arabicPeriod"/>
            </a:pPr>
            <a:r>
              <a:rPr lang="en-US" dirty="0"/>
              <a:t>admitted</a:t>
            </a:r>
          </a:p>
          <a:p>
            <a:pPr marL="342900" indent="-342900">
              <a:lnSpc>
                <a:spcPct val="150000"/>
              </a:lnSpc>
              <a:buAutoNum type="arabicPeriod"/>
            </a:pPr>
            <a:r>
              <a:rPr lang="en-US" dirty="0"/>
              <a:t>booked</a:t>
            </a:r>
          </a:p>
        </p:txBody>
      </p:sp>
    </p:spTree>
    <p:extLst>
      <p:ext uri="{BB962C8B-B14F-4D97-AF65-F5344CB8AC3E}">
        <p14:creationId xmlns:p14="http://schemas.microsoft.com/office/powerpoint/2010/main" val="1308051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 calcmode="lin" valueType="num">
                                      <p:cBhvr additive="base">
                                        <p:cTn id="3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
                                            <p:txEl>
                                              <p:pRg st="6" end="6"/>
                                            </p:txEl>
                                          </p:spTgt>
                                        </p:tgtEl>
                                        <p:attrNameLst>
                                          <p:attrName>style.visibility</p:attrName>
                                        </p:attrNameLst>
                                      </p:cBhvr>
                                      <p:to>
                                        <p:strVal val="visible"/>
                                      </p:to>
                                    </p:set>
                                    <p:anim calcmode="lin" valueType="num">
                                      <p:cBhvr additive="base">
                                        <p:cTn id="43"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6">
                                            <p:txEl>
                                              <p:pRg st="7" end="7"/>
                                            </p:txEl>
                                          </p:spTgt>
                                        </p:tgtEl>
                                        <p:attrNameLst>
                                          <p:attrName>style.visibility</p:attrName>
                                        </p:attrNameLst>
                                      </p:cBhvr>
                                      <p:to>
                                        <p:strVal val="visible"/>
                                      </p:to>
                                    </p:set>
                                    <p:anim calcmode="lin" valueType="num">
                                      <p:cBhvr additive="base">
                                        <p:cTn id="49"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6">
                                            <p:txEl>
                                              <p:pRg st="8" end="8"/>
                                            </p:txEl>
                                          </p:spTgt>
                                        </p:tgtEl>
                                        <p:attrNameLst>
                                          <p:attrName>style.visibility</p:attrName>
                                        </p:attrNameLst>
                                      </p:cBhvr>
                                      <p:to>
                                        <p:strVal val="visible"/>
                                      </p:to>
                                    </p:set>
                                    <p:anim calcmode="lin" valueType="num">
                                      <p:cBhvr additive="base">
                                        <p:cTn id="55"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521F1D-3C04-4801-840F-FA02F984CDEA}"/>
              </a:ext>
            </a:extLst>
          </p:cNvPr>
          <p:cNvPicPr>
            <a:picLocks noChangeAspect="1"/>
          </p:cNvPicPr>
          <p:nvPr/>
        </p:nvPicPr>
        <p:blipFill>
          <a:blip r:embed="rId2"/>
          <a:stretch>
            <a:fillRect/>
          </a:stretch>
        </p:blipFill>
        <p:spPr>
          <a:xfrm>
            <a:off x="1117236" y="382248"/>
            <a:ext cx="9315410" cy="539567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45882672"/>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CB46F2-5B0E-41C2-9638-B25DAD346165}"/>
              </a:ext>
            </a:extLst>
          </p:cNvPr>
          <p:cNvPicPr>
            <a:picLocks noChangeAspect="1"/>
          </p:cNvPicPr>
          <p:nvPr/>
        </p:nvPicPr>
        <p:blipFill>
          <a:blip r:embed="rId4"/>
          <a:stretch>
            <a:fillRect/>
          </a:stretch>
        </p:blipFill>
        <p:spPr>
          <a:xfrm>
            <a:off x="1984635" y="1260188"/>
            <a:ext cx="7808574" cy="387394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 name="10 Listening 3 - Short questions in the general history">
            <a:hlinkClick r:id="" action="ppaction://media"/>
            <a:extLst>
              <a:ext uri="{FF2B5EF4-FFF2-40B4-BE49-F238E27FC236}">
                <a16:creationId xmlns:a16="http://schemas.microsoft.com/office/drawing/2014/main" id="{0B0C431D-1FFB-43B8-B426-D057E3B9C7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77731" y="272321"/>
            <a:ext cx="570069" cy="570069"/>
          </a:xfrm>
          <a:prstGeom prst="rect">
            <a:avLst/>
          </a:prstGeom>
          <a:ln w="88900" cap="sq" cmpd="thickThin">
            <a:solidFill>
              <a:srgbClr val="000000"/>
            </a:solidFill>
            <a:prstDash val="solid"/>
            <a:miter lim="800000"/>
          </a:ln>
          <a:effectLst>
            <a:innerShdw blurRad="76200">
              <a:srgbClr val="000000"/>
            </a:innerShdw>
          </a:effectLst>
        </p:spPr>
      </p:pic>
      <p:sp>
        <p:nvSpPr>
          <p:cNvPr id="3" name="Rectangle: Rounded Corners 2">
            <a:extLst>
              <a:ext uri="{FF2B5EF4-FFF2-40B4-BE49-F238E27FC236}">
                <a16:creationId xmlns:a16="http://schemas.microsoft.com/office/drawing/2014/main" id="{7C7EF40E-978B-4FD2-907B-54E1AFA590F2}"/>
              </a:ext>
            </a:extLst>
          </p:cNvPr>
          <p:cNvSpPr/>
          <p:nvPr/>
        </p:nvSpPr>
        <p:spPr>
          <a:xfrm>
            <a:off x="6813250" y="3770027"/>
            <a:ext cx="4549515" cy="1146748"/>
          </a:xfrm>
          <a:prstGeom prst="roundRect">
            <a:avLst/>
          </a:prstGeom>
          <a:noFill/>
          <a:ln>
            <a:noFill/>
          </a:ln>
        </p:spPr>
        <p:style>
          <a:lnRef idx="0">
            <a:scrgbClr r="0" g="0" b="0"/>
          </a:lnRef>
          <a:fillRef idx="0">
            <a:scrgbClr r="0" g="0" b="0"/>
          </a:fillRef>
          <a:effectRef idx="0">
            <a:scrgbClr r="0" g="0" b="0"/>
          </a:effectRef>
          <a:fontRef idx="minor">
            <a:schemeClr val="accent2"/>
          </a:fontRef>
        </p:style>
        <p:txBody>
          <a:bodyPr rtlCol="1" anchor="ctr"/>
          <a:lstStyle/>
          <a:p>
            <a:r>
              <a:rPr lang="en-US" sz="2000" b="1" dirty="0"/>
              <a:t>Is your appetite OK?</a:t>
            </a:r>
          </a:p>
          <a:p>
            <a:r>
              <a:rPr lang="en-US" sz="2000" b="1" dirty="0"/>
              <a:t>Bowels OK?</a:t>
            </a:r>
          </a:p>
          <a:p>
            <a:r>
              <a:rPr lang="en-US" sz="2000" b="1" dirty="0"/>
              <a:t>Waterworks OK?</a:t>
            </a:r>
          </a:p>
          <a:p>
            <a:r>
              <a:rPr lang="en-US" sz="2000" b="1" dirty="0"/>
              <a:t>Sleeping OK?</a:t>
            </a:r>
            <a:endParaRPr lang="ar-IQ" sz="2000" b="1" dirty="0"/>
          </a:p>
        </p:txBody>
      </p:sp>
      <p:sp>
        <p:nvSpPr>
          <p:cNvPr id="4" name="Rectangle: Rounded Corners 3">
            <a:extLst>
              <a:ext uri="{FF2B5EF4-FFF2-40B4-BE49-F238E27FC236}">
                <a16:creationId xmlns:a16="http://schemas.microsoft.com/office/drawing/2014/main" id="{B2905756-A35D-4129-96B1-116E60BD02A1}"/>
              </a:ext>
            </a:extLst>
          </p:cNvPr>
          <p:cNvSpPr/>
          <p:nvPr/>
        </p:nvSpPr>
        <p:spPr>
          <a:xfrm>
            <a:off x="389743" y="164892"/>
            <a:ext cx="5561351" cy="906905"/>
          </a:xfrm>
          <a:prstGeom prst="roundRec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en-US" sz="2800" b="1" dirty="0"/>
              <a:t>waterworks</a:t>
            </a:r>
            <a:r>
              <a:rPr lang="en-US" sz="2800" dirty="0"/>
              <a:t>: The urinary system</a:t>
            </a:r>
            <a:endParaRPr lang="ar-IQ" sz="2800" dirty="0"/>
          </a:p>
        </p:txBody>
      </p:sp>
    </p:spTree>
    <p:extLst>
      <p:ext uri="{BB962C8B-B14F-4D97-AF65-F5344CB8AC3E}">
        <p14:creationId xmlns:p14="http://schemas.microsoft.com/office/powerpoint/2010/main" val="31739003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36331" fill="hold"/>
                                        <p:tgtEl>
                                          <p:spTgt spid="2"/>
                                        </p:tgtEl>
                                      </p:cBhvr>
                                    </p:cmd>
                                  </p:childTnLst>
                                </p:cTn>
                              </p:par>
                            </p:childTnLst>
                          </p:cTn>
                        </p:par>
                      </p:childTnLst>
                    </p:cTn>
                  </p:par>
                </p:childTnLst>
              </p:cTn>
              <p:nextCondLst>
                <p:cond evt="onClick" delay="0">
                  <p:tgtEl>
                    <p:spTgt spid="2"/>
                  </p:tgtEl>
                </p:cond>
              </p:nextCondLst>
            </p:seq>
            <p:audio>
              <p:cMediaNode vol="80000">
                <p:cTn id="32"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11568B-83A6-4A0E-8C79-847825CB0997}"/>
              </a:ext>
            </a:extLst>
          </p:cNvPr>
          <p:cNvPicPr>
            <a:picLocks noChangeAspect="1"/>
          </p:cNvPicPr>
          <p:nvPr/>
        </p:nvPicPr>
        <p:blipFill>
          <a:blip r:embed="rId2"/>
          <a:stretch>
            <a:fillRect/>
          </a:stretch>
        </p:blipFill>
        <p:spPr>
          <a:xfrm>
            <a:off x="97514" y="144357"/>
            <a:ext cx="6775476" cy="6067425"/>
          </a:xfrm>
          <a:prstGeom prst="rect">
            <a:avLst/>
          </a:prstGeom>
          <a:ln w="88900" cap="sq" cmpd="thickThin">
            <a:solidFill>
              <a:srgbClr val="000000"/>
            </a:solidFill>
            <a:prstDash val="solid"/>
            <a:miter lim="800000"/>
          </a:ln>
          <a:effectLst>
            <a:innerShdw blurRad="76200">
              <a:srgbClr val="000000"/>
            </a:innerShdw>
          </a:effectLst>
        </p:spPr>
      </p:pic>
      <p:sp>
        <p:nvSpPr>
          <p:cNvPr id="6" name="Content Placeholder 5">
            <a:extLst>
              <a:ext uri="{FF2B5EF4-FFF2-40B4-BE49-F238E27FC236}">
                <a16:creationId xmlns:a16="http://schemas.microsoft.com/office/drawing/2014/main" id="{CA06D967-AEA7-41F4-9671-DD6BC1DB1B8E}"/>
              </a:ext>
            </a:extLst>
          </p:cNvPr>
          <p:cNvSpPr>
            <a:spLocks noGrp="1"/>
          </p:cNvSpPr>
          <p:nvPr>
            <p:ph sz="half" idx="2"/>
          </p:nvPr>
        </p:nvSpPr>
        <p:spPr>
          <a:xfrm>
            <a:off x="7000408" y="382249"/>
            <a:ext cx="5191592" cy="6333344"/>
          </a:xfrm>
        </p:spPr>
        <p:txBody>
          <a:bodyPr>
            <a:normAutofit/>
          </a:bodyPr>
          <a:lstStyle/>
          <a:p>
            <a:pPr marL="342900" indent="-342900">
              <a:buAutoNum type="arabicPeriod"/>
            </a:pPr>
            <a:r>
              <a:rPr lang="en-US" b="1" dirty="0"/>
              <a:t>Are you eating well? Have you been eating well?</a:t>
            </a:r>
          </a:p>
          <a:p>
            <a:pPr marL="342900" indent="-342900">
              <a:buAutoNum type="arabicPeriod"/>
            </a:pPr>
            <a:r>
              <a:rPr lang="en-US" b="1" dirty="0"/>
              <a:t>Is your appetite OK? Has your appetite been OK?</a:t>
            </a:r>
          </a:p>
          <a:p>
            <a:pPr marL="342900" indent="-342900">
              <a:buAutoNum type="arabicPeriod"/>
            </a:pPr>
            <a:r>
              <a:rPr lang="en-US" b="1" dirty="0"/>
              <a:t>Are you sleeping well? Have you been sleeping well?</a:t>
            </a:r>
          </a:p>
          <a:p>
            <a:pPr marL="342900" indent="-342900">
              <a:buAutoNum type="arabicPeriod"/>
            </a:pPr>
            <a:r>
              <a:rPr lang="en-US" b="1" dirty="0"/>
              <a:t>Are you/ Have you been passing water a lot?</a:t>
            </a:r>
          </a:p>
          <a:p>
            <a:pPr marL="342900" indent="-342900">
              <a:buAutoNum type="arabicPeriod"/>
            </a:pPr>
            <a:r>
              <a:rPr lang="en-US" b="1" dirty="0"/>
              <a:t>Are your periods OK? Have your periods been OK?</a:t>
            </a:r>
          </a:p>
          <a:p>
            <a:pPr marL="342900" indent="-342900">
              <a:buAutoNum type="arabicPeriod"/>
            </a:pPr>
            <a:r>
              <a:rPr lang="en-US" b="1" dirty="0"/>
              <a:t>Have you had any diarrhea?</a:t>
            </a:r>
          </a:p>
          <a:p>
            <a:pPr marL="342900" indent="-342900">
              <a:buAutoNum type="arabicPeriod"/>
            </a:pPr>
            <a:r>
              <a:rPr lang="en-US" b="1" dirty="0"/>
              <a:t>Have you lost any weight.</a:t>
            </a:r>
          </a:p>
          <a:p>
            <a:pPr marL="342900" indent="-342900">
              <a:buAutoNum type="arabicPeriod"/>
            </a:pPr>
            <a:r>
              <a:rPr lang="en-US" b="1" dirty="0"/>
              <a:t>Have you been living there long?</a:t>
            </a:r>
          </a:p>
          <a:p>
            <a:pPr marL="342900" indent="-342900">
              <a:buAutoNum type="arabicPeriod"/>
            </a:pPr>
            <a:r>
              <a:rPr lang="en-US" b="1" dirty="0"/>
              <a:t>Have you been keeping well?</a:t>
            </a:r>
          </a:p>
          <a:p>
            <a:pPr marL="342900" indent="-342900">
              <a:buAutoNum type="arabicPeriod"/>
            </a:pPr>
            <a:r>
              <a:rPr lang="en-US" b="1" dirty="0"/>
              <a:t>Are you/ Have you been OK in yourself?</a:t>
            </a:r>
          </a:p>
          <a:p>
            <a:pPr marL="342900" indent="-342900">
              <a:buAutoNum type="arabicPeriod"/>
            </a:pPr>
            <a:r>
              <a:rPr lang="en-US" b="1" dirty="0"/>
              <a:t>Have you been looking after yourself?</a:t>
            </a:r>
          </a:p>
          <a:p>
            <a:pPr marL="0" indent="0">
              <a:buNone/>
            </a:pPr>
            <a:endParaRPr lang="ar-IQ" dirty="0"/>
          </a:p>
        </p:txBody>
      </p:sp>
    </p:spTree>
    <p:extLst>
      <p:ext uri="{BB962C8B-B14F-4D97-AF65-F5344CB8AC3E}">
        <p14:creationId xmlns:p14="http://schemas.microsoft.com/office/powerpoint/2010/main" val="3925309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 calcmode="lin" valueType="num">
                                      <p:cBhvr additive="base">
                                        <p:cTn id="3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
                                            <p:txEl>
                                              <p:pRg st="6" end="6"/>
                                            </p:txEl>
                                          </p:spTgt>
                                        </p:tgtEl>
                                        <p:attrNameLst>
                                          <p:attrName>style.visibility</p:attrName>
                                        </p:attrNameLst>
                                      </p:cBhvr>
                                      <p:to>
                                        <p:strVal val="visible"/>
                                      </p:to>
                                    </p:set>
                                    <p:anim calcmode="lin" valueType="num">
                                      <p:cBhvr additive="base">
                                        <p:cTn id="43"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6">
                                            <p:txEl>
                                              <p:pRg st="7" end="7"/>
                                            </p:txEl>
                                          </p:spTgt>
                                        </p:tgtEl>
                                        <p:attrNameLst>
                                          <p:attrName>style.visibility</p:attrName>
                                        </p:attrNameLst>
                                      </p:cBhvr>
                                      <p:to>
                                        <p:strVal val="visible"/>
                                      </p:to>
                                    </p:set>
                                    <p:anim calcmode="lin" valueType="num">
                                      <p:cBhvr additive="base">
                                        <p:cTn id="49"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6">
                                            <p:txEl>
                                              <p:pRg st="8" end="8"/>
                                            </p:txEl>
                                          </p:spTgt>
                                        </p:tgtEl>
                                        <p:attrNameLst>
                                          <p:attrName>style.visibility</p:attrName>
                                        </p:attrNameLst>
                                      </p:cBhvr>
                                      <p:to>
                                        <p:strVal val="visible"/>
                                      </p:to>
                                    </p:set>
                                    <p:anim calcmode="lin" valueType="num">
                                      <p:cBhvr additive="base">
                                        <p:cTn id="55"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6">
                                            <p:txEl>
                                              <p:pRg st="9" end="9"/>
                                            </p:txEl>
                                          </p:spTgt>
                                        </p:tgtEl>
                                        <p:attrNameLst>
                                          <p:attrName>style.visibility</p:attrName>
                                        </p:attrNameLst>
                                      </p:cBhvr>
                                      <p:to>
                                        <p:strVal val="visible"/>
                                      </p:to>
                                    </p:set>
                                    <p:anim calcmode="lin" valueType="num">
                                      <p:cBhvr additive="base">
                                        <p:cTn id="61" dur="500" fill="hold"/>
                                        <p:tgtEl>
                                          <p:spTgt spid="6">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6">
                                            <p:txEl>
                                              <p:pRg st="10" end="10"/>
                                            </p:txEl>
                                          </p:spTgt>
                                        </p:tgtEl>
                                        <p:attrNameLst>
                                          <p:attrName>style.visibility</p:attrName>
                                        </p:attrNameLst>
                                      </p:cBhvr>
                                      <p:to>
                                        <p:strVal val="visible"/>
                                      </p:to>
                                    </p:set>
                                    <p:anim calcmode="lin" valueType="num">
                                      <p:cBhvr additive="base">
                                        <p:cTn id="67" dur="500" fill="hold"/>
                                        <p:tgtEl>
                                          <p:spTgt spid="6">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6">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67966EA-31BB-432D-A11D-B46C9B814BAC}"/>
              </a:ext>
            </a:extLst>
          </p:cNvPr>
          <p:cNvPicPr>
            <a:picLocks noChangeAspect="1"/>
          </p:cNvPicPr>
          <p:nvPr/>
        </p:nvPicPr>
        <p:blipFill>
          <a:blip r:embed="rId2"/>
          <a:stretch>
            <a:fillRect/>
          </a:stretch>
        </p:blipFill>
        <p:spPr>
          <a:xfrm>
            <a:off x="1147762" y="507713"/>
            <a:ext cx="9896475" cy="240982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750265039"/>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9B0024-9925-4DDB-AE66-3F297817AA51}"/>
              </a:ext>
            </a:extLst>
          </p:cNvPr>
          <p:cNvPicPr>
            <a:picLocks noChangeAspect="1"/>
          </p:cNvPicPr>
          <p:nvPr/>
        </p:nvPicPr>
        <p:blipFill>
          <a:blip r:embed="rId2"/>
          <a:stretch>
            <a:fillRect/>
          </a:stretch>
        </p:blipFill>
        <p:spPr>
          <a:xfrm>
            <a:off x="105006" y="499752"/>
            <a:ext cx="6105238" cy="1524242"/>
          </a:xfrm>
          <a:prstGeom prst="rect">
            <a:avLst/>
          </a:prstGeom>
        </p:spPr>
      </p:pic>
      <p:cxnSp>
        <p:nvCxnSpPr>
          <p:cNvPr id="13" name="Straight Connector 12">
            <a:extLst>
              <a:ext uri="{FF2B5EF4-FFF2-40B4-BE49-F238E27FC236}">
                <a16:creationId xmlns:a16="http://schemas.microsoft.com/office/drawing/2014/main" id="{B817B4B8-5E01-4B44-BC25-876D56C1214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0"/>
            <a:ext cx="0" cy="320040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BEC1C04-EEDA-4F7D-809D-A053D43E3432}"/>
              </a:ext>
            </a:extLst>
          </p:cNvPr>
          <p:cNvPicPr>
            <a:picLocks noChangeAspect="1"/>
          </p:cNvPicPr>
          <p:nvPr/>
        </p:nvPicPr>
        <p:blipFill>
          <a:blip r:embed="rId3"/>
          <a:stretch>
            <a:fillRect/>
          </a:stretch>
        </p:blipFill>
        <p:spPr>
          <a:xfrm>
            <a:off x="105006" y="4315866"/>
            <a:ext cx="3476394" cy="2042382"/>
          </a:xfrm>
          <a:prstGeom prst="rect">
            <a:avLst/>
          </a:prstGeom>
        </p:spPr>
      </p:pic>
      <p:cxnSp>
        <p:nvCxnSpPr>
          <p:cNvPr id="25" name="Straight Connector 14">
            <a:extLst>
              <a:ext uri="{FF2B5EF4-FFF2-40B4-BE49-F238E27FC236}">
                <a16:creationId xmlns:a16="http://schemas.microsoft.com/office/drawing/2014/main" id="{D683D1A4-93E5-4A4D-B103-8223A220EB2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21742" y="3200400"/>
            <a:ext cx="0" cy="365760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16">
            <a:extLst>
              <a:ext uri="{FF2B5EF4-FFF2-40B4-BE49-F238E27FC236}">
                <a16:creationId xmlns:a16="http://schemas.microsoft.com/office/drawing/2014/main" id="{B0E8ABF4-C289-489E-BEFB-3077F9D9C77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552330" y="3200400"/>
            <a:ext cx="0" cy="365760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18">
            <a:extLst>
              <a:ext uri="{FF2B5EF4-FFF2-40B4-BE49-F238E27FC236}">
                <a16:creationId xmlns:a16="http://schemas.microsoft.com/office/drawing/2014/main" id="{7989CFA0-35DD-4943-B365-488C66B9B19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3609790" y="3197412"/>
            <a:ext cx="4956048" cy="1754"/>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0">
            <a:extLst>
              <a:ext uri="{FF2B5EF4-FFF2-40B4-BE49-F238E27FC236}">
                <a16:creationId xmlns:a16="http://schemas.microsoft.com/office/drawing/2014/main" id="{688AD040-1A2B-4FB4-A345-7B9F3E5ED9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3994133"/>
            <a:ext cx="3602736" cy="1754"/>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2">
            <a:extLst>
              <a:ext uri="{FF2B5EF4-FFF2-40B4-BE49-F238E27FC236}">
                <a16:creationId xmlns:a16="http://schemas.microsoft.com/office/drawing/2014/main" id="{823B704A-724B-41D6-8F33-76939E727D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8534400" y="3994133"/>
            <a:ext cx="3657600" cy="1754"/>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EC7F0C45-FB3E-4698-993E-312B4CC753EF}"/>
              </a:ext>
            </a:extLst>
          </p:cNvPr>
          <p:cNvPicPr>
            <a:picLocks noChangeAspect="1"/>
          </p:cNvPicPr>
          <p:nvPr/>
        </p:nvPicPr>
        <p:blipFill>
          <a:blip r:embed="rId4"/>
          <a:stretch>
            <a:fillRect/>
          </a:stretch>
        </p:blipFill>
        <p:spPr>
          <a:xfrm>
            <a:off x="4790427" y="3332285"/>
            <a:ext cx="2452041" cy="3393830"/>
          </a:xfrm>
          <a:prstGeom prst="rect">
            <a:avLst/>
          </a:prstGeom>
        </p:spPr>
      </p:pic>
      <p:pic>
        <p:nvPicPr>
          <p:cNvPr id="6" name="Picture 5">
            <a:extLst>
              <a:ext uri="{FF2B5EF4-FFF2-40B4-BE49-F238E27FC236}">
                <a16:creationId xmlns:a16="http://schemas.microsoft.com/office/drawing/2014/main" id="{AFD49A28-B151-4E82-8307-FD212B679BCC}"/>
              </a:ext>
            </a:extLst>
          </p:cNvPr>
          <p:cNvPicPr>
            <a:picLocks noChangeAspect="1"/>
          </p:cNvPicPr>
          <p:nvPr/>
        </p:nvPicPr>
        <p:blipFill>
          <a:blip r:embed="rId5"/>
          <a:stretch>
            <a:fillRect/>
          </a:stretch>
        </p:blipFill>
        <p:spPr>
          <a:xfrm>
            <a:off x="6723535" y="131884"/>
            <a:ext cx="4824973" cy="2931171"/>
          </a:xfrm>
          <a:prstGeom prst="rect">
            <a:avLst/>
          </a:prstGeom>
        </p:spPr>
      </p:pic>
      <p:pic>
        <p:nvPicPr>
          <p:cNvPr id="8" name="Picture 7">
            <a:extLst>
              <a:ext uri="{FF2B5EF4-FFF2-40B4-BE49-F238E27FC236}">
                <a16:creationId xmlns:a16="http://schemas.microsoft.com/office/drawing/2014/main" id="{1F33D53C-6B96-4587-A3AC-C68390C07122}"/>
              </a:ext>
            </a:extLst>
          </p:cNvPr>
          <p:cNvPicPr>
            <a:picLocks noChangeAspect="1"/>
          </p:cNvPicPr>
          <p:nvPr/>
        </p:nvPicPr>
        <p:blipFill>
          <a:blip r:embed="rId6"/>
          <a:stretch>
            <a:fillRect/>
          </a:stretch>
        </p:blipFill>
        <p:spPr>
          <a:xfrm>
            <a:off x="8876724" y="4230129"/>
            <a:ext cx="3210270" cy="2495985"/>
          </a:xfrm>
          <a:prstGeom prst="rect">
            <a:avLst/>
          </a:prstGeom>
        </p:spPr>
      </p:pic>
      <p:pic>
        <p:nvPicPr>
          <p:cNvPr id="3" name="Picture 2">
            <a:extLst>
              <a:ext uri="{FF2B5EF4-FFF2-40B4-BE49-F238E27FC236}">
                <a16:creationId xmlns:a16="http://schemas.microsoft.com/office/drawing/2014/main" id="{D9718D59-8963-4DDB-AD21-0DD9E2914F5E}"/>
              </a:ext>
            </a:extLst>
          </p:cNvPr>
          <p:cNvPicPr>
            <a:picLocks noChangeAspect="1"/>
          </p:cNvPicPr>
          <p:nvPr/>
        </p:nvPicPr>
        <p:blipFill>
          <a:blip r:embed="rId7"/>
          <a:stretch>
            <a:fillRect/>
          </a:stretch>
        </p:blipFill>
        <p:spPr>
          <a:xfrm>
            <a:off x="-7257" y="3817412"/>
            <a:ext cx="3700919" cy="412717"/>
          </a:xfrm>
          <a:prstGeom prst="rect">
            <a:avLst/>
          </a:prstGeom>
        </p:spPr>
      </p:pic>
      <p:pic>
        <p:nvPicPr>
          <p:cNvPr id="10" name="Picture 9">
            <a:extLst>
              <a:ext uri="{FF2B5EF4-FFF2-40B4-BE49-F238E27FC236}">
                <a16:creationId xmlns:a16="http://schemas.microsoft.com/office/drawing/2014/main" id="{076931C5-83BF-4FEA-AA82-1CD77502A66E}"/>
              </a:ext>
            </a:extLst>
          </p:cNvPr>
          <p:cNvPicPr>
            <a:picLocks noChangeAspect="1"/>
          </p:cNvPicPr>
          <p:nvPr/>
        </p:nvPicPr>
        <p:blipFill>
          <a:blip r:embed="rId8"/>
          <a:stretch>
            <a:fillRect/>
          </a:stretch>
        </p:blipFill>
        <p:spPr>
          <a:xfrm>
            <a:off x="3942091" y="3227784"/>
            <a:ext cx="4271961" cy="402431"/>
          </a:xfrm>
          <a:prstGeom prst="rect">
            <a:avLst/>
          </a:prstGeom>
        </p:spPr>
      </p:pic>
      <p:pic>
        <p:nvPicPr>
          <p:cNvPr id="12" name="Picture 11">
            <a:extLst>
              <a:ext uri="{FF2B5EF4-FFF2-40B4-BE49-F238E27FC236}">
                <a16:creationId xmlns:a16="http://schemas.microsoft.com/office/drawing/2014/main" id="{4D744872-AF02-49DD-8DDE-F0EFF6FDEB6A}"/>
              </a:ext>
            </a:extLst>
          </p:cNvPr>
          <p:cNvPicPr>
            <a:picLocks noChangeAspect="1"/>
          </p:cNvPicPr>
          <p:nvPr/>
        </p:nvPicPr>
        <p:blipFill>
          <a:blip r:embed="rId9"/>
          <a:stretch>
            <a:fillRect/>
          </a:stretch>
        </p:blipFill>
        <p:spPr>
          <a:xfrm>
            <a:off x="7332743" y="2524740"/>
            <a:ext cx="3606555" cy="414266"/>
          </a:xfrm>
          <a:prstGeom prst="rect">
            <a:avLst/>
          </a:prstGeom>
        </p:spPr>
      </p:pic>
      <p:pic>
        <p:nvPicPr>
          <p:cNvPr id="15" name="Picture 14">
            <a:extLst>
              <a:ext uri="{FF2B5EF4-FFF2-40B4-BE49-F238E27FC236}">
                <a16:creationId xmlns:a16="http://schemas.microsoft.com/office/drawing/2014/main" id="{846D25A1-449C-42FE-B37C-6BD661ABB5A3}"/>
              </a:ext>
            </a:extLst>
          </p:cNvPr>
          <p:cNvPicPr>
            <a:picLocks noChangeAspect="1"/>
          </p:cNvPicPr>
          <p:nvPr/>
        </p:nvPicPr>
        <p:blipFill>
          <a:blip r:embed="rId10"/>
          <a:stretch>
            <a:fillRect/>
          </a:stretch>
        </p:blipFill>
        <p:spPr>
          <a:xfrm>
            <a:off x="9215016" y="6287045"/>
            <a:ext cx="2427187" cy="471468"/>
          </a:xfrm>
          <a:prstGeom prst="rect">
            <a:avLst/>
          </a:prstGeom>
        </p:spPr>
      </p:pic>
    </p:spTree>
    <p:extLst>
      <p:ext uri="{BB962C8B-B14F-4D97-AF65-F5344CB8AC3E}">
        <p14:creationId xmlns:p14="http://schemas.microsoft.com/office/powerpoint/2010/main" val="4263140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FB90B7-E6C9-4C92-AD18-E82C249535D9}"/>
              </a:ext>
            </a:extLst>
          </p:cNvPr>
          <p:cNvPicPr>
            <a:picLocks noChangeAspect="1"/>
          </p:cNvPicPr>
          <p:nvPr/>
        </p:nvPicPr>
        <p:blipFill>
          <a:blip r:embed="rId2"/>
          <a:stretch>
            <a:fillRect/>
          </a:stretch>
        </p:blipFill>
        <p:spPr>
          <a:xfrm>
            <a:off x="246050" y="1692080"/>
            <a:ext cx="3464016" cy="19712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5F2BDAAB-B12C-4087-AD0F-F92EBA3D0436}"/>
              </a:ext>
            </a:extLst>
          </p:cNvPr>
          <p:cNvPicPr>
            <a:picLocks noChangeAspect="1"/>
          </p:cNvPicPr>
          <p:nvPr/>
        </p:nvPicPr>
        <p:blipFill>
          <a:blip r:embed="rId3"/>
          <a:stretch>
            <a:fillRect/>
          </a:stretch>
        </p:blipFill>
        <p:spPr>
          <a:xfrm>
            <a:off x="156238" y="3741397"/>
            <a:ext cx="3743493" cy="19125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id="{8C230B18-AF25-42A8-88F1-15E24ADD8FE2}"/>
              </a:ext>
            </a:extLst>
          </p:cNvPr>
          <p:cNvPicPr>
            <a:picLocks noChangeAspect="1"/>
          </p:cNvPicPr>
          <p:nvPr/>
        </p:nvPicPr>
        <p:blipFill>
          <a:blip r:embed="rId4"/>
          <a:stretch>
            <a:fillRect/>
          </a:stretch>
        </p:blipFill>
        <p:spPr>
          <a:xfrm>
            <a:off x="2076267" y="11530"/>
            <a:ext cx="7578933" cy="744207"/>
          </a:xfrm>
          <a:prstGeom prst="rect">
            <a:avLst/>
          </a:prstGeom>
          <a:ln w="88900" cap="sq" cmpd="thickThin">
            <a:solidFill>
              <a:srgbClr val="000000"/>
            </a:solidFill>
            <a:prstDash val="solid"/>
            <a:miter lim="800000"/>
          </a:ln>
          <a:effectLst>
            <a:innerShdw blurRad="76200">
              <a:srgbClr val="000000"/>
            </a:innerShdw>
          </a:effectLst>
        </p:spPr>
      </p:pic>
      <p:sp>
        <p:nvSpPr>
          <p:cNvPr id="11" name="Content Placeholder 10">
            <a:extLst>
              <a:ext uri="{FF2B5EF4-FFF2-40B4-BE49-F238E27FC236}">
                <a16:creationId xmlns:a16="http://schemas.microsoft.com/office/drawing/2014/main" id="{CC663F9D-5BA2-485A-8208-E8D0995F14E8}"/>
              </a:ext>
            </a:extLst>
          </p:cNvPr>
          <p:cNvSpPr>
            <a:spLocks noGrp="1"/>
          </p:cNvSpPr>
          <p:nvPr>
            <p:ph idx="1"/>
          </p:nvPr>
        </p:nvSpPr>
        <p:spPr>
          <a:xfrm>
            <a:off x="2817733" y="930691"/>
            <a:ext cx="6096000" cy="1071797"/>
          </a:xfrm>
        </p:spPr>
        <p:txBody>
          <a:bodyPr>
            <a:normAutofit/>
          </a:bodyPr>
          <a:lstStyle/>
          <a:p>
            <a:pPr marL="0" indent="0">
              <a:buNone/>
            </a:pPr>
            <a:r>
              <a:rPr lang="en-US" sz="2800" b="1" i="0" dirty="0">
                <a:solidFill>
                  <a:srgbClr val="333333"/>
                </a:solidFill>
                <a:effectLst/>
                <a:latin typeface="Source Sans Pro" panose="020B0503030403020204" pitchFamily="34" charset="0"/>
              </a:rPr>
              <a:t>Read the text and do activity 1 and 2.</a:t>
            </a:r>
          </a:p>
          <a:p>
            <a:pPr marL="0" indent="0">
              <a:buNone/>
            </a:pPr>
            <a:endParaRPr lang="ar-IQ" sz="2000" dirty="0"/>
          </a:p>
        </p:txBody>
      </p:sp>
      <p:pic>
        <p:nvPicPr>
          <p:cNvPr id="4" name="Picture 3">
            <a:extLst>
              <a:ext uri="{FF2B5EF4-FFF2-40B4-BE49-F238E27FC236}">
                <a16:creationId xmlns:a16="http://schemas.microsoft.com/office/drawing/2014/main" id="{7D94F5E3-0982-4BFF-A61F-20A0C1F8975C}"/>
              </a:ext>
            </a:extLst>
          </p:cNvPr>
          <p:cNvPicPr>
            <a:picLocks noChangeAspect="1"/>
          </p:cNvPicPr>
          <p:nvPr/>
        </p:nvPicPr>
        <p:blipFill>
          <a:blip r:embed="rId5"/>
          <a:stretch>
            <a:fillRect/>
          </a:stretch>
        </p:blipFill>
        <p:spPr>
          <a:xfrm>
            <a:off x="5736715" y="2074347"/>
            <a:ext cx="6291681" cy="15062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8D150BB2-E9AD-44D4-83B5-EC0433457168}"/>
              </a:ext>
            </a:extLst>
          </p:cNvPr>
          <p:cNvPicPr>
            <a:picLocks noChangeAspect="1"/>
          </p:cNvPicPr>
          <p:nvPr/>
        </p:nvPicPr>
        <p:blipFill>
          <a:blip r:embed="rId6"/>
          <a:stretch>
            <a:fillRect/>
          </a:stretch>
        </p:blipFill>
        <p:spPr>
          <a:xfrm>
            <a:off x="5736715" y="3652477"/>
            <a:ext cx="5084151" cy="4615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006491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1B323C-1947-41CB-A5E6-68408F0DAF04}"/>
              </a:ext>
            </a:extLst>
          </p:cNvPr>
          <p:cNvPicPr>
            <a:picLocks noChangeAspect="1"/>
          </p:cNvPicPr>
          <p:nvPr/>
        </p:nvPicPr>
        <p:blipFill>
          <a:blip r:embed="rId2"/>
          <a:stretch>
            <a:fillRect/>
          </a:stretch>
        </p:blipFill>
        <p:spPr>
          <a:xfrm>
            <a:off x="1666797" y="1660494"/>
            <a:ext cx="6480357" cy="40820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A8678E91-8AE9-4D6B-962B-E382B4299D7D}"/>
              </a:ext>
            </a:extLst>
          </p:cNvPr>
          <p:cNvPicPr>
            <a:picLocks noChangeAspect="1"/>
          </p:cNvPicPr>
          <p:nvPr/>
        </p:nvPicPr>
        <p:blipFill>
          <a:blip r:embed="rId3"/>
          <a:stretch>
            <a:fillRect/>
          </a:stretch>
        </p:blipFill>
        <p:spPr>
          <a:xfrm>
            <a:off x="2053781" y="266363"/>
            <a:ext cx="7578933" cy="744207"/>
          </a:xfrm>
          <a:prstGeom prst="rect">
            <a:avLst/>
          </a:prstGeom>
          <a:ln w="88900" cap="sq" cmpd="thickThin">
            <a:solidFill>
              <a:srgbClr val="000000"/>
            </a:solidFill>
            <a:prstDash val="solid"/>
            <a:miter lim="800000"/>
          </a:ln>
          <a:effectLst>
            <a:innerShdw blurRad="76200">
              <a:srgbClr val="000000"/>
            </a:innerShdw>
          </a:effectLst>
        </p:spPr>
      </p:pic>
      <p:cxnSp>
        <p:nvCxnSpPr>
          <p:cNvPr id="6" name="Straight Connector 5">
            <a:extLst>
              <a:ext uri="{FF2B5EF4-FFF2-40B4-BE49-F238E27FC236}">
                <a16:creationId xmlns:a16="http://schemas.microsoft.com/office/drawing/2014/main" id="{D64C1E10-6DE3-4FD7-B07B-9946520F4C93}"/>
              </a:ext>
            </a:extLst>
          </p:cNvPr>
          <p:cNvCxnSpPr>
            <a:cxnSpLocks/>
          </p:cNvCxnSpPr>
          <p:nvPr/>
        </p:nvCxnSpPr>
        <p:spPr>
          <a:xfrm>
            <a:off x="3625316" y="4407109"/>
            <a:ext cx="1471340" cy="0"/>
          </a:xfrm>
          <a:prstGeom prst="line">
            <a:avLst/>
          </a:prstGeom>
          <a:ln w="57150"/>
        </p:spPr>
        <p:style>
          <a:lnRef idx="3">
            <a:schemeClr val="accent2"/>
          </a:lnRef>
          <a:fillRef idx="0">
            <a:schemeClr val="accent2"/>
          </a:fillRef>
          <a:effectRef idx="2">
            <a:schemeClr val="accent2"/>
          </a:effectRef>
          <a:fontRef idx="minor">
            <a:schemeClr val="tx1"/>
          </a:fontRef>
        </p:style>
      </p:cxnSp>
      <p:sp>
        <p:nvSpPr>
          <p:cNvPr id="8" name="Content Placeholder 10">
            <a:extLst>
              <a:ext uri="{FF2B5EF4-FFF2-40B4-BE49-F238E27FC236}">
                <a16:creationId xmlns:a16="http://schemas.microsoft.com/office/drawing/2014/main" id="{B8CAA7C0-070A-44BA-AC9A-D374BF2BD358}"/>
              </a:ext>
            </a:extLst>
          </p:cNvPr>
          <p:cNvSpPr>
            <a:spLocks noGrp="1"/>
          </p:cNvSpPr>
          <p:nvPr>
            <p:ph idx="1"/>
          </p:nvPr>
        </p:nvSpPr>
        <p:spPr>
          <a:xfrm>
            <a:off x="3232878" y="5856538"/>
            <a:ext cx="6096000" cy="1071797"/>
          </a:xfrm>
        </p:spPr>
        <p:txBody>
          <a:bodyPr>
            <a:normAutofit fontScale="92500" lnSpcReduction="20000"/>
          </a:bodyPr>
          <a:lstStyle/>
          <a:p>
            <a:pPr marL="0" indent="0">
              <a:buNone/>
            </a:pPr>
            <a:r>
              <a:rPr lang="en-US" sz="2400" b="1" i="0" dirty="0">
                <a:solidFill>
                  <a:srgbClr val="7030A0"/>
                </a:solidFill>
                <a:effectLst/>
                <a:latin typeface="Source Sans Pro" panose="020B0503030403020204" pitchFamily="34" charset="0"/>
              </a:rPr>
              <a:t>the fact of having a particular disease; the number of people who have a particular disease.</a:t>
            </a:r>
          </a:p>
          <a:p>
            <a:pPr marL="0" indent="0">
              <a:buNone/>
            </a:pPr>
            <a:endParaRPr lang="ar-IQ" sz="2000" dirty="0"/>
          </a:p>
        </p:txBody>
      </p:sp>
    </p:spTree>
    <p:extLst>
      <p:ext uri="{BB962C8B-B14F-4D97-AF65-F5344CB8AC3E}">
        <p14:creationId xmlns:p14="http://schemas.microsoft.com/office/powerpoint/2010/main" val="20403368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FB7A2D0-CF4C-40C9-8611-A621B15578C1}"/>
              </a:ext>
            </a:extLst>
          </p:cNvPr>
          <p:cNvSpPr>
            <a:spLocks noGrp="1"/>
          </p:cNvSpPr>
          <p:nvPr>
            <p:ph type="body" sz="half" idx="2"/>
          </p:nvPr>
        </p:nvSpPr>
        <p:spPr>
          <a:xfrm>
            <a:off x="8477250" y="1637414"/>
            <a:ext cx="3144774" cy="4982842"/>
          </a:xfrm>
        </p:spPr>
        <p:txBody>
          <a:bodyPr>
            <a:noAutofit/>
          </a:bodyPr>
          <a:lstStyle/>
          <a:p>
            <a:r>
              <a:rPr lang="en-US" sz="2400" dirty="0"/>
              <a:t>Serves visitors by greeting, welcoming, and directing them appropriately. Notifies company personnel of visitor arrival. Maintains security and telecommunications system. Informs visitors by answering or referring inquiries.</a:t>
            </a:r>
          </a:p>
        </p:txBody>
      </p:sp>
      <p:sp>
        <p:nvSpPr>
          <p:cNvPr id="3" name="Title 2">
            <a:extLst>
              <a:ext uri="{FF2B5EF4-FFF2-40B4-BE49-F238E27FC236}">
                <a16:creationId xmlns:a16="http://schemas.microsoft.com/office/drawing/2014/main" id="{864C6514-6DAE-40CC-89A8-093BA25F9E48}"/>
              </a:ext>
            </a:extLst>
          </p:cNvPr>
          <p:cNvSpPr>
            <a:spLocks noGrp="1"/>
          </p:cNvSpPr>
          <p:nvPr>
            <p:ph type="title"/>
          </p:nvPr>
        </p:nvSpPr>
        <p:spPr>
          <a:xfrm>
            <a:off x="8477250" y="603504"/>
            <a:ext cx="3144774" cy="1033910"/>
          </a:xfrm>
        </p:spPr>
        <p:txBody>
          <a:bodyPr/>
          <a:lstStyle/>
          <a:p>
            <a:pPr algn="ctr"/>
            <a:r>
              <a:rPr lang="en-US" sz="4000" dirty="0">
                <a:solidFill>
                  <a:srgbClr val="FF0000"/>
                </a:solidFill>
              </a:rPr>
              <a:t>Receptionist</a:t>
            </a:r>
          </a:p>
        </p:txBody>
      </p:sp>
      <p:pic>
        <p:nvPicPr>
          <p:cNvPr id="1026" name="Picture 2" descr="The Fun Side of Being a Receptionist | OfficeTeam">
            <a:extLst>
              <a:ext uri="{FF2B5EF4-FFF2-40B4-BE49-F238E27FC236}">
                <a16:creationId xmlns:a16="http://schemas.microsoft.com/office/drawing/2014/main" id="{68FD8C60-398E-4145-B076-95CB7D17930F}"/>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9927" r="992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9048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1000"/>
                                        <p:tgtEl>
                                          <p:spTgt spid="4">
                                            <p:txEl>
                                              <p:pRg st="0" end="0"/>
                                            </p:txEl>
                                          </p:spTgt>
                                        </p:tgtEl>
                                      </p:cBhvr>
                                    </p:animEffect>
                                    <p:anim calcmode="lin" valueType="num">
                                      <p:cBhvr>
                                        <p:cTn id="1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57C89C-F699-4428-BCFD-BC0B3F325AD3}"/>
              </a:ext>
            </a:extLst>
          </p:cNvPr>
          <p:cNvPicPr>
            <a:picLocks noChangeAspect="1"/>
          </p:cNvPicPr>
          <p:nvPr/>
        </p:nvPicPr>
        <p:blipFill>
          <a:blip r:embed="rId2"/>
          <a:stretch>
            <a:fillRect/>
          </a:stretch>
        </p:blipFill>
        <p:spPr>
          <a:xfrm>
            <a:off x="249257" y="228599"/>
            <a:ext cx="5372054" cy="5426439"/>
          </a:xfrm>
          <a:prstGeom prst="rect">
            <a:avLst/>
          </a:prstGeom>
        </p:spPr>
      </p:pic>
      <p:sp>
        <p:nvSpPr>
          <p:cNvPr id="5" name="Content Placeholder 4">
            <a:extLst>
              <a:ext uri="{FF2B5EF4-FFF2-40B4-BE49-F238E27FC236}">
                <a16:creationId xmlns:a16="http://schemas.microsoft.com/office/drawing/2014/main" id="{2F9D99BE-A6CB-44B4-89CA-B6DD0BB6D941}"/>
              </a:ext>
            </a:extLst>
          </p:cNvPr>
          <p:cNvSpPr>
            <a:spLocks noGrp="1"/>
          </p:cNvSpPr>
          <p:nvPr>
            <p:ph idx="1"/>
          </p:nvPr>
        </p:nvSpPr>
        <p:spPr>
          <a:xfrm>
            <a:off x="6096000" y="644577"/>
            <a:ext cx="5029200" cy="5308167"/>
          </a:xfrm>
        </p:spPr>
        <p:txBody>
          <a:bodyPr/>
          <a:lstStyle/>
          <a:p>
            <a:pPr marL="0" indent="0">
              <a:buNone/>
            </a:pPr>
            <a:r>
              <a:rPr lang="en-US" sz="2000" b="0" i="0" dirty="0">
                <a:effectLst/>
                <a:latin typeface="Source Sans Pro" panose="020B0503030403020204" pitchFamily="34" charset="0"/>
              </a:rPr>
              <a:t>a difference, especially one connected with unfair treatment</a:t>
            </a:r>
          </a:p>
          <a:p>
            <a:pPr marL="0" indent="0">
              <a:buNone/>
            </a:pPr>
            <a:r>
              <a:rPr lang="en-US" sz="2400" b="0" i="0" u="none" strike="noStrike" dirty="0">
                <a:effectLst/>
                <a:latin typeface="inherit"/>
              </a:rPr>
              <a:t>​</a:t>
            </a:r>
            <a:r>
              <a:rPr lang="en-US" sz="2000" dirty="0">
                <a:latin typeface="Source Sans Pro" panose="020B0503030403020204" pitchFamily="34" charset="0"/>
              </a:rPr>
              <a:t>a type of fat found, for example, in butter, fried food and many types of meat, that is considered to be less healthy in the diet than other types of fat</a:t>
            </a:r>
          </a:p>
          <a:p>
            <a:pPr marL="0" indent="0">
              <a:buNone/>
            </a:pPr>
            <a:r>
              <a:rPr lang="en-US" sz="2000" dirty="0"/>
              <a:t>​</a:t>
            </a:r>
            <a:r>
              <a:rPr lang="en-US" sz="2000" dirty="0">
                <a:latin typeface="inherit"/>
              </a:rPr>
              <a:t>in a way that increases or decreases in size, amount or degree according to changes in something else</a:t>
            </a:r>
          </a:p>
          <a:p>
            <a:pPr marL="0" indent="0">
              <a:buNone/>
            </a:pPr>
            <a:endParaRPr lang="ar-IQ" dirty="0"/>
          </a:p>
        </p:txBody>
      </p:sp>
      <p:cxnSp>
        <p:nvCxnSpPr>
          <p:cNvPr id="6" name="Straight Connector 5">
            <a:extLst>
              <a:ext uri="{FF2B5EF4-FFF2-40B4-BE49-F238E27FC236}">
                <a16:creationId xmlns:a16="http://schemas.microsoft.com/office/drawing/2014/main" id="{4A25CE08-F4E1-49D3-B4AF-7957A7909117}"/>
              </a:ext>
            </a:extLst>
          </p:cNvPr>
          <p:cNvCxnSpPr>
            <a:cxnSpLocks/>
          </p:cNvCxnSpPr>
          <p:nvPr/>
        </p:nvCxnSpPr>
        <p:spPr>
          <a:xfrm>
            <a:off x="547141" y="1611443"/>
            <a:ext cx="1011837" cy="0"/>
          </a:xfrm>
          <a:prstGeom prst="line">
            <a:avLst/>
          </a:prstGeom>
          <a:ln w="38100">
            <a:solidFill>
              <a:srgbClr val="002060"/>
            </a:solidFill>
          </a:ln>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19317F0F-C90B-42CC-AED3-04CC5FB1416D}"/>
              </a:ext>
            </a:extLst>
          </p:cNvPr>
          <p:cNvCxnSpPr>
            <a:cxnSpLocks/>
          </p:cNvCxnSpPr>
          <p:nvPr/>
        </p:nvCxnSpPr>
        <p:spPr>
          <a:xfrm>
            <a:off x="494675" y="2668249"/>
            <a:ext cx="1581463"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828A5A8B-5400-4976-8B61-CFAE79C5C37E}"/>
              </a:ext>
            </a:extLst>
          </p:cNvPr>
          <p:cNvCxnSpPr>
            <a:cxnSpLocks/>
          </p:cNvCxnSpPr>
          <p:nvPr/>
        </p:nvCxnSpPr>
        <p:spPr>
          <a:xfrm>
            <a:off x="3472721" y="4462073"/>
            <a:ext cx="1998688" cy="0"/>
          </a:xfrm>
          <a:prstGeom prst="line">
            <a:avLst/>
          </a:prstGeom>
          <a:ln w="38100">
            <a:solidFill>
              <a:srgbClr val="00B050"/>
            </a:solidFill>
          </a:ln>
        </p:spPr>
        <p:style>
          <a:lnRef idx="1">
            <a:schemeClr val="accent2"/>
          </a:lnRef>
          <a:fillRef idx="0">
            <a:schemeClr val="accent2"/>
          </a:fillRef>
          <a:effectRef idx="0">
            <a:schemeClr val="accent2"/>
          </a:effectRef>
          <a:fontRef idx="minor">
            <a:schemeClr val="tx1"/>
          </a:fontRef>
        </p:style>
      </p:cxnSp>
      <p:pic>
        <p:nvPicPr>
          <p:cNvPr id="13" name="Picture 12">
            <a:extLst>
              <a:ext uri="{FF2B5EF4-FFF2-40B4-BE49-F238E27FC236}">
                <a16:creationId xmlns:a16="http://schemas.microsoft.com/office/drawing/2014/main" id="{5E464847-4E79-4F47-8013-BF813B90B4E4}"/>
              </a:ext>
            </a:extLst>
          </p:cNvPr>
          <p:cNvPicPr>
            <a:picLocks noChangeAspect="1"/>
          </p:cNvPicPr>
          <p:nvPr/>
        </p:nvPicPr>
        <p:blipFill>
          <a:blip r:embed="rId3"/>
          <a:stretch>
            <a:fillRect/>
          </a:stretch>
        </p:blipFill>
        <p:spPr>
          <a:xfrm>
            <a:off x="249257" y="5523435"/>
            <a:ext cx="5372054" cy="1158428"/>
          </a:xfrm>
          <a:prstGeom prst="rect">
            <a:avLst/>
          </a:prstGeom>
        </p:spPr>
      </p:pic>
    </p:spTree>
    <p:extLst>
      <p:ext uri="{BB962C8B-B14F-4D97-AF65-F5344CB8AC3E}">
        <p14:creationId xmlns:p14="http://schemas.microsoft.com/office/powerpoint/2010/main" val="11579361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 calcmode="lin" valueType="num">
                                      <p:cBhvr additive="base">
                                        <p:cTn id="25"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 calcmode="lin" valueType="num">
                                      <p:cBhvr additive="base">
                                        <p:cTn id="3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E643AA-53A0-4A84-85C8-14EB036D0119}"/>
              </a:ext>
            </a:extLst>
          </p:cNvPr>
          <p:cNvPicPr>
            <a:picLocks noChangeAspect="1"/>
          </p:cNvPicPr>
          <p:nvPr/>
        </p:nvPicPr>
        <p:blipFill>
          <a:blip r:embed="rId2"/>
          <a:stretch>
            <a:fillRect/>
          </a:stretch>
        </p:blipFill>
        <p:spPr>
          <a:xfrm>
            <a:off x="234082" y="0"/>
            <a:ext cx="5008241" cy="6858000"/>
          </a:xfrm>
          <a:prstGeom prst="rect">
            <a:avLst/>
          </a:prstGeom>
        </p:spPr>
      </p:pic>
      <p:sp>
        <p:nvSpPr>
          <p:cNvPr id="5" name="Content Placeholder 4">
            <a:extLst>
              <a:ext uri="{FF2B5EF4-FFF2-40B4-BE49-F238E27FC236}">
                <a16:creationId xmlns:a16="http://schemas.microsoft.com/office/drawing/2014/main" id="{E8E0F889-E11D-4B79-A4A3-E901B00898DA}"/>
              </a:ext>
            </a:extLst>
          </p:cNvPr>
          <p:cNvSpPr>
            <a:spLocks noGrp="1"/>
          </p:cNvSpPr>
          <p:nvPr>
            <p:ph idx="1"/>
          </p:nvPr>
        </p:nvSpPr>
        <p:spPr>
          <a:xfrm>
            <a:off x="5891134" y="3747541"/>
            <a:ext cx="5801193" cy="2975547"/>
          </a:xfrm>
        </p:spPr>
        <p:txBody>
          <a:bodyPr/>
          <a:lstStyle/>
          <a:p>
            <a:pPr marL="0" indent="0">
              <a:buNone/>
            </a:pPr>
            <a:r>
              <a:rPr lang="en-US" b="0" i="0" u="none" strike="noStrike" dirty="0">
                <a:solidFill>
                  <a:srgbClr val="4577BF"/>
                </a:solidFill>
                <a:effectLst/>
                <a:latin typeface="inherit"/>
              </a:rPr>
              <a:t>​</a:t>
            </a:r>
            <a:r>
              <a:rPr lang="en-US" sz="2000" b="0" i="0" dirty="0">
                <a:solidFill>
                  <a:srgbClr val="C00000"/>
                </a:solidFill>
                <a:effectLst/>
                <a:latin typeface="inherit"/>
              </a:rPr>
              <a:t>negative and unpleasant; not likely to produce a good result</a:t>
            </a:r>
          </a:p>
          <a:p>
            <a:pPr marL="0" indent="0">
              <a:buNone/>
            </a:pPr>
            <a:r>
              <a:rPr lang="en-US" sz="2000" dirty="0">
                <a:solidFill>
                  <a:srgbClr val="C00000"/>
                </a:solidFill>
              </a:rPr>
              <a:t>​relating to </a:t>
            </a:r>
            <a:r>
              <a:rPr lang="en-US" sz="2000" dirty="0" err="1">
                <a:solidFill>
                  <a:srgbClr val="C00000"/>
                </a:solidFill>
              </a:rPr>
              <a:t>diarrhoea</a:t>
            </a:r>
            <a:endParaRPr lang="en-US" sz="2000" dirty="0">
              <a:solidFill>
                <a:srgbClr val="C00000"/>
              </a:solidFill>
            </a:endParaRPr>
          </a:p>
          <a:p>
            <a:pPr marL="0" indent="0">
              <a:buNone/>
            </a:pPr>
            <a:endParaRPr lang="en-US" sz="2000" dirty="0"/>
          </a:p>
          <a:p>
            <a:pPr marL="0" indent="0">
              <a:buNone/>
            </a:pPr>
            <a:endParaRPr lang="en-US" dirty="0"/>
          </a:p>
          <a:p>
            <a:pPr marL="0" indent="0">
              <a:buNone/>
            </a:pPr>
            <a:endParaRPr lang="en-US" dirty="0"/>
          </a:p>
          <a:p>
            <a:pPr marL="0" indent="0">
              <a:buNone/>
            </a:pPr>
            <a:endParaRPr lang="ar-IQ" dirty="0"/>
          </a:p>
        </p:txBody>
      </p:sp>
      <p:cxnSp>
        <p:nvCxnSpPr>
          <p:cNvPr id="6" name="Straight Connector 5">
            <a:extLst>
              <a:ext uri="{FF2B5EF4-FFF2-40B4-BE49-F238E27FC236}">
                <a16:creationId xmlns:a16="http://schemas.microsoft.com/office/drawing/2014/main" id="{1C4128E7-C2BC-415B-BA92-48B91840E3B0}"/>
              </a:ext>
            </a:extLst>
          </p:cNvPr>
          <p:cNvCxnSpPr>
            <a:cxnSpLocks/>
          </p:cNvCxnSpPr>
          <p:nvPr/>
        </p:nvCxnSpPr>
        <p:spPr>
          <a:xfrm>
            <a:off x="472190" y="1618938"/>
            <a:ext cx="854440" cy="0"/>
          </a:xfrm>
          <a:prstGeom prst="line">
            <a:avLst/>
          </a:prstGeom>
          <a:ln w="38100">
            <a:solidFill>
              <a:srgbClr val="002060"/>
            </a:solidFill>
          </a:ln>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FBE60526-B8EE-41C7-8A90-AEE54F5CC698}"/>
              </a:ext>
            </a:extLst>
          </p:cNvPr>
          <p:cNvCxnSpPr>
            <a:cxnSpLocks/>
          </p:cNvCxnSpPr>
          <p:nvPr/>
        </p:nvCxnSpPr>
        <p:spPr>
          <a:xfrm>
            <a:off x="3142938" y="4124794"/>
            <a:ext cx="1234190" cy="0"/>
          </a:xfrm>
          <a:prstGeom prst="line">
            <a:avLst/>
          </a:prstGeom>
          <a:ln w="38100">
            <a:solidFill>
              <a:srgbClr val="002060"/>
            </a:solidFill>
          </a:ln>
        </p:spPr>
        <p:style>
          <a:lnRef idx="1">
            <a:schemeClr val="accent2"/>
          </a:lnRef>
          <a:fillRef idx="0">
            <a:schemeClr val="accent2"/>
          </a:fillRef>
          <a:effectRef idx="0">
            <a:schemeClr val="accent2"/>
          </a:effectRef>
          <a:fontRef idx="minor">
            <a:schemeClr val="tx1"/>
          </a:fontRef>
        </p:style>
      </p:cxnSp>
      <p:pic>
        <p:nvPicPr>
          <p:cNvPr id="11" name="Picture 10">
            <a:extLst>
              <a:ext uri="{FF2B5EF4-FFF2-40B4-BE49-F238E27FC236}">
                <a16:creationId xmlns:a16="http://schemas.microsoft.com/office/drawing/2014/main" id="{4E56616E-5A03-40AB-8B89-1B5597080161}"/>
              </a:ext>
            </a:extLst>
          </p:cNvPr>
          <p:cNvPicPr>
            <a:picLocks noChangeAspect="1"/>
          </p:cNvPicPr>
          <p:nvPr/>
        </p:nvPicPr>
        <p:blipFill>
          <a:blip r:embed="rId3"/>
          <a:stretch>
            <a:fillRect/>
          </a:stretch>
        </p:blipFill>
        <p:spPr>
          <a:xfrm>
            <a:off x="5943600" y="56136"/>
            <a:ext cx="5224073" cy="2740618"/>
          </a:xfrm>
          <a:prstGeom prst="rect">
            <a:avLst/>
          </a:prstGeom>
        </p:spPr>
      </p:pic>
    </p:spTree>
    <p:extLst>
      <p:ext uri="{BB962C8B-B14F-4D97-AF65-F5344CB8AC3E}">
        <p14:creationId xmlns:p14="http://schemas.microsoft.com/office/powerpoint/2010/main" val="39516335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 calcmode="lin" valueType="num">
                                      <p:cBhvr additive="base">
                                        <p:cTn id="25"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90AC92B-7792-45FF-9D8A-081BF7FA77D2}"/>
              </a:ext>
            </a:extLst>
          </p:cNvPr>
          <p:cNvPicPr>
            <a:picLocks noChangeAspect="1"/>
          </p:cNvPicPr>
          <p:nvPr/>
        </p:nvPicPr>
        <p:blipFill>
          <a:blip r:embed="rId2"/>
          <a:stretch>
            <a:fillRect/>
          </a:stretch>
        </p:blipFill>
        <p:spPr>
          <a:xfrm>
            <a:off x="890275" y="676744"/>
            <a:ext cx="9991725" cy="2476500"/>
          </a:xfrm>
          <a:prstGeom prst="rect">
            <a:avLst/>
          </a:prstGeom>
        </p:spPr>
      </p:pic>
      <p:pic>
        <p:nvPicPr>
          <p:cNvPr id="5" name="Picture 4">
            <a:extLst>
              <a:ext uri="{FF2B5EF4-FFF2-40B4-BE49-F238E27FC236}">
                <a16:creationId xmlns:a16="http://schemas.microsoft.com/office/drawing/2014/main" id="{3653C3A2-F195-4960-9C99-B8E111454FAC}"/>
              </a:ext>
            </a:extLst>
          </p:cNvPr>
          <p:cNvPicPr>
            <a:picLocks noChangeAspect="1"/>
          </p:cNvPicPr>
          <p:nvPr/>
        </p:nvPicPr>
        <p:blipFill>
          <a:blip r:embed="rId3"/>
          <a:stretch>
            <a:fillRect/>
          </a:stretch>
        </p:blipFill>
        <p:spPr>
          <a:xfrm>
            <a:off x="1000437" y="1902034"/>
            <a:ext cx="619125" cy="476250"/>
          </a:xfrm>
          <a:prstGeom prst="rect">
            <a:avLst/>
          </a:prstGeom>
        </p:spPr>
      </p:pic>
      <p:pic>
        <p:nvPicPr>
          <p:cNvPr id="9" name="Picture 8">
            <a:extLst>
              <a:ext uri="{FF2B5EF4-FFF2-40B4-BE49-F238E27FC236}">
                <a16:creationId xmlns:a16="http://schemas.microsoft.com/office/drawing/2014/main" id="{4A5043F2-1009-43BB-8AD1-8D6CEFD8118F}"/>
              </a:ext>
            </a:extLst>
          </p:cNvPr>
          <p:cNvPicPr>
            <a:picLocks noChangeAspect="1"/>
          </p:cNvPicPr>
          <p:nvPr/>
        </p:nvPicPr>
        <p:blipFill>
          <a:blip r:embed="rId4"/>
          <a:stretch>
            <a:fillRect/>
          </a:stretch>
        </p:blipFill>
        <p:spPr>
          <a:xfrm>
            <a:off x="1114736" y="2378284"/>
            <a:ext cx="390525" cy="495300"/>
          </a:xfrm>
          <a:prstGeom prst="rect">
            <a:avLst/>
          </a:prstGeom>
        </p:spPr>
      </p:pic>
      <p:pic>
        <p:nvPicPr>
          <p:cNvPr id="11" name="Picture 10">
            <a:extLst>
              <a:ext uri="{FF2B5EF4-FFF2-40B4-BE49-F238E27FC236}">
                <a16:creationId xmlns:a16="http://schemas.microsoft.com/office/drawing/2014/main" id="{EECD8386-DABF-452D-A9FA-1764C9249163}"/>
              </a:ext>
            </a:extLst>
          </p:cNvPr>
          <p:cNvPicPr>
            <a:picLocks noChangeAspect="1"/>
          </p:cNvPicPr>
          <p:nvPr/>
        </p:nvPicPr>
        <p:blipFill>
          <a:blip r:embed="rId5"/>
          <a:stretch>
            <a:fillRect/>
          </a:stretch>
        </p:blipFill>
        <p:spPr>
          <a:xfrm>
            <a:off x="7940571" y="1868306"/>
            <a:ext cx="1047750" cy="533400"/>
          </a:xfrm>
          <a:prstGeom prst="rect">
            <a:avLst/>
          </a:prstGeom>
        </p:spPr>
      </p:pic>
      <p:pic>
        <p:nvPicPr>
          <p:cNvPr id="13" name="Picture 12">
            <a:extLst>
              <a:ext uri="{FF2B5EF4-FFF2-40B4-BE49-F238E27FC236}">
                <a16:creationId xmlns:a16="http://schemas.microsoft.com/office/drawing/2014/main" id="{A5418C33-1C4B-4F1E-9D5E-AEC5F512D339}"/>
              </a:ext>
            </a:extLst>
          </p:cNvPr>
          <p:cNvPicPr>
            <a:picLocks noChangeAspect="1"/>
          </p:cNvPicPr>
          <p:nvPr/>
        </p:nvPicPr>
        <p:blipFill>
          <a:blip r:embed="rId6"/>
          <a:stretch>
            <a:fillRect/>
          </a:stretch>
        </p:blipFill>
        <p:spPr>
          <a:xfrm>
            <a:off x="10299415" y="2449721"/>
            <a:ext cx="438150" cy="352425"/>
          </a:xfrm>
          <a:prstGeom prst="rect">
            <a:avLst/>
          </a:prstGeom>
        </p:spPr>
      </p:pic>
    </p:spTree>
    <p:extLst>
      <p:ext uri="{BB962C8B-B14F-4D97-AF65-F5344CB8AC3E}">
        <p14:creationId xmlns:p14="http://schemas.microsoft.com/office/powerpoint/2010/main" val="40260479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BD8DBE-B981-4CF5-8C62-110A57549238}"/>
              </a:ext>
            </a:extLst>
          </p:cNvPr>
          <p:cNvPicPr>
            <a:picLocks noChangeAspect="1"/>
          </p:cNvPicPr>
          <p:nvPr/>
        </p:nvPicPr>
        <p:blipFill>
          <a:blip r:embed="rId2"/>
          <a:stretch>
            <a:fillRect/>
          </a:stretch>
        </p:blipFill>
        <p:spPr>
          <a:xfrm>
            <a:off x="1557415" y="75809"/>
            <a:ext cx="7908873" cy="41260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Rectangle 4">
            <a:extLst>
              <a:ext uri="{FF2B5EF4-FFF2-40B4-BE49-F238E27FC236}">
                <a16:creationId xmlns:a16="http://schemas.microsoft.com/office/drawing/2014/main" id="{0A345161-3353-4285-BCFA-1EB297374DB6}"/>
              </a:ext>
            </a:extLst>
          </p:cNvPr>
          <p:cNvSpPr/>
          <p:nvPr/>
        </p:nvSpPr>
        <p:spPr>
          <a:xfrm>
            <a:off x="0" y="4399613"/>
            <a:ext cx="12259456" cy="2278505"/>
          </a:xfrm>
          <a:prstGeom prst="rect">
            <a:avLst/>
          </a:prstGeom>
        </p:spPr>
        <p:style>
          <a:lnRef idx="1">
            <a:schemeClr val="accent4"/>
          </a:lnRef>
          <a:fillRef idx="2">
            <a:schemeClr val="accent4"/>
          </a:fillRef>
          <a:effectRef idx="1">
            <a:schemeClr val="accent4"/>
          </a:effectRef>
          <a:fontRef idx="minor">
            <a:schemeClr val="dk1"/>
          </a:fontRef>
        </p:style>
        <p:txBody>
          <a:bodyPr rtlCol="1" anchor="ctr"/>
          <a:lstStyle/>
          <a:p>
            <a:pPr marL="342900" indent="-342900">
              <a:buFont typeface="Arial" panose="020B0604020202020204" pitchFamily="34" charset="0"/>
              <a:buChar char="•"/>
            </a:pPr>
            <a:r>
              <a:rPr lang="en-US" sz="2000" dirty="0">
                <a:solidFill>
                  <a:srgbClr val="C00000"/>
                </a:solidFill>
              </a:rPr>
              <a:t>Homelessness, sleeping rough, employment and unemployment, divorce and immigrations status.</a:t>
            </a:r>
          </a:p>
          <a:p>
            <a:pPr marL="342900" indent="-342900">
              <a:buFont typeface="Arial" panose="020B0604020202020204" pitchFamily="34" charset="0"/>
              <a:buChar char="•"/>
            </a:pPr>
            <a:r>
              <a:rPr lang="en-US" sz="2000" dirty="0">
                <a:solidFill>
                  <a:srgbClr val="C00000"/>
                </a:solidFill>
              </a:rPr>
              <a:t>80 years ago, tobacco was fashionable and more affordable for those in higher paid jobs.</a:t>
            </a:r>
          </a:p>
          <a:p>
            <a:pPr marL="342900" indent="-342900">
              <a:buFont typeface="Arial" panose="020B0604020202020204" pitchFamily="34" charset="0"/>
              <a:buChar char="•"/>
            </a:pPr>
            <a:r>
              <a:rPr lang="en-US" sz="2000" dirty="0">
                <a:solidFill>
                  <a:srgbClr val="C00000"/>
                </a:solidFill>
              </a:rPr>
              <a:t>Some general reasons are general anxiety about living conditions, lack of security, worry about the future.</a:t>
            </a:r>
          </a:p>
          <a:p>
            <a:pPr marL="342900" indent="-342900">
              <a:buFont typeface="Arial" panose="020B0604020202020204" pitchFamily="34" charset="0"/>
              <a:buChar char="•"/>
            </a:pPr>
            <a:r>
              <a:rPr lang="en-US" sz="2000" dirty="0">
                <a:solidFill>
                  <a:srgbClr val="C00000"/>
                </a:solidFill>
              </a:rPr>
              <a:t>Some reasons are they probably have little or no money; no access to cooking facilities; lack of balanced diet with fresh vegetables; fixed routine.</a:t>
            </a:r>
          </a:p>
        </p:txBody>
      </p:sp>
    </p:spTree>
    <p:extLst>
      <p:ext uri="{BB962C8B-B14F-4D97-AF65-F5344CB8AC3E}">
        <p14:creationId xmlns:p14="http://schemas.microsoft.com/office/powerpoint/2010/main" val="29158233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fade">
                                      <p:cBhvr>
                                        <p:cTn id="25"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36EFE6-9A91-4918-8B41-6088C381E341}"/>
              </a:ext>
            </a:extLst>
          </p:cNvPr>
          <p:cNvPicPr>
            <a:picLocks noChangeAspect="1"/>
          </p:cNvPicPr>
          <p:nvPr/>
        </p:nvPicPr>
        <p:blipFill>
          <a:blip r:embed="rId2"/>
          <a:stretch>
            <a:fillRect/>
          </a:stretch>
        </p:blipFill>
        <p:spPr>
          <a:xfrm>
            <a:off x="1816934" y="1610583"/>
            <a:ext cx="7889198" cy="2577249"/>
          </a:xfrm>
          <a:prstGeom prst="rect">
            <a:avLst/>
          </a:prstGeom>
          <a:ln w="88900" cap="sq" cmpd="thickThin">
            <a:solidFill>
              <a:srgbClr val="000000"/>
            </a:solidFill>
            <a:prstDash val="solid"/>
            <a:miter lim="800000"/>
          </a:ln>
          <a:effectLst>
            <a:innerShdw blurRad="76200">
              <a:srgbClr val="000000"/>
            </a:innerShdw>
          </a:effectLst>
        </p:spPr>
      </p:pic>
      <p:sp>
        <p:nvSpPr>
          <p:cNvPr id="5" name="TextBox 4">
            <a:extLst>
              <a:ext uri="{FF2B5EF4-FFF2-40B4-BE49-F238E27FC236}">
                <a16:creationId xmlns:a16="http://schemas.microsoft.com/office/drawing/2014/main" id="{E64DA0DC-9C0A-476F-A7E2-EBC7640DBFD1}"/>
              </a:ext>
            </a:extLst>
          </p:cNvPr>
          <p:cNvSpPr txBox="1"/>
          <p:nvPr/>
        </p:nvSpPr>
        <p:spPr>
          <a:xfrm>
            <a:off x="3176042" y="531115"/>
            <a:ext cx="6097248" cy="400110"/>
          </a:xfrm>
          <a:prstGeom prst="rect">
            <a:avLst/>
          </a:prstGeom>
          <a:noFill/>
        </p:spPr>
        <p:txBody>
          <a:bodyPr wrap="square">
            <a:spAutoFit/>
          </a:bodyPr>
          <a:lstStyle/>
          <a:p>
            <a:r>
              <a:rPr lang="en-US" sz="2000" b="1" i="0" dirty="0">
                <a:solidFill>
                  <a:srgbClr val="002060"/>
                </a:solidFill>
                <a:effectLst/>
                <a:latin typeface="arial" panose="020B0604020202020204" pitchFamily="34" charset="0"/>
              </a:rPr>
              <a:t>nonprescription medicine</a:t>
            </a:r>
            <a:endParaRPr lang="ar-IQ" sz="2000" b="1" dirty="0">
              <a:solidFill>
                <a:srgbClr val="002060"/>
              </a:solidFill>
            </a:endParaRPr>
          </a:p>
        </p:txBody>
      </p:sp>
      <p:cxnSp>
        <p:nvCxnSpPr>
          <p:cNvPr id="6" name="Straight Connector 5">
            <a:extLst>
              <a:ext uri="{FF2B5EF4-FFF2-40B4-BE49-F238E27FC236}">
                <a16:creationId xmlns:a16="http://schemas.microsoft.com/office/drawing/2014/main" id="{F579AA79-B15D-438B-AF38-3DD4597A77B5}"/>
              </a:ext>
            </a:extLst>
          </p:cNvPr>
          <p:cNvCxnSpPr>
            <a:cxnSpLocks/>
          </p:cNvCxnSpPr>
          <p:nvPr/>
        </p:nvCxnSpPr>
        <p:spPr>
          <a:xfrm>
            <a:off x="2938072" y="2038662"/>
            <a:ext cx="1581463"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6166649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0120F84-A866-4D9F-8B1C-9120A013D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9" name="Rectangle 18">
            <a:extLst>
              <a:ext uri="{FF2B5EF4-FFF2-40B4-BE49-F238E27FC236}">
                <a16:creationId xmlns:a16="http://schemas.microsoft.com/office/drawing/2014/main" id="{252FEFEF-6AC0-46B6-AC09-11FC56196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312" y="226665"/>
            <a:ext cx="11722608" cy="6382512"/>
          </a:xfrm>
          <a:prstGeom prst="rect">
            <a:avLst/>
          </a:prstGeom>
          <a:ln w="6350" cap="flat" cmpd="sng" algn="ctr">
            <a:noFill/>
            <a:prstDash val="solid"/>
          </a:ln>
          <a:effectLst>
            <a:softEdge rad="0"/>
          </a:effectLst>
        </p:spPr>
        <p:txBody>
          <a:bodyPr/>
          <a:lstStyle/>
          <a:p>
            <a:endParaRPr lang="en-US"/>
          </a:p>
        </p:txBody>
      </p:sp>
      <p:sp>
        <p:nvSpPr>
          <p:cNvPr id="2" name="Title 1">
            <a:extLst>
              <a:ext uri="{FF2B5EF4-FFF2-40B4-BE49-F238E27FC236}">
                <a16:creationId xmlns:a16="http://schemas.microsoft.com/office/drawing/2014/main" id="{CE5BE0AC-EED0-41F2-435F-42A11FADE712}"/>
              </a:ext>
            </a:extLst>
          </p:cNvPr>
          <p:cNvSpPr>
            <a:spLocks noGrp="1"/>
          </p:cNvSpPr>
          <p:nvPr>
            <p:ph type="title"/>
          </p:nvPr>
        </p:nvSpPr>
        <p:spPr>
          <a:xfrm>
            <a:off x="533255" y="248823"/>
            <a:ext cx="10004116" cy="905063"/>
          </a:xfrm>
        </p:spPr>
        <p:txBody>
          <a:bodyPr>
            <a:normAutofit/>
          </a:bodyPr>
          <a:lstStyle/>
          <a:p>
            <a:pPr algn="ctr"/>
            <a:r>
              <a:rPr lang="en-US" b="1" dirty="0"/>
              <a:t>Referral letter</a:t>
            </a:r>
            <a:endParaRPr lang="en-US" dirty="0"/>
          </a:p>
        </p:txBody>
      </p:sp>
      <p:sp>
        <p:nvSpPr>
          <p:cNvPr id="3" name="Content Placeholder 2">
            <a:extLst>
              <a:ext uri="{FF2B5EF4-FFF2-40B4-BE49-F238E27FC236}">
                <a16:creationId xmlns:a16="http://schemas.microsoft.com/office/drawing/2014/main" id="{D3E80DE2-E6CA-77EC-4686-DCBF592E8CD6}"/>
              </a:ext>
            </a:extLst>
          </p:cNvPr>
          <p:cNvSpPr>
            <a:spLocks noGrp="1"/>
          </p:cNvSpPr>
          <p:nvPr>
            <p:ph idx="1"/>
          </p:nvPr>
        </p:nvSpPr>
        <p:spPr>
          <a:xfrm>
            <a:off x="396240" y="1153886"/>
            <a:ext cx="11318240" cy="5226594"/>
          </a:xfrm>
        </p:spPr>
        <p:txBody>
          <a:bodyPr>
            <a:normAutofit lnSpcReduction="10000"/>
          </a:bodyPr>
          <a:lstStyle/>
          <a:p>
            <a:pPr marL="0" indent="0">
              <a:buNone/>
            </a:pPr>
            <a:r>
              <a:rPr lang="en-US" sz="2400" dirty="0">
                <a:latin typeface="Times New Roman" panose="02020603050405020304" pitchFamily="18" charset="0"/>
                <a:cs typeface="Times New Roman" panose="02020603050405020304" pitchFamily="18" charset="0"/>
              </a:rPr>
              <a:t>A referral letter is a formal document written by a healthcare professional, typically a general practitioner (GP), primary care doctor, or specialist, to recommend a patient for further assessment, diagnosis, or treatment by another medical specialist.</a:t>
            </a:r>
          </a:p>
          <a:p>
            <a:pPr marL="0" indent="0">
              <a:buNone/>
            </a:pPr>
            <a:r>
              <a:rPr lang="en-US" sz="2400" dirty="0">
                <a:latin typeface="Times New Roman" panose="02020603050405020304" pitchFamily="18" charset="0"/>
                <a:cs typeface="Times New Roman" panose="02020603050405020304" pitchFamily="18" charset="0"/>
              </a:rPr>
              <a:t>For example: A GP refers a patient with chronic joint pain to a rheumatologist. The referral letter includes the patient's symptoms, past tests, and response to pain medication. The rheumatologist now has a clear picture and can build on what’s already been done, rather than repeating basic investigations.</a:t>
            </a:r>
          </a:p>
          <a:p>
            <a:pPr marL="0" indent="0" algn="ctr">
              <a:buNone/>
            </a:pPr>
            <a:r>
              <a:rPr lang="en-US" sz="2400" b="1" dirty="0"/>
              <a:t>Purpose of a Referral Letter:</a:t>
            </a:r>
            <a:endParaRPr lang="en-US" sz="2400" dirty="0">
              <a:latin typeface="Times New Roman" panose="02020603050405020304" pitchFamily="18" charset="0"/>
              <a:cs typeface="Times New Roman" panose="02020603050405020304" pitchFamily="18" charset="0"/>
            </a:endParaRPr>
          </a:p>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To transfer care to a specialist with more expertise in a specific area (e.g., cardiology, psychiatry, dermatology).</a:t>
            </a:r>
          </a:p>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To request diagnostic tests or second opinions.</a:t>
            </a:r>
          </a:p>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To ensure continuity of care across healthcare provider</a:t>
            </a:r>
          </a:p>
          <a:p>
            <a:endParaRPr lang="en-US"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0475892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E46D6-E886-7802-1C08-33FDEF77D849}"/>
              </a:ext>
            </a:extLst>
          </p:cNvPr>
          <p:cNvSpPr>
            <a:spLocks noGrp="1"/>
          </p:cNvSpPr>
          <p:nvPr>
            <p:ph type="title"/>
          </p:nvPr>
        </p:nvSpPr>
        <p:spPr/>
        <p:txBody>
          <a:bodyPr/>
          <a:lstStyle/>
          <a:p>
            <a:r>
              <a:rPr lang="en-US" b="1" dirty="0"/>
              <a:t>Significant Components of RL</a:t>
            </a:r>
            <a:endParaRPr lang="en-US" dirty="0"/>
          </a:p>
        </p:txBody>
      </p:sp>
      <p:sp>
        <p:nvSpPr>
          <p:cNvPr id="3" name="Content Placeholder 2">
            <a:extLst>
              <a:ext uri="{FF2B5EF4-FFF2-40B4-BE49-F238E27FC236}">
                <a16:creationId xmlns:a16="http://schemas.microsoft.com/office/drawing/2014/main" id="{A5EEEBE0-2C7A-8B5B-2D37-85C4878569FE}"/>
              </a:ext>
            </a:extLst>
          </p:cNvPr>
          <p:cNvSpPr>
            <a:spLocks noGrp="1"/>
          </p:cNvSpPr>
          <p:nvPr>
            <p:ph idx="1"/>
          </p:nvPr>
        </p:nvSpPr>
        <p:spPr/>
        <p:txBody>
          <a:bodyPr/>
          <a:lstStyle/>
          <a:p>
            <a:pPr>
              <a:buFont typeface="+mj-lt"/>
              <a:buAutoNum type="arabicPeriod"/>
            </a:pPr>
            <a:r>
              <a:rPr lang="en-US" sz="2400" b="1" dirty="0">
                <a:latin typeface="Times New Roman" panose="02020603050405020304" pitchFamily="18" charset="0"/>
                <a:cs typeface="Times New Roman" panose="02020603050405020304" pitchFamily="18" charset="0"/>
              </a:rPr>
              <a:t>Patient Information</a:t>
            </a:r>
            <a:r>
              <a:rPr lang="en-US" sz="2400" dirty="0">
                <a:latin typeface="Times New Roman" panose="02020603050405020304" pitchFamily="18" charset="0"/>
                <a:cs typeface="Times New Roman" panose="02020603050405020304" pitchFamily="18" charset="0"/>
              </a:rPr>
              <a:t>: Name, age, medical history, current symptoms.</a:t>
            </a:r>
          </a:p>
          <a:p>
            <a:pPr>
              <a:buFont typeface="+mj-lt"/>
              <a:buAutoNum type="arabicPeriod"/>
            </a:pPr>
            <a:r>
              <a:rPr lang="en-US" sz="2400" b="1" dirty="0">
                <a:latin typeface="Times New Roman" panose="02020603050405020304" pitchFamily="18" charset="0"/>
                <a:cs typeface="Times New Roman" panose="02020603050405020304" pitchFamily="18" charset="0"/>
              </a:rPr>
              <a:t>Reason for Referral</a:t>
            </a:r>
            <a:r>
              <a:rPr lang="en-US" sz="2400" dirty="0">
                <a:latin typeface="Times New Roman" panose="02020603050405020304" pitchFamily="18" charset="0"/>
                <a:cs typeface="Times New Roman" panose="02020603050405020304" pitchFamily="18" charset="0"/>
              </a:rPr>
              <a:t>: What issue the referring doctor wants the specialist to assess or manage.</a:t>
            </a:r>
          </a:p>
          <a:p>
            <a:pPr>
              <a:buFont typeface="+mj-lt"/>
              <a:buAutoNum type="arabicPeriod"/>
            </a:pPr>
            <a:r>
              <a:rPr lang="en-US" sz="2400" b="1" dirty="0">
                <a:latin typeface="Times New Roman" panose="02020603050405020304" pitchFamily="18" charset="0"/>
                <a:cs typeface="Times New Roman" panose="02020603050405020304" pitchFamily="18" charset="0"/>
              </a:rPr>
              <a:t>Relevant Findings</a:t>
            </a:r>
            <a:r>
              <a:rPr lang="en-US" sz="2400" dirty="0">
                <a:latin typeface="Times New Roman" panose="02020603050405020304" pitchFamily="18" charset="0"/>
                <a:cs typeface="Times New Roman" panose="02020603050405020304" pitchFamily="18" charset="0"/>
              </a:rPr>
              <a:t>: Results of previous tests, observations, or treatment.</a:t>
            </a:r>
          </a:p>
          <a:p>
            <a:pPr>
              <a:buFont typeface="+mj-lt"/>
              <a:buAutoNum type="arabicPeriod"/>
            </a:pPr>
            <a:r>
              <a:rPr lang="en-US" sz="2400" b="1" dirty="0">
                <a:latin typeface="Times New Roman" panose="02020603050405020304" pitchFamily="18" charset="0"/>
                <a:cs typeface="Times New Roman" panose="02020603050405020304" pitchFamily="18" charset="0"/>
              </a:rPr>
              <a:t>Urgency Level</a:t>
            </a:r>
            <a:r>
              <a:rPr lang="en-US" sz="2400" dirty="0">
                <a:latin typeface="Times New Roman" panose="02020603050405020304" pitchFamily="18" charset="0"/>
                <a:cs typeface="Times New Roman" panose="02020603050405020304" pitchFamily="18" charset="0"/>
              </a:rPr>
              <a:t>: Routine, urgent, or emergency.</a:t>
            </a:r>
          </a:p>
          <a:p>
            <a:pPr>
              <a:buFont typeface="+mj-lt"/>
              <a:buAutoNum type="arabicPeriod"/>
            </a:pPr>
            <a:r>
              <a:rPr lang="en-US" sz="2400" b="1" dirty="0">
                <a:latin typeface="Times New Roman" panose="02020603050405020304" pitchFamily="18" charset="0"/>
                <a:cs typeface="Times New Roman" panose="02020603050405020304" pitchFamily="18" charset="0"/>
              </a:rPr>
              <a:t>Referring Doctor’s Details</a:t>
            </a:r>
            <a:r>
              <a:rPr lang="en-US" sz="2400" dirty="0">
                <a:latin typeface="Times New Roman" panose="02020603050405020304" pitchFamily="18" charset="0"/>
                <a:cs typeface="Times New Roman" panose="02020603050405020304" pitchFamily="18" charset="0"/>
              </a:rPr>
              <a:t>: Contact info and professional signature</a:t>
            </a:r>
          </a:p>
          <a:p>
            <a:endParaRPr lang="en-US" dirty="0"/>
          </a:p>
        </p:txBody>
      </p:sp>
    </p:spTree>
    <p:extLst>
      <p:ext uri="{BB962C8B-B14F-4D97-AF65-F5344CB8AC3E}">
        <p14:creationId xmlns:p14="http://schemas.microsoft.com/office/powerpoint/2010/main" val="11750773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D4C33B-A79C-483D-8C64-8DCBF25BAC90}"/>
              </a:ext>
            </a:extLst>
          </p:cNvPr>
          <p:cNvPicPr>
            <a:picLocks noChangeAspect="1"/>
          </p:cNvPicPr>
          <p:nvPr/>
        </p:nvPicPr>
        <p:blipFill>
          <a:blip r:embed="rId2"/>
          <a:stretch>
            <a:fillRect/>
          </a:stretch>
        </p:blipFill>
        <p:spPr>
          <a:xfrm>
            <a:off x="2758911" y="0"/>
            <a:ext cx="6674177" cy="6858000"/>
          </a:xfrm>
          <a:prstGeom prst="rect">
            <a:avLst/>
          </a:prstGeom>
        </p:spPr>
      </p:pic>
      <p:pic>
        <p:nvPicPr>
          <p:cNvPr id="5" name="Picture 4">
            <a:extLst>
              <a:ext uri="{FF2B5EF4-FFF2-40B4-BE49-F238E27FC236}">
                <a16:creationId xmlns:a16="http://schemas.microsoft.com/office/drawing/2014/main" id="{9D5BB9CB-3690-460F-AA01-5E1825B1AD1C}"/>
              </a:ext>
            </a:extLst>
          </p:cNvPr>
          <p:cNvPicPr>
            <a:picLocks noChangeAspect="1"/>
          </p:cNvPicPr>
          <p:nvPr/>
        </p:nvPicPr>
        <p:blipFill>
          <a:blip r:embed="rId3"/>
          <a:stretch>
            <a:fillRect/>
          </a:stretch>
        </p:blipFill>
        <p:spPr>
          <a:xfrm>
            <a:off x="3440945" y="2020174"/>
            <a:ext cx="347819" cy="333906"/>
          </a:xfrm>
          <a:prstGeom prst="rect">
            <a:avLst/>
          </a:prstGeom>
        </p:spPr>
      </p:pic>
      <p:pic>
        <p:nvPicPr>
          <p:cNvPr id="9" name="Picture 8">
            <a:extLst>
              <a:ext uri="{FF2B5EF4-FFF2-40B4-BE49-F238E27FC236}">
                <a16:creationId xmlns:a16="http://schemas.microsoft.com/office/drawing/2014/main" id="{E4C4FF8C-4284-4AF7-A93E-C7DB95769668}"/>
              </a:ext>
            </a:extLst>
          </p:cNvPr>
          <p:cNvPicPr>
            <a:picLocks noChangeAspect="1"/>
          </p:cNvPicPr>
          <p:nvPr/>
        </p:nvPicPr>
        <p:blipFill>
          <a:blip r:embed="rId3"/>
          <a:stretch>
            <a:fillRect/>
          </a:stretch>
        </p:blipFill>
        <p:spPr>
          <a:xfrm>
            <a:off x="3422207" y="2380364"/>
            <a:ext cx="347819" cy="333906"/>
          </a:xfrm>
          <a:prstGeom prst="rect">
            <a:avLst/>
          </a:prstGeom>
        </p:spPr>
      </p:pic>
      <p:pic>
        <p:nvPicPr>
          <p:cNvPr id="10" name="Picture 9">
            <a:extLst>
              <a:ext uri="{FF2B5EF4-FFF2-40B4-BE49-F238E27FC236}">
                <a16:creationId xmlns:a16="http://schemas.microsoft.com/office/drawing/2014/main" id="{77F8C06B-5702-410B-9D17-5A719B69D4BB}"/>
              </a:ext>
            </a:extLst>
          </p:cNvPr>
          <p:cNvPicPr>
            <a:picLocks noChangeAspect="1"/>
          </p:cNvPicPr>
          <p:nvPr/>
        </p:nvPicPr>
        <p:blipFill>
          <a:blip r:embed="rId3"/>
          <a:stretch>
            <a:fillRect/>
          </a:stretch>
        </p:blipFill>
        <p:spPr>
          <a:xfrm>
            <a:off x="3416663" y="3433423"/>
            <a:ext cx="347819" cy="333906"/>
          </a:xfrm>
          <a:prstGeom prst="rect">
            <a:avLst/>
          </a:prstGeom>
        </p:spPr>
      </p:pic>
      <p:pic>
        <p:nvPicPr>
          <p:cNvPr id="11" name="Picture 10">
            <a:extLst>
              <a:ext uri="{FF2B5EF4-FFF2-40B4-BE49-F238E27FC236}">
                <a16:creationId xmlns:a16="http://schemas.microsoft.com/office/drawing/2014/main" id="{555436CB-C301-4D3A-8EBB-EC23E8614AE5}"/>
              </a:ext>
            </a:extLst>
          </p:cNvPr>
          <p:cNvPicPr>
            <a:picLocks noChangeAspect="1"/>
          </p:cNvPicPr>
          <p:nvPr/>
        </p:nvPicPr>
        <p:blipFill>
          <a:blip r:embed="rId3"/>
          <a:stretch>
            <a:fillRect/>
          </a:stretch>
        </p:blipFill>
        <p:spPr>
          <a:xfrm>
            <a:off x="3419435" y="3074460"/>
            <a:ext cx="347819" cy="333906"/>
          </a:xfrm>
          <a:prstGeom prst="rect">
            <a:avLst/>
          </a:prstGeom>
        </p:spPr>
      </p:pic>
      <p:pic>
        <p:nvPicPr>
          <p:cNvPr id="12" name="Picture 11">
            <a:extLst>
              <a:ext uri="{FF2B5EF4-FFF2-40B4-BE49-F238E27FC236}">
                <a16:creationId xmlns:a16="http://schemas.microsoft.com/office/drawing/2014/main" id="{4EF39FEC-EFBA-44DB-8EBB-D95317E27534}"/>
              </a:ext>
            </a:extLst>
          </p:cNvPr>
          <p:cNvPicPr>
            <a:picLocks noChangeAspect="1"/>
          </p:cNvPicPr>
          <p:nvPr/>
        </p:nvPicPr>
        <p:blipFill>
          <a:blip r:embed="rId3"/>
          <a:stretch>
            <a:fillRect/>
          </a:stretch>
        </p:blipFill>
        <p:spPr>
          <a:xfrm>
            <a:off x="3440944" y="2740554"/>
            <a:ext cx="347819" cy="333906"/>
          </a:xfrm>
          <a:prstGeom prst="rect">
            <a:avLst/>
          </a:prstGeom>
        </p:spPr>
      </p:pic>
      <p:pic>
        <p:nvPicPr>
          <p:cNvPr id="13" name="Picture 12">
            <a:extLst>
              <a:ext uri="{FF2B5EF4-FFF2-40B4-BE49-F238E27FC236}">
                <a16:creationId xmlns:a16="http://schemas.microsoft.com/office/drawing/2014/main" id="{D61ABE48-B853-4ED6-818D-C15B538556C2}"/>
              </a:ext>
            </a:extLst>
          </p:cNvPr>
          <p:cNvPicPr>
            <a:picLocks noChangeAspect="1"/>
          </p:cNvPicPr>
          <p:nvPr/>
        </p:nvPicPr>
        <p:blipFill>
          <a:blip r:embed="rId3"/>
          <a:stretch>
            <a:fillRect/>
          </a:stretch>
        </p:blipFill>
        <p:spPr>
          <a:xfrm>
            <a:off x="3416660" y="4234016"/>
            <a:ext cx="347819" cy="333906"/>
          </a:xfrm>
          <a:prstGeom prst="rect">
            <a:avLst/>
          </a:prstGeom>
        </p:spPr>
      </p:pic>
      <p:pic>
        <p:nvPicPr>
          <p:cNvPr id="14" name="Picture 13">
            <a:extLst>
              <a:ext uri="{FF2B5EF4-FFF2-40B4-BE49-F238E27FC236}">
                <a16:creationId xmlns:a16="http://schemas.microsoft.com/office/drawing/2014/main" id="{5E7E15E2-BC3A-4C69-96BE-23D114C303D8}"/>
              </a:ext>
            </a:extLst>
          </p:cNvPr>
          <p:cNvPicPr>
            <a:picLocks noChangeAspect="1"/>
          </p:cNvPicPr>
          <p:nvPr/>
        </p:nvPicPr>
        <p:blipFill>
          <a:blip r:embed="rId3"/>
          <a:stretch>
            <a:fillRect/>
          </a:stretch>
        </p:blipFill>
        <p:spPr>
          <a:xfrm>
            <a:off x="3416662" y="3815519"/>
            <a:ext cx="347819" cy="333906"/>
          </a:xfrm>
          <a:prstGeom prst="rect">
            <a:avLst/>
          </a:prstGeom>
        </p:spPr>
      </p:pic>
      <p:pic>
        <p:nvPicPr>
          <p:cNvPr id="16" name="Picture 15">
            <a:extLst>
              <a:ext uri="{FF2B5EF4-FFF2-40B4-BE49-F238E27FC236}">
                <a16:creationId xmlns:a16="http://schemas.microsoft.com/office/drawing/2014/main" id="{E7C53426-A7B7-48F0-8AD5-35392E96D617}"/>
              </a:ext>
            </a:extLst>
          </p:cNvPr>
          <p:cNvPicPr>
            <a:picLocks noChangeAspect="1"/>
          </p:cNvPicPr>
          <p:nvPr/>
        </p:nvPicPr>
        <p:blipFill>
          <a:blip r:embed="rId3"/>
          <a:stretch>
            <a:fillRect/>
          </a:stretch>
        </p:blipFill>
        <p:spPr>
          <a:xfrm>
            <a:off x="3391406" y="5610906"/>
            <a:ext cx="347819" cy="333906"/>
          </a:xfrm>
          <a:prstGeom prst="rect">
            <a:avLst/>
          </a:prstGeom>
        </p:spPr>
      </p:pic>
      <p:pic>
        <p:nvPicPr>
          <p:cNvPr id="17" name="Picture 16">
            <a:extLst>
              <a:ext uri="{FF2B5EF4-FFF2-40B4-BE49-F238E27FC236}">
                <a16:creationId xmlns:a16="http://schemas.microsoft.com/office/drawing/2014/main" id="{7F568299-4496-4271-948F-A417268C23D8}"/>
              </a:ext>
            </a:extLst>
          </p:cNvPr>
          <p:cNvPicPr>
            <a:picLocks noChangeAspect="1"/>
          </p:cNvPicPr>
          <p:nvPr/>
        </p:nvPicPr>
        <p:blipFill>
          <a:blip r:embed="rId3"/>
          <a:stretch>
            <a:fillRect/>
          </a:stretch>
        </p:blipFill>
        <p:spPr>
          <a:xfrm>
            <a:off x="3392655" y="5250674"/>
            <a:ext cx="347819" cy="333906"/>
          </a:xfrm>
          <a:prstGeom prst="rect">
            <a:avLst/>
          </a:prstGeom>
        </p:spPr>
      </p:pic>
      <p:pic>
        <p:nvPicPr>
          <p:cNvPr id="18" name="Picture 17">
            <a:extLst>
              <a:ext uri="{FF2B5EF4-FFF2-40B4-BE49-F238E27FC236}">
                <a16:creationId xmlns:a16="http://schemas.microsoft.com/office/drawing/2014/main" id="{5BA49B7C-64C4-4A15-A7EF-3DB45DF29D86}"/>
              </a:ext>
            </a:extLst>
          </p:cNvPr>
          <p:cNvPicPr>
            <a:picLocks noChangeAspect="1"/>
          </p:cNvPicPr>
          <p:nvPr/>
        </p:nvPicPr>
        <p:blipFill>
          <a:blip r:embed="rId3"/>
          <a:stretch>
            <a:fillRect/>
          </a:stretch>
        </p:blipFill>
        <p:spPr>
          <a:xfrm>
            <a:off x="3416661" y="4591819"/>
            <a:ext cx="347819" cy="333906"/>
          </a:xfrm>
          <a:prstGeom prst="rect">
            <a:avLst/>
          </a:prstGeom>
        </p:spPr>
      </p:pic>
      <p:sp>
        <p:nvSpPr>
          <p:cNvPr id="2" name="Rectangle 1">
            <a:hlinkClick r:id="rId4" action="ppaction://hlinksldjump"/>
            <a:extLst>
              <a:ext uri="{FF2B5EF4-FFF2-40B4-BE49-F238E27FC236}">
                <a16:creationId xmlns:a16="http://schemas.microsoft.com/office/drawing/2014/main" id="{27F2EF37-4F58-E8AB-5389-2CD3DA5FF771}"/>
              </a:ext>
            </a:extLst>
          </p:cNvPr>
          <p:cNvSpPr/>
          <p:nvPr/>
        </p:nvSpPr>
        <p:spPr>
          <a:xfrm>
            <a:off x="10672997" y="5478905"/>
            <a:ext cx="824459" cy="75700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en-US" b="1" dirty="0"/>
              <a:t>Next</a:t>
            </a:r>
            <a:endParaRPr lang="ar-IQ" b="1" dirty="0"/>
          </a:p>
        </p:txBody>
      </p:sp>
    </p:spTree>
    <p:extLst>
      <p:ext uri="{BB962C8B-B14F-4D97-AF65-F5344CB8AC3E}">
        <p14:creationId xmlns:p14="http://schemas.microsoft.com/office/powerpoint/2010/main" val="24882506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3447F0-6ABD-4D94-B3BE-1C68673EA36A}"/>
              </a:ext>
            </a:extLst>
          </p:cNvPr>
          <p:cNvPicPr>
            <a:picLocks noChangeAspect="1"/>
          </p:cNvPicPr>
          <p:nvPr/>
        </p:nvPicPr>
        <p:blipFill>
          <a:blip r:embed="rId2"/>
          <a:stretch>
            <a:fillRect/>
          </a:stretch>
        </p:blipFill>
        <p:spPr>
          <a:xfrm>
            <a:off x="2428406" y="95409"/>
            <a:ext cx="7277725" cy="6628500"/>
          </a:xfrm>
          <a:prstGeom prst="rect">
            <a:avLst/>
          </a:prstGeom>
          <a:ln w="88900" cap="sq" cmpd="thickThin">
            <a:solidFill>
              <a:srgbClr val="000000"/>
            </a:solidFill>
            <a:prstDash val="solid"/>
            <a:miter lim="800000"/>
          </a:ln>
          <a:effectLst>
            <a:innerShdw blurRad="76200">
              <a:srgbClr val="000000"/>
            </a:innerShdw>
          </a:effectLst>
        </p:spPr>
      </p:pic>
      <p:sp>
        <p:nvSpPr>
          <p:cNvPr id="2" name="Rectangle: Rounded Corners 1">
            <a:extLst>
              <a:ext uri="{FF2B5EF4-FFF2-40B4-BE49-F238E27FC236}">
                <a16:creationId xmlns:a16="http://schemas.microsoft.com/office/drawing/2014/main" id="{B9F7A951-9505-3EA3-7305-20A62BEE9DDC}"/>
              </a:ext>
            </a:extLst>
          </p:cNvPr>
          <p:cNvSpPr/>
          <p:nvPr/>
        </p:nvSpPr>
        <p:spPr>
          <a:xfrm>
            <a:off x="10725462" y="5718748"/>
            <a:ext cx="801974" cy="56962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en-US" b="1" dirty="0">
                <a:hlinkClick r:id="rId3" action="ppaction://hlinksldjump"/>
              </a:rPr>
              <a:t>Back</a:t>
            </a:r>
            <a:endParaRPr lang="ar-IQ" b="1" dirty="0"/>
          </a:p>
        </p:txBody>
      </p:sp>
    </p:spTree>
    <p:extLst>
      <p:ext uri="{BB962C8B-B14F-4D97-AF65-F5344CB8AC3E}">
        <p14:creationId xmlns:p14="http://schemas.microsoft.com/office/powerpoint/2010/main" val="2899379450"/>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FB7A2D0-CF4C-40C9-8611-A621B15578C1}"/>
              </a:ext>
            </a:extLst>
          </p:cNvPr>
          <p:cNvSpPr>
            <a:spLocks noGrp="1"/>
          </p:cNvSpPr>
          <p:nvPr>
            <p:ph type="body" sz="half" idx="2"/>
          </p:nvPr>
        </p:nvSpPr>
        <p:spPr>
          <a:xfrm>
            <a:off x="8309113" y="1404729"/>
            <a:ext cx="3458817" cy="5055705"/>
          </a:xfrm>
        </p:spPr>
        <p:txBody>
          <a:bodyPr>
            <a:normAutofit fontScale="92500" lnSpcReduction="10000"/>
          </a:bodyPr>
          <a:lstStyle/>
          <a:p>
            <a:r>
              <a:rPr lang="en-US" dirty="0">
                <a:solidFill>
                  <a:srgbClr val="202124"/>
                </a:solidFill>
                <a:latin typeface="Times New Roman" panose="02020603050405020304" pitchFamily="18" charset="0"/>
                <a:cs typeface="Times New Roman" panose="02020603050405020304" pitchFamily="18" charset="0"/>
              </a:rPr>
              <a:t>General practitioners (</a:t>
            </a:r>
            <a:r>
              <a:rPr lang="en-US" b="1" dirty="0">
                <a:solidFill>
                  <a:srgbClr val="202124"/>
                </a:solidFill>
                <a:latin typeface="Times New Roman" panose="02020603050405020304" pitchFamily="18" charset="0"/>
                <a:cs typeface="Times New Roman" panose="02020603050405020304" pitchFamily="18" charset="0"/>
              </a:rPr>
              <a:t>GPs</a:t>
            </a:r>
            <a:r>
              <a:rPr lang="en-US" dirty="0">
                <a:solidFill>
                  <a:srgbClr val="202124"/>
                </a:solidFill>
                <a:latin typeface="Times New Roman" panose="02020603050405020304" pitchFamily="18" charset="0"/>
                <a:cs typeface="Times New Roman" panose="02020603050405020304" pitchFamily="18" charset="0"/>
              </a:rPr>
              <a:t>) treat all common medical conditions and refer patients to hospitals and other medical services for urgent and specialist treatment. They focus on the health of the whole person combining physical, psychological and social aspects of care.</a:t>
            </a:r>
          </a:p>
          <a:p>
            <a:br>
              <a:rPr lang="en-US" dirty="0">
                <a:solidFill>
                  <a:srgbClr val="202124"/>
                </a:solidFill>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A </a:t>
            </a:r>
            <a:r>
              <a:rPr lang="en-US" b="1" dirty="0">
                <a:latin typeface="Times New Roman" panose="02020603050405020304" pitchFamily="18" charset="0"/>
                <a:cs typeface="Times New Roman" panose="02020603050405020304" pitchFamily="18" charset="0"/>
              </a:rPr>
              <a:t>general dentist</a:t>
            </a:r>
            <a:r>
              <a:rPr lang="en-US" dirty="0">
                <a:latin typeface="Times New Roman" panose="02020603050405020304" pitchFamily="18" charset="0"/>
                <a:cs typeface="Times New Roman" panose="02020603050405020304" pitchFamily="18" charset="0"/>
              </a:rPr>
              <a:t> is your primary care </a:t>
            </a:r>
            <a:r>
              <a:rPr lang="en-US" b="1" dirty="0">
                <a:latin typeface="Times New Roman" panose="02020603050405020304" pitchFamily="18" charset="0"/>
                <a:cs typeface="Times New Roman" panose="02020603050405020304" pitchFamily="18" charset="0"/>
              </a:rPr>
              <a:t>dental</a:t>
            </a:r>
            <a:r>
              <a:rPr lang="en-US" dirty="0">
                <a:latin typeface="Times New Roman" panose="02020603050405020304" pitchFamily="18" charset="0"/>
                <a:cs typeface="Times New Roman" panose="02020603050405020304" pitchFamily="18" charset="0"/>
              </a:rPr>
              <a:t> provider. This </a:t>
            </a:r>
            <a:r>
              <a:rPr lang="en-US" b="1" dirty="0">
                <a:latin typeface="Times New Roman" panose="02020603050405020304" pitchFamily="18" charset="0"/>
                <a:cs typeface="Times New Roman" panose="02020603050405020304" pitchFamily="18" charset="0"/>
              </a:rPr>
              <a:t>dentist</a:t>
            </a:r>
            <a:r>
              <a:rPr lang="en-US" dirty="0">
                <a:latin typeface="Times New Roman" panose="02020603050405020304" pitchFamily="18" charset="0"/>
                <a:cs typeface="Times New Roman" panose="02020603050405020304" pitchFamily="18" charset="0"/>
              </a:rPr>
              <a:t> diagnoses, treats, and manages your overall oral health care needs, including gum care, root canals, fillings, crowns, veneers, bridges, and preventive education.</a:t>
            </a:r>
          </a:p>
          <a:p>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Title 2">
            <a:extLst>
              <a:ext uri="{FF2B5EF4-FFF2-40B4-BE49-F238E27FC236}">
                <a16:creationId xmlns:a16="http://schemas.microsoft.com/office/drawing/2014/main" id="{864C6514-6DAE-40CC-89A8-093BA25F9E48}"/>
              </a:ext>
            </a:extLst>
          </p:cNvPr>
          <p:cNvSpPr>
            <a:spLocks noGrp="1"/>
          </p:cNvSpPr>
          <p:nvPr>
            <p:ph type="title"/>
          </p:nvPr>
        </p:nvSpPr>
        <p:spPr>
          <a:xfrm>
            <a:off x="8309113" y="397565"/>
            <a:ext cx="3312911" cy="1007165"/>
          </a:xfrm>
        </p:spPr>
        <p:txBody>
          <a:bodyPr/>
          <a:lstStyle/>
          <a:p>
            <a:r>
              <a:rPr lang="en-US" sz="2800" dirty="0">
                <a:solidFill>
                  <a:srgbClr val="FF0000"/>
                </a:solidFill>
              </a:rPr>
              <a:t>General Practitioner/Dentist</a:t>
            </a:r>
          </a:p>
        </p:txBody>
      </p:sp>
      <p:pic>
        <p:nvPicPr>
          <p:cNvPr id="6" name="Picture 4" descr="Family and General Practitioner Career Video - YouTube">
            <a:extLst>
              <a:ext uri="{FF2B5EF4-FFF2-40B4-BE49-F238E27FC236}">
                <a16:creationId xmlns:a16="http://schemas.microsoft.com/office/drawing/2014/main" id="{25018328-A270-43B7-AC41-006339C62B81}"/>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16082" r="1608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2072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4C6514-6DAE-40CC-89A8-093BA25F9E48}"/>
              </a:ext>
            </a:extLst>
          </p:cNvPr>
          <p:cNvSpPr>
            <a:spLocks noGrp="1"/>
          </p:cNvSpPr>
          <p:nvPr>
            <p:ph type="title"/>
          </p:nvPr>
        </p:nvSpPr>
        <p:spPr/>
        <p:txBody>
          <a:bodyPr/>
          <a:lstStyle/>
          <a:p>
            <a:r>
              <a:rPr lang="en-US" dirty="0">
                <a:solidFill>
                  <a:srgbClr val="FF0000"/>
                </a:solidFill>
              </a:rPr>
              <a:t>District Nurse</a:t>
            </a:r>
          </a:p>
        </p:txBody>
      </p:sp>
      <p:sp>
        <p:nvSpPr>
          <p:cNvPr id="4" name="Text Placeholder 3">
            <a:extLst>
              <a:ext uri="{FF2B5EF4-FFF2-40B4-BE49-F238E27FC236}">
                <a16:creationId xmlns:a16="http://schemas.microsoft.com/office/drawing/2014/main" id="{CFB7A2D0-CF4C-40C9-8611-A621B15578C1}"/>
              </a:ext>
            </a:extLst>
          </p:cNvPr>
          <p:cNvSpPr>
            <a:spLocks noGrp="1"/>
          </p:cNvSpPr>
          <p:nvPr>
            <p:ph type="body" sz="half" idx="2"/>
          </p:nvPr>
        </p:nvSpPr>
        <p:spPr>
          <a:xfrm>
            <a:off x="8477250" y="2386584"/>
            <a:ext cx="3144774" cy="2370946"/>
          </a:xfrm>
        </p:spPr>
        <p:txBody>
          <a:bodyPr/>
          <a:lstStyle/>
          <a:p>
            <a:r>
              <a:rPr lang="en-US" dirty="0"/>
              <a:t>(in the UK) a nurse who visits and treats patients in their homes, operating in a specific area or in association with a particular general practice surgery or health </a:t>
            </a:r>
            <a:r>
              <a:rPr lang="en-US" dirty="0" err="1"/>
              <a:t>centre</a:t>
            </a:r>
            <a:r>
              <a:rPr lang="en-US" dirty="0"/>
              <a:t>.</a:t>
            </a:r>
          </a:p>
          <a:p>
            <a:endParaRPr lang="en-US" dirty="0"/>
          </a:p>
        </p:txBody>
      </p:sp>
      <p:pic>
        <p:nvPicPr>
          <p:cNvPr id="4098" name="Picture 2" descr="DISTRICT NURSE - Definition and synonyms of district nurse in the English  dictionary">
            <a:extLst>
              <a:ext uri="{FF2B5EF4-FFF2-40B4-BE49-F238E27FC236}">
                <a16:creationId xmlns:a16="http://schemas.microsoft.com/office/drawing/2014/main" id="{C66DCB15-9363-4EBC-8676-7AFEBAFB0E9C}"/>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11589" r="1158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7533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4C6514-6DAE-40CC-89A8-093BA25F9E48}"/>
              </a:ext>
            </a:extLst>
          </p:cNvPr>
          <p:cNvSpPr>
            <a:spLocks noGrp="1"/>
          </p:cNvSpPr>
          <p:nvPr>
            <p:ph type="title"/>
          </p:nvPr>
        </p:nvSpPr>
        <p:spPr/>
        <p:txBody>
          <a:bodyPr/>
          <a:lstStyle/>
          <a:p>
            <a:r>
              <a:rPr lang="en-US" b="1" dirty="0">
                <a:solidFill>
                  <a:srgbClr val="FF0000"/>
                </a:solidFill>
              </a:rPr>
              <a:t>Health Visitor</a:t>
            </a:r>
          </a:p>
        </p:txBody>
      </p:sp>
      <p:sp>
        <p:nvSpPr>
          <p:cNvPr id="4" name="Text Placeholder 3">
            <a:extLst>
              <a:ext uri="{FF2B5EF4-FFF2-40B4-BE49-F238E27FC236}">
                <a16:creationId xmlns:a16="http://schemas.microsoft.com/office/drawing/2014/main" id="{CFB7A2D0-CF4C-40C9-8611-A621B15578C1}"/>
              </a:ext>
            </a:extLst>
          </p:cNvPr>
          <p:cNvSpPr>
            <a:spLocks noGrp="1"/>
          </p:cNvSpPr>
          <p:nvPr>
            <p:ph type="body" sz="half" idx="2"/>
          </p:nvPr>
        </p:nvSpPr>
        <p:spPr/>
        <p:txBody>
          <a:bodyPr/>
          <a:lstStyle/>
          <a:p>
            <a:r>
              <a:rPr lang="en-US" b="1" dirty="0">
                <a:solidFill>
                  <a:srgbClr val="202124"/>
                </a:solidFill>
                <a:latin typeface="arial" panose="020B0604020202020204" pitchFamily="34" charset="0"/>
              </a:rPr>
              <a:t>Health visitors</a:t>
            </a:r>
            <a:r>
              <a:rPr lang="en-US" dirty="0">
                <a:solidFill>
                  <a:srgbClr val="202124"/>
                </a:solidFill>
                <a:latin typeface="arial" panose="020B0604020202020204" pitchFamily="34" charset="0"/>
              </a:rPr>
              <a:t> are nurses or midwives who are passionate about promoting healthy lifestyles and preventing illness. They work with families to give pre-school-age children the best possible start in life.</a:t>
            </a:r>
          </a:p>
          <a:p>
            <a:br>
              <a:rPr lang="en-US" dirty="0">
                <a:solidFill>
                  <a:srgbClr val="202124"/>
                </a:solidFill>
                <a:latin typeface="arial" panose="020B0604020202020204" pitchFamily="34" charset="0"/>
              </a:rPr>
            </a:br>
            <a:endParaRPr lang="en-US" dirty="0"/>
          </a:p>
        </p:txBody>
      </p:sp>
      <p:pic>
        <p:nvPicPr>
          <p:cNvPr id="5122" name="Picture 2" descr="Health Visitors :: Healthier Together">
            <a:extLst>
              <a:ext uri="{FF2B5EF4-FFF2-40B4-BE49-F238E27FC236}">
                <a16:creationId xmlns:a16="http://schemas.microsoft.com/office/drawing/2014/main" id="{6D54E9FD-7B1E-4244-9F1E-589FAEEF2176}"/>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9874" r="987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2561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4C6514-6DAE-40CC-89A8-093BA25F9E48}"/>
              </a:ext>
            </a:extLst>
          </p:cNvPr>
          <p:cNvSpPr>
            <a:spLocks noGrp="1"/>
          </p:cNvSpPr>
          <p:nvPr>
            <p:ph type="title"/>
          </p:nvPr>
        </p:nvSpPr>
        <p:spPr>
          <a:xfrm>
            <a:off x="8477250" y="603504"/>
            <a:ext cx="3144774" cy="815393"/>
          </a:xfrm>
        </p:spPr>
        <p:txBody>
          <a:bodyPr/>
          <a:lstStyle/>
          <a:p>
            <a:r>
              <a:rPr lang="en-US" b="1" dirty="0">
                <a:solidFill>
                  <a:srgbClr val="FF0000"/>
                </a:solidFill>
              </a:rPr>
              <a:t>Practice Nurse</a:t>
            </a:r>
          </a:p>
        </p:txBody>
      </p:sp>
      <p:sp>
        <p:nvSpPr>
          <p:cNvPr id="4" name="Text Placeholder 3">
            <a:extLst>
              <a:ext uri="{FF2B5EF4-FFF2-40B4-BE49-F238E27FC236}">
                <a16:creationId xmlns:a16="http://schemas.microsoft.com/office/drawing/2014/main" id="{CFB7A2D0-CF4C-40C9-8611-A621B15578C1}"/>
              </a:ext>
            </a:extLst>
          </p:cNvPr>
          <p:cNvSpPr>
            <a:spLocks noGrp="1"/>
          </p:cNvSpPr>
          <p:nvPr>
            <p:ph type="body" sz="half" idx="2"/>
          </p:nvPr>
        </p:nvSpPr>
        <p:spPr>
          <a:xfrm>
            <a:off x="8477250" y="1639614"/>
            <a:ext cx="3144774" cy="4258266"/>
          </a:xfrm>
        </p:spPr>
        <p:txBody>
          <a:bodyPr>
            <a:normAutofit fontScale="92500" lnSpcReduction="20000"/>
          </a:bodyPr>
          <a:lstStyle/>
          <a:p>
            <a:r>
              <a:rPr lang="en-US" sz="2200" b="1" dirty="0">
                <a:solidFill>
                  <a:srgbClr val="202124"/>
                </a:solidFill>
                <a:latin typeface="arial" panose="020B0604020202020204" pitchFamily="34" charset="0"/>
              </a:rPr>
              <a:t>Practice nurses</a:t>
            </a:r>
            <a:r>
              <a:rPr lang="en-US" sz="2200" dirty="0">
                <a:solidFill>
                  <a:srgbClr val="202124"/>
                </a:solidFill>
                <a:latin typeface="arial" panose="020B0604020202020204" pitchFamily="34" charset="0"/>
              </a:rPr>
              <a:t> work in surgeries where they plan and provide </a:t>
            </a:r>
            <a:r>
              <a:rPr lang="en-US" sz="2200" b="1" dirty="0">
                <a:solidFill>
                  <a:srgbClr val="202124"/>
                </a:solidFill>
                <a:latin typeface="arial" panose="020B0604020202020204" pitchFamily="34" charset="0"/>
              </a:rPr>
              <a:t>nursing</a:t>
            </a:r>
            <a:r>
              <a:rPr lang="en-US" sz="2200" dirty="0">
                <a:solidFill>
                  <a:srgbClr val="202124"/>
                </a:solidFill>
                <a:latin typeface="arial" panose="020B0604020202020204" pitchFamily="34" charset="0"/>
              </a:rPr>
              <a:t> care, treatment and health education to patients of all ages. Previous relevant experience prior to training is not essential, but any gained caring for or working with people can be helpful.</a:t>
            </a:r>
          </a:p>
          <a:p>
            <a:br>
              <a:rPr lang="en-US" dirty="0">
                <a:solidFill>
                  <a:srgbClr val="202124"/>
                </a:solidFill>
                <a:latin typeface="arial" panose="020B0604020202020204" pitchFamily="34" charset="0"/>
              </a:rPr>
            </a:br>
            <a:endParaRPr lang="en-US" dirty="0"/>
          </a:p>
        </p:txBody>
      </p:sp>
      <p:pic>
        <p:nvPicPr>
          <p:cNvPr id="6146" name="Picture 2" descr="Advanced Practice Nursing Explained | All Nursing Schools">
            <a:extLst>
              <a:ext uri="{FF2B5EF4-FFF2-40B4-BE49-F238E27FC236}">
                <a16:creationId xmlns:a16="http://schemas.microsoft.com/office/drawing/2014/main" id="{721AE7C0-6F1D-4CFD-A04D-BC665F043A28}"/>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21958" r="2195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88062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hidden="1">
            <a:extLst>
              <a:ext uri="{FF2B5EF4-FFF2-40B4-BE49-F238E27FC236}">
                <a16:creationId xmlns:a16="http://schemas.microsoft.com/office/drawing/2014/main" id="{FB65ABA3-820C-4D75-9437-9EFA1ADFE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txBody>
          <a:bodyPr/>
          <a:lstStyle/>
          <a:p>
            <a:endParaRPr lang="en-US"/>
          </a:p>
        </p:txBody>
      </p:sp>
      <p:sp>
        <p:nvSpPr>
          <p:cNvPr id="75" name="Rectangle 74" hidden="1">
            <a:extLst>
              <a:ext uri="{FF2B5EF4-FFF2-40B4-BE49-F238E27FC236}">
                <a16:creationId xmlns:a16="http://schemas.microsoft.com/office/drawing/2014/main" id="{036BF2FB-90D8-48DB-BD34-D040CDCFF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txBody>
          <a:bodyPr/>
          <a:lstStyle/>
          <a:p>
            <a:endParaRPr lang="en-US"/>
          </a:p>
        </p:txBody>
      </p:sp>
      <p:sp>
        <p:nvSpPr>
          <p:cNvPr id="77" name="Rectangle 76" hidden="1">
            <a:extLst>
              <a:ext uri="{FF2B5EF4-FFF2-40B4-BE49-F238E27FC236}">
                <a16:creationId xmlns:a16="http://schemas.microsoft.com/office/drawing/2014/main" id="{D5851415-CF4E-4C41-9E36-04E444B51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79" name="Rectangle 78" hidden="1">
            <a:extLst>
              <a:ext uri="{FF2B5EF4-FFF2-40B4-BE49-F238E27FC236}">
                <a16:creationId xmlns:a16="http://schemas.microsoft.com/office/drawing/2014/main" id="{4B516B89-DEA0-4832-8C56-F048168DAD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7646" y="413053"/>
            <a:ext cx="8212114" cy="6064596"/>
          </a:xfrm>
          <a:prstGeom prst="rect">
            <a:avLst/>
          </a:prstGeom>
          <a:solidFill>
            <a:srgbClr val="FFFFFF"/>
          </a:solidFill>
          <a:ln w="6350" cap="sq" cmpd="sng" algn="ctr">
            <a:solidFill>
              <a:srgbClr val="404040"/>
            </a:solidFill>
            <a:prstDash val="solid"/>
            <a:miter lim="800000"/>
          </a:ln>
          <a:effectLst/>
        </p:spPr>
        <p:txBody>
          <a:bodyPr/>
          <a:lstStyle/>
          <a:p>
            <a:endParaRPr lang="en-US"/>
          </a:p>
        </p:txBody>
      </p:sp>
      <p:sp>
        <p:nvSpPr>
          <p:cNvPr id="81" name="Rectangle 80" hidden="1">
            <a:extLst>
              <a:ext uri="{FF2B5EF4-FFF2-40B4-BE49-F238E27FC236}">
                <a16:creationId xmlns:a16="http://schemas.microsoft.com/office/drawing/2014/main" id="{3EA2D33E-BAA2-467B-80B0-8887D9A99F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20386" y="237744"/>
            <a:ext cx="2926080"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3" name="Rectangle 82" hidden="1">
            <a:extLst>
              <a:ext uri="{FF2B5EF4-FFF2-40B4-BE49-F238E27FC236}">
                <a16:creationId xmlns:a16="http://schemas.microsoft.com/office/drawing/2014/main" id="{6067C508-2065-42E3-98D2-F3A9B8339B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4978" y="402336"/>
            <a:ext cx="2596896" cy="605332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864C6514-6DAE-40CC-89A8-093BA25F9E48}"/>
              </a:ext>
            </a:extLst>
          </p:cNvPr>
          <p:cNvSpPr>
            <a:spLocks noGrp="1"/>
          </p:cNvSpPr>
          <p:nvPr>
            <p:ph type="title"/>
          </p:nvPr>
        </p:nvSpPr>
        <p:spPr>
          <a:xfrm>
            <a:off x="9321801" y="612843"/>
            <a:ext cx="2312480" cy="738879"/>
          </a:xfrm>
        </p:spPr>
        <p:txBody>
          <a:bodyPr vert="horz" lIns="91440" tIns="45720" rIns="91440" bIns="45720" rtlCol="0" anchor="b">
            <a:normAutofit/>
          </a:bodyPr>
          <a:lstStyle/>
          <a:p>
            <a:pPr>
              <a:lnSpc>
                <a:spcPct val="90000"/>
              </a:lnSpc>
            </a:pPr>
            <a:r>
              <a:rPr lang="en-US" sz="2800" dirty="0">
                <a:solidFill>
                  <a:srgbClr val="FF0000"/>
                </a:solidFill>
              </a:rPr>
              <a:t>Midwife</a:t>
            </a:r>
          </a:p>
        </p:txBody>
      </p:sp>
      <p:sp>
        <p:nvSpPr>
          <p:cNvPr id="4" name="Text Placeholder 3">
            <a:extLst>
              <a:ext uri="{FF2B5EF4-FFF2-40B4-BE49-F238E27FC236}">
                <a16:creationId xmlns:a16="http://schemas.microsoft.com/office/drawing/2014/main" id="{CFB7A2D0-CF4C-40C9-8611-A621B15578C1}"/>
              </a:ext>
            </a:extLst>
          </p:cNvPr>
          <p:cNvSpPr>
            <a:spLocks noGrp="1"/>
          </p:cNvSpPr>
          <p:nvPr>
            <p:ph type="body" sz="half" idx="2"/>
          </p:nvPr>
        </p:nvSpPr>
        <p:spPr>
          <a:xfrm>
            <a:off x="9321801" y="1379154"/>
            <a:ext cx="2312479" cy="4817365"/>
          </a:xfrm>
        </p:spPr>
        <p:txBody>
          <a:bodyPr vert="horz" lIns="91440" tIns="45720" rIns="91440" bIns="45720" rtlCol="0">
            <a:normAutofit/>
          </a:bodyPr>
          <a:lstStyle/>
          <a:p>
            <a:pPr indent="-182880">
              <a:lnSpc>
                <a:spcPct val="100000"/>
              </a:lnSpc>
              <a:buFont typeface="Garamond" pitchFamily="18" charset="0"/>
              <a:buChar char="◦"/>
            </a:pPr>
            <a:r>
              <a:rPr lang="en-US" dirty="0"/>
              <a:t>A </a:t>
            </a:r>
            <a:r>
              <a:rPr lang="en-US" b="1" dirty="0"/>
              <a:t>midwife</a:t>
            </a:r>
            <a:r>
              <a:rPr lang="en-US" dirty="0"/>
              <a:t> is a trained health professional who helps healthy women during labor, delivery, and after the birth of their babies. </a:t>
            </a:r>
            <a:r>
              <a:rPr lang="en-US" b="1" dirty="0"/>
              <a:t>Midwives</a:t>
            </a:r>
            <a:r>
              <a:rPr lang="en-US" dirty="0"/>
              <a:t> may deliver babies at birthing centers or at home, but most can also deliver babies at a hospital.</a:t>
            </a:r>
            <a:endParaRPr lang="en-US" sz="1400" dirty="0">
              <a:solidFill>
                <a:schemeClr val="tx1">
                  <a:lumMod val="85000"/>
                  <a:lumOff val="15000"/>
                </a:schemeClr>
              </a:solidFill>
            </a:endParaRPr>
          </a:p>
        </p:txBody>
      </p:sp>
      <p:pic>
        <p:nvPicPr>
          <p:cNvPr id="3074" name="Picture 2" descr="About the Show | Call the Midwife | PBS">
            <a:extLst>
              <a:ext uri="{FF2B5EF4-FFF2-40B4-BE49-F238E27FC236}">
                <a16:creationId xmlns:a16="http://schemas.microsoft.com/office/drawing/2014/main" id="{293D8880-9B51-4683-83EF-AC6E9E6FD8E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75" r="14092" b="-1"/>
          <a:stretch/>
        </p:blipFill>
        <p:spPr bwMode="auto">
          <a:xfrm>
            <a:off x="582639" y="578707"/>
            <a:ext cx="7882128" cy="5733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87779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46">
    <a:dk1>
      <a:sysClr val="windowText" lastClr="000000"/>
    </a:dk1>
    <a:lt1>
      <a:sysClr val="window" lastClr="FFFFFF"/>
    </a:lt1>
    <a:dk2>
      <a:srgbClr val="121316"/>
    </a:dk2>
    <a:lt2>
      <a:srgbClr val="FEFCF7"/>
    </a:lt2>
    <a:accent1>
      <a:srgbClr val="8394A4"/>
    </a:accent1>
    <a:accent2>
      <a:srgbClr val="65739F"/>
    </a:accent2>
    <a:accent3>
      <a:srgbClr val="B2AC8A"/>
    </a:accent3>
    <a:accent4>
      <a:srgbClr val="879BB3"/>
    </a:accent4>
    <a:accent5>
      <a:srgbClr val="D7B579"/>
    </a:accent5>
    <a:accent6>
      <a:srgbClr val="8A9B89"/>
    </a:accent6>
    <a:hlink>
      <a:srgbClr val="85C4D2"/>
    </a:hlink>
    <a:folHlink>
      <a:srgbClr val="8E8CA7"/>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1F91CDEB-92ED-41DC-BF33-2916A76876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259D436-C82E-43E0-8A01-53DF9CED6032}">
  <ds:schemaRefs>
    <ds:schemaRef ds:uri="http://schemas.microsoft.com/sharepoint/v3/contenttype/forms"/>
  </ds:schemaRefs>
</ds:datastoreItem>
</file>

<file path=customXml/itemProps3.xml><?xml version="1.0" encoding="utf-8"?>
<ds:datastoreItem xmlns:ds="http://schemas.openxmlformats.org/officeDocument/2006/customXml" ds:itemID="{946BCBFB-BBC7-42F1-95CD-058E172363A0}">
  <ds:schemaRefs>
    <ds:schemaRef ds:uri="http://schemas.microsoft.com/office/2006/documentManagement/types"/>
    <ds:schemaRef ds:uri="http://schemas.microsoft.com/office/2006/metadata/properties"/>
    <ds:schemaRef ds:uri="http://purl.org/dc/elements/1.1/"/>
    <ds:schemaRef ds:uri="http://purl.org/dc/terms/"/>
    <ds:schemaRef ds:uri="http://schemas.openxmlformats.org/package/2006/metadata/core-properties"/>
    <ds:schemaRef ds:uri="16c05727-aa75-4e4a-9b5f-8a80a1165891"/>
    <ds:schemaRef ds:uri="http://purl.org/dc/dcmitype/"/>
    <ds:schemaRef ds:uri="http://schemas.microsoft.com/office/infopath/2007/PartnerControls"/>
    <ds:schemaRef ds:uri="71af3243-3dd4-4a8d-8c0d-dd76da1f02a5"/>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Gallery</Template>
  <TotalTime>3109</TotalTime>
  <Words>1896</Words>
  <Application>Microsoft Office PowerPoint</Application>
  <PresentationFormat>Widescreen</PresentationFormat>
  <Paragraphs>207</Paragraphs>
  <Slides>48</Slides>
  <Notes>3</Notes>
  <HiddenSlides>0</HiddenSlides>
  <MMClips>4</MMClips>
  <ScaleCrop>false</ScaleCrop>
  <HeadingPairs>
    <vt:vector size="8" baseType="variant">
      <vt:variant>
        <vt:lpstr>Fonts Used</vt:lpstr>
      </vt:variant>
      <vt:variant>
        <vt:i4>10</vt:i4>
      </vt:variant>
      <vt:variant>
        <vt:lpstr>Theme</vt:lpstr>
      </vt:variant>
      <vt:variant>
        <vt:i4>1</vt:i4>
      </vt:variant>
      <vt:variant>
        <vt:lpstr>Slide Titles</vt:lpstr>
      </vt:variant>
      <vt:variant>
        <vt:i4>48</vt:i4>
      </vt:variant>
      <vt:variant>
        <vt:lpstr>Custom Shows</vt:lpstr>
      </vt:variant>
      <vt:variant>
        <vt:i4>1</vt:i4>
      </vt:variant>
    </vt:vector>
  </HeadingPairs>
  <TitlesOfParts>
    <vt:vector size="60" baseType="lpstr">
      <vt:lpstr>Arial</vt:lpstr>
      <vt:lpstr>Arial</vt:lpstr>
      <vt:lpstr>Avenir Next LT Pro</vt:lpstr>
      <vt:lpstr>Avenir Next LT Pro Light</vt:lpstr>
      <vt:lpstr>Calibri</vt:lpstr>
      <vt:lpstr>Garamond</vt:lpstr>
      <vt:lpstr>inherit</vt:lpstr>
      <vt:lpstr>Source Sans Pro</vt:lpstr>
      <vt:lpstr>Times New Roman</vt:lpstr>
      <vt:lpstr>Wingdings</vt:lpstr>
      <vt:lpstr>SavonVTI</vt:lpstr>
      <vt:lpstr>UNIT 2:  Working In General Practice</vt:lpstr>
      <vt:lpstr>PowerPoint Presentation</vt:lpstr>
      <vt:lpstr>Practice Manager</vt:lpstr>
      <vt:lpstr>Receptionist</vt:lpstr>
      <vt:lpstr>General Practitioner/Dentist</vt:lpstr>
      <vt:lpstr>District Nurse</vt:lpstr>
      <vt:lpstr>Health Visitor</vt:lpstr>
      <vt:lpstr>Practice Nurse</vt:lpstr>
      <vt:lpstr>Midwife</vt:lpstr>
      <vt:lpstr>PowerPoint Presentation</vt:lpstr>
      <vt:lpstr>Let's have a bit practice with the given common nouns.</vt:lpstr>
      <vt:lpstr>Main stress 1. Listen mark the main stress in the words and phrases.</vt:lpstr>
      <vt:lpstr>PowerPoint Presentation</vt:lpstr>
      <vt:lpstr>PowerPoint Presentation</vt:lpstr>
      <vt:lpstr>Present Perfect</vt:lpstr>
      <vt:lpstr>Usages</vt:lpstr>
      <vt:lpstr>Unfinished Actions </vt:lpstr>
      <vt:lpstr>   B. Finished Actions  1. Life experience</vt:lpstr>
      <vt:lpstr>2. With an unfinished time word (this month, this week, today). The period of time is still continuing.</vt:lpstr>
      <vt:lpstr>3. A finished action with a result in the present. </vt:lpstr>
      <vt:lpstr>We can also use the present perfect to talk about something that happened recently, even if there isn’t a clear result in the present. This is common when we want to introduce news and we often use the words ‘just / yet / already / recently’</vt:lpstr>
      <vt:lpstr>Past Simple or Present Perfect</vt:lpstr>
      <vt:lpstr>PowerPoint Presentation</vt:lpstr>
      <vt:lpstr>Past tense and Present Perfect Tense Samples (???)</vt:lpstr>
      <vt:lpstr>PowerPoint Presentation</vt:lpstr>
      <vt:lpstr>PowerPoint Presentation</vt:lpstr>
      <vt:lpstr>PowerPoint Presentation</vt:lpstr>
      <vt:lpstr>Signs and Symptoms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Referral letter</vt:lpstr>
      <vt:lpstr>Significant Components of RL</vt:lpstr>
      <vt:lpstr>PowerPoint Presentation</vt:lpstr>
      <vt:lpstr>PowerPoint Presentation</vt:lpstr>
      <vt:lpstr>Custom Show 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Medicine 1 Essential Skills for doctor patient communication  UNIT 2:  Working In General Practice</dc:title>
  <dc:creator>Soran Abdulrahman</dc:creator>
  <cp:lastModifiedBy>Soran Abdulrahman</cp:lastModifiedBy>
  <cp:revision>41</cp:revision>
  <dcterms:created xsi:type="dcterms:W3CDTF">2021-01-11T12:19:59Z</dcterms:created>
  <dcterms:modified xsi:type="dcterms:W3CDTF">2025-05-22T12:41:56Z</dcterms:modified>
</cp:coreProperties>
</file>