
<file path=[Content_Types].xml><?xml version="1.0" encoding="utf-8"?>
<Types xmlns="http://schemas.openxmlformats.org/package/2006/content-types">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96" r:id="rId4"/>
    <p:sldId id="297" r:id="rId5"/>
    <p:sldId id="298" r:id="rId6"/>
    <p:sldId id="299" r:id="rId7"/>
    <p:sldId id="300" r:id="rId8"/>
    <p:sldId id="261" r:id="rId9"/>
    <p:sldId id="267" r:id="rId10"/>
    <p:sldId id="265" r:id="rId11"/>
    <p:sldId id="266" r:id="rId12"/>
    <p:sldId id="262" r:id="rId13"/>
    <p:sldId id="263" r:id="rId14"/>
    <p:sldId id="264" r:id="rId15"/>
    <p:sldId id="258" r:id="rId16"/>
    <p:sldId id="269" r:id="rId17"/>
    <p:sldId id="270" r:id="rId18"/>
    <p:sldId id="301" r:id="rId19"/>
    <p:sldId id="271" r:id="rId20"/>
    <p:sldId id="272" r:id="rId21"/>
    <p:sldId id="259" r:id="rId22"/>
    <p:sldId id="273" r:id="rId23"/>
    <p:sldId id="274" r:id="rId24"/>
    <p:sldId id="275" r:id="rId25"/>
    <p:sldId id="276" r:id="rId26"/>
    <p:sldId id="292" r:id="rId27"/>
    <p:sldId id="290" r:id="rId28"/>
    <p:sldId id="291" r:id="rId29"/>
    <p:sldId id="293" r:id="rId30"/>
    <p:sldId id="294" r:id="rId31"/>
    <p:sldId id="302" r:id="rId32"/>
    <p:sldId id="277" r:id="rId33"/>
    <p:sldId id="260" r:id="rId34"/>
    <p:sldId id="278" r:id="rId35"/>
    <p:sldId id="279" r:id="rId36"/>
    <p:sldId id="280" r:id="rId37"/>
    <p:sldId id="281" r:id="rId38"/>
    <p:sldId id="282" r:id="rId39"/>
    <p:sldId id="283" r:id="rId40"/>
    <p:sldId id="285" r:id="rId41"/>
    <p:sldId id="286" r:id="rId42"/>
    <p:sldId id="287" r:id="rId43"/>
    <p:sldId id="288" r:id="rId44"/>
    <p:sldId id="289" r:id="rId45"/>
  </p:sldIdLst>
  <p:sldSz cx="12192000" cy="6858000"/>
  <p:notesSz cx="6858000" cy="9144000"/>
  <p:defaultTextStyle>
    <a:defPPr>
      <a:defRPr lang="ar-IQ"/>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9FC4C5-2708-4C29-B070-EEBDF14443E9}" v="21" dt="2025-05-27T12:56:00.804"/>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101" d="100"/>
          <a:sy n="101" d="100"/>
        </p:scale>
        <p:origin x="48" y="3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ran Abdulrahman" userId="262b053a-4a79-440c-92b9-339eb6c6c925" providerId="ADAL" clId="{43FF53C2-02C9-45AC-A5BB-4B74DF412AB9}"/>
    <pc:docChg chg="modSld">
      <pc:chgData name="Soran Abdulrahman" userId="262b053a-4a79-440c-92b9-339eb6c6c925" providerId="ADAL" clId="{43FF53C2-02C9-45AC-A5BB-4B74DF412AB9}" dt="2024-05-21T06:33:20.258" v="39"/>
      <pc:docMkLst>
        <pc:docMk/>
      </pc:docMkLst>
      <pc:sldChg chg="addSp modSp mod modAnim">
        <pc:chgData name="Soran Abdulrahman" userId="262b053a-4a79-440c-92b9-339eb6c6c925" providerId="ADAL" clId="{43FF53C2-02C9-45AC-A5BB-4B74DF412AB9}" dt="2024-05-21T06:33:20.258" v="39"/>
        <pc:sldMkLst>
          <pc:docMk/>
          <pc:sldMk cId="789668210" sldId="270"/>
        </pc:sldMkLst>
      </pc:sldChg>
    </pc:docChg>
  </pc:docChgLst>
  <pc:docChgLst>
    <pc:chgData name="Soran Abdulrahman" userId="262b053a-4a79-440c-92b9-339eb6c6c925" providerId="ADAL" clId="{43B5DE28-E23E-490E-B3A3-ACB5C2D4CF98}"/>
    <pc:docChg chg="custSel addSld modSld">
      <pc:chgData name="Soran Abdulrahman" userId="262b053a-4a79-440c-92b9-339eb6c6c925" providerId="ADAL" clId="{43B5DE28-E23E-490E-B3A3-ACB5C2D4CF98}" dt="2025-05-17T21:35:02.740" v="31" actId="12385"/>
      <pc:docMkLst>
        <pc:docMk/>
      </pc:docMkLst>
      <pc:sldChg chg="addSp delSp modSp new mod modClrScheme chgLayout">
        <pc:chgData name="Soran Abdulrahman" userId="262b053a-4a79-440c-92b9-339eb6c6c925" providerId="ADAL" clId="{43B5DE28-E23E-490E-B3A3-ACB5C2D4CF98}" dt="2025-05-17T21:35:02.740" v="31" actId="12385"/>
        <pc:sldMkLst>
          <pc:docMk/>
          <pc:sldMk cId="3672272883" sldId="301"/>
        </pc:sldMkLst>
        <pc:spChg chg="add mod ord">
          <ac:chgData name="Soran Abdulrahman" userId="262b053a-4a79-440c-92b9-339eb6c6c925" providerId="ADAL" clId="{43B5DE28-E23E-490E-B3A3-ACB5C2D4CF98}" dt="2025-05-17T21:30:41.493" v="11" actId="27636"/>
          <ac:spMkLst>
            <pc:docMk/>
            <pc:sldMk cId="3672272883" sldId="301"/>
            <ac:spMk id="4" creationId="{361CA55C-B823-7108-985D-6276ED2B6D20}"/>
          </ac:spMkLst>
        </pc:spChg>
        <pc:graphicFrameChg chg="add mod modGraphic">
          <ac:chgData name="Soran Abdulrahman" userId="262b053a-4a79-440c-92b9-339eb6c6c925" providerId="ADAL" clId="{43B5DE28-E23E-490E-B3A3-ACB5C2D4CF98}" dt="2025-05-17T21:35:02.740" v="31" actId="12385"/>
          <ac:graphicFrameMkLst>
            <pc:docMk/>
            <pc:sldMk cId="3672272883" sldId="301"/>
            <ac:graphicFrameMk id="6" creationId="{87E67283-5577-18A8-B800-C2E5D934970F}"/>
          </ac:graphicFrameMkLst>
        </pc:graphicFrameChg>
      </pc:sldChg>
    </pc:docChg>
  </pc:docChgLst>
  <pc:docChgLst>
    <pc:chgData name="Soran Abdulrahman" userId="262b053a-4a79-440c-92b9-339eb6c6c925" providerId="ADAL" clId="{689FC4C5-2708-4C29-B070-EEBDF14443E9}"/>
    <pc:docChg chg="custSel modSld">
      <pc:chgData name="Soran Abdulrahman" userId="262b053a-4a79-440c-92b9-339eb6c6c925" providerId="ADAL" clId="{689FC4C5-2708-4C29-B070-EEBDF14443E9}" dt="2025-05-27T12:56:22.386" v="22" actId="12"/>
      <pc:docMkLst>
        <pc:docMk/>
      </pc:docMkLst>
      <pc:sldChg chg="modSp mod modAnim">
        <pc:chgData name="Soran Abdulrahman" userId="262b053a-4a79-440c-92b9-339eb6c6c925" providerId="ADAL" clId="{689FC4C5-2708-4C29-B070-EEBDF14443E9}" dt="2025-05-27T12:56:00.804" v="21" actId="20577"/>
        <pc:sldMkLst>
          <pc:docMk/>
          <pc:sldMk cId="925992519" sldId="288"/>
        </pc:sldMkLst>
        <pc:spChg chg="mod">
          <ac:chgData name="Soran Abdulrahman" userId="262b053a-4a79-440c-92b9-339eb6c6c925" providerId="ADAL" clId="{689FC4C5-2708-4C29-B070-EEBDF14443E9}" dt="2025-05-27T12:56:00.804" v="21" actId="20577"/>
          <ac:spMkLst>
            <pc:docMk/>
            <pc:sldMk cId="925992519" sldId="288"/>
            <ac:spMk id="18" creationId="{5712FB9B-9BC2-4388-978E-C102B7622E7A}"/>
          </ac:spMkLst>
        </pc:spChg>
      </pc:sldChg>
      <pc:sldChg chg="modSp mod">
        <pc:chgData name="Soran Abdulrahman" userId="262b053a-4a79-440c-92b9-339eb6c6c925" providerId="ADAL" clId="{689FC4C5-2708-4C29-B070-EEBDF14443E9}" dt="2025-05-27T12:56:22.386" v="22" actId="12"/>
        <pc:sldMkLst>
          <pc:docMk/>
          <pc:sldMk cId="67441894" sldId="302"/>
        </pc:sldMkLst>
        <pc:spChg chg="mod">
          <ac:chgData name="Soran Abdulrahman" userId="262b053a-4a79-440c-92b9-339eb6c6c925" providerId="ADAL" clId="{689FC4C5-2708-4C29-B070-EEBDF14443E9}" dt="2025-05-27T12:56:22.386" v="22" actId="12"/>
          <ac:spMkLst>
            <pc:docMk/>
            <pc:sldMk cId="67441894" sldId="302"/>
            <ac:spMk id="3" creationId="{C216BD9D-DE3E-4A28-5B65-0A0120561BE4}"/>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C8D52-3725-44E7-A0E8-D10C19BE29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ar-IQ"/>
          </a:p>
        </p:txBody>
      </p:sp>
      <p:sp>
        <p:nvSpPr>
          <p:cNvPr id="3" name="Subtitle 2">
            <a:extLst>
              <a:ext uri="{FF2B5EF4-FFF2-40B4-BE49-F238E27FC236}">
                <a16:creationId xmlns:a16="http://schemas.microsoft.com/office/drawing/2014/main" id="{511B2691-A8D9-4FAC-9CAE-A31F00033D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ar-IQ"/>
          </a:p>
        </p:txBody>
      </p:sp>
      <p:sp>
        <p:nvSpPr>
          <p:cNvPr id="4" name="Date Placeholder 3">
            <a:extLst>
              <a:ext uri="{FF2B5EF4-FFF2-40B4-BE49-F238E27FC236}">
                <a16:creationId xmlns:a16="http://schemas.microsoft.com/office/drawing/2014/main" id="{D7130003-8FAE-4B01-AEF7-194DC5769EFB}"/>
              </a:ext>
            </a:extLst>
          </p:cNvPr>
          <p:cNvSpPr>
            <a:spLocks noGrp="1"/>
          </p:cNvSpPr>
          <p:nvPr>
            <p:ph type="dt" sz="half" idx="10"/>
          </p:nvPr>
        </p:nvSpPr>
        <p:spPr/>
        <p:txBody>
          <a:bodyPr/>
          <a:lstStyle/>
          <a:p>
            <a:fld id="{ABE813A4-32AC-47AE-AD52-1DEA1F3F7A24}" type="datetimeFigureOut">
              <a:rPr lang="ar-IQ" smtClean="0"/>
              <a:t>18/12/1447</a:t>
            </a:fld>
            <a:endParaRPr lang="ar-IQ"/>
          </a:p>
        </p:txBody>
      </p:sp>
      <p:sp>
        <p:nvSpPr>
          <p:cNvPr id="5" name="Footer Placeholder 4">
            <a:extLst>
              <a:ext uri="{FF2B5EF4-FFF2-40B4-BE49-F238E27FC236}">
                <a16:creationId xmlns:a16="http://schemas.microsoft.com/office/drawing/2014/main" id="{041FB80F-1F55-4326-A475-C4B167A7DA87}"/>
              </a:ext>
            </a:extLst>
          </p:cNvPr>
          <p:cNvSpPr>
            <a:spLocks noGrp="1"/>
          </p:cNvSpPr>
          <p:nvPr>
            <p:ph type="ftr" sz="quarter" idx="11"/>
          </p:nvPr>
        </p:nvSpPr>
        <p:spPr/>
        <p:txBody>
          <a:bodyPr/>
          <a:lstStyle/>
          <a:p>
            <a:endParaRPr lang="ar-IQ"/>
          </a:p>
        </p:txBody>
      </p:sp>
      <p:sp>
        <p:nvSpPr>
          <p:cNvPr id="6" name="Slide Number Placeholder 5">
            <a:extLst>
              <a:ext uri="{FF2B5EF4-FFF2-40B4-BE49-F238E27FC236}">
                <a16:creationId xmlns:a16="http://schemas.microsoft.com/office/drawing/2014/main" id="{B47B93AA-E200-469E-9485-1ADF7F69E9CB}"/>
              </a:ext>
            </a:extLst>
          </p:cNvPr>
          <p:cNvSpPr>
            <a:spLocks noGrp="1"/>
          </p:cNvSpPr>
          <p:nvPr>
            <p:ph type="sldNum" sz="quarter" idx="12"/>
          </p:nvPr>
        </p:nvSpPr>
        <p:spPr/>
        <p:txBody>
          <a:bodyPr/>
          <a:lstStyle/>
          <a:p>
            <a:fld id="{C55ECC7F-5A63-4185-A2BE-DE07CF72E54C}" type="slidenum">
              <a:rPr lang="ar-IQ" smtClean="0"/>
              <a:t>‹#›</a:t>
            </a:fld>
            <a:endParaRPr lang="ar-IQ"/>
          </a:p>
        </p:txBody>
      </p:sp>
    </p:spTree>
    <p:extLst>
      <p:ext uri="{BB962C8B-B14F-4D97-AF65-F5344CB8AC3E}">
        <p14:creationId xmlns:p14="http://schemas.microsoft.com/office/powerpoint/2010/main" val="2972294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C2593-7347-4237-93FB-C6046994858F}"/>
              </a:ext>
            </a:extLst>
          </p:cNvPr>
          <p:cNvSpPr>
            <a:spLocks noGrp="1"/>
          </p:cNvSpPr>
          <p:nvPr>
            <p:ph type="title"/>
          </p:nvPr>
        </p:nvSpPr>
        <p:spPr/>
        <p:txBody>
          <a:bodyPr/>
          <a:lstStyle/>
          <a:p>
            <a:r>
              <a:rPr lang="en-US"/>
              <a:t>Click to edit Master title style</a:t>
            </a:r>
            <a:endParaRPr lang="ar-IQ"/>
          </a:p>
        </p:txBody>
      </p:sp>
      <p:sp>
        <p:nvSpPr>
          <p:cNvPr id="3" name="Vertical Text Placeholder 2">
            <a:extLst>
              <a:ext uri="{FF2B5EF4-FFF2-40B4-BE49-F238E27FC236}">
                <a16:creationId xmlns:a16="http://schemas.microsoft.com/office/drawing/2014/main" id="{87327B4A-028B-44E3-A22D-29D7136C14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a:extLst>
              <a:ext uri="{FF2B5EF4-FFF2-40B4-BE49-F238E27FC236}">
                <a16:creationId xmlns:a16="http://schemas.microsoft.com/office/drawing/2014/main" id="{47DF9105-A4E2-4067-BA05-4513CE612371}"/>
              </a:ext>
            </a:extLst>
          </p:cNvPr>
          <p:cNvSpPr>
            <a:spLocks noGrp="1"/>
          </p:cNvSpPr>
          <p:nvPr>
            <p:ph type="dt" sz="half" idx="10"/>
          </p:nvPr>
        </p:nvSpPr>
        <p:spPr/>
        <p:txBody>
          <a:bodyPr/>
          <a:lstStyle/>
          <a:p>
            <a:fld id="{ABE813A4-32AC-47AE-AD52-1DEA1F3F7A24}" type="datetimeFigureOut">
              <a:rPr lang="ar-IQ" smtClean="0"/>
              <a:t>18/12/1447</a:t>
            </a:fld>
            <a:endParaRPr lang="ar-IQ"/>
          </a:p>
        </p:txBody>
      </p:sp>
      <p:sp>
        <p:nvSpPr>
          <p:cNvPr id="5" name="Footer Placeholder 4">
            <a:extLst>
              <a:ext uri="{FF2B5EF4-FFF2-40B4-BE49-F238E27FC236}">
                <a16:creationId xmlns:a16="http://schemas.microsoft.com/office/drawing/2014/main" id="{2D70BB0D-5589-43ED-8B61-EC6DF338534E}"/>
              </a:ext>
            </a:extLst>
          </p:cNvPr>
          <p:cNvSpPr>
            <a:spLocks noGrp="1"/>
          </p:cNvSpPr>
          <p:nvPr>
            <p:ph type="ftr" sz="quarter" idx="11"/>
          </p:nvPr>
        </p:nvSpPr>
        <p:spPr/>
        <p:txBody>
          <a:bodyPr/>
          <a:lstStyle/>
          <a:p>
            <a:endParaRPr lang="ar-IQ"/>
          </a:p>
        </p:txBody>
      </p:sp>
      <p:sp>
        <p:nvSpPr>
          <p:cNvPr id="6" name="Slide Number Placeholder 5">
            <a:extLst>
              <a:ext uri="{FF2B5EF4-FFF2-40B4-BE49-F238E27FC236}">
                <a16:creationId xmlns:a16="http://schemas.microsoft.com/office/drawing/2014/main" id="{CE59B22F-8549-4F88-87D9-2C87773810F4}"/>
              </a:ext>
            </a:extLst>
          </p:cNvPr>
          <p:cNvSpPr>
            <a:spLocks noGrp="1"/>
          </p:cNvSpPr>
          <p:nvPr>
            <p:ph type="sldNum" sz="quarter" idx="12"/>
          </p:nvPr>
        </p:nvSpPr>
        <p:spPr/>
        <p:txBody>
          <a:bodyPr/>
          <a:lstStyle/>
          <a:p>
            <a:fld id="{C55ECC7F-5A63-4185-A2BE-DE07CF72E54C}" type="slidenum">
              <a:rPr lang="ar-IQ" smtClean="0"/>
              <a:t>‹#›</a:t>
            </a:fld>
            <a:endParaRPr lang="ar-IQ"/>
          </a:p>
        </p:txBody>
      </p:sp>
    </p:spTree>
    <p:extLst>
      <p:ext uri="{BB962C8B-B14F-4D97-AF65-F5344CB8AC3E}">
        <p14:creationId xmlns:p14="http://schemas.microsoft.com/office/powerpoint/2010/main" val="1289149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FBB368-E019-45A7-8640-363AD3996FC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ar-IQ"/>
          </a:p>
        </p:txBody>
      </p:sp>
      <p:sp>
        <p:nvSpPr>
          <p:cNvPr id="3" name="Vertical Text Placeholder 2">
            <a:extLst>
              <a:ext uri="{FF2B5EF4-FFF2-40B4-BE49-F238E27FC236}">
                <a16:creationId xmlns:a16="http://schemas.microsoft.com/office/drawing/2014/main" id="{C532C35C-CB15-4479-92B2-FDD5A1EEE1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a:extLst>
              <a:ext uri="{FF2B5EF4-FFF2-40B4-BE49-F238E27FC236}">
                <a16:creationId xmlns:a16="http://schemas.microsoft.com/office/drawing/2014/main" id="{7E3CE4D4-D329-465B-A777-C6AD39547EBB}"/>
              </a:ext>
            </a:extLst>
          </p:cNvPr>
          <p:cNvSpPr>
            <a:spLocks noGrp="1"/>
          </p:cNvSpPr>
          <p:nvPr>
            <p:ph type="dt" sz="half" idx="10"/>
          </p:nvPr>
        </p:nvSpPr>
        <p:spPr/>
        <p:txBody>
          <a:bodyPr/>
          <a:lstStyle/>
          <a:p>
            <a:fld id="{ABE813A4-32AC-47AE-AD52-1DEA1F3F7A24}" type="datetimeFigureOut">
              <a:rPr lang="ar-IQ" smtClean="0"/>
              <a:t>18/12/1447</a:t>
            </a:fld>
            <a:endParaRPr lang="ar-IQ"/>
          </a:p>
        </p:txBody>
      </p:sp>
      <p:sp>
        <p:nvSpPr>
          <p:cNvPr id="5" name="Footer Placeholder 4">
            <a:extLst>
              <a:ext uri="{FF2B5EF4-FFF2-40B4-BE49-F238E27FC236}">
                <a16:creationId xmlns:a16="http://schemas.microsoft.com/office/drawing/2014/main" id="{E8BA90C0-4E5F-4892-8B42-EBB4E5C2C58F}"/>
              </a:ext>
            </a:extLst>
          </p:cNvPr>
          <p:cNvSpPr>
            <a:spLocks noGrp="1"/>
          </p:cNvSpPr>
          <p:nvPr>
            <p:ph type="ftr" sz="quarter" idx="11"/>
          </p:nvPr>
        </p:nvSpPr>
        <p:spPr/>
        <p:txBody>
          <a:bodyPr/>
          <a:lstStyle/>
          <a:p>
            <a:endParaRPr lang="ar-IQ"/>
          </a:p>
        </p:txBody>
      </p:sp>
      <p:sp>
        <p:nvSpPr>
          <p:cNvPr id="6" name="Slide Number Placeholder 5">
            <a:extLst>
              <a:ext uri="{FF2B5EF4-FFF2-40B4-BE49-F238E27FC236}">
                <a16:creationId xmlns:a16="http://schemas.microsoft.com/office/drawing/2014/main" id="{CA78C3B5-CCF3-4E7C-B725-DEEBC4A4AE03}"/>
              </a:ext>
            </a:extLst>
          </p:cNvPr>
          <p:cNvSpPr>
            <a:spLocks noGrp="1"/>
          </p:cNvSpPr>
          <p:nvPr>
            <p:ph type="sldNum" sz="quarter" idx="12"/>
          </p:nvPr>
        </p:nvSpPr>
        <p:spPr/>
        <p:txBody>
          <a:bodyPr/>
          <a:lstStyle/>
          <a:p>
            <a:fld id="{C55ECC7F-5A63-4185-A2BE-DE07CF72E54C}" type="slidenum">
              <a:rPr lang="ar-IQ" smtClean="0"/>
              <a:t>‹#›</a:t>
            </a:fld>
            <a:endParaRPr lang="ar-IQ"/>
          </a:p>
        </p:txBody>
      </p:sp>
    </p:spTree>
    <p:extLst>
      <p:ext uri="{BB962C8B-B14F-4D97-AF65-F5344CB8AC3E}">
        <p14:creationId xmlns:p14="http://schemas.microsoft.com/office/powerpoint/2010/main" val="3456149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386CB-8996-43B0-A2F2-BB61775C34B9}"/>
              </a:ext>
            </a:extLst>
          </p:cNvPr>
          <p:cNvSpPr>
            <a:spLocks noGrp="1"/>
          </p:cNvSpPr>
          <p:nvPr>
            <p:ph type="title"/>
          </p:nvPr>
        </p:nvSpPr>
        <p:spPr/>
        <p:txBody>
          <a:bodyPr/>
          <a:lstStyle/>
          <a:p>
            <a:r>
              <a:rPr lang="en-US"/>
              <a:t>Click to edit Master title style</a:t>
            </a:r>
            <a:endParaRPr lang="ar-IQ"/>
          </a:p>
        </p:txBody>
      </p:sp>
      <p:sp>
        <p:nvSpPr>
          <p:cNvPr id="3" name="Content Placeholder 2">
            <a:extLst>
              <a:ext uri="{FF2B5EF4-FFF2-40B4-BE49-F238E27FC236}">
                <a16:creationId xmlns:a16="http://schemas.microsoft.com/office/drawing/2014/main" id="{EBCEE82C-1268-4AFA-A34D-FC15275A11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a:extLst>
              <a:ext uri="{FF2B5EF4-FFF2-40B4-BE49-F238E27FC236}">
                <a16:creationId xmlns:a16="http://schemas.microsoft.com/office/drawing/2014/main" id="{3616E721-9BE5-473C-9885-AA930FA8C2A8}"/>
              </a:ext>
            </a:extLst>
          </p:cNvPr>
          <p:cNvSpPr>
            <a:spLocks noGrp="1"/>
          </p:cNvSpPr>
          <p:nvPr>
            <p:ph type="dt" sz="half" idx="10"/>
          </p:nvPr>
        </p:nvSpPr>
        <p:spPr/>
        <p:txBody>
          <a:bodyPr/>
          <a:lstStyle/>
          <a:p>
            <a:fld id="{ABE813A4-32AC-47AE-AD52-1DEA1F3F7A24}" type="datetimeFigureOut">
              <a:rPr lang="ar-IQ" smtClean="0"/>
              <a:t>18/12/1447</a:t>
            </a:fld>
            <a:endParaRPr lang="ar-IQ"/>
          </a:p>
        </p:txBody>
      </p:sp>
      <p:sp>
        <p:nvSpPr>
          <p:cNvPr id="5" name="Footer Placeholder 4">
            <a:extLst>
              <a:ext uri="{FF2B5EF4-FFF2-40B4-BE49-F238E27FC236}">
                <a16:creationId xmlns:a16="http://schemas.microsoft.com/office/drawing/2014/main" id="{7246763F-F893-4DEA-A1BB-74147607EC9D}"/>
              </a:ext>
            </a:extLst>
          </p:cNvPr>
          <p:cNvSpPr>
            <a:spLocks noGrp="1"/>
          </p:cNvSpPr>
          <p:nvPr>
            <p:ph type="ftr" sz="quarter" idx="11"/>
          </p:nvPr>
        </p:nvSpPr>
        <p:spPr/>
        <p:txBody>
          <a:bodyPr/>
          <a:lstStyle/>
          <a:p>
            <a:endParaRPr lang="ar-IQ"/>
          </a:p>
        </p:txBody>
      </p:sp>
      <p:sp>
        <p:nvSpPr>
          <p:cNvPr id="6" name="Slide Number Placeholder 5">
            <a:extLst>
              <a:ext uri="{FF2B5EF4-FFF2-40B4-BE49-F238E27FC236}">
                <a16:creationId xmlns:a16="http://schemas.microsoft.com/office/drawing/2014/main" id="{CC5859BE-263C-42C8-822C-9836F1976FCC}"/>
              </a:ext>
            </a:extLst>
          </p:cNvPr>
          <p:cNvSpPr>
            <a:spLocks noGrp="1"/>
          </p:cNvSpPr>
          <p:nvPr>
            <p:ph type="sldNum" sz="quarter" idx="12"/>
          </p:nvPr>
        </p:nvSpPr>
        <p:spPr/>
        <p:txBody>
          <a:bodyPr/>
          <a:lstStyle/>
          <a:p>
            <a:fld id="{C55ECC7F-5A63-4185-A2BE-DE07CF72E54C}" type="slidenum">
              <a:rPr lang="ar-IQ" smtClean="0"/>
              <a:t>‹#›</a:t>
            </a:fld>
            <a:endParaRPr lang="ar-IQ"/>
          </a:p>
        </p:txBody>
      </p:sp>
    </p:spTree>
    <p:extLst>
      <p:ext uri="{BB962C8B-B14F-4D97-AF65-F5344CB8AC3E}">
        <p14:creationId xmlns:p14="http://schemas.microsoft.com/office/powerpoint/2010/main" val="3786183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BE18C-1E2D-4FA2-AA92-F1C1761BD5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ar-IQ"/>
          </a:p>
        </p:txBody>
      </p:sp>
      <p:sp>
        <p:nvSpPr>
          <p:cNvPr id="3" name="Text Placeholder 2">
            <a:extLst>
              <a:ext uri="{FF2B5EF4-FFF2-40B4-BE49-F238E27FC236}">
                <a16:creationId xmlns:a16="http://schemas.microsoft.com/office/drawing/2014/main" id="{3302B4CB-7EB3-496D-A823-2E4B3E592E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005BD3-FBC8-4878-BB35-EBE5548DC239}"/>
              </a:ext>
            </a:extLst>
          </p:cNvPr>
          <p:cNvSpPr>
            <a:spLocks noGrp="1"/>
          </p:cNvSpPr>
          <p:nvPr>
            <p:ph type="dt" sz="half" idx="10"/>
          </p:nvPr>
        </p:nvSpPr>
        <p:spPr/>
        <p:txBody>
          <a:bodyPr/>
          <a:lstStyle/>
          <a:p>
            <a:fld id="{ABE813A4-32AC-47AE-AD52-1DEA1F3F7A24}" type="datetimeFigureOut">
              <a:rPr lang="ar-IQ" smtClean="0"/>
              <a:t>18/12/1447</a:t>
            </a:fld>
            <a:endParaRPr lang="ar-IQ"/>
          </a:p>
        </p:txBody>
      </p:sp>
      <p:sp>
        <p:nvSpPr>
          <p:cNvPr id="5" name="Footer Placeholder 4">
            <a:extLst>
              <a:ext uri="{FF2B5EF4-FFF2-40B4-BE49-F238E27FC236}">
                <a16:creationId xmlns:a16="http://schemas.microsoft.com/office/drawing/2014/main" id="{D59CA5F2-38F5-473A-9692-B594DF104DC5}"/>
              </a:ext>
            </a:extLst>
          </p:cNvPr>
          <p:cNvSpPr>
            <a:spLocks noGrp="1"/>
          </p:cNvSpPr>
          <p:nvPr>
            <p:ph type="ftr" sz="quarter" idx="11"/>
          </p:nvPr>
        </p:nvSpPr>
        <p:spPr/>
        <p:txBody>
          <a:bodyPr/>
          <a:lstStyle/>
          <a:p>
            <a:endParaRPr lang="ar-IQ"/>
          </a:p>
        </p:txBody>
      </p:sp>
      <p:sp>
        <p:nvSpPr>
          <p:cNvPr id="6" name="Slide Number Placeholder 5">
            <a:extLst>
              <a:ext uri="{FF2B5EF4-FFF2-40B4-BE49-F238E27FC236}">
                <a16:creationId xmlns:a16="http://schemas.microsoft.com/office/drawing/2014/main" id="{DFD8EB2C-2BF3-4321-B0B7-BBEEDC572BB7}"/>
              </a:ext>
            </a:extLst>
          </p:cNvPr>
          <p:cNvSpPr>
            <a:spLocks noGrp="1"/>
          </p:cNvSpPr>
          <p:nvPr>
            <p:ph type="sldNum" sz="quarter" idx="12"/>
          </p:nvPr>
        </p:nvSpPr>
        <p:spPr/>
        <p:txBody>
          <a:bodyPr/>
          <a:lstStyle/>
          <a:p>
            <a:fld id="{C55ECC7F-5A63-4185-A2BE-DE07CF72E54C}" type="slidenum">
              <a:rPr lang="ar-IQ" smtClean="0"/>
              <a:t>‹#›</a:t>
            </a:fld>
            <a:endParaRPr lang="ar-IQ"/>
          </a:p>
        </p:txBody>
      </p:sp>
    </p:spTree>
    <p:extLst>
      <p:ext uri="{BB962C8B-B14F-4D97-AF65-F5344CB8AC3E}">
        <p14:creationId xmlns:p14="http://schemas.microsoft.com/office/powerpoint/2010/main" val="3286622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5B6AD-434F-4977-80DD-73A4E05BD1E9}"/>
              </a:ext>
            </a:extLst>
          </p:cNvPr>
          <p:cNvSpPr>
            <a:spLocks noGrp="1"/>
          </p:cNvSpPr>
          <p:nvPr>
            <p:ph type="title"/>
          </p:nvPr>
        </p:nvSpPr>
        <p:spPr/>
        <p:txBody>
          <a:bodyPr/>
          <a:lstStyle/>
          <a:p>
            <a:r>
              <a:rPr lang="en-US"/>
              <a:t>Click to edit Master title style</a:t>
            </a:r>
            <a:endParaRPr lang="ar-IQ"/>
          </a:p>
        </p:txBody>
      </p:sp>
      <p:sp>
        <p:nvSpPr>
          <p:cNvPr id="3" name="Content Placeholder 2">
            <a:extLst>
              <a:ext uri="{FF2B5EF4-FFF2-40B4-BE49-F238E27FC236}">
                <a16:creationId xmlns:a16="http://schemas.microsoft.com/office/drawing/2014/main" id="{2A3ACCD1-BE76-431A-986E-460369DA62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Content Placeholder 3">
            <a:extLst>
              <a:ext uri="{FF2B5EF4-FFF2-40B4-BE49-F238E27FC236}">
                <a16:creationId xmlns:a16="http://schemas.microsoft.com/office/drawing/2014/main" id="{29DA41B3-6BA1-4C0B-AC88-086ADBF352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Date Placeholder 4">
            <a:extLst>
              <a:ext uri="{FF2B5EF4-FFF2-40B4-BE49-F238E27FC236}">
                <a16:creationId xmlns:a16="http://schemas.microsoft.com/office/drawing/2014/main" id="{B5297ECA-4C78-4E86-A12D-026772FCA3B8}"/>
              </a:ext>
            </a:extLst>
          </p:cNvPr>
          <p:cNvSpPr>
            <a:spLocks noGrp="1"/>
          </p:cNvSpPr>
          <p:nvPr>
            <p:ph type="dt" sz="half" idx="10"/>
          </p:nvPr>
        </p:nvSpPr>
        <p:spPr/>
        <p:txBody>
          <a:bodyPr/>
          <a:lstStyle/>
          <a:p>
            <a:fld id="{ABE813A4-32AC-47AE-AD52-1DEA1F3F7A24}" type="datetimeFigureOut">
              <a:rPr lang="ar-IQ" smtClean="0"/>
              <a:t>18/12/1447</a:t>
            </a:fld>
            <a:endParaRPr lang="ar-IQ"/>
          </a:p>
        </p:txBody>
      </p:sp>
      <p:sp>
        <p:nvSpPr>
          <p:cNvPr id="6" name="Footer Placeholder 5">
            <a:extLst>
              <a:ext uri="{FF2B5EF4-FFF2-40B4-BE49-F238E27FC236}">
                <a16:creationId xmlns:a16="http://schemas.microsoft.com/office/drawing/2014/main" id="{BC0A0DCF-F059-4150-A099-25AA006C40E3}"/>
              </a:ext>
            </a:extLst>
          </p:cNvPr>
          <p:cNvSpPr>
            <a:spLocks noGrp="1"/>
          </p:cNvSpPr>
          <p:nvPr>
            <p:ph type="ftr" sz="quarter" idx="11"/>
          </p:nvPr>
        </p:nvSpPr>
        <p:spPr/>
        <p:txBody>
          <a:bodyPr/>
          <a:lstStyle/>
          <a:p>
            <a:endParaRPr lang="ar-IQ"/>
          </a:p>
        </p:txBody>
      </p:sp>
      <p:sp>
        <p:nvSpPr>
          <p:cNvPr id="7" name="Slide Number Placeholder 6">
            <a:extLst>
              <a:ext uri="{FF2B5EF4-FFF2-40B4-BE49-F238E27FC236}">
                <a16:creationId xmlns:a16="http://schemas.microsoft.com/office/drawing/2014/main" id="{9902EB9C-4106-4CD3-B2AD-9286191144D0}"/>
              </a:ext>
            </a:extLst>
          </p:cNvPr>
          <p:cNvSpPr>
            <a:spLocks noGrp="1"/>
          </p:cNvSpPr>
          <p:nvPr>
            <p:ph type="sldNum" sz="quarter" idx="12"/>
          </p:nvPr>
        </p:nvSpPr>
        <p:spPr/>
        <p:txBody>
          <a:bodyPr/>
          <a:lstStyle/>
          <a:p>
            <a:fld id="{C55ECC7F-5A63-4185-A2BE-DE07CF72E54C}" type="slidenum">
              <a:rPr lang="ar-IQ" smtClean="0"/>
              <a:t>‹#›</a:t>
            </a:fld>
            <a:endParaRPr lang="ar-IQ"/>
          </a:p>
        </p:txBody>
      </p:sp>
    </p:spTree>
    <p:extLst>
      <p:ext uri="{BB962C8B-B14F-4D97-AF65-F5344CB8AC3E}">
        <p14:creationId xmlns:p14="http://schemas.microsoft.com/office/powerpoint/2010/main" val="2967825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84492-E65D-4A4E-A0A5-144C0A2A8448}"/>
              </a:ext>
            </a:extLst>
          </p:cNvPr>
          <p:cNvSpPr>
            <a:spLocks noGrp="1"/>
          </p:cNvSpPr>
          <p:nvPr>
            <p:ph type="title"/>
          </p:nvPr>
        </p:nvSpPr>
        <p:spPr>
          <a:xfrm>
            <a:off x="839788" y="365125"/>
            <a:ext cx="10515600" cy="1325563"/>
          </a:xfrm>
        </p:spPr>
        <p:txBody>
          <a:bodyPr/>
          <a:lstStyle/>
          <a:p>
            <a:r>
              <a:rPr lang="en-US"/>
              <a:t>Click to edit Master title style</a:t>
            </a:r>
            <a:endParaRPr lang="ar-IQ"/>
          </a:p>
        </p:txBody>
      </p:sp>
      <p:sp>
        <p:nvSpPr>
          <p:cNvPr id="3" name="Text Placeholder 2">
            <a:extLst>
              <a:ext uri="{FF2B5EF4-FFF2-40B4-BE49-F238E27FC236}">
                <a16:creationId xmlns:a16="http://schemas.microsoft.com/office/drawing/2014/main" id="{B2B86F9A-6EFC-49F6-9AB9-4078B91EB9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11646E-5283-4E96-995E-81DE897EC1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Text Placeholder 4">
            <a:extLst>
              <a:ext uri="{FF2B5EF4-FFF2-40B4-BE49-F238E27FC236}">
                <a16:creationId xmlns:a16="http://schemas.microsoft.com/office/drawing/2014/main" id="{32AD0F93-AA6C-4559-93F2-788F0FE488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E7F368-AC28-46FF-8DE3-F53A0D259C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7" name="Date Placeholder 6">
            <a:extLst>
              <a:ext uri="{FF2B5EF4-FFF2-40B4-BE49-F238E27FC236}">
                <a16:creationId xmlns:a16="http://schemas.microsoft.com/office/drawing/2014/main" id="{9CC6BA93-DC80-448B-95AD-4764E4EE2E63}"/>
              </a:ext>
            </a:extLst>
          </p:cNvPr>
          <p:cNvSpPr>
            <a:spLocks noGrp="1"/>
          </p:cNvSpPr>
          <p:nvPr>
            <p:ph type="dt" sz="half" idx="10"/>
          </p:nvPr>
        </p:nvSpPr>
        <p:spPr/>
        <p:txBody>
          <a:bodyPr/>
          <a:lstStyle/>
          <a:p>
            <a:fld id="{ABE813A4-32AC-47AE-AD52-1DEA1F3F7A24}" type="datetimeFigureOut">
              <a:rPr lang="ar-IQ" smtClean="0"/>
              <a:t>18/12/1447</a:t>
            </a:fld>
            <a:endParaRPr lang="ar-IQ"/>
          </a:p>
        </p:txBody>
      </p:sp>
      <p:sp>
        <p:nvSpPr>
          <p:cNvPr id="8" name="Footer Placeholder 7">
            <a:extLst>
              <a:ext uri="{FF2B5EF4-FFF2-40B4-BE49-F238E27FC236}">
                <a16:creationId xmlns:a16="http://schemas.microsoft.com/office/drawing/2014/main" id="{7D00B31F-8A0E-4E4C-8D73-ED9B48D69D33}"/>
              </a:ext>
            </a:extLst>
          </p:cNvPr>
          <p:cNvSpPr>
            <a:spLocks noGrp="1"/>
          </p:cNvSpPr>
          <p:nvPr>
            <p:ph type="ftr" sz="quarter" idx="11"/>
          </p:nvPr>
        </p:nvSpPr>
        <p:spPr/>
        <p:txBody>
          <a:bodyPr/>
          <a:lstStyle/>
          <a:p>
            <a:endParaRPr lang="ar-IQ"/>
          </a:p>
        </p:txBody>
      </p:sp>
      <p:sp>
        <p:nvSpPr>
          <p:cNvPr id="9" name="Slide Number Placeholder 8">
            <a:extLst>
              <a:ext uri="{FF2B5EF4-FFF2-40B4-BE49-F238E27FC236}">
                <a16:creationId xmlns:a16="http://schemas.microsoft.com/office/drawing/2014/main" id="{08B0742E-A318-4D56-9BCD-B8A308B132B6}"/>
              </a:ext>
            </a:extLst>
          </p:cNvPr>
          <p:cNvSpPr>
            <a:spLocks noGrp="1"/>
          </p:cNvSpPr>
          <p:nvPr>
            <p:ph type="sldNum" sz="quarter" idx="12"/>
          </p:nvPr>
        </p:nvSpPr>
        <p:spPr/>
        <p:txBody>
          <a:bodyPr/>
          <a:lstStyle/>
          <a:p>
            <a:fld id="{C55ECC7F-5A63-4185-A2BE-DE07CF72E54C}" type="slidenum">
              <a:rPr lang="ar-IQ" smtClean="0"/>
              <a:t>‹#›</a:t>
            </a:fld>
            <a:endParaRPr lang="ar-IQ"/>
          </a:p>
        </p:txBody>
      </p:sp>
    </p:spTree>
    <p:extLst>
      <p:ext uri="{BB962C8B-B14F-4D97-AF65-F5344CB8AC3E}">
        <p14:creationId xmlns:p14="http://schemas.microsoft.com/office/powerpoint/2010/main" val="4165956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3C75D-E622-4E35-82BD-9C91BAFCE564}"/>
              </a:ext>
            </a:extLst>
          </p:cNvPr>
          <p:cNvSpPr>
            <a:spLocks noGrp="1"/>
          </p:cNvSpPr>
          <p:nvPr>
            <p:ph type="title"/>
          </p:nvPr>
        </p:nvSpPr>
        <p:spPr/>
        <p:txBody>
          <a:bodyPr/>
          <a:lstStyle/>
          <a:p>
            <a:r>
              <a:rPr lang="en-US"/>
              <a:t>Click to edit Master title style</a:t>
            </a:r>
            <a:endParaRPr lang="ar-IQ"/>
          </a:p>
        </p:txBody>
      </p:sp>
      <p:sp>
        <p:nvSpPr>
          <p:cNvPr id="3" name="Date Placeholder 2">
            <a:extLst>
              <a:ext uri="{FF2B5EF4-FFF2-40B4-BE49-F238E27FC236}">
                <a16:creationId xmlns:a16="http://schemas.microsoft.com/office/drawing/2014/main" id="{94E16DAF-B561-4184-9FBD-AF2A2FCCA888}"/>
              </a:ext>
            </a:extLst>
          </p:cNvPr>
          <p:cNvSpPr>
            <a:spLocks noGrp="1"/>
          </p:cNvSpPr>
          <p:nvPr>
            <p:ph type="dt" sz="half" idx="10"/>
          </p:nvPr>
        </p:nvSpPr>
        <p:spPr/>
        <p:txBody>
          <a:bodyPr/>
          <a:lstStyle/>
          <a:p>
            <a:fld id="{ABE813A4-32AC-47AE-AD52-1DEA1F3F7A24}" type="datetimeFigureOut">
              <a:rPr lang="ar-IQ" smtClean="0"/>
              <a:t>18/12/1447</a:t>
            </a:fld>
            <a:endParaRPr lang="ar-IQ"/>
          </a:p>
        </p:txBody>
      </p:sp>
      <p:sp>
        <p:nvSpPr>
          <p:cNvPr id="4" name="Footer Placeholder 3">
            <a:extLst>
              <a:ext uri="{FF2B5EF4-FFF2-40B4-BE49-F238E27FC236}">
                <a16:creationId xmlns:a16="http://schemas.microsoft.com/office/drawing/2014/main" id="{0FA34C66-A9F0-4C73-ABBA-E35C873AB98F}"/>
              </a:ext>
            </a:extLst>
          </p:cNvPr>
          <p:cNvSpPr>
            <a:spLocks noGrp="1"/>
          </p:cNvSpPr>
          <p:nvPr>
            <p:ph type="ftr" sz="quarter" idx="11"/>
          </p:nvPr>
        </p:nvSpPr>
        <p:spPr/>
        <p:txBody>
          <a:bodyPr/>
          <a:lstStyle/>
          <a:p>
            <a:endParaRPr lang="ar-IQ"/>
          </a:p>
        </p:txBody>
      </p:sp>
      <p:sp>
        <p:nvSpPr>
          <p:cNvPr id="5" name="Slide Number Placeholder 4">
            <a:extLst>
              <a:ext uri="{FF2B5EF4-FFF2-40B4-BE49-F238E27FC236}">
                <a16:creationId xmlns:a16="http://schemas.microsoft.com/office/drawing/2014/main" id="{837CE6D3-56C4-4D8F-8272-488DD55B0EF9}"/>
              </a:ext>
            </a:extLst>
          </p:cNvPr>
          <p:cNvSpPr>
            <a:spLocks noGrp="1"/>
          </p:cNvSpPr>
          <p:nvPr>
            <p:ph type="sldNum" sz="quarter" idx="12"/>
          </p:nvPr>
        </p:nvSpPr>
        <p:spPr/>
        <p:txBody>
          <a:bodyPr/>
          <a:lstStyle/>
          <a:p>
            <a:fld id="{C55ECC7F-5A63-4185-A2BE-DE07CF72E54C}" type="slidenum">
              <a:rPr lang="ar-IQ" smtClean="0"/>
              <a:t>‹#›</a:t>
            </a:fld>
            <a:endParaRPr lang="ar-IQ"/>
          </a:p>
        </p:txBody>
      </p:sp>
    </p:spTree>
    <p:extLst>
      <p:ext uri="{BB962C8B-B14F-4D97-AF65-F5344CB8AC3E}">
        <p14:creationId xmlns:p14="http://schemas.microsoft.com/office/powerpoint/2010/main" val="3367879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E7FA9D-9F16-41F5-9575-AA8BFCE5C596}"/>
              </a:ext>
            </a:extLst>
          </p:cNvPr>
          <p:cNvSpPr>
            <a:spLocks noGrp="1"/>
          </p:cNvSpPr>
          <p:nvPr>
            <p:ph type="dt" sz="half" idx="10"/>
          </p:nvPr>
        </p:nvSpPr>
        <p:spPr/>
        <p:txBody>
          <a:bodyPr/>
          <a:lstStyle/>
          <a:p>
            <a:fld id="{ABE813A4-32AC-47AE-AD52-1DEA1F3F7A24}" type="datetimeFigureOut">
              <a:rPr lang="ar-IQ" smtClean="0"/>
              <a:t>18/12/1447</a:t>
            </a:fld>
            <a:endParaRPr lang="ar-IQ"/>
          </a:p>
        </p:txBody>
      </p:sp>
      <p:sp>
        <p:nvSpPr>
          <p:cNvPr id="3" name="Footer Placeholder 2">
            <a:extLst>
              <a:ext uri="{FF2B5EF4-FFF2-40B4-BE49-F238E27FC236}">
                <a16:creationId xmlns:a16="http://schemas.microsoft.com/office/drawing/2014/main" id="{4648A069-8355-46B0-8F1A-AA1B986D06CC}"/>
              </a:ext>
            </a:extLst>
          </p:cNvPr>
          <p:cNvSpPr>
            <a:spLocks noGrp="1"/>
          </p:cNvSpPr>
          <p:nvPr>
            <p:ph type="ftr" sz="quarter" idx="11"/>
          </p:nvPr>
        </p:nvSpPr>
        <p:spPr/>
        <p:txBody>
          <a:bodyPr/>
          <a:lstStyle/>
          <a:p>
            <a:endParaRPr lang="ar-IQ"/>
          </a:p>
        </p:txBody>
      </p:sp>
      <p:sp>
        <p:nvSpPr>
          <p:cNvPr id="4" name="Slide Number Placeholder 3">
            <a:extLst>
              <a:ext uri="{FF2B5EF4-FFF2-40B4-BE49-F238E27FC236}">
                <a16:creationId xmlns:a16="http://schemas.microsoft.com/office/drawing/2014/main" id="{A9FEA17D-5B4E-4855-AF12-B7C6BE079BE8}"/>
              </a:ext>
            </a:extLst>
          </p:cNvPr>
          <p:cNvSpPr>
            <a:spLocks noGrp="1"/>
          </p:cNvSpPr>
          <p:nvPr>
            <p:ph type="sldNum" sz="quarter" idx="12"/>
          </p:nvPr>
        </p:nvSpPr>
        <p:spPr/>
        <p:txBody>
          <a:bodyPr/>
          <a:lstStyle/>
          <a:p>
            <a:fld id="{C55ECC7F-5A63-4185-A2BE-DE07CF72E54C}" type="slidenum">
              <a:rPr lang="ar-IQ" smtClean="0"/>
              <a:t>‹#›</a:t>
            </a:fld>
            <a:endParaRPr lang="ar-IQ"/>
          </a:p>
        </p:txBody>
      </p:sp>
    </p:spTree>
    <p:extLst>
      <p:ext uri="{BB962C8B-B14F-4D97-AF65-F5344CB8AC3E}">
        <p14:creationId xmlns:p14="http://schemas.microsoft.com/office/powerpoint/2010/main" val="2884711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6124E-46F6-4EC2-8CF3-CE05C7C85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IQ"/>
          </a:p>
        </p:txBody>
      </p:sp>
      <p:sp>
        <p:nvSpPr>
          <p:cNvPr id="3" name="Content Placeholder 2">
            <a:extLst>
              <a:ext uri="{FF2B5EF4-FFF2-40B4-BE49-F238E27FC236}">
                <a16:creationId xmlns:a16="http://schemas.microsoft.com/office/drawing/2014/main" id="{34D3DDA8-7DC6-4274-9D01-753D82F6EC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Text Placeholder 3">
            <a:extLst>
              <a:ext uri="{FF2B5EF4-FFF2-40B4-BE49-F238E27FC236}">
                <a16:creationId xmlns:a16="http://schemas.microsoft.com/office/drawing/2014/main" id="{36EF1778-5199-4672-9340-441ABAF7EF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2E93AE-40FD-41D7-8D7C-A14DD5054370}"/>
              </a:ext>
            </a:extLst>
          </p:cNvPr>
          <p:cNvSpPr>
            <a:spLocks noGrp="1"/>
          </p:cNvSpPr>
          <p:nvPr>
            <p:ph type="dt" sz="half" idx="10"/>
          </p:nvPr>
        </p:nvSpPr>
        <p:spPr/>
        <p:txBody>
          <a:bodyPr/>
          <a:lstStyle/>
          <a:p>
            <a:fld id="{ABE813A4-32AC-47AE-AD52-1DEA1F3F7A24}" type="datetimeFigureOut">
              <a:rPr lang="ar-IQ" smtClean="0"/>
              <a:t>18/12/1447</a:t>
            </a:fld>
            <a:endParaRPr lang="ar-IQ"/>
          </a:p>
        </p:txBody>
      </p:sp>
      <p:sp>
        <p:nvSpPr>
          <p:cNvPr id="6" name="Footer Placeholder 5">
            <a:extLst>
              <a:ext uri="{FF2B5EF4-FFF2-40B4-BE49-F238E27FC236}">
                <a16:creationId xmlns:a16="http://schemas.microsoft.com/office/drawing/2014/main" id="{A1E5E8F2-7F48-4F70-9695-2E9C83A3284D}"/>
              </a:ext>
            </a:extLst>
          </p:cNvPr>
          <p:cNvSpPr>
            <a:spLocks noGrp="1"/>
          </p:cNvSpPr>
          <p:nvPr>
            <p:ph type="ftr" sz="quarter" idx="11"/>
          </p:nvPr>
        </p:nvSpPr>
        <p:spPr/>
        <p:txBody>
          <a:bodyPr/>
          <a:lstStyle/>
          <a:p>
            <a:endParaRPr lang="ar-IQ"/>
          </a:p>
        </p:txBody>
      </p:sp>
      <p:sp>
        <p:nvSpPr>
          <p:cNvPr id="7" name="Slide Number Placeholder 6">
            <a:extLst>
              <a:ext uri="{FF2B5EF4-FFF2-40B4-BE49-F238E27FC236}">
                <a16:creationId xmlns:a16="http://schemas.microsoft.com/office/drawing/2014/main" id="{97284292-9CE8-4EF8-BE5E-3F7DB16B1949}"/>
              </a:ext>
            </a:extLst>
          </p:cNvPr>
          <p:cNvSpPr>
            <a:spLocks noGrp="1"/>
          </p:cNvSpPr>
          <p:nvPr>
            <p:ph type="sldNum" sz="quarter" idx="12"/>
          </p:nvPr>
        </p:nvSpPr>
        <p:spPr/>
        <p:txBody>
          <a:bodyPr/>
          <a:lstStyle/>
          <a:p>
            <a:fld id="{C55ECC7F-5A63-4185-A2BE-DE07CF72E54C}" type="slidenum">
              <a:rPr lang="ar-IQ" smtClean="0"/>
              <a:t>‹#›</a:t>
            </a:fld>
            <a:endParaRPr lang="ar-IQ"/>
          </a:p>
        </p:txBody>
      </p:sp>
    </p:spTree>
    <p:extLst>
      <p:ext uri="{BB962C8B-B14F-4D97-AF65-F5344CB8AC3E}">
        <p14:creationId xmlns:p14="http://schemas.microsoft.com/office/powerpoint/2010/main" val="125947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27382-AEF8-412A-8273-2995029B81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IQ"/>
          </a:p>
        </p:txBody>
      </p:sp>
      <p:sp>
        <p:nvSpPr>
          <p:cNvPr id="3" name="Picture Placeholder 2">
            <a:extLst>
              <a:ext uri="{FF2B5EF4-FFF2-40B4-BE49-F238E27FC236}">
                <a16:creationId xmlns:a16="http://schemas.microsoft.com/office/drawing/2014/main" id="{F15099F4-5B9E-48C1-B1DB-3BA6E83A1B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Text Placeholder 3">
            <a:extLst>
              <a:ext uri="{FF2B5EF4-FFF2-40B4-BE49-F238E27FC236}">
                <a16:creationId xmlns:a16="http://schemas.microsoft.com/office/drawing/2014/main" id="{1A7B2602-F3A5-42FF-8397-8DEF9B62A2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630DF7-3C8C-41D7-BF46-BCD32462CADE}"/>
              </a:ext>
            </a:extLst>
          </p:cNvPr>
          <p:cNvSpPr>
            <a:spLocks noGrp="1"/>
          </p:cNvSpPr>
          <p:nvPr>
            <p:ph type="dt" sz="half" idx="10"/>
          </p:nvPr>
        </p:nvSpPr>
        <p:spPr/>
        <p:txBody>
          <a:bodyPr/>
          <a:lstStyle/>
          <a:p>
            <a:fld id="{ABE813A4-32AC-47AE-AD52-1DEA1F3F7A24}" type="datetimeFigureOut">
              <a:rPr lang="ar-IQ" smtClean="0"/>
              <a:t>18/12/1447</a:t>
            </a:fld>
            <a:endParaRPr lang="ar-IQ"/>
          </a:p>
        </p:txBody>
      </p:sp>
      <p:sp>
        <p:nvSpPr>
          <p:cNvPr id="6" name="Footer Placeholder 5">
            <a:extLst>
              <a:ext uri="{FF2B5EF4-FFF2-40B4-BE49-F238E27FC236}">
                <a16:creationId xmlns:a16="http://schemas.microsoft.com/office/drawing/2014/main" id="{FFCA37FC-A1AD-4E6D-ABC9-07713E603B3A}"/>
              </a:ext>
            </a:extLst>
          </p:cNvPr>
          <p:cNvSpPr>
            <a:spLocks noGrp="1"/>
          </p:cNvSpPr>
          <p:nvPr>
            <p:ph type="ftr" sz="quarter" idx="11"/>
          </p:nvPr>
        </p:nvSpPr>
        <p:spPr/>
        <p:txBody>
          <a:bodyPr/>
          <a:lstStyle/>
          <a:p>
            <a:endParaRPr lang="ar-IQ"/>
          </a:p>
        </p:txBody>
      </p:sp>
      <p:sp>
        <p:nvSpPr>
          <p:cNvPr id="7" name="Slide Number Placeholder 6">
            <a:extLst>
              <a:ext uri="{FF2B5EF4-FFF2-40B4-BE49-F238E27FC236}">
                <a16:creationId xmlns:a16="http://schemas.microsoft.com/office/drawing/2014/main" id="{F33F0094-B629-4814-8F2F-CFA03BA4FA6C}"/>
              </a:ext>
            </a:extLst>
          </p:cNvPr>
          <p:cNvSpPr>
            <a:spLocks noGrp="1"/>
          </p:cNvSpPr>
          <p:nvPr>
            <p:ph type="sldNum" sz="quarter" idx="12"/>
          </p:nvPr>
        </p:nvSpPr>
        <p:spPr/>
        <p:txBody>
          <a:bodyPr/>
          <a:lstStyle/>
          <a:p>
            <a:fld id="{C55ECC7F-5A63-4185-A2BE-DE07CF72E54C}" type="slidenum">
              <a:rPr lang="ar-IQ" smtClean="0"/>
              <a:t>‹#›</a:t>
            </a:fld>
            <a:endParaRPr lang="ar-IQ"/>
          </a:p>
        </p:txBody>
      </p:sp>
    </p:spTree>
    <p:extLst>
      <p:ext uri="{BB962C8B-B14F-4D97-AF65-F5344CB8AC3E}">
        <p14:creationId xmlns:p14="http://schemas.microsoft.com/office/powerpoint/2010/main" val="1037870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6CB640-35B8-446B-B670-6466D04B08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ar-IQ"/>
          </a:p>
        </p:txBody>
      </p:sp>
      <p:sp>
        <p:nvSpPr>
          <p:cNvPr id="3" name="Text Placeholder 2">
            <a:extLst>
              <a:ext uri="{FF2B5EF4-FFF2-40B4-BE49-F238E27FC236}">
                <a16:creationId xmlns:a16="http://schemas.microsoft.com/office/drawing/2014/main" id="{A984FBEE-5B2F-4D87-80B5-5DCB38C4A3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a:extLst>
              <a:ext uri="{FF2B5EF4-FFF2-40B4-BE49-F238E27FC236}">
                <a16:creationId xmlns:a16="http://schemas.microsoft.com/office/drawing/2014/main" id="{28D13C81-6467-4C74-A287-8E71D32784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E813A4-32AC-47AE-AD52-1DEA1F3F7A24}" type="datetimeFigureOut">
              <a:rPr lang="ar-IQ" smtClean="0"/>
              <a:t>18/12/1447</a:t>
            </a:fld>
            <a:endParaRPr lang="ar-IQ"/>
          </a:p>
        </p:txBody>
      </p:sp>
      <p:sp>
        <p:nvSpPr>
          <p:cNvPr id="5" name="Footer Placeholder 4">
            <a:extLst>
              <a:ext uri="{FF2B5EF4-FFF2-40B4-BE49-F238E27FC236}">
                <a16:creationId xmlns:a16="http://schemas.microsoft.com/office/drawing/2014/main" id="{3B398450-8FDA-479F-AE0A-4AF4261FE6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ar-IQ"/>
          </a:p>
        </p:txBody>
      </p:sp>
      <p:sp>
        <p:nvSpPr>
          <p:cNvPr id="6" name="Slide Number Placeholder 5">
            <a:extLst>
              <a:ext uri="{FF2B5EF4-FFF2-40B4-BE49-F238E27FC236}">
                <a16:creationId xmlns:a16="http://schemas.microsoft.com/office/drawing/2014/main" id="{6BAD1E45-850E-459E-BF9C-B401510DC0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5ECC7F-5A63-4185-A2BE-DE07CF72E54C}" type="slidenum">
              <a:rPr lang="ar-IQ" smtClean="0"/>
              <a:t>‹#›</a:t>
            </a:fld>
            <a:endParaRPr lang="ar-IQ"/>
          </a:p>
        </p:txBody>
      </p:sp>
    </p:spTree>
    <p:extLst>
      <p:ext uri="{BB962C8B-B14F-4D97-AF65-F5344CB8AC3E}">
        <p14:creationId xmlns:p14="http://schemas.microsoft.com/office/powerpoint/2010/main" val="1089895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IQ"/>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7.xml"/><Relationship Id="rId7"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5" Type="http://schemas.openxmlformats.org/officeDocument/2006/relationships/image" Target="../media/image19.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2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1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79.png"/><Relationship Id="rId12" Type="http://schemas.openxmlformats.org/officeDocument/2006/relationships/image" Target="../media/image84.png"/><Relationship Id="rId17" Type="http://schemas.openxmlformats.org/officeDocument/2006/relationships/image" Target="../media/image89.png"/><Relationship Id="rId2" Type="http://schemas.openxmlformats.org/officeDocument/2006/relationships/audio" Target="../media/media2.mp3"/><Relationship Id="rId16" Type="http://schemas.openxmlformats.org/officeDocument/2006/relationships/image" Target="../media/image88.png"/><Relationship Id="rId1" Type="http://schemas.microsoft.com/office/2007/relationships/media" Target="../media/media2.mp3"/><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5" Type="http://schemas.openxmlformats.org/officeDocument/2006/relationships/image" Target="../media/image8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86.png"/></Relationships>
</file>

<file path=ppt/slides/_rels/slide3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98.png"/></Relationships>
</file>

<file path=ppt/slides/_rels/slide3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9.png"/><Relationship Id="rId5" Type="http://schemas.openxmlformats.org/officeDocument/2006/relationships/image" Target="../media/image102.png"/><Relationship Id="rId4" Type="http://schemas.openxmlformats.org/officeDocument/2006/relationships/image" Target="../media/image101.png"/></Relationships>
</file>

<file path=ppt/slides/_rels/slide3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4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EABD7A92-D1F1-45F6-A249-FA573629C816}"/>
              </a:ext>
            </a:extLst>
          </p:cNvPr>
          <p:cNvSpPr>
            <a:spLocks noGrp="1"/>
          </p:cNvSpPr>
          <p:nvPr>
            <p:ph type="ctrTitle"/>
          </p:nvPr>
        </p:nvSpPr>
        <p:spPr/>
        <p:txBody>
          <a:bodyPr/>
          <a:lstStyle/>
          <a:p>
            <a:endParaRPr lang="ar-IQ"/>
          </a:p>
        </p:txBody>
      </p:sp>
      <p:sp>
        <p:nvSpPr>
          <p:cNvPr id="17" name="Subtitle 16">
            <a:extLst>
              <a:ext uri="{FF2B5EF4-FFF2-40B4-BE49-F238E27FC236}">
                <a16:creationId xmlns:a16="http://schemas.microsoft.com/office/drawing/2014/main" id="{1329A745-C391-490C-8C2F-48CC9E3D2ED9}"/>
              </a:ext>
            </a:extLst>
          </p:cNvPr>
          <p:cNvSpPr>
            <a:spLocks noGrp="1"/>
          </p:cNvSpPr>
          <p:nvPr>
            <p:ph type="subTitle" idx="1"/>
          </p:nvPr>
        </p:nvSpPr>
        <p:spPr/>
        <p:txBody>
          <a:bodyPr/>
          <a:lstStyle/>
          <a:p>
            <a:endParaRPr lang="ar-IQ"/>
          </a:p>
        </p:txBody>
      </p:sp>
      <p:pic>
        <p:nvPicPr>
          <p:cNvPr id="21" name="Picture 20">
            <a:extLst>
              <a:ext uri="{FF2B5EF4-FFF2-40B4-BE49-F238E27FC236}">
                <a16:creationId xmlns:a16="http://schemas.microsoft.com/office/drawing/2014/main" id="{0DA47214-8760-426E-8705-39B75105515B}"/>
              </a:ext>
            </a:extLst>
          </p:cNvPr>
          <p:cNvPicPr>
            <a:picLocks noChangeAspect="1"/>
          </p:cNvPicPr>
          <p:nvPr/>
        </p:nvPicPr>
        <p:blipFill>
          <a:blip r:embed="rId2"/>
          <a:stretch>
            <a:fillRect/>
          </a:stretch>
        </p:blipFill>
        <p:spPr>
          <a:xfrm>
            <a:off x="-1" y="0"/>
            <a:ext cx="12192001" cy="6858000"/>
          </a:xfrm>
          <a:prstGeom prst="rect">
            <a:avLst/>
          </a:prstGeom>
        </p:spPr>
      </p:pic>
      <p:sp>
        <p:nvSpPr>
          <p:cNvPr id="22" name="Rectangle: Rounded Corners 21">
            <a:extLst>
              <a:ext uri="{FF2B5EF4-FFF2-40B4-BE49-F238E27FC236}">
                <a16:creationId xmlns:a16="http://schemas.microsoft.com/office/drawing/2014/main" id="{062D0EA2-5ABD-476A-84AC-37562D661F7A}"/>
              </a:ext>
            </a:extLst>
          </p:cNvPr>
          <p:cNvSpPr/>
          <p:nvPr/>
        </p:nvSpPr>
        <p:spPr>
          <a:xfrm>
            <a:off x="8742947" y="5735637"/>
            <a:ext cx="3449053" cy="866273"/>
          </a:xfrm>
          <a:prstGeom prst="roundRect">
            <a:avLst/>
          </a:prstGeom>
          <a:noFill/>
          <a:ln>
            <a:noFill/>
          </a:ln>
        </p:spPr>
        <p:style>
          <a:lnRef idx="0">
            <a:scrgbClr r="0" g="0" b="0"/>
          </a:lnRef>
          <a:fillRef idx="0">
            <a:scrgbClr r="0" g="0" b="0"/>
          </a:fillRef>
          <a:effectRef idx="0">
            <a:scrgbClr r="0" g="0" b="0"/>
          </a:effectRef>
          <a:fontRef idx="minor">
            <a:schemeClr val="accent4"/>
          </a:fontRef>
        </p:style>
        <p:txBody>
          <a:bodyPr rtlCol="1" anchor="ctr"/>
          <a:lstStyle/>
          <a:p>
            <a:pPr algn="ctr"/>
            <a:r>
              <a:rPr lang="en-US"/>
              <a:t>Liva </a:t>
            </a:r>
            <a:r>
              <a:rPr lang="en-US" dirty="0"/>
              <a:t>Adil Shareef</a:t>
            </a:r>
          </a:p>
        </p:txBody>
      </p:sp>
    </p:spTree>
    <p:extLst>
      <p:ext uri="{BB962C8B-B14F-4D97-AF65-F5344CB8AC3E}">
        <p14:creationId xmlns:p14="http://schemas.microsoft.com/office/powerpoint/2010/main" val="1196772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AEBB75-80D6-4998-939B-883D3C7CD54C}"/>
              </a:ext>
            </a:extLst>
          </p:cNvPr>
          <p:cNvPicPr>
            <a:picLocks noChangeAspect="1"/>
          </p:cNvPicPr>
          <p:nvPr/>
        </p:nvPicPr>
        <p:blipFill>
          <a:blip r:embed="rId2"/>
          <a:stretch>
            <a:fillRect/>
          </a:stretch>
        </p:blipFill>
        <p:spPr>
          <a:xfrm>
            <a:off x="6768271" y="178994"/>
            <a:ext cx="5446295" cy="3208935"/>
          </a:xfrm>
          <a:prstGeom prst="rect">
            <a:avLst/>
          </a:prstGeom>
        </p:spPr>
      </p:pic>
      <p:pic>
        <p:nvPicPr>
          <p:cNvPr id="7" name="Picture 6">
            <a:extLst>
              <a:ext uri="{FF2B5EF4-FFF2-40B4-BE49-F238E27FC236}">
                <a16:creationId xmlns:a16="http://schemas.microsoft.com/office/drawing/2014/main" id="{F81CA05C-35B9-45D9-BA53-455A7A7CAF95}"/>
              </a:ext>
            </a:extLst>
          </p:cNvPr>
          <p:cNvPicPr>
            <a:picLocks noChangeAspect="1"/>
          </p:cNvPicPr>
          <p:nvPr/>
        </p:nvPicPr>
        <p:blipFill>
          <a:blip r:embed="rId3"/>
          <a:stretch>
            <a:fillRect/>
          </a:stretch>
        </p:blipFill>
        <p:spPr>
          <a:xfrm>
            <a:off x="159495" y="3052774"/>
            <a:ext cx="3323891" cy="3703499"/>
          </a:xfrm>
          <a:prstGeom prst="rect">
            <a:avLst/>
          </a:prstGeom>
        </p:spPr>
      </p:pic>
      <p:pic>
        <p:nvPicPr>
          <p:cNvPr id="9" name="Picture 8">
            <a:extLst>
              <a:ext uri="{FF2B5EF4-FFF2-40B4-BE49-F238E27FC236}">
                <a16:creationId xmlns:a16="http://schemas.microsoft.com/office/drawing/2014/main" id="{F190AD4F-7111-46F0-BFCB-4D3EA31D9370}"/>
              </a:ext>
            </a:extLst>
          </p:cNvPr>
          <p:cNvPicPr>
            <a:picLocks noChangeAspect="1"/>
          </p:cNvPicPr>
          <p:nvPr/>
        </p:nvPicPr>
        <p:blipFill>
          <a:blip r:embed="rId4"/>
          <a:stretch>
            <a:fillRect/>
          </a:stretch>
        </p:blipFill>
        <p:spPr>
          <a:xfrm>
            <a:off x="115719" y="92986"/>
            <a:ext cx="3657306" cy="2911642"/>
          </a:xfrm>
          <a:prstGeom prst="rect">
            <a:avLst/>
          </a:prstGeom>
        </p:spPr>
      </p:pic>
      <p:pic>
        <p:nvPicPr>
          <p:cNvPr id="11" name="Picture 10">
            <a:extLst>
              <a:ext uri="{FF2B5EF4-FFF2-40B4-BE49-F238E27FC236}">
                <a16:creationId xmlns:a16="http://schemas.microsoft.com/office/drawing/2014/main" id="{9E4B5514-6737-47B3-BE88-7EF75958FF94}"/>
              </a:ext>
            </a:extLst>
          </p:cNvPr>
          <p:cNvPicPr>
            <a:picLocks noChangeAspect="1"/>
          </p:cNvPicPr>
          <p:nvPr/>
        </p:nvPicPr>
        <p:blipFill>
          <a:blip r:embed="rId5"/>
          <a:stretch>
            <a:fillRect/>
          </a:stretch>
        </p:blipFill>
        <p:spPr>
          <a:xfrm>
            <a:off x="3779904" y="1783462"/>
            <a:ext cx="2730855" cy="4972811"/>
          </a:xfrm>
          <a:prstGeom prst="rect">
            <a:avLst/>
          </a:prstGeom>
        </p:spPr>
      </p:pic>
      <p:pic>
        <p:nvPicPr>
          <p:cNvPr id="13" name="Picture 12">
            <a:extLst>
              <a:ext uri="{FF2B5EF4-FFF2-40B4-BE49-F238E27FC236}">
                <a16:creationId xmlns:a16="http://schemas.microsoft.com/office/drawing/2014/main" id="{A5E237FC-35BD-4EBF-B655-2F4755B29235}"/>
              </a:ext>
            </a:extLst>
          </p:cNvPr>
          <p:cNvPicPr>
            <a:picLocks noChangeAspect="1"/>
          </p:cNvPicPr>
          <p:nvPr/>
        </p:nvPicPr>
        <p:blipFill>
          <a:blip r:embed="rId6"/>
          <a:stretch>
            <a:fillRect/>
          </a:stretch>
        </p:blipFill>
        <p:spPr>
          <a:xfrm>
            <a:off x="6510759" y="3325857"/>
            <a:ext cx="2875847" cy="3439157"/>
          </a:xfrm>
          <a:prstGeom prst="rect">
            <a:avLst/>
          </a:prstGeom>
        </p:spPr>
      </p:pic>
      <p:pic>
        <p:nvPicPr>
          <p:cNvPr id="15" name="Picture 14">
            <a:extLst>
              <a:ext uri="{FF2B5EF4-FFF2-40B4-BE49-F238E27FC236}">
                <a16:creationId xmlns:a16="http://schemas.microsoft.com/office/drawing/2014/main" id="{6221CC02-7A47-42A2-93A0-9104D6FB88D5}"/>
              </a:ext>
            </a:extLst>
          </p:cNvPr>
          <p:cNvPicPr>
            <a:picLocks noChangeAspect="1"/>
          </p:cNvPicPr>
          <p:nvPr/>
        </p:nvPicPr>
        <p:blipFill>
          <a:blip r:embed="rId7"/>
          <a:stretch>
            <a:fillRect/>
          </a:stretch>
        </p:blipFill>
        <p:spPr>
          <a:xfrm>
            <a:off x="9406108" y="3279541"/>
            <a:ext cx="2785892" cy="3476732"/>
          </a:xfrm>
          <a:prstGeom prst="rect">
            <a:avLst/>
          </a:prstGeom>
        </p:spPr>
      </p:pic>
      <p:sp>
        <p:nvSpPr>
          <p:cNvPr id="16" name="Rectangle: Rounded Corners 15">
            <a:extLst>
              <a:ext uri="{FF2B5EF4-FFF2-40B4-BE49-F238E27FC236}">
                <a16:creationId xmlns:a16="http://schemas.microsoft.com/office/drawing/2014/main" id="{C776D2C8-DCC1-48AF-9851-2A0DF0D0F0E0}"/>
              </a:ext>
            </a:extLst>
          </p:cNvPr>
          <p:cNvSpPr/>
          <p:nvPr/>
        </p:nvSpPr>
        <p:spPr>
          <a:xfrm>
            <a:off x="3883337" y="108545"/>
            <a:ext cx="2774622" cy="1557589"/>
          </a:xfrm>
          <a:prstGeom prst="roundRect">
            <a:avLst/>
          </a:prstGeom>
          <a:gradFill>
            <a:gsLst>
              <a:gs pos="0">
                <a:schemeClr val="accent4">
                  <a:lumMod val="110000"/>
                  <a:satMod val="105000"/>
                  <a:tint val="67000"/>
                </a:schemeClr>
              </a:gs>
              <a:gs pos="31000">
                <a:schemeClr val="accent4">
                  <a:lumMod val="20000"/>
                  <a:lumOff val="80000"/>
                </a:schemeClr>
              </a:gs>
              <a:gs pos="100000">
                <a:schemeClr val="accent4">
                  <a:lumMod val="105000"/>
                  <a:satMod val="109000"/>
                  <a:tint val="81000"/>
                </a:schemeClr>
              </a:gs>
            </a:gsLst>
          </a:gradFill>
        </p:spPr>
        <p:style>
          <a:lnRef idx="1">
            <a:schemeClr val="accent4"/>
          </a:lnRef>
          <a:fillRef idx="2">
            <a:schemeClr val="accent4"/>
          </a:fillRef>
          <a:effectRef idx="1">
            <a:schemeClr val="accent4"/>
          </a:effectRef>
          <a:fontRef idx="minor">
            <a:schemeClr val="dk1"/>
          </a:fontRef>
        </p:style>
        <p:txBody>
          <a:bodyPr rtlCol="1" anchor="ctr"/>
          <a:lstStyle/>
          <a:p>
            <a:pPr algn="ctr"/>
            <a:r>
              <a:rPr lang="en-US" sz="2400" dirty="0"/>
              <a:t>What pictures a-f have in common?</a:t>
            </a:r>
            <a:endParaRPr lang="ar-IQ" sz="2400" dirty="0"/>
          </a:p>
        </p:txBody>
      </p:sp>
      <p:sp>
        <p:nvSpPr>
          <p:cNvPr id="19" name="Rectangle: Rounded Corners 18">
            <a:extLst>
              <a:ext uri="{FF2B5EF4-FFF2-40B4-BE49-F238E27FC236}">
                <a16:creationId xmlns:a16="http://schemas.microsoft.com/office/drawing/2014/main" id="{7EF682BC-6CAB-4FBC-B247-AF74C17B2A21}"/>
              </a:ext>
            </a:extLst>
          </p:cNvPr>
          <p:cNvSpPr/>
          <p:nvPr/>
        </p:nvSpPr>
        <p:spPr>
          <a:xfrm>
            <a:off x="850231" y="1548807"/>
            <a:ext cx="9801727" cy="1090863"/>
          </a:xfrm>
          <a:prstGeom prst="roundRect">
            <a:avLst/>
          </a:prstGeom>
          <a:noFill/>
          <a:ln>
            <a:noFill/>
          </a:ln>
        </p:spPr>
        <p:style>
          <a:lnRef idx="0">
            <a:scrgbClr r="0" g="0" b="0"/>
          </a:lnRef>
          <a:fillRef idx="0">
            <a:scrgbClr r="0" g="0" b="0"/>
          </a:fillRef>
          <a:effectRef idx="0">
            <a:scrgbClr r="0" g="0" b="0"/>
          </a:effectRef>
          <a:fontRef idx="minor">
            <a:schemeClr val="accent1"/>
          </a:fontRef>
        </p:style>
        <p:txBody>
          <a:bodyPr rtlCol="1" anchor="ctr"/>
          <a:lstStyle/>
          <a:p>
            <a:pPr algn="ctr"/>
            <a:r>
              <a:rPr lang="en-US" sz="3200" dirty="0">
                <a:solidFill>
                  <a:srgbClr val="C00000"/>
                </a:solidFill>
                <a:highlight>
                  <a:srgbClr val="C0C0C0"/>
                </a:highlight>
              </a:rPr>
              <a:t>They all show a newly qualified/ junior doctor at work.</a:t>
            </a:r>
            <a:endParaRPr lang="ar-IQ" sz="3200" dirty="0">
              <a:solidFill>
                <a:srgbClr val="C00000"/>
              </a:solidFill>
              <a:highlight>
                <a:srgbClr val="C0C0C0"/>
              </a:highlight>
            </a:endParaRPr>
          </a:p>
        </p:txBody>
      </p:sp>
    </p:spTree>
    <p:extLst>
      <p:ext uri="{BB962C8B-B14F-4D97-AF65-F5344CB8AC3E}">
        <p14:creationId xmlns:p14="http://schemas.microsoft.com/office/powerpoint/2010/main" val="223907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4113848-61A0-4F0B-8CA4-61D8BECF4DE4}"/>
              </a:ext>
            </a:extLst>
          </p:cNvPr>
          <p:cNvSpPr/>
          <p:nvPr/>
        </p:nvSpPr>
        <p:spPr>
          <a:xfrm>
            <a:off x="1227220" y="216568"/>
            <a:ext cx="9881937" cy="802105"/>
          </a:xfrm>
          <a:prstGeom prst="roundRect">
            <a:avLst/>
          </a:prstGeom>
        </p:spPr>
        <p:style>
          <a:lnRef idx="1">
            <a:schemeClr val="accent2"/>
          </a:lnRef>
          <a:fillRef idx="2">
            <a:schemeClr val="accent2"/>
          </a:fillRef>
          <a:effectRef idx="1">
            <a:schemeClr val="accent2"/>
          </a:effectRef>
          <a:fontRef idx="minor">
            <a:schemeClr val="dk1"/>
          </a:fontRef>
        </p:style>
        <p:txBody>
          <a:bodyPr rtlCol="1" anchor="ctr"/>
          <a:lstStyle/>
          <a:p>
            <a:pPr algn="ctr"/>
            <a:r>
              <a:rPr lang="en-US" sz="2400" dirty="0"/>
              <a:t>What is happening and what you think happens before and after each picture?</a:t>
            </a:r>
            <a:endParaRPr lang="ar-IQ" sz="2400" dirty="0"/>
          </a:p>
        </p:txBody>
      </p:sp>
      <p:pic>
        <p:nvPicPr>
          <p:cNvPr id="3" name="Picture 2">
            <a:extLst>
              <a:ext uri="{FF2B5EF4-FFF2-40B4-BE49-F238E27FC236}">
                <a16:creationId xmlns:a16="http://schemas.microsoft.com/office/drawing/2014/main" id="{1379536E-FB72-4F5B-BAD6-6CF42B960AD7}"/>
              </a:ext>
            </a:extLst>
          </p:cNvPr>
          <p:cNvPicPr>
            <a:picLocks noChangeAspect="1"/>
          </p:cNvPicPr>
          <p:nvPr/>
        </p:nvPicPr>
        <p:blipFill>
          <a:blip r:embed="rId2"/>
          <a:stretch>
            <a:fillRect/>
          </a:stretch>
        </p:blipFill>
        <p:spPr>
          <a:xfrm>
            <a:off x="309057" y="1168842"/>
            <a:ext cx="1948622" cy="1551330"/>
          </a:xfrm>
          <a:prstGeom prst="rect">
            <a:avLst/>
          </a:prstGeom>
        </p:spPr>
      </p:pic>
      <p:pic>
        <p:nvPicPr>
          <p:cNvPr id="4" name="Picture 3">
            <a:extLst>
              <a:ext uri="{FF2B5EF4-FFF2-40B4-BE49-F238E27FC236}">
                <a16:creationId xmlns:a16="http://schemas.microsoft.com/office/drawing/2014/main" id="{5886E825-88F7-4D34-99AD-F4BE3E7A3FC8}"/>
              </a:ext>
            </a:extLst>
          </p:cNvPr>
          <p:cNvPicPr>
            <a:picLocks noChangeAspect="1"/>
          </p:cNvPicPr>
          <p:nvPr/>
        </p:nvPicPr>
        <p:blipFill>
          <a:blip r:embed="rId3"/>
          <a:stretch>
            <a:fillRect/>
          </a:stretch>
        </p:blipFill>
        <p:spPr>
          <a:xfrm>
            <a:off x="447224" y="2720172"/>
            <a:ext cx="1765080" cy="1966662"/>
          </a:xfrm>
          <a:prstGeom prst="rect">
            <a:avLst/>
          </a:prstGeom>
        </p:spPr>
      </p:pic>
      <p:sp>
        <p:nvSpPr>
          <p:cNvPr id="6" name="Rectangle: Rounded Corners 5">
            <a:extLst>
              <a:ext uri="{FF2B5EF4-FFF2-40B4-BE49-F238E27FC236}">
                <a16:creationId xmlns:a16="http://schemas.microsoft.com/office/drawing/2014/main" id="{31A411D8-7F7E-4C1F-9620-0309F5855349}"/>
              </a:ext>
            </a:extLst>
          </p:cNvPr>
          <p:cNvSpPr/>
          <p:nvPr/>
        </p:nvSpPr>
        <p:spPr>
          <a:xfrm>
            <a:off x="2507913" y="1168842"/>
            <a:ext cx="8422107" cy="1551330"/>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endParaRPr lang="ar-IQ" sz="2400" dirty="0"/>
          </a:p>
        </p:txBody>
      </p:sp>
      <p:sp>
        <p:nvSpPr>
          <p:cNvPr id="7" name="Rectangle: Rounded Corners 6">
            <a:extLst>
              <a:ext uri="{FF2B5EF4-FFF2-40B4-BE49-F238E27FC236}">
                <a16:creationId xmlns:a16="http://schemas.microsoft.com/office/drawing/2014/main" id="{7D0E6624-2DC2-4A6A-923E-83FD9FEC8849}"/>
              </a:ext>
            </a:extLst>
          </p:cNvPr>
          <p:cNvSpPr/>
          <p:nvPr/>
        </p:nvSpPr>
        <p:spPr>
          <a:xfrm>
            <a:off x="2486526" y="2985618"/>
            <a:ext cx="8422107" cy="1442003"/>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endParaRPr lang="ar-IQ" sz="2400" dirty="0"/>
          </a:p>
        </p:txBody>
      </p:sp>
      <p:sp>
        <p:nvSpPr>
          <p:cNvPr id="8" name="Rectangle: Rounded Corners 7">
            <a:extLst>
              <a:ext uri="{FF2B5EF4-FFF2-40B4-BE49-F238E27FC236}">
                <a16:creationId xmlns:a16="http://schemas.microsoft.com/office/drawing/2014/main" id="{949A2D2E-C90E-4203-8548-B797982224BA}"/>
              </a:ext>
            </a:extLst>
          </p:cNvPr>
          <p:cNvSpPr/>
          <p:nvPr/>
        </p:nvSpPr>
        <p:spPr>
          <a:xfrm>
            <a:off x="2486526" y="4788535"/>
            <a:ext cx="8422107" cy="1966663"/>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endParaRPr lang="ar-IQ" sz="2400" dirty="0"/>
          </a:p>
        </p:txBody>
      </p:sp>
      <p:pic>
        <p:nvPicPr>
          <p:cNvPr id="10" name="Picture 9">
            <a:extLst>
              <a:ext uri="{FF2B5EF4-FFF2-40B4-BE49-F238E27FC236}">
                <a16:creationId xmlns:a16="http://schemas.microsoft.com/office/drawing/2014/main" id="{7BBF5B1C-D255-493F-A266-B4A5122F3C72}"/>
              </a:ext>
            </a:extLst>
          </p:cNvPr>
          <p:cNvPicPr>
            <a:picLocks noChangeAspect="1"/>
          </p:cNvPicPr>
          <p:nvPr/>
        </p:nvPicPr>
        <p:blipFill>
          <a:blip r:embed="rId4"/>
          <a:stretch>
            <a:fillRect/>
          </a:stretch>
        </p:blipFill>
        <p:spPr>
          <a:xfrm>
            <a:off x="2684378" y="1406324"/>
            <a:ext cx="7873666" cy="1191642"/>
          </a:xfrm>
          <a:prstGeom prst="rect">
            <a:avLst/>
          </a:prstGeom>
          <a:ln>
            <a:noFill/>
          </a:ln>
          <a:effectLst>
            <a:softEdge rad="112500"/>
          </a:effectLst>
        </p:spPr>
      </p:pic>
      <p:pic>
        <p:nvPicPr>
          <p:cNvPr id="12" name="Picture 11">
            <a:extLst>
              <a:ext uri="{FF2B5EF4-FFF2-40B4-BE49-F238E27FC236}">
                <a16:creationId xmlns:a16="http://schemas.microsoft.com/office/drawing/2014/main" id="{42C8823B-5C1F-4375-BD91-8843B3516D0F}"/>
              </a:ext>
            </a:extLst>
          </p:cNvPr>
          <p:cNvPicPr>
            <a:picLocks noChangeAspect="1"/>
          </p:cNvPicPr>
          <p:nvPr/>
        </p:nvPicPr>
        <p:blipFill>
          <a:blip r:embed="rId5"/>
          <a:stretch>
            <a:fillRect/>
          </a:stretch>
        </p:blipFill>
        <p:spPr>
          <a:xfrm>
            <a:off x="2684378" y="3093902"/>
            <a:ext cx="8026400" cy="1219200"/>
          </a:xfrm>
          <a:prstGeom prst="rect">
            <a:avLst/>
          </a:prstGeom>
          <a:ln>
            <a:noFill/>
          </a:ln>
          <a:effectLst>
            <a:softEdge rad="112500"/>
          </a:effectLst>
        </p:spPr>
      </p:pic>
      <p:pic>
        <p:nvPicPr>
          <p:cNvPr id="14" name="Picture 13">
            <a:extLst>
              <a:ext uri="{FF2B5EF4-FFF2-40B4-BE49-F238E27FC236}">
                <a16:creationId xmlns:a16="http://schemas.microsoft.com/office/drawing/2014/main" id="{1BDD8804-BEAF-4C4A-A55A-4A9190986145}"/>
              </a:ext>
            </a:extLst>
          </p:cNvPr>
          <p:cNvPicPr>
            <a:picLocks noChangeAspect="1"/>
          </p:cNvPicPr>
          <p:nvPr/>
        </p:nvPicPr>
        <p:blipFill>
          <a:blip r:embed="rId6"/>
          <a:stretch>
            <a:fillRect/>
          </a:stretch>
        </p:blipFill>
        <p:spPr>
          <a:xfrm>
            <a:off x="461705" y="4788535"/>
            <a:ext cx="1531029" cy="2069465"/>
          </a:xfrm>
          <a:prstGeom prst="rect">
            <a:avLst/>
          </a:prstGeom>
        </p:spPr>
      </p:pic>
      <p:pic>
        <p:nvPicPr>
          <p:cNvPr id="16" name="Picture 15">
            <a:extLst>
              <a:ext uri="{FF2B5EF4-FFF2-40B4-BE49-F238E27FC236}">
                <a16:creationId xmlns:a16="http://schemas.microsoft.com/office/drawing/2014/main" id="{A9A42369-1F56-4102-BE1C-95A305863919}"/>
              </a:ext>
            </a:extLst>
          </p:cNvPr>
          <p:cNvPicPr>
            <a:picLocks noChangeAspect="1"/>
          </p:cNvPicPr>
          <p:nvPr/>
        </p:nvPicPr>
        <p:blipFill>
          <a:blip r:embed="rId7"/>
          <a:stretch>
            <a:fillRect/>
          </a:stretch>
        </p:blipFill>
        <p:spPr>
          <a:xfrm>
            <a:off x="2727157" y="4976099"/>
            <a:ext cx="7983621" cy="1591534"/>
          </a:xfrm>
          <a:prstGeom prst="rect">
            <a:avLst/>
          </a:prstGeom>
          <a:ln>
            <a:noFill/>
          </a:ln>
          <a:effectLst>
            <a:softEdge rad="112500"/>
          </a:effectLst>
        </p:spPr>
      </p:pic>
    </p:spTree>
    <p:extLst>
      <p:ext uri="{BB962C8B-B14F-4D97-AF65-F5344CB8AC3E}">
        <p14:creationId xmlns:p14="http://schemas.microsoft.com/office/powerpoint/2010/main" val="15765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48985E-25AF-410B-87A1-48631A2A3658}"/>
              </a:ext>
            </a:extLst>
          </p:cNvPr>
          <p:cNvPicPr>
            <a:picLocks noChangeAspect="1"/>
          </p:cNvPicPr>
          <p:nvPr/>
        </p:nvPicPr>
        <p:blipFill>
          <a:blip r:embed="rId2"/>
          <a:stretch>
            <a:fillRect/>
          </a:stretch>
        </p:blipFill>
        <p:spPr>
          <a:xfrm>
            <a:off x="174967" y="220064"/>
            <a:ext cx="3138798" cy="1849367"/>
          </a:xfrm>
          <a:prstGeom prst="rect">
            <a:avLst/>
          </a:prstGeom>
        </p:spPr>
      </p:pic>
      <p:pic>
        <p:nvPicPr>
          <p:cNvPr id="6" name="Picture 5">
            <a:extLst>
              <a:ext uri="{FF2B5EF4-FFF2-40B4-BE49-F238E27FC236}">
                <a16:creationId xmlns:a16="http://schemas.microsoft.com/office/drawing/2014/main" id="{82F3A582-D744-424D-85DF-8DE826D22B6D}"/>
              </a:ext>
            </a:extLst>
          </p:cNvPr>
          <p:cNvPicPr>
            <a:picLocks noChangeAspect="1"/>
          </p:cNvPicPr>
          <p:nvPr/>
        </p:nvPicPr>
        <p:blipFill>
          <a:blip r:embed="rId3"/>
          <a:stretch>
            <a:fillRect/>
          </a:stretch>
        </p:blipFill>
        <p:spPr>
          <a:xfrm>
            <a:off x="246402" y="2158675"/>
            <a:ext cx="2565516" cy="2149874"/>
          </a:xfrm>
          <a:prstGeom prst="rect">
            <a:avLst/>
          </a:prstGeom>
        </p:spPr>
      </p:pic>
      <p:pic>
        <p:nvPicPr>
          <p:cNvPr id="8" name="Picture 7">
            <a:extLst>
              <a:ext uri="{FF2B5EF4-FFF2-40B4-BE49-F238E27FC236}">
                <a16:creationId xmlns:a16="http://schemas.microsoft.com/office/drawing/2014/main" id="{9C2B38A8-75FA-4734-A421-AD6845C65682}"/>
              </a:ext>
            </a:extLst>
          </p:cNvPr>
          <p:cNvPicPr>
            <a:picLocks noChangeAspect="1"/>
          </p:cNvPicPr>
          <p:nvPr/>
        </p:nvPicPr>
        <p:blipFill>
          <a:blip r:embed="rId4"/>
          <a:stretch>
            <a:fillRect/>
          </a:stretch>
        </p:blipFill>
        <p:spPr>
          <a:xfrm>
            <a:off x="247156" y="4397793"/>
            <a:ext cx="2564762" cy="2149874"/>
          </a:xfrm>
          <a:prstGeom prst="rect">
            <a:avLst/>
          </a:prstGeom>
        </p:spPr>
      </p:pic>
      <p:sp>
        <p:nvSpPr>
          <p:cNvPr id="9" name="Rectangle: Rounded Corners 8">
            <a:extLst>
              <a:ext uri="{FF2B5EF4-FFF2-40B4-BE49-F238E27FC236}">
                <a16:creationId xmlns:a16="http://schemas.microsoft.com/office/drawing/2014/main" id="{4BD45CE0-4F5C-4135-ABAF-E4BC24413BF3}"/>
              </a:ext>
            </a:extLst>
          </p:cNvPr>
          <p:cNvSpPr/>
          <p:nvPr/>
        </p:nvSpPr>
        <p:spPr>
          <a:xfrm>
            <a:off x="3594926" y="309308"/>
            <a:ext cx="8422107" cy="1849367"/>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endParaRPr lang="ar-IQ" sz="2400" dirty="0"/>
          </a:p>
        </p:txBody>
      </p:sp>
      <p:sp>
        <p:nvSpPr>
          <p:cNvPr id="10" name="Rectangle: Rounded Corners 9">
            <a:extLst>
              <a:ext uri="{FF2B5EF4-FFF2-40B4-BE49-F238E27FC236}">
                <a16:creationId xmlns:a16="http://schemas.microsoft.com/office/drawing/2014/main" id="{28EE74A3-221B-4191-BCD5-DFE0D81A36F1}"/>
              </a:ext>
            </a:extLst>
          </p:cNvPr>
          <p:cNvSpPr/>
          <p:nvPr/>
        </p:nvSpPr>
        <p:spPr>
          <a:xfrm>
            <a:off x="3523491" y="2524399"/>
            <a:ext cx="8422107" cy="1873393"/>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endParaRPr lang="ar-IQ" sz="2400" dirty="0"/>
          </a:p>
        </p:txBody>
      </p:sp>
      <p:sp>
        <p:nvSpPr>
          <p:cNvPr id="11" name="Rectangle: Rounded Corners 10">
            <a:extLst>
              <a:ext uri="{FF2B5EF4-FFF2-40B4-BE49-F238E27FC236}">
                <a16:creationId xmlns:a16="http://schemas.microsoft.com/office/drawing/2014/main" id="{A895584C-9E26-4A47-B241-56F81BFB939E}"/>
              </a:ext>
            </a:extLst>
          </p:cNvPr>
          <p:cNvSpPr/>
          <p:nvPr/>
        </p:nvSpPr>
        <p:spPr>
          <a:xfrm>
            <a:off x="3438355" y="4850505"/>
            <a:ext cx="8422107" cy="1551330"/>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endParaRPr lang="ar-IQ" sz="2400" dirty="0"/>
          </a:p>
        </p:txBody>
      </p:sp>
      <p:pic>
        <p:nvPicPr>
          <p:cNvPr id="13" name="Picture 12">
            <a:extLst>
              <a:ext uri="{FF2B5EF4-FFF2-40B4-BE49-F238E27FC236}">
                <a16:creationId xmlns:a16="http://schemas.microsoft.com/office/drawing/2014/main" id="{9A9AA3BC-A4E1-45C0-B84F-940F00BC4E3D}"/>
              </a:ext>
            </a:extLst>
          </p:cNvPr>
          <p:cNvPicPr>
            <a:picLocks noChangeAspect="1"/>
          </p:cNvPicPr>
          <p:nvPr/>
        </p:nvPicPr>
        <p:blipFill>
          <a:blip r:embed="rId5"/>
          <a:stretch>
            <a:fillRect/>
          </a:stretch>
        </p:blipFill>
        <p:spPr>
          <a:xfrm>
            <a:off x="4213016" y="456165"/>
            <a:ext cx="7385846" cy="1512764"/>
          </a:xfrm>
          <a:prstGeom prst="rect">
            <a:avLst/>
          </a:prstGeom>
          <a:ln>
            <a:noFill/>
          </a:ln>
          <a:effectLst>
            <a:softEdge rad="112500"/>
          </a:effectLst>
        </p:spPr>
      </p:pic>
      <p:pic>
        <p:nvPicPr>
          <p:cNvPr id="15" name="Picture 14">
            <a:extLst>
              <a:ext uri="{FF2B5EF4-FFF2-40B4-BE49-F238E27FC236}">
                <a16:creationId xmlns:a16="http://schemas.microsoft.com/office/drawing/2014/main" id="{4329DD7E-CD58-4A76-877F-644A24238C0E}"/>
              </a:ext>
            </a:extLst>
          </p:cNvPr>
          <p:cNvPicPr>
            <a:picLocks noChangeAspect="1"/>
          </p:cNvPicPr>
          <p:nvPr/>
        </p:nvPicPr>
        <p:blipFill>
          <a:blip r:embed="rId6"/>
          <a:stretch>
            <a:fillRect/>
          </a:stretch>
        </p:blipFill>
        <p:spPr>
          <a:xfrm>
            <a:off x="3984070" y="2659289"/>
            <a:ext cx="7576843" cy="1539422"/>
          </a:xfrm>
          <a:prstGeom prst="rect">
            <a:avLst/>
          </a:prstGeom>
          <a:ln>
            <a:noFill/>
          </a:ln>
          <a:effectLst>
            <a:softEdge rad="112500"/>
          </a:effectLst>
        </p:spPr>
      </p:pic>
      <p:pic>
        <p:nvPicPr>
          <p:cNvPr id="17" name="Picture 16">
            <a:extLst>
              <a:ext uri="{FF2B5EF4-FFF2-40B4-BE49-F238E27FC236}">
                <a16:creationId xmlns:a16="http://schemas.microsoft.com/office/drawing/2014/main" id="{BEF05494-F5ED-4CD9-94A0-32D15C287DE8}"/>
              </a:ext>
            </a:extLst>
          </p:cNvPr>
          <p:cNvPicPr>
            <a:picLocks noChangeAspect="1"/>
          </p:cNvPicPr>
          <p:nvPr/>
        </p:nvPicPr>
        <p:blipFill>
          <a:blip r:embed="rId7"/>
          <a:stretch>
            <a:fillRect/>
          </a:stretch>
        </p:blipFill>
        <p:spPr>
          <a:xfrm>
            <a:off x="3946122" y="4986534"/>
            <a:ext cx="7652740" cy="1169169"/>
          </a:xfrm>
          <a:prstGeom prst="rect">
            <a:avLst/>
          </a:prstGeom>
          <a:ln>
            <a:noFill/>
          </a:ln>
          <a:effectLst>
            <a:softEdge rad="112500"/>
          </a:effectLst>
        </p:spPr>
      </p:pic>
    </p:spTree>
    <p:extLst>
      <p:ext uri="{BB962C8B-B14F-4D97-AF65-F5344CB8AC3E}">
        <p14:creationId xmlns:p14="http://schemas.microsoft.com/office/powerpoint/2010/main" val="154529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D6B6C4-A2F5-4893-A0B6-0D2C43380C7F}"/>
              </a:ext>
            </a:extLst>
          </p:cNvPr>
          <p:cNvPicPr>
            <a:picLocks noChangeAspect="1"/>
          </p:cNvPicPr>
          <p:nvPr/>
        </p:nvPicPr>
        <p:blipFill>
          <a:blip r:embed="rId4"/>
          <a:stretch>
            <a:fillRect/>
          </a:stretch>
        </p:blipFill>
        <p:spPr>
          <a:xfrm>
            <a:off x="2063292" y="739749"/>
            <a:ext cx="8065416" cy="6118251"/>
          </a:xfrm>
          <a:prstGeom prst="rect">
            <a:avLst/>
          </a:prstGeom>
          <a:ln>
            <a:noFill/>
          </a:ln>
          <a:effectLst>
            <a:softEdge rad="112500"/>
          </a:effectLst>
        </p:spPr>
      </p:pic>
      <p:pic>
        <p:nvPicPr>
          <p:cNvPr id="4" name="13 Listening 1 - Preparing for the first ward round">
            <a:hlinkClick r:id="" action="ppaction://media"/>
            <a:extLst>
              <a:ext uri="{FF2B5EF4-FFF2-40B4-BE49-F238E27FC236}">
                <a16:creationId xmlns:a16="http://schemas.microsoft.com/office/drawing/2014/main" id="{9627B782-D91F-4997-9F22-7E315CB6C0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03844" y="392086"/>
            <a:ext cx="453968" cy="4902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2564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6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30E9C1-ED3A-43F8-A16C-9F88C67D1325}"/>
              </a:ext>
            </a:extLst>
          </p:cNvPr>
          <p:cNvPicPr>
            <a:picLocks noChangeAspect="1"/>
          </p:cNvPicPr>
          <p:nvPr/>
        </p:nvPicPr>
        <p:blipFill>
          <a:blip r:embed="rId4"/>
          <a:stretch>
            <a:fillRect/>
          </a:stretch>
        </p:blipFill>
        <p:spPr>
          <a:xfrm>
            <a:off x="1067290" y="325027"/>
            <a:ext cx="8710951" cy="6405711"/>
          </a:xfrm>
          <a:prstGeom prst="rect">
            <a:avLst/>
          </a:prstGeom>
          <a:ln>
            <a:noFill/>
          </a:ln>
          <a:effectLst>
            <a:softEdge rad="112500"/>
          </a:effectLst>
        </p:spPr>
      </p:pic>
      <p:pic>
        <p:nvPicPr>
          <p:cNvPr id="4" name="13 Listening 1 - Preparing for the first ward round">
            <a:hlinkClick r:id="" action="ppaction://media"/>
            <a:extLst>
              <a:ext uri="{FF2B5EF4-FFF2-40B4-BE49-F238E27FC236}">
                <a16:creationId xmlns:a16="http://schemas.microsoft.com/office/drawing/2014/main" id="{21855B59-9E71-41F2-974B-F860BCF1C3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11521" y="230270"/>
            <a:ext cx="636994" cy="6369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D1AF4397-8601-4472-A147-8D8CC7D7BB1E}"/>
              </a:ext>
            </a:extLst>
          </p:cNvPr>
          <p:cNvPicPr>
            <a:picLocks noChangeAspect="1"/>
          </p:cNvPicPr>
          <p:nvPr/>
        </p:nvPicPr>
        <p:blipFill>
          <a:blip r:embed="rId6"/>
          <a:stretch>
            <a:fillRect/>
          </a:stretch>
        </p:blipFill>
        <p:spPr>
          <a:xfrm>
            <a:off x="1995988" y="1852863"/>
            <a:ext cx="3698959" cy="419740"/>
          </a:xfrm>
          <a:prstGeom prst="rect">
            <a:avLst/>
          </a:prstGeom>
          <a:ln>
            <a:noFill/>
          </a:ln>
          <a:effectLst>
            <a:softEdge rad="112500"/>
          </a:effectLst>
        </p:spPr>
      </p:pic>
      <p:pic>
        <p:nvPicPr>
          <p:cNvPr id="8" name="Picture 7">
            <a:extLst>
              <a:ext uri="{FF2B5EF4-FFF2-40B4-BE49-F238E27FC236}">
                <a16:creationId xmlns:a16="http://schemas.microsoft.com/office/drawing/2014/main" id="{92BD0A88-4FFF-4FC2-AD9B-12137A3710A2}"/>
              </a:ext>
            </a:extLst>
          </p:cNvPr>
          <p:cNvPicPr>
            <a:picLocks noChangeAspect="1"/>
          </p:cNvPicPr>
          <p:nvPr/>
        </p:nvPicPr>
        <p:blipFill>
          <a:blip r:embed="rId7"/>
          <a:stretch>
            <a:fillRect/>
          </a:stretch>
        </p:blipFill>
        <p:spPr>
          <a:xfrm>
            <a:off x="2099511" y="2868279"/>
            <a:ext cx="2786359" cy="419740"/>
          </a:xfrm>
          <a:prstGeom prst="rect">
            <a:avLst/>
          </a:prstGeom>
          <a:ln>
            <a:noFill/>
          </a:ln>
          <a:effectLst>
            <a:softEdge rad="112500"/>
          </a:effectLst>
        </p:spPr>
      </p:pic>
      <p:pic>
        <p:nvPicPr>
          <p:cNvPr id="10" name="Picture 9">
            <a:extLst>
              <a:ext uri="{FF2B5EF4-FFF2-40B4-BE49-F238E27FC236}">
                <a16:creationId xmlns:a16="http://schemas.microsoft.com/office/drawing/2014/main" id="{25648398-341C-4C81-8806-E954571E3F80}"/>
              </a:ext>
            </a:extLst>
          </p:cNvPr>
          <p:cNvPicPr>
            <a:picLocks noChangeAspect="1"/>
          </p:cNvPicPr>
          <p:nvPr/>
        </p:nvPicPr>
        <p:blipFill>
          <a:blip r:embed="rId8"/>
          <a:stretch>
            <a:fillRect/>
          </a:stretch>
        </p:blipFill>
        <p:spPr>
          <a:xfrm>
            <a:off x="2140618" y="3979947"/>
            <a:ext cx="2704144" cy="439831"/>
          </a:xfrm>
          <a:prstGeom prst="rect">
            <a:avLst/>
          </a:prstGeom>
          <a:ln>
            <a:noFill/>
          </a:ln>
          <a:effectLst>
            <a:softEdge rad="112500"/>
          </a:effectLst>
        </p:spPr>
      </p:pic>
      <p:pic>
        <p:nvPicPr>
          <p:cNvPr id="12" name="Picture 11">
            <a:extLst>
              <a:ext uri="{FF2B5EF4-FFF2-40B4-BE49-F238E27FC236}">
                <a16:creationId xmlns:a16="http://schemas.microsoft.com/office/drawing/2014/main" id="{1F09C429-8E29-4196-8E15-6544D101BA0B}"/>
              </a:ext>
            </a:extLst>
          </p:cNvPr>
          <p:cNvPicPr>
            <a:picLocks noChangeAspect="1"/>
          </p:cNvPicPr>
          <p:nvPr/>
        </p:nvPicPr>
        <p:blipFill>
          <a:blip r:embed="rId9"/>
          <a:stretch>
            <a:fillRect/>
          </a:stretch>
        </p:blipFill>
        <p:spPr>
          <a:xfrm>
            <a:off x="2099511" y="4965495"/>
            <a:ext cx="3002540" cy="440372"/>
          </a:xfrm>
          <a:prstGeom prst="rect">
            <a:avLst/>
          </a:prstGeom>
          <a:ln>
            <a:noFill/>
          </a:ln>
          <a:effectLst>
            <a:softEdge rad="112500"/>
          </a:effectLst>
        </p:spPr>
      </p:pic>
      <p:pic>
        <p:nvPicPr>
          <p:cNvPr id="14" name="Picture 13">
            <a:extLst>
              <a:ext uri="{FF2B5EF4-FFF2-40B4-BE49-F238E27FC236}">
                <a16:creationId xmlns:a16="http://schemas.microsoft.com/office/drawing/2014/main" id="{E62C0945-79F6-4EAB-AE03-270BFAFE740E}"/>
              </a:ext>
            </a:extLst>
          </p:cNvPr>
          <p:cNvPicPr>
            <a:picLocks noChangeAspect="1"/>
          </p:cNvPicPr>
          <p:nvPr/>
        </p:nvPicPr>
        <p:blipFill>
          <a:blip r:embed="rId10"/>
          <a:stretch>
            <a:fillRect/>
          </a:stretch>
        </p:blipFill>
        <p:spPr>
          <a:xfrm>
            <a:off x="2140617" y="6025154"/>
            <a:ext cx="2961433" cy="390267"/>
          </a:xfrm>
          <a:prstGeom prst="rect">
            <a:avLst/>
          </a:prstGeom>
          <a:ln>
            <a:noFill/>
          </a:ln>
          <a:effectLst>
            <a:softEdge rad="112500"/>
          </a:effectLst>
        </p:spPr>
      </p:pic>
    </p:spTree>
    <p:extLst>
      <p:ext uri="{BB962C8B-B14F-4D97-AF65-F5344CB8AC3E}">
        <p14:creationId xmlns:p14="http://schemas.microsoft.com/office/powerpoint/2010/main" val="173890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62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0C3E61D-A346-4D5F-AE23-F0F4337B632C}"/>
              </a:ext>
            </a:extLst>
          </p:cNvPr>
          <p:cNvSpPr/>
          <p:nvPr/>
        </p:nvSpPr>
        <p:spPr>
          <a:xfrm>
            <a:off x="3478490" y="150829"/>
            <a:ext cx="4769963" cy="1036948"/>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en-US" sz="4000" dirty="0"/>
              <a:t>Patient care</a:t>
            </a:r>
            <a:endParaRPr lang="ar-IQ" sz="4000" dirty="0"/>
          </a:p>
        </p:txBody>
      </p:sp>
      <p:sp>
        <p:nvSpPr>
          <p:cNvPr id="6" name="Rectangle: Rounded Corners 5">
            <a:extLst>
              <a:ext uri="{FF2B5EF4-FFF2-40B4-BE49-F238E27FC236}">
                <a16:creationId xmlns:a16="http://schemas.microsoft.com/office/drawing/2014/main" id="{9C7A9AB1-EC0F-4C1C-A4B0-68ED176300B2}"/>
              </a:ext>
            </a:extLst>
          </p:cNvPr>
          <p:cNvSpPr/>
          <p:nvPr/>
        </p:nvSpPr>
        <p:spPr>
          <a:xfrm>
            <a:off x="917542" y="1311052"/>
            <a:ext cx="11274458" cy="2420373"/>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1" anchor="ctr"/>
          <a:lstStyle/>
          <a:p>
            <a:r>
              <a:rPr lang="en-US" sz="2800" dirty="0"/>
              <a:t>Why do you need to do these things before you carry out a procedure?</a:t>
            </a:r>
          </a:p>
          <a:p>
            <a:endParaRPr lang="en-US" sz="2800" dirty="0"/>
          </a:p>
          <a:p>
            <a:pPr marL="514350" indent="-514350">
              <a:buAutoNum type="arabicPeriod"/>
            </a:pPr>
            <a:r>
              <a:rPr lang="en-US" sz="2400" dirty="0">
                <a:solidFill>
                  <a:schemeClr val="accent1">
                    <a:lumMod val="50000"/>
                  </a:schemeClr>
                </a:solidFill>
              </a:rPr>
              <a:t>Obtain consent from the patient for the procedure.</a:t>
            </a:r>
          </a:p>
          <a:p>
            <a:pPr marL="514350" indent="-514350">
              <a:buAutoNum type="arabicPeriod"/>
            </a:pPr>
            <a:r>
              <a:rPr lang="en-US" sz="2400" dirty="0">
                <a:solidFill>
                  <a:schemeClr val="accent1">
                    <a:lumMod val="50000"/>
                  </a:schemeClr>
                </a:solidFill>
              </a:rPr>
              <a:t>Introduce yourself.</a:t>
            </a:r>
          </a:p>
          <a:p>
            <a:pPr marL="514350" indent="-514350">
              <a:buAutoNum type="arabicPeriod"/>
            </a:pPr>
            <a:r>
              <a:rPr lang="en-US" sz="2400" dirty="0">
                <a:solidFill>
                  <a:schemeClr val="accent1">
                    <a:lumMod val="50000"/>
                  </a:schemeClr>
                </a:solidFill>
              </a:rPr>
              <a:t>Prepare the trolley</a:t>
            </a:r>
          </a:p>
        </p:txBody>
      </p:sp>
      <p:pic>
        <p:nvPicPr>
          <p:cNvPr id="12" name="Picture 11">
            <a:extLst>
              <a:ext uri="{FF2B5EF4-FFF2-40B4-BE49-F238E27FC236}">
                <a16:creationId xmlns:a16="http://schemas.microsoft.com/office/drawing/2014/main" id="{18846A33-4DA3-48E8-B794-BCAB9B9D8B90}"/>
              </a:ext>
            </a:extLst>
          </p:cNvPr>
          <p:cNvPicPr>
            <a:picLocks noChangeAspect="1"/>
          </p:cNvPicPr>
          <p:nvPr/>
        </p:nvPicPr>
        <p:blipFill>
          <a:blip r:embed="rId2"/>
          <a:stretch>
            <a:fillRect/>
          </a:stretch>
        </p:blipFill>
        <p:spPr>
          <a:xfrm>
            <a:off x="1063871" y="4471263"/>
            <a:ext cx="7342217" cy="1386610"/>
          </a:xfrm>
          <a:prstGeom prst="rect">
            <a:avLst/>
          </a:prstGeom>
          <a:ln>
            <a:noFill/>
          </a:ln>
          <a:effectLst>
            <a:softEdge rad="112500"/>
          </a:effectLst>
        </p:spPr>
      </p:pic>
      <p:pic>
        <p:nvPicPr>
          <p:cNvPr id="14" name="Picture 13">
            <a:extLst>
              <a:ext uri="{FF2B5EF4-FFF2-40B4-BE49-F238E27FC236}">
                <a16:creationId xmlns:a16="http://schemas.microsoft.com/office/drawing/2014/main" id="{1DC7F3E3-9C9D-4F65-A58A-A072BB2DF374}"/>
              </a:ext>
            </a:extLst>
          </p:cNvPr>
          <p:cNvPicPr>
            <a:picLocks noChangeAspect="1"/>
          </p:cNvPicPr>
          <p:nvPr/>
        </p:nvPicPr>
        <p:blipFill>
          <a:blip r:embed="rId3"/>
          <a:stretch>
            <a:fillRect/>
          </a:stretch>
        </p:blipFill>
        <p:spPr>
          <a:xfrm>
            <a:off x="1021235" y="5857873"/>
            <a:ext cx="7151357" cy="748050"/>
          </a:xfrm>
          <a:prstGeom prst="rect">
            <a:avLst/>
          </a:prstGeom>
          <a:ln>
            <a:noFill/>
          </a:ln>
          <a:effectLst>
            <a:softEdge rad="112500"/>
          </a:effectLst>
        </p:spPr>
      </p:pic>
      <p:pic>
        <p:nvPicPr>
          <p:cNvPr id="16" name="Picture 15">
            <a:extLst>
              <a:ext uri="{FF2B5EF4-FFF2-40B4-BE49-F238E27FC236}">
                <a16:creationId xmlns:a16="http://schemas.microsoft.com/office/drawing/2014/main" id="{363D4F38-3919-456F-9A13-2DF9DAEF2765}"/>
              </a:ext>
            </a:extLst>
          </p:cNvPr>
          <p:cNvPicPr>
            <a:picLocks noChangeAspect="1"/>
          </p:cNvPicPr>
          <p:nvPr/>
        </p:nvPicPr>
        <p:blipFill>
          <a:blip r:embed="rId4"/>
          <a:stretch>
            <a:fillRect/>
          </a:stretch>
        </p:blipFill>
        <p:spPr>
          <a:xfrm>
            <a:off x="1021237" y="3694160"/>
            <a:ext cx="7427487" cy="807501"/>
          </a:xfrm>
          <a:prstGeom prst="rect">
            <a:avLst/>
          </a:prstGeom>
          <a:ln>
            <a:noFill/>
          </a:ln>
          <a:effectLst>
            <a:softEdge rad="112500"/>
          </a:effectLst>
        </p:spPr>
      </p:pic>
      <p:sp>
        <p:nvSpPr>
          <p:cNvPr id="17" name="Rectangle: Rounded Corners 16">
            <a:extLst>
              <a:ext uri="{FF2B5EF4-FFF2-40B4-BE49-F238E27FC236}">
                <a16:creationId xmlns:a16="http://schemas.microsoft.com/office/drawing/2014/main" id="{0EA161DD-392F-49E7-8206-933CFFF95257}"/>
              </a:ext>
            </a:extLst>
          </p:cNvPr>
          <p:cNvSpPr/>
          <p:nvPr/>
        </p:nvSpPr>
        <p:spPr>
          <a:xfrm>
            <a:off x="1442301" y="2215299"/>
            <a:ext cx="8154186" cy="1618019"/>
          </a:xfrm>
          <a:prstGeom prst="roundRect">
            <a:avLst/>
          </a:prstGeom>
          <a:noFill/>
          <a:ln>
            <a:noFill/>
          </a:ln>
        </p:spPr>
        <p:style>
          <a:lnRef idx="0">
            <a:scrgbClr r="0" g="0" b="0"/>
          </a:lnRef>
          <a:fillRef idx="0">
            <a:scrgbClr r="0" g="0" b="0"/>
          </a:fillRef>
          <a:effectRef idx="0">
            <a:scrgbClr r="0" g="0" b="0"/>
          </a:effectRef>
          <a:fontRef idx="minor">
            <a:schemeClr val="accent2"/>
          </a:fontRef>
        </p:style>
        <p:txBody>
          <a:bodyPr rtlCol="1" anchor="ctr"/>
          <a:lstStyle/>
          <a:p>
            <a:pPr algn="ctr"/>
            <a:endParaRPr lang="ar-IQ"/>
          </a:p>
        </p:txBody>
      </p:sp>
      <p:sp>
        <p:nvSpPr>
          <p:cNvPr id="18" name="Rectangle: Rounded Corners 17">
            <a:extLst>
              <a:ext uri="{FF2B5EF4-FFF2-40B4-BE49-F238E27FC236}">
                <a16:creationId xmlns:a16="http://schemas.microsoft.com/office/drawing/2014/main" id="{4994410A-1A27-4103-A4E0-786400F70413}"/>
              </a:ext>
            </a:extLst>
          </p:cNvPr>
          <p:cNvSpPr/>
          <p:nvPr/>
        </p:nvSpPr>
        <p:spPr>
          <a:xfrm>
            <a:off x="4760536" y="2856322"/>
            <a:ext cx="5882326" cy="72586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1" anchor="ctr"/>
          <a:lstStyle/>
          <a:p>
            <a:pPr algn="ctr"/>
            <a:r>
              <a:rPr lang="en-US" sz="2000" b="0" i="0" dirty="0">
                <a:solidFill>
                  <a:srgbClr val="C00000"/>
                </a:solidFill>
                <a:effectLst/>
                <a:latin typeface="arial" panose="020B0604020202020204" pitchFamily="34" charset="0"/>
              </a:rPr>
              <a:t>A cart or wheeled stand used for conveying something</a:t>
            </a:r>
            <a:endParaRPr lang="ar-IQ" sz="2000" dirty="0">
              <a:solidFill>
                <a:srgbClr val="C00000"/>
              </a:solidFill>
            </a:endParaRPr>
          </a:p>
        </p:txBody>
      </p:sp>
      <p:cxnSp>
        <p:nvCxnSpPr>
          <p:cNvPr id="20" name="Straight Connector 19">
            <a:extLst>
              <a:ext uri="{FF2B5EF4-FFF2-40B4-BE49-F238E27FC236}">
                <a16:creationId xmlns:a16="http://schemas.microsoft.com/office/drawing/2014/main" id="{C8E561F6-3130-459C-A5A7-B3EBF131FDC5}"/>
              </a:ext>
            </a:extLst>
          </p:cNvPr>
          <p:cNvCxnSpPr/>
          <p:nvPr/>
        </p:nvCxnSpPr>
        <p:spPr>
          <a:xfrm>
            <a:off x="3129699" y="3582186"/>
            <a:ext cx="860981" cy="0"/>
          </a:xfrm>
          <a:prstGeom prst="line">
            <a:avLst/>
          </a:prstGeom>
          <a:ln>
            <a:solidFill>
              <a:srgbClr val="C00000"/>
            </a:solidFill>
          </a:ln>
          <a:effectLst>
            <a:innerShdw blurRad="63500" dist="50800" dir="18900000">
              <a:prstClr val="black">
                <a:alpha val="50000"/>
              </a:prstClr>
            </a:innerShdw>
          </a:effectLst>
          <a:scene3d>
            <a:camera prst="orthographicFront"/>
            <a:lightRig rig="threePt" dir="t"/>
          </a:scene3d>
          <a:sp3d>
            <a:bevelT prst="relaxedInset"/>
          </a:sp3d>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01127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AC01E0-7134-4069-AD3C-C68712FDCEC8}"/>
              </a:ext>
            </a:extLst>
          </p:cNvPr>
          <p:cNvPicPr>
            <a:picLocks noChangeAspect="1"/>
          </p:cNvPicPr>
          <p:nvPr/>
        </p:nvPicPr>
        <p:blipFill>
          <a:blip r:embed="rId2"/>
          <a:stretch>
            <a:fillRect/>
          </a:stretch>
        </p:blipFill>
        <p:spPr>
          <a:xfrm>
            <a:off x="148324" y="208863"/>
            <a:ext cx="11763375" cy="6572250"/>
          </a:xfrm>
          <a:prstGeom prst="rect">
            <a:avLst/>
          </a:prstGeom>
        </p:spPr>
      </p:pic>
    </p:spTree>
    <p:extLst>
      <p:ext uri="{BB962C8B-B14F-4D97-AF65-F5344CB8AC3E}">
        <p14:creationId xmlns:p14="http://schemas.microsoft.com/office/powerpoint/2010/main" val="3163364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227B1C-4D04-47C3-8731-693902DC8582}"/>
              </a:ext>
            </a:extLst>
          </p:cNvPr>
          <p:cNvSpPr/>
          <p:nvPr/>
        </p:nvSpPr>
        <p:spPr>
          <a:xfrm>
            <a:off x="2154011" y="221833"/>
            <a:ext cx="7489372" cy="566057"/>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en-US" sz="3600" dirty="0"/>
              <a:t>Introductions for a procedure</a:t>
            </a:r>
            <a:endParaRPr lang="ar-IQ" sz="3600" dirty="0"/>
          </a:p>
        </p:txBody>
      </p:sp>
      <p:pic>
        <p:nvPicPr>
          <p:cNvPr id="4" name="Picture 3">
            <a:extLst>
              <a:ext uri="{FF2B5EF4-FFF2-40B4-BE49-F238E27FC236}">
                <a16:creationId xmlns:a16="http://schemas.microsoft.com/office/drawing/2014/main" id="{615BE853-53B2-4E6C-B713-229CCB50B7CD}"/>
              </a:ext>
            </a:extLst>
          </p:cNvPr>
          <p:cNvPicPr>
            <a:picLocks noChangeAspect="1"/>
          </p:cNvPicPr>
          <p:nvPr/>
        </p:nvPicPr>
        <p:blipFill>
          <a:blip r:embed="rId2"/>
          <a:stretch>
            <a:fillRect/>
          </a:stretch>
        </p:blipFill>
        <p:spPr>
          <a:xfrm>
            <a:off x="228601" y="2169621"/>
            <a:ext cx="7196818" cy="4482837"/>
          </a:xfrm>
          <a:prstGeom prst="rect">
            <a:avLst/>
          </a:prstGeom>
          <a:ln>
            <a:noFill/>
          </a:ln>
          <a:effectLst>
            <a:softEdge rad="112500"/>
          </a:effectLst>
        </p:spPr>
      </p:pic>
      <p:pic>
        <p:nvPicPr>
          <p:cNvPr id="6" name="Picture 5">
            <a:extLst>
              <a:ext uri="{FF2B5EF4-FFF2-40B4-BE49-F238E27FC236}">
                <a16:creationId xmlns:a16="http://schemas.microsoft.com/office/drawing/2014/main" id="{3CB76057-2F4D-4ABC-9DBD-73430F0CAAD7}"/>
              </a:ext>
            </a:extLst>
          </p:cNvPr>
          <p:cNvPicPr>
            <a:picLocks noChangeAspect="1"/>
          </p:cNvPicPr>
          <p:nvPr/>
        </p:nvPicPr>
        <p:blipFill>
          <a:blip r:embed="rId3"/>
          <a:stretch>
            <a:fillRect/>
          </a:stretch>
        </p:blipFill>
        <p:spPr>
          <a:xfrm>
            <a:off x="319638" y="885663"/>
            <a:ext cx="6381750" cy="1000125"/>
          </a:xfrm>
          <a:prstGeom prst="rect">
            <a:avLst/>
          </a:prstGeom>
          <a:ln>
            <a:noFill/>
          </a:ln>
          <a:effectLst>
            <a:softEdge rad="112500"/>
          </a:effectLst>
        </p:spPr>
      </p:pic>
      <p:pic>
        <p:nvPicPr>
          <p:cNvPr id="8" name="Picture 7">
            <a:extLst>
              <a:ext uri="{FF2B5EF4-FFF2-40B4-BE49-F238E27FC236}">
                <a16:creationId xmlns:a16="http://schemas.microsoft.com/office/drawing/2014/main" id="{64B1714A-B680-453E-8E8E-116DF45273C9}"/>
              </a:ext>
            </a:extLst>
          </p:cNvPr>
          <p:cNvPicPr>
            <a:picLocks noChangeAspect="1"/>
          </p:cNvPicPr>
          <p:nvPr/>
        </p:nvPicPr>
        <p:blipFill>
          <a:blip r:embed="rId4"/>
          <a:stretch>
            <a:fillRect/>
          </a:stretch>
        </p:blipFill>
        <p:spPr>
          <a:xfrm>
            <a:off x="7425419" y="997743"/>
            <a:ext cx="4171950" cy="1352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51CCA71A-0158-4D4D-8207-640FA99ECBFF}"/>
              </a:ext>
            </a:extLst>
          </p:cNvPr>
          <p:cNvPicPr>
            <a:picLocks noChangeAspect="1"/>
          </p:cNvPicPr>
          <p:nvPr/>
        </p:nvPicPr>
        <p:blipFill>
          <a:blip r:embed="rId5"/>
          <a:stretch>
            <a:fillRect/>
          </a:stretch>
        </p:blipFill>
        <p:spPr>
          <a:xfrm>
            <a:off x="1261384" y="2153329"/>
            <a:ext cx="1300706" cy="393928"/>
          </a:xfrm>
          <a:prstGeom prst="rect">
            <a:avLst/>
          </a:prstGeom>
          <a:ln>
            <a:noFill/>
          </a:ln>
          <a:effectLst>
            <a:softEdge rad="112500"/>
          </a:effectLst>
        </p:spPr>
      </p:pic>
      <p:pic>
        <p:nvPicPr>
          <p:cNvPr id="14" name="Picture 13">
            <a:extLst>
              <a:ext uri="{FF2B5EF4-FFF2-40B4-BE49-F238E27FC236}">
                <a16:creationId xmlns:a16="http://schemas.microsoft.com/office/drawing/2014/main" id="{447AB4A6-A3D7-449F-B262-ADB101A6FCBF}"/>
              </a:ext>
            </a:extLst>
          </p:cNvPr>
          <p:cNvPicPr>
            <a:picLocks noChangeAspect="1"/>
          </p:cNvPicPr>
          <p:nvPr/>
        </p:nvPicPr>
        <p:blipFill>
          <a:blip r:embed="rId6"/>
          <a:stretch>
            <a:fillRect/>
          </a:stretch>
        </p:blipFill>
        <p:spPr>
          <a:xfrm>
            <a:off x="1357993" y="2543166"/>
            <a:ext cx="768884" cy="470289"/>
          </a:xfrm>
          <a:prstGeom prst="rect">
            <a:avLst/>
          </a:prstGeom>
          <a:ln>
            <a:noFill/>
          </a:ln>
          <a:effectLst>
            <a:softEdge rad="112500"/>
          </a:effectLst>
        </p:spPr>
      </p:pic>
      <p:pic>
        <p:nvPicPr>
          <p:cNvPr id="16" name="Picture 15">
            <a:extLst>
              <a:ext uri="{FF2B5EF4-FFF2-40B4-BE49-F238E27FC236}">
                <a16:creationId xmlns:a16="http://schemas.microsoft.com/office/drawing/2014/main" id="{97BC4B9F-23F1-43B5-A626-BE98E0B8E2FB}"/>
              </a:ext>
            </a:extLst>
          </p:cNvPr>
          <p:cNvPicPr>
            <a:picLocks noChangeAspect="1"/>
          </p:cNvPicPr>
          <p:nvPr/>
        </p:nvPicPr>
        <p:blipFill>
          <a:blip r:embed="rId7"/>
          <a:stretch>
            <a:fillRect/>
          </a:stretch>
        </p:blipFill>
        <p:spPr>
          <a:xfrm>
            <a:off x="1261642" y="3425077"/>
            <a:ext cx="892369" cy="393928"/>
          </a:xfrm>
          <a:prstGeom prst="rect">
            <a:avLst/>
          </a:prstGeom>
          <a:ln>
            <a:noFill/>
          </a:ln>
          <a:effectLst>
            <a:softEdge rad="112500"/>
          </a:effectLst>
        </p:spPr>
      </p:pic>
      <p:pic>
        <p:nvPicPr>
          <p:cNvPr id="18" name="Picture 17">
            <a:extLst>
              <a:ext uri="{FF2B5EF4-FFF2-40B4-BE49-F238E27FC236}">
                <a16:creationId xmlns:a16="http://schemas.microsoft.com/office/drawing/2014/main" id="{AEAE526F-F22D-44A3-87B7-A5082E2B1FD0}"/>
              </a:ext>
            </a:extLst>
          </p:cNvPr>
          <p:cNvPicPr>
            <a:picLocks noChangeAspect="1"/>
          </p:cNvPicPr>
          <p:nvPr/>
        </p:nvPicPr>
        <p:blipFill>
          <a:blip r:embed="rId8"/>
          <a:stretch>
            <a:fillRect/>
          </a:stretch>
        </p:blipFill>
        <p:spPr>
          <a:xfrm>
            <a:off x="1357993" y="4286828"/>
            <a:ext cx="796018" cy="448665"/>
          </a:xfrm>
          <a:prstGeom prst="rect">
            <a:avLst/>
          </a:prstGeom>
          <a:ln>
            <a:noFill/>
          </a:ln>
          <a:effectLst>
            <a:softEdge rad="112500"/>
          </a:effectLst>
        </p:spPr>
      </p:pic>
      <p:pic>
        <p:nvPicPr>
          <p:cNvPr id="20" name="Picture 19">
            <a:extLst>
              <a:ext uri="{FF2B5EF4-FFF2-40B4-BE49-F238E27FC236}">
                <a16:creationId xmlns:a16="http://schemas.microsoft.com/office/drawing/2014/main" id="{9318601F-816D-4E91-976B-AFCE8C3BB93E}"/>
              </a:ext>
            </a:extLst>
          </p:cNvPr>
          <p:cNvPicPr>
            <a:picLocks noChangeAspect="1"/>
          </p:cNvPicPr>
          <p:nvPr/>
        </p:nvPicPr>
        <p:blipFill>
          <a:blip r:embed="rId9"/>
          <a:stretch>
            <a:fillRect/>
          </a:stretch>
        </p:blipFill>
        <p:spPr>
          <a:xfrm>
            <a:off x="1342959" y="4740719"/>
            <a:ext cx="924557" cy="387024"/>
          </a:xfrm>
          <a:prstGeom prst="rect">
            <a:avLst/>
          </a:prstGeom>
          <a:ln>
            <a:noFill/>
          </a:ln>
          <a:effectLst>
            <a:softEdge rad="112500"/>
          </a:effectLst>
        </p:spPr>
      </p:pic>
      <p:pic>
        <p:nvPicPr>
          <p:cNvPr id="22" name="Picture 21">
            <a:extLst>
              <a:ext uri="{FF2B5EF4-FFF2-40B4-BE49-F238E27FC236}">
                <a16:creationId xmlns:a16="http://schemas.microsoft.com/office/drawing/2014/main" id="{23FE4BD5-BFFF-45C8-AB06-A5F8FD7F4DEE}"/>
              </a:ext>
            </a:extLst>
          </p:cNvPr>
          <p:cNvPicPr>
            <a:picLocks noChangeAspect="1"/>
          </p:cNvPicPr>
          <p:nvPr/>
        </p:nvPicPr>
        <p:blipFill>
          <a:blip r:embed="rId10"/>
          <a:stretch>
            <a:fillRect/>
          </a:stretch>
        </p:blipFill>
        <p:spPr>
          <a:xfrm>
            <a:off x="1255914" y="5200687"/>
            <a:ext cx="1128713" cy="402548"/>
          </a:xfrm>
          <a:prstGeom prst="rect">
            <a:avLst/>
          </a:prstGeom>
          <a:ln>
            <a:noFill/>
          </a:ln>
          <a:effectLst>
            <a:softEdge rad="112500"/>
          </a:effectLst>
        </p:spPr>
      </p:pic>
      <p:pic>
        <p:nvPicPr>
          <p:cNvPr id="24" name="Picture 23">
            <a:extLst>
              <a:ext uri="{FF2B5EF4-FFF2-40B4-BE49-F238E27FC236}">
                <a16:creationId xmlns:a16="http://schemas.microsoft.com/office/drawing/2014/main" id="{598082B2-6E54-4E74-9C4D-6DE5B39A9C8E}"/>
              </a:ext>
            </a:extLst>
          </p:cNvPr>
          <p:cNvPicPr>
            <a:picLocks noChangeAspect="1"/>
          </p:cNvPicPr>
          <p:nvPr/>
        </p:nvPicPr>
        <p:blipFill>
          <a:blip r:embed="rId11"/>
          <a:stretch>
            <a:fillRect/>
          </a:stretch>
        </p:blipFill>
        <p:spPr>
          <a:xfrm>
            <a:off x="1275303" y="5640065"/>
            <a:ext cx="1128713" cy="416263"/>
          </a:xfrm>
          <a:prstGeom prst="rect">
            <a:avLst/>
          </a:prstGeom>
          <a:ln>
            <a:noFill/>
          </a:ln>
          <a:effectLst>
            <a:softEdge rad="112500"/>
          </a:effectLst>
        </p:spPr>
      </p:pic>
      <p:pic>
        <p:nvPicPr>
          <p:cNvPr id="26" name="Picture 25">
            <a:extLst>
              <a:ext uri="{FF2B5EF4-FFF2-40B4-BE49-F238E27FC236}">
                <a16:creationId xmlns:a16="http://schemas.microsoft.com/office/drawing/2014/main" id="{03CC86CD-7AB9-4F91-BBF1-38206719395A}"/>
              </a:ext>
            </a:extLst>
          </p:cNvPr>
          <p:cNvPicPr>
            <a:picLocks noChangeAspect="1"/>
          </p:cNvPicPr>
          <p:nvPr/>
        </p:nvPicPr>
        <p:blipFill>
          <a:blip r:embed="rId12"/>
          <a:stretch>
            <a:fillRect/>
          </a:stretch>
        </p:blipFill>
        <p:spPr>
          <a:xfrm>
            <a:off x="1277614" y="6090571"/>
            <a:ext cx="929642" cy="435308"/>
          </a:xfrm>
          <a:prstGeom prst="rect">
            <a:avLst/>
          </a:prstGeom>
          <a:ln>
            <a:noFill/>
          </a:ln>
          <a:effectLst>
            <a:softEdge rad="112500"/>
          </a:effectLst>
        </p:spPr>
      </p:pic>
      <p:pic>
        <p:nvPicPr>
          <p:cNvPr id="28" name="Picture 27">
            <a:extLst>
              <a:ext uri="{FF2B5EF4-FFF2-40B4-BE49-F238E27FC236}">
                <a16:creationId xmlns:a16="http://schemas.microsoft.com/office/drawing/2014/main" id="{1FDE7802-BD79-4EDA-901C-CDC89DCC79A7}"/>
              </a:ext>
            </a:extLst>
          </p:cNvPr>
          <p:cNvPicPr>
            <a:picLocks noChangeAspect="1"/>
          </p:cNvPicPr>
          <p:nvPr/>
        </p:nvPicPr>
        <p:blipFill>
          <a:blip r:embed="rId13"/>
          <a:stretch>
            <a:fillRect/>
          </a:stretch>
        </p:blipFill>
        <p:spPr>
          <a:xfrm>
            <a:off x="7605581" y="3966912"/>
            <a:ext cx="4515112" cy="2590064"/>
          </a:xfrm>
          <a:prstGeom prst="rect">
            <a:avLst/>
          </a:prstGeom>
          <a:ln>
            <a:noFill/>
          </a:ln>
          <a:effectLst>
            <a:softEdge rad="112500"/>
          </a:effectLst>
        </p:spPr>
      </p:pic>
      <p:sp>
        <p:nvSpPr>
          <p:cNvPr id="3" name="Rectangle: Rounded Corners 2">
            <a:extLst>
              <a:ext uri="{FF2B5EF4-FFF2-40B4-BE49-F238E27FC236}">
                <a16:creationId xmlns:a16="http://schemas.microsoft.com/office/drawing/2014/main" id="{00DD938A-EDAD-943C-85C0-C339098DDE74}"/>
              </a:ext>
            </a:extLst>
          </p:cNvPr>
          <p:cNvSpPr/>
          <p:nvPr/>
        </p:nvSpPr>
        <p:spPr>
          <a:xfrm>
            <a:off x="8029073" y="2679032"/>
            <a:ext cx="3633537" cy="1082842"/>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en-US" sz="2400" dirty="0"/>
              <a:t>The procedure is lumbar puncture</a:t>
            </a:r>
            <a:endParaRPr lang="ar-IQ" sz="2400" dirty="0"/>
          </a:p>
        </p:txBody>
      </p:sp>
      <p:sp>
        <p:nvSpPr>
          <p:cNvPr id="5" name="Rectangle: Rounded Corners 4">
            <a:extLst>
              <a:ext uri="{FF2B5EF4-FFF2-40B4-BE49-F238E27FC236}">
                <a16:creationId xmlns:a16="http://schemas.microsoft.com/office/drawing/2014/main" id="{6CA38B87-6F46-AC1D-2341-952E873BE14F}"/>
              </a:ext>
            </a:extLst>
          </p:cNvPr>
          <p:cNvSpPr/>
          <p:nvPr/>
        </p:nvSpPr>
        <p:spPr>
          <a:xfrm>
            <a:off x="3594873" y="1665578"/>
            <a:ext cx="3579650" cy="487752"/>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en-US" b="1" i="0" dirty="0">
                <a:solidFill>
                  <a:schemeClr val="accent5">
                    <a:lumMod val="75000"/>
                  </a:schemeClr>
                </a:solidFill>
                <a:effectLst/>
                <a:latin typeface="Google Sans"/>
              </a:rPr>
              <a:t>Cerebrospinal fluid </a:t>
            </a:r>
            <a:endParaRPr lang="ar-IQ" b="1" dirty="0">
              <a:solidFill>
                <a:schemeClr val="accent5">
                  <a:lumMod val="75000"/>
                </a:schemeClr>
              </a:solidFill>
            </a:endParaRPr>
          </a:p>
        </p:txBody>
      </p:sp>
      <p:cxnSp>
        <p:nvCxnSpPr>
          <p:cNvPr id="9" name="Straight Connector 8">
            <a:extLst>
              <a:ext uri="{FF2B5EF4-FFF2-40B4-BE49-F238E27FC236}">
                <a16:creationId xmlns:a16="http://schemas.microsoft.com/office/drawing/2014/main" id="{0159B3A5-23FE-CEAB-6201-CC70A7E28F27}"/>
              </a:ext>
            </a:extLst>
          </p:cNvPr>
          <p:cNvCxnSpPr/>
          <p:nvPr/>
        </p:nvCxnSpPr>
        <p:spPr>
          <a:xfrm>
            <a:off x="4121834" y="3013455"/>
            <a:ext cx="450166" cy="0"/>
          </a:xfrm>
          <a:prstGeom prst="line">
            <a:avLst/>
          </a:prstGeom>
          <a:ln w="28575"/>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8966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500"/>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1CA55C-B823-7108-985D-6276ED2B6D20}"/>
              </a:ext>
            </a:extLst>
          </p:cNvPr>
          <p:cNvSpPr>
            <a:spLocks noGrp="1"/>
          </p:cNvSpPr>
          <p:nvPr>
            <p:ph type="title"/>
          </p:nvPr>
        </p:nvSpPr>
        <p:spPr>
          <a:xfrm>
            <a:off x="838200" y="365125"/>
            <a:ext cx="10317480" cy="447675"/>
          </a:xfrm>
        </p:spPr>
        <p:txBody>
          <a:bodyPr>
            <a:normAutofit fontScale="90000"/>
          </a:bodyPr>
          <a:lstStyle/>
          <a:p>
            <a:pPr algn="ctr"/>
            <a:r>
              <a:rPr lang="en-US" dirty="0"/>
              <a:t>Steps</a:t>
            </a:r>
          </a:p>
        </p:txBody>
      </p:sp>
      <p:graphicFrame>
        <p:nvGraphicFramePr>
          <p:cNvPr id="6" name="Content Placeholder 5">
            <a:extLst>
              <a:ext uri="{FF2B5EF4-FFF2-40B4-BE49-F238E27FC236}">
                <a16:creationId xmlns:a16="http://schemas.microsoft.com/office/drawing/2014/main" id="{87E67283-5577-18A8-B800-C2E5D934970F}"/>
              </a:ext>
            </a:extLst>
          </p:cNvPr>
          <p:cNvGraphicFramePr>
            <a:graphicFrameLocks noGrp="1"/>
          </p:cNvGraphicFramePr>
          <p:nvPr>
            <p:ph idx="1"/>
            <p:extLst>
              <p:ext uri="{D42A27DB-BD31-4B8C-83A1-F6EECF244321}">
                <p14:modId xmlns:p14="http://schemas.microsoft.com/office/powerpoint/2010/main" val="3405881075"/>
              </p:ext>
            </p:extLst>
          </p:nvPr>
        </p:nvGraphicFramePr>
        <p:xfrm>
          <a:off x="335280" y="1127760"/>
          <a:ext cx="11018520" cy="5238895"/>
        </p:xfrm>
        <a:graphic>
          <a:graphicData uri="http://schemas.openxmlformats.org/drawingml/2006/table">
            <a:tbl>
              <a:tblPr>
                <a:tableStyleId>{BDBED569-4797-4DF1-A0F4-6AAB3CD982D8}</a:tableStyleId>
              </a:tblPr>
              <a:tblGrid>
                <a:gridCol w="1031214">
                  <a:extLst>
                    <a:ext uri="{9D8B030D-6E8A-4147-A177-3AD203B41FA5}">
                      <a16:colId xmlns:a16="http://schemas.microsoft.com/office/drawing/2014/main" val="593934562"/>
                    </a:ext>
                  </a:extLst>
                </a:gridCol>
                <a:gridCol w="3320509">
                  <a:extLst>
                    <a:ext uri="{9D8B030D-6E8A-4147-A177-3AD203B41FA5}">
                      <a16:colId xmlns:a16="http://schemas.microsoft.com/office/drawing/2014/main" val="3773861029"/>
                    </a:ext>
                  </a:extLst>
                </a:gridCol>
                <a:gridCol w="6666797">
                  <a:extLst>
                    <a:ext uri="{9D8B030D-6E8A-4147-A177-3AD203B41FA5}">
                      <a16:colId xmlns:a16="http://schemas.microsoft.com/office/drawing/2014/main" val="3394134406"/>
                    </a:ext>
                  </a:extLst>
                </a:gridCol>
              </a:tblGrid>
              <a:tr h="511331">
                <a:tc>
                  <a:txBody>
                    <a:bodyPr/>
                    <a:lstStyle/>
                    <a:p>
                      <a:r>
                        <a:rPr lang="en-US" sz="2400" b="1" dirty="0"/>
                        <a:t>Order</a:t>
                      </a:r>
                    </a:p>
                  </a:txBody>
                  <a:tcPr anchor="ctr"/>
                </a:tc>
                <a:tc>
                  <a:txBody>
                    <a:bodyPr/>
                    <a:lstStyle/>
                    <a:p>
                      <a:r>
                        <a:rPr lang="en-US" sz="2400" b="1" dirty="0"/>
                        <a:t>Action</a:t>
                      </a:r>
                    </a:p>
                  </a:txBody>
                  <a:tcPr anchor="ctr"/>
                </a:tc>
                <a:tc>
                  <a:txBody>
                    <a:bodyPr/>
                    <a:lstStyle/>
                    <a:p>
                      <a:r>
                        <a:rPr lang="en-US" sz="2400" b="1" dirty="0"/>
                        <a:t>Purpose</a:t>
                      </a:r>
                    </a:p>
                  </a:txBody>
                  <a:tcPr anchor="ctr"/>
                </a:tc>
                <a:extLst>
                  <a:ext uri="{0D108BD9-81ED-4DB2-BD59-A6C34878D82A}">
                    <a16:rowId xmlns:a16="http://schemas.microsoft.com/office/drawing/2014/main" val="2132362876"/>
                  </a:ext>
                </a:extLst>
              </a:tr>
              <a:tr h="561886">
                <a:tc>
                  <a:txBody>
                    <a:bodyPr/>
                    <a:lstStyle/>
                    <a:p>
                      <a:r>
                        <a:rPr lang="en-US" sz="2400" b="0"/>
                        <a:t>1</a:t>
                      </a:r>
                    </a:p>
                  </a:txBody>
                  <a:tcPr anchor="ctr"/>
                </a:tc>
                <a:tc>
                  <a:txBody>
                    <a:bodyPr/>
                    <a:lstStyle/>
                    <a:p>
                      <a:r>
                        <a:rPr lang="en-US" sz="2400" b="0" dirty="0"/>
                        <a:t>Obtain consent</a:t>
                      </a:r>
                    </a:p>
                  </a:txBody>
                  <a:tcPr anchor="ctr"/>
                </a:tc>
                <a:tc>
                  <a:txBody>
                    <a:bodyPr/>
                    <a:lstStyle/>
                    <a:p>
                      <a:r>
                        <a:rPr lang="en-US" sz="2400" b="0"/>
                        <a:t>Legal/ethical requirement</a:t>
                      </a:r>
                    </a:p>
                  </a:txBody>
                  <a:tcPr anchor="ctr"/>
                </a:tc>
                <a:extLst>
                  <a:ext uri="{0D108BD9-81ED-4DB2-BD59-A6C34878D82A}">
                    <a16:rowId xmlns:a16="http://schemas.microsoft.com/office/drawing/2014/main" val="3739315089"/>
                  </a:ext>
                </a:extLst>
              </a:tr>
              <a:tr h="511331">
                <a:tc>
                  <a:txBody>
                    <a:bodyPr/>
                    <a:lstStyle/>
                    <a:p>
                      <a:r>
                        <a:rPr lang="en-US" sz="2400" b="0" dirty="0"/>
                        <a:t>2</a:t>
                      </a:r>
                    </a:p>
                  </a:txBody>
                  <a:tcPr anchor="ctr"/>
                </a:tc>
                <a:tc>
                  <a:txBody>
                    <a:bodyPr/>
                    <a:lstStyle/>
                    <a:p>
                      <a:r>
                        <a:rPr lang="en-US" sz="2400" b="0" dirty="0"/>
                        <a:t>Wash hands</a:t>
                      </a:r>
                    </a:p>
                  </a:txBody>
                  <a:tcPr anchor="ctr"/>
                </a:tc>
                <a:tc>
                  <a:txBody>
                    <a:bodyPr/>
                    <a:lstStyle/>
                    <a:p>
                      <a:r>
                        <a:rPr lang="en-US" sz="2400" b="0" dirty="0"/>
                        <a:t>Prevent infection</a:t>
                      </a:r>
                    </a:p>
                  </a:txBody>
                  <a:tcPr anchor="ctr"/>
                </a:tc>
                <a:extLst>
                  <a:ext uri="{0D108BD9-81ED-4DB2-BD59-A6C34878D82A}">
                    <a16:rowId xmlns:a16="http://schemas.microsoft.com/office/drawing/2014/main" val="1923185588"/>
                  </a:ext>
                </a:extLst>
              </a:tr>
              <a:tr h="511331">
                <a:tc>
                  <a:txBody>
                    <a:bodyPr/>
                    <a:lstStyle/>
                    <a:p>
                      <a:r>
                        <a:rPr lang="en-US" sz="2400" b="0" dirty="0"/>
                        <a:t>3</a:t>
                      </a:r>
                    </a:p>
                  </a:txBody>
                  <a:tcPr anchor="ctr"/>
                </a:tc>
                <a:tc>
                  <a:txBody>
                    <a:bodyPr/>
                    <a:lstStyle/>
                    <a:p>
                      <a:r>
                        <a:rPr lang="en-US" sz="2400" b="0" dirty="0"/>
                        <a:t>Prepare trolley</a:t>
                      </a:r>
                    </a:p>
                  </a:txBody>
                  <a:tcPr anchor="ctr"/>
                </a:tc>
                <a:tc>
                  <a:txBody>
                    <a:bodyPr/>
                    <a:lstStyle/>
                    <a:p>
                      <a:r>
                        <a:rPr lang="en-US" sz="2400" b="0"/>
                        <a:t>Set up all equipment</a:t>
                      </a:r>
                    </a:p>
                  </a:txBody>
                  <a:tcPr anchor="ctr"/>
                </a:tc>
                <a:extLst>
                  <a:ext uri="{0D108BD9-81ED-4DB2-BD59-A6C34878D82A}">
                    <a16:rowId xmlns:a16="http://schemas.microsoft.com/office/drawing/2014/main" val="253820879"/>
                  </a:ext>
                </a:extLst>
              </a:tr>
              <a:tr h="586361">
                <a:tc>
                  <a:txBody>
                    <a:bodyPr/>
                    <a:lstStyle/>
                    <a:p>
                      <a:r>
                        <a:rPr lang="en-US" sz="2400" b="0" dirty="0"/>
                        <a:t>4</a:t>
                      </a:r>
                    </a:p>
                  </a:txBody>
                  <a:tcPr anchor="ctr"/>
                </a:tc>
                <a:tc>
                  <a:txBody>
                    <a:bodyPr/>
                    <a:lstStyle/>
                    <a:p>
                      <a:r>
                        <a:rPr lang="en-US" sz="2400" b="0" dirty="0"/>
                        <a:t>Mark site</a:t>
                      </a:r>
                    </a:p>
                  </a:txBody>
                  <a:tcPr anchor="ctr"/>
                </a:tc>
                <a:tc>
                  <a:txBody>
                    <a:bodyPr/>
                    <a:lstStyle/>
                    <a:p>
                      <a:r>
                        <a:rPr lang="en-US" sz="2400" b="0" dirty="0"/>
                        <a:t>Identify correct needle insertion location</a:t>
                      </a:r>
                    </a:p>
                  </a:txBody>
                  <a:tcPr anchor="ctr"/>
                </a:tc>
                <a:extLst>
                  <a:ext uri="{0D108BD9-81ED-4DB2-BD59-A6C34878D82A}">
                    <a16:rowId xmlns:a16="http://schemas.microsoft.com/office/drawing/2014/main" val="1158480659"/>
                  </a:ext>
                </a:extLst>
              </a:tr>
              <a:tr h="511331">
                <a:tc>
                  <a:txBody>
                    <a:bodyPr/>
                    <a:lstStyle/>
                    <a:p>
                      <a:r>
                        <a:rPr lang="en-US" sz="2400" b="0"/>
                        <a:t>5</a:t>
                      </a:r>
                    </a:p>
                  </a:txBody>
                  <a:tcPr anchor="ctr"/>
                </a:tc>
                <a:tc>
                  <a:txBody>
                    <a:bodyPr/>
                    <a:lstStyle/>
                    <a:p>
                      <a:r>
                        <a:rPr lang="en-US" sz="2400" b="0" dirty="0"/>
                        <a:t>Sterilize back</a:t>
                      </a:r>
                    </a:p>
                  </a:txBody>
                  <a:tcPr anchor="ctr"/>
                </a:tc>
                <a:tc>
                  <a:txBody>
                    <a:bodyPr/>
                    <a:lstStyle/>
                    <a:p>
                      <a:r>
                        <a:rPr lang="en-US" sz="2400" b="0" dirty="0"/>
                        <a:t>Aseptic technique</a:t>
                      </a:r>
                    </a:p>
                  </a:txBody>
                  <a:tcPr anchor="ctr"/>
                </a:tc>
                <a:extLst>
                  <a:ext uri="{0D108BD9-81ED-4DB2-BD59-A6C34878D82A}">
                    <a16:rowId xmlns:a16="http://schemas.microsoft.com/office/drawing/2014/main" val="2940407875"/>
                  </a:ext>
                </a:extLst>
              </a:tr>
              <a:tr h="511331">
                <a:tc>
                  <a:txBody>
                    <a:bodyPr/>
                    <a:lstStyle/>
                    <a:p>
                      <a:r>
                        <a:rPr lang="en-US" sz="2400" b="0" dirty="0"/>
                        <a:t>6</a:t>
                      </a:r>
                    </a:p>
                  </a:txBody>
                  <a:tcPr anchor="ctr"/>
                </a:tc>
                <a:tc>
                  <a:txBody>
                    <a:bodyPr/>
                    <a:lstStyle/>
                    <a:p>
                      <a:r>
                        <a:rPr lang="en-US" sz="2400" b="0"/>
                        <a:t>Insert needle</a:t>
                      </a:r>
                    </a:p>
                  </a:txBody>
                  <a:tcPr anchor="ctr"/>
                </a:tc>
                <a:tc>
                  <a:txBody>
                    <a:bodyPr/>
                    <a:lstStyle/>
                    <a:p>
                      <a:r>
                        <a:rPr lang="en-US" sz="2400" b="0" dirty="0"/>
                        <a:t>Begin the lumbar puncture</a:t>
                      </a:r>
                    </a:p>
                  </a:txBody>
                  <a:tcPr anchor="ctr"/>
                </a:tc>
                <a:extLst>
                  <a:ext uri="{0D108BD9-81ED-4DB2-BD59-A6C34878D82A}">
                    <a16:rowId xmlns:a16="http://schemas.microsoft.com/office/drawing/2014/main" val="739151815"/>
                  </a:ext>
                </a:extLst>
              </a:tr>
              <a:tr h="511331">
                <a:tc>
                  <a:txBody>
                    <a:bodyPr/>
                    <a:lstStyle/>
                    <a:p>
                      <a:r>
                        <a:rPr lang="en-US" sz="2400" b="0"/>
                        <a:t>7</a:t>
                      </a:r>
                    </a:p>
                  </a:txBody>
                  <a:tcPr anchor="ctr"/>
                </a:tc>
                <a:tc>
                  <a:txBody>
                    <a:bodyPr/>
                    <a:lstStyle/>
                    <a:p>
                      <a:r>
                        <a:rPr lang="en-US" sz="2400" b="0"/>
                        <a:t>Withdraw stylet</a:t>
                      </a:r>
                    </a:p>
                  </a:txBody>
                  <a:tcPr anchor="ctr"/>
                </a:tc>
                <a:tc>
                  <a:txBody>
                    <a:bodyPr/>
                    <a:lstStyle/>
                    <a:p>
                      <a:r>
                        <a:rPr lang="en-US" sz="2400" b="0" dirty="0"/>
                        <a:t>Allow CSF to flow</a:t>
                      </a:r>
                    </a:p>
                  </a:txBody>
                  <a:tcPr anchor="ctr"/>
                </a:tc>
                <a:extLst>
                  <a:ext uri="{0D108BD9-81ED-4DB2-BD59-A6C34878D82A}">
                    <a16:rowId xmlns:a16="http://schemas.microsoft.com/office/drawing/2014/main" val="542637585"/>
                  </a:ext>
                </a:extLst>
              </a:tr>
              <a:tr h="511331">
                <a:tc>
                  <a:txBody>
                    <a:bodyPr/>
                    <a:lstStyle/>
                    <a:p>
                      <a:r>
                        <a:rPr lang="en-US" sz="2400" b="0"/>
                        <a:t>8</a:t>
                      </a:r>
                    </a:p>
                  </a:txBody>
                  <a:tcPr anchor="ctr"/>
                </a:tc>
                <a:tc>
                  <a:txBody>
                    <a:bodyPr/>
                    <a:lstStyle/>
                    <a:p>
                      <a:r>
                        <a:rPr lang="en-US" sz="2400" b="0" dirty="0"/>
                        <a:t>Attach manometer</a:t>
                      </a:r>
                    </a:p>
                  </a:txBody>
                  <a:tcPr anchor="ctr"/>
                </a:tc>
                <a:tc>
                  <a:txBody>
                    <a:bodyPr/>
                    <a:lstStyle/>
                    <a:p>
                      <a:r>
                        <a:rPr lang="en-US" sz="2400" b="0" dirty="0"/>
                        <a:t>Measure CSF pressure</a:t>
                      </a:r>
                    </a:p>
                  </a:txBody>
                  <a:tcPr anchor="ctr"/>
                </a:tc>
                <a:extLst>
                  <a:ext uri="{0D108BD9-81ED-4DB2-BD59-A6C34878D82A}">
                    <a16:rowId xmlns:a16="http://schemas.microsoft.com/office/drawing/2014/main" val="3280447599"/>
                  </a:ext>
                </a:extLst>
              </a:tr>
              <a:tr h="511331">
                <a:tc>
                  <a:txBody>
                    <a:bodyPr/>
                    <a:lstStyle/>
                    <a:p>
                      <a:r>
                        <a:rPr lang="en-US" sz="2400" b="0"/>
                        <a:t>9</a:t>
                      </a:r>
                    </a:p>
                  </a:txBody>
                  <a:tcPr anchor="ctr"/>
                </a:tc>
                <a:tc>
                  <a:txBody>
                    <a:bodyPr/>
                    <a:lstStyle/>
                    <a:p>
                      <a:r>
                        <a:rPr lang="en-US" sz="2400" b="0" dirty="0"/>
                        <a:t>Drain CSF</a:t>
                      </a:r>
                    </a:p>
                  </a:txBody>
                  <a:tcPr anchor="ctr"/>
                </a:tc>
                <a:tc>
                  <a:txBody>
                    <a:bodyPr/>
                    <a:lstStyle/>
                    <a:p>
                      <a:r>
                        <a:rPr lang="en-US" sz="2400" b="0" dirty="0"/>
                        <a:t>Collect fluid for analysis</a:t>
                      </a:r>
                    </a:p>
                  </a:txBody>
                  <a:tcPr anchor="ctr"/>
                </a:tc>
                <a:extLst>
                  <a:ext uri="{0D108BD9-81ED-4DB2-BD59-A6C34878D82A}">
                    <a16:rowId xmlns:a16="http://schemas.microsoft.com/office/drawing/2014/main" val="2094793528"/>
                  </a:ext>
                </a:extLst>
              </a:tr>
            </a:tbl>
          </a:graphicData>
        </a:graphic>
      </p:graphicFrame>
    </p:spTree>
    <p:extLst>
      <p:ext uri="{BB962C8B-B14F-4D97-AF65-F5344CB8AC3E}">
        <p14:creationId xmlns:p14="http://schemas.microsoft.com/office/powerpoint/2010/main" val="3672272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CB2A2-AA8C-4035-A94B-5EFFD3EA0D95}"/>
              </a:ext>
            </a:extLst>
          </p:cNvPr>
          <p:cNvSpPr>
            <a:spLocks noGrp="1"/>
          </p:cNvSpPr>
          <p:nvPr>
            <p:ph type="title"/>
          </p:nvPr>
        </p:nvSpPr>
        <p:spPr>
          <a:xfrm>
            <a:off x="2492829" y="473982"/>
            <a:ext cx="6498771" cy="1017361"/>
          </a:xfrm>
        </p:spPr>
        <p:txBody>
          <a:bodyPr>
            <a:normAutofit fontScale="90000"/>
          </a:bodyPr>
          <a:lstStyle/>
          <a:p>
            <a:pPr algn="ctr"/>
            <a:r>
              <a:rPr lang="en-US" b="1" dirty="0">
                <a:solidFill>
                  <a:srgbClr val="C00000"/>
                </a:solidFill>
              </a:rPr>
              <a:t>Language spot</a:t>
            </a:r>
            <a:br>
              <a:rPr lang="en-US" b="1" dirty="0"/>
            </a:br>
            <a:r>
              <a:rPr lang="en-US" b="1" dirty="0"/>
              <a:t>Giving instructions</a:t>
            </a:r>
            <a:endParaRPr lang="ar-IQ" b="1" dirty="0"/>
          </a:p>
        </p:txBody>
      </p:sp>
      <p:pic>
        <p:nvPicPr>
          <p:cNvPr id="5" name="Content Placeholder 4">
            <a:extLst>
              <a:ext uri="{FF2B5EF4-FFF2-40B4-BE49-F238E27FC236}">
                <a16:creationId xmlns:a16="http://schemas.microsoft.com/office/drawing/2014/main" id="{9F76907B-0299-450E-B25D-9AFACE71CF39}"/>
              </a:ext>
            </a:extLst>
          </p:cNvPr>
          <p:cNvPicPr>
            <a:picLocks noGrp="1" noChangeAspect="1"/>
          </p:cNvPicPr>
          <p:nvPr>
            <p:ph idx="1"/>
          </p:nvPr>
        </p:nvPicPr>
        <p:blipFill>
          <a:blip r:embed="rId2"/>
          <a:stretch>
            <a:fillRect/>
          </a:stretch>
        </p:blipFill>
        <p:spPr>
          <a:xfrm>
            <a:off x="2166258" y="1690688"/>
            <a:ext cx="8654142" cy="4946700"/>
          </a:xfrm>
          <a:prstGeom prst="rect">
            <a:avLst/>
          </a:prstGeom>
          <a:ln>
            <a:noFill/>
          </a:ln>
          <a:effectLst>
            <a:softEdge rad="112500"/>
          </a:effectLst>
        </p:spPr>
      </p:pic>
    </p:spTree>
    <p:extLst>
      <p:ext uri="{BB962C8B-B14F-4D97-AF65-F5344CB8AC3E}">
        <p14:creationId xmlns:p14="http://schemas.microsoft.com/office/powerpoint/2010/main" val="341688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60F090B-6A8F-40C1-A19F-90263CD9D4E5}"/>
              </a:ext>
            </a:extLst>
          </p:cNvPr>
          <p:cNvSpPr/>
          <p:nvPr/>
        </p:nvSpPr>
        <p:spPr>
          <a:xfrm>
            <a:off x="450006" y="503889"/>
            <a:ext cx="4308464" cy="1839800"/>
          </a:xfrm>
          <a:prstGeom prst="roundRect">
            <a:avLst/>
          </a:prstGeom>
          <a:noFill/>
          <a:ln>
            <a:noFill/>
          </a:ln>
        </p:spPr>
        <p:style>
          <a:lnRef idx="0">
            <a:scrgbClr r="0" g="0" b="0"/>
          </a:lnRef>
          <a:fillRef idx="0">
            <a:scrgbClr r="0" g="0" b="0"/>
          </a:fillRef>
          <a:effectRef idx="0">
            <a:scrgbClr r="0" g="0" b="0"/>
          </a:effectRef>
          <a:fontRef idx="minor">
            <a:schemeClr val="accent2"/>
          </a:fontRef>
        </p:style>
        <p:txBody>
          <a:bodyPr rtlCol="1" anchor="ctr"/>
          <a:lstStyle/>
          <a:p>
            <a:pPr algn="ctr"/>
            <a:r>
              <a:rPr lang="en-US" sz="4000" dirty="0">
                <a:solidFill>
                  <a:schemeClr val="tx1"/>
                </a:solidFill>
              </a:rPr>
              <a:t>Unit 3</a:t>
            </a:r>
          </a:p>
          <a:p>
            <a:pPr algn="ctr"/>
            <a:r>
              <a:rPr lang="en-US" sz="4000" dirty="0">
                <a:solidFill>
                  <a:srgbClr val="C00000"/>
                </a:solidFill>
              </a:rPr>
              <a:t>Instructions and Procedures</a:t>
            </a:r>
            <a:endParaRPr lang="ar-IQ" sz="4000" dirty="0">
              <a:solidFill>
                <a:srgbClr val="C00000"/>
              </a:solidFill>
            </a:endParaRPr>
          </a:p>
        </p:txBody>
      </p:sp>
      <p:sp>
        <p:nvSpPr>
          <p:cNvPr id="6" name="Content Placeholder 5">
            <a:extLst>
              <a:ext uri="{FF2B5EF4-FFF2-40B4-BE49-F238E27FC236}">
                <a16:creationId xmlns:a16="http://schemas.microsoft.com/office/drawing/2014/main" id="{FC8C5C74-7984-4075-ACF1-1FAA7A468ECC}"/>
              </a:ext>
            </a:extLst>
          </p:cNvPr>
          <p:cNvSpPr>
            <a:spLocks noGrp="1"/>
          </p:cNvSpPr>
          <p:nvPr>
            <p:ph idx="1"/>
          </p:nvPr>
        </p:nvSpPr>
        <p:spPr>
          <a:xfrm>
            <a:off x="668558" y="2858249"/>
            <a:ext cx="10680032" cy="3671888"/>
          </a:xfrm>
        </p:spPr>
        <p:txBody>
          <a:bodyPr>
            <a:normAutofit/>
          </a:bodyPr>
          <a:lstStyle/>
          <a:p>
            <a:pPr marL="0" indent="0" algn="l">
              <a:lnSpc>
                <a:spcPct val="150000"/>
              </a:lnSpc>
              <a:buNone/>
            </a:pPr>
            <a:r>
              <a:rPr lang="en-US" b="0" i="0" u="none" strike="noStrike" baseline="0" dirty="0">
                <a:latin typeface="Arial" panose="020B0604020202020204" pitchFamily="34" charset="0"/>
              </a:rPr>
              <a:t>When it comes to talking to patients in a patient-</a:t>
            </a:r>
            <a:r>
              <a:rPr lang="en-US" b="0" i="0" u="none" strike="noStrike" baseline="0" dirty="0" err="1">
                <a:latin typeface="Arial" panose="020B0604020202020204" pitchFamily="34" charset="0"/>
              </a:rPr>
              <a:t>centred</a:t>
            </a:r>
            <a:r>
              <a:rPr lang="en-US" b="0" i="0" u="none" strike="noStrike" baseline="0" dirty="0">
                <a:latin typeface="Arial" panose="020B0604020202020204" pitchFamily="34" charset="0"/>
              </a:rPr>
              <a:t> environment, it is essential to take a gentle and indirect approach to fit in with the conventions of politeness in English. This is especially important when people are feeling vulnerable and perhaps ill at ease.</a:t>
            </a:r>
            <a:endParaRPr lang="ar-IQ" sz="4000" dirty="0"/>
          </a:p>
        </p:txBody>
      </p:sp>
      <p:pic>
        <p:nvPicPr>
          <p:cNvPr id="8" name="Picture 7">
            <a:extLst>
              <a:ext uri="{FF2B5EF4-FFF2-40B4-BE49-F238E27FC236}">
                <a16:creationId xmlns:a16="http://schemas.microsoft.com/office/drawing/2014/main" id="{2287FC39-0D66-488B-98D8-01944E85F582}"/>
              </a:ext>
            </a:extLst>
          </p:cNvPr>
          <p:cNvPicPr>
            <a:picLocks noChangeAspect="1"/>
          </p:cNvPicPr>
          <p:nvPr/>
        </p:nvPicPr>
        <p:blipFill>
          <a:blip r:embed="rId2"/>
          <a:stretch>
            <a:fillRect/>
          </a:stretch>
        </p:blipFill>
        <p:spPr>
          <a:xfrm>
            <a:off x="5043640" y="171252"/>
            <a:ext cx="7048500" cy="2505075"/>
          </a:xfrm>
          <a:prstGeom prst="rect">
            <a:avLst/>
          </a:prstGeom>
          <a:ln>
            <a:noFill/>
          </a:ln>
          <a:effectLst>
            <a:softEdge rad="112500"/>
          </a:effectLst>
        </p:spPr>
      </p:pic>
    </p:spTree>
    <p:extLst>
      <p:ext uri="{BB962C8B-B14F-4D97-AF65-F5344CB8AC3E}">
        <p14:creationId xmlns:p14="http://schemas.microsoft.com/office/powerpoint/2010/main" val="488504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DEC7A1-2048-4183-911C-5D5080EDE395}"/>
              </a:ext>
            </a:extLst>
          </p:cNvPr>
          <p:cNvSpPr>
            <a:spLocks noGrp="1"/>
          </p:cNvSpPr>
          <p:nvPr>
            <p:ph idx="4294967295"/>
          </p:nvPr>
        </p:nvSpPr>
        <p:spPr>
          <a:xfrm>
            <a:off x="3287485" y="954769"/>
            <a:ext cx="8904515" cy="1864632"/>
          </a:xfrm>
        </p:spPr>
        <p:txBody>
          <a:bodyPr/>
          <a:lstStyle/>
          <a:p>
            <a:pPr marL="0" indent="0">
              <a:buNone/>
            </a:pPr>
            <a:r>
              <a:rPr lang="en-US" dirty="0">
                <a:solidFill>
                  <a:srgbClr val="4D5156"/>
                </a:solidFill>
                <a:latin typeface="arial" panose="020B0604020202020204" pitchFamily="34" charset="0"/>
              </a:rPr>
              <a:t>I</a:t>
            </a:r>
            <a:r>
              <a:rPr lang="en-US" b="1" i="0" dirty="0">
                <a:solidFill>
                  <a:srgbClr val="5F6368"/>
                </a:solidFill>
                <a:effectLst/>
                <a:latin typeface="arial" panose="020B0604020202020204" pitchFamily="34" charset="0"/>
              </a:rPr>
              <a:t>ntramuscular(IM) injection</a:t>
            </a:r>
            <a:r>
              <a:rPr lang="en-US" b="0" i="0" dirty="0">
                <a:solidFill>
                  <a:srgbClr val="4D5156"/>
                </a:solidFill>
                <a:effectLst/>
                <a:latin typeface="arial" panose="020B0604020202020204" pitchFamily="34" charset="0"/>
              </a:rPr>
              <a:t> is a technique used to deliver a medication deep into the muscles. This allows the medication to be absorbed into the bloodstream quickly. </a:t>
            </a:r>
          </a:p>
          <a:p>
            <a:endParaRPr lang="ar-IQ" dirty="0"/>
          </a:p>
        </p:txBody>
      </p:sp>
      <p:pic>
        <p:nvPicPr>
          <p:cNvPr id="5" name="Picture 4">
            <a:extLst>
              <a:ext uri="{FF2B5EF4-FFF2-40B4-BE49-F238E27FC236}">
                <a16:creationId xmlns:a16="http://schemas.microsoft.com/office/drawing/2014/main" id="{9D44C838-2DAB-4A30-9963-264606CBCB72}"/>
              </a:ext>
            </a:extLst>
          </p:cNvPr>
          <p:cNvPicPr>
            <a:picLocks noChangeAspect="1"/>
          </p:cNvPicPr>
          <p:nvPr/>
        </p:nvPicPr>
        <p:blipFill>
          <a:blip r:embed="rId2"/>
          <a:stretch>
            <a:fillRect/>
          </a:stretch>
        </p:blipFill>
        <p:spPr>
          <a:xfrm>
            <a:off x="130628" y="283028"/>
            <a:ext cx="2915378" cy="3777570"/>
          </a:xfrm>
          <a:prstGeom prst="rect">
            <a:avLst/>
          </a:prstGeom>
          <a:ln>
            <a:noFill/>
          </a:ln>
          <a:effectLst>
            <a:softEdge rad="112500"/>
          </a:effectLst>
        </p:spPr>
      </p:pic>
      <p:pic>
        <p:nvPicPr>
          <p:cNvPr id="9" name="Picture 8">
            <a:extLst>
              <a:ext uri="{FF2B5EF4-FFF2-40B4-BE49-F238E27FC236}">
                <a16:creationId xmlns:a16="http://schemas.microsoft.com/office/drawing/2014/main" id="{949EEBA8-80B0-437A-A4F7-F32663915769}"/>
              </a:ext>
            </a:extLst>
          </p:cNvPr>
          <p:cNvPicPr>
            <a:picLocks noChangeAspect="1"/>
          </p:cNvPicPr>
          <p:nvPr/>
        </p:nvPicPr>
        <p:blipFill>
          <a:blip r:embed="rId3"/>
          <a:stretch>
            <a:fillRect/>
          </a:stretch>
        </p:blipFill>
        <p:spPr>
          <a:xfrm>
            <a:off x="5619020" y="3156858"/>
            <a:ext cx="2915379" cy="33376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8367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4CE111-AB40-4462-8E1E-1D4941DA707B}"/>
              </a:ext>
            </a:extLst>
          </p:cNvPr>
          <p:cNvPicPr>
            <a:picLocks noChangeAspect="1"/>
          </p:cNvPicPr>
          <p:nvPr/>
        </p:nvPicPr>
        <p:blipFill>
          <a:blip r:embed="rId2"/>
          <a:stretch>
            <a:fillRect/>
          </a:stretch>
        </p:blipFill>
        <p:spPr>
          <a:xfrm>
            <a:off x="7478487" y="0"/>
            <a:ext cx="3876675" cy="2038350"/>
          </a:xfrm>
          <a:prstGeom prst="rect">
            <a:avLst/>
          </a:prstGeom>
          <a:ln>
            <a:noFill/>
          </a:ln>
          <a:effectLst>
            <a:softEdge rad="112500"/>
          </a:effectLst>
        </p:spPr>
      </p:pic>
      <p:pic>
        <p:nvPicPr>
          <p:cNvPr id="7" name="Picture 6">
            <a:extLst>
              <a:ext uri="{FF2B5EF4-FFF2-40B4-BE49-F238E27FC236}">
                <a16:creationId xmlns:a16="http://schemas.microsoft.com/office/drawing/2014/main" id="{65398D2A-98B9-4395-9FE5-3E85DB0684CE}"/>
              </a:ext>
            </a:extLst>
          </p:cNvPr>
          <p:cNvPicPr>
            <a:picLocks noChangeAspect="1"/>
          </p:cNvPicPr>
          <p:nvPr/>
        </p:nvPicPr>
        <p:blipFill>
          <a:blip r:embed="rId3"/>
          <a:stretch>
            <a:fillRect/>
          </a:stretch>
        </p:blipFill>
        <p:spPr>
          <a:xfrm>
            <a:off x="1039418" y="3744687"/>
            <a:ext cx="4217148" cy="2930298"/>
          </a:xfrm>
          <a:prstGeom prst="rect">
            <a:avLst/>
          </a:prstGeom>
          <a:ln>
            <a:noFill/>
          </a:ln>
          <a:effectLst>
            <a:softEdge rad="112500"/>
          </a:effectLst>
        </p:spPr>
      </p:pic>
      <p:pic>
        <p:nvPicPr>
          <p:cNvPr id="9" name="Picture 8">
            <a:extLst>
              <a:ext uri="{FF2B5EF4-FFF2-40B4-BE49-F238E27FC236}">
                <a16:creationId xmlns:a16="http://schemas.microsoft.com/office/drawing/2014/main" id="{6174E3C7-D218-4CFD-8A69-16EFE6A5EECA}"/>
              </a:ext>
            </a:extLst>
          </p:cNvPr>
          <p:cNvPicPr>
            <a:picLocks noChangeAspect="1"/>
          </p:cNvPicPr>
          <p:nvPr/>
        </p:nvPicPr>
        <p:blipFill>
          <a:blip r:embed="rId4"/>
          <a:stretch>
            <a:fillRect/>
          </a:stretch>
        </p:blipFill>
        <p:spPr>
          <a:xfrm>
            <a:off x="6935435" y="2038350"/>
            <a:ext cx="4724526" cy="4713513"/>
          </a:xfrm>
          <a:prstGeom prst="rect">
            <a:avLst/>
          </a:prstGeom>
          <a:ln>
            <a:noFill/>
          </a:ln>
          <a:effectLst>
            <a:softEdge rad="112500"/>
          </a:effectLst>
        </p:spPr>
      </p:pic>
      <p:pic>
        <p:nvPicPr>
          <p:cNvPr id="11" name="Picture 10">
            <a:extLst>
              <a:ext uri="{FF2B5EF4-FFF2-40B4-BE49-F238E27FC236}">
                <a16:creationId xmlns:a16="http://schemas.microsoft.com/office/drawing/2014/main" id="{BE37FEEE-F2B6-4896-B474-D58D3AB24160}"/>
              </a:ext>
            </a:extLst>
          </p:cNvPr>
          <p:cNvPicPr>
            <a:picLocks noChangeAspect="1"/>
          </p:cNvPicPr>
          <p:nvPr/>
        </p:nvPicPr>
        <p:blipFill>
          <a:blip r:embed="rId5"/>
          <a:stretch>
            <a:fillRect/>
          </a:stretch>
        </p:blipFill>
        <p:spPr>
          <a:xfrm>
            <a:off x="131309" y="0"/>
            <a:ext cx="6348565" cy="3485939"/>
          </a:xfrm>
          <a:prstGeom prst="rect">
            <a:avLst/>
          </a:prstGeom>
          <a:ln>
            <a:noFill/>
          </a:ln>
          <a:effectLst>
            <a:softEdge rad="112500"/>
          </a:effectLst>
        </p:spPr>
      </p:pic>
    </p:spTree>
    <p:extLst>
      <p:ext uri="{BB962C8B-B14F-4D97-AF65-F5344CB8AC3E}">
        <p14:creationId xmlns:p14="http://schemas.microsoft.com/office/powerpoint/2010/main" val="39215193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2DDF8E-A4B7-4A4E-955E-AEE6A2119254}"/>
              </a:ext>
            </a:extLst>
          </p:cNvPr>
          <p:cNvPicPr>
            <a:picLocks noChangeAspect="1"/>
          </p:cNvPicPr>
          <p:nvPr/>
        </p:nvPicPr>
        <p:blipFill>
          <a:blip r:embed="rId2"/>
          <a:stretch>
            <a:fillRect/>
          </a:stretch>
        </p:blipFill>
        <p:spPr>
          <a:xfrm>
            <a:off x="0" y="0"/>
            <a:ext cx="2150900" cy="1508352"/>
          </a:xfrm>
          <a:prstGeom prst="rect">
            <a:avLst/>
          </a:prstGeom>
          <a:ln>
            <a:noFill/>
          </a:ln>
          <a:effectLst>
            <a:softEdge rad="112500"/>
          </a:effectLst>
        </p:spPr>
      </p:pic>
      <p:pic>
        <p:nvPicPr>
          <p:cNvPr id="5" name="Picture 4">
            <a:extLst>
              <a:ext uri="{FF2B5EF4-FFF2-40B4-BE49-F238E27FC236}">
                <a16:creationId xmlns:a16="http://schemas.microsoft.com/office/drawing/2014/main" id="{5F02C65E-D8C2-40F8-B9BF-3ED713A3BEA6}"/>
              </a:ext>
            </a:extLst>
          </p:cNvPr>
          <p:cNvPicPr>
            <a:picLocks noChangeAspect="1"/>
          </p:cNvPicPr>
          <p:nvPr/>
        </p:nvPicPr>
        <p:blipFill>
          <a:blip r:embed="rId3"/>
          <a:stretch>
            <a:fillRect/>
          </a:stretch>
        </p:blipFill>
        <p:spPr>
          <a:xfrm>
            <a:off x="0" y="1430110"/>
            <a:ext cx="2085310" cy="1418819"/>
          </a:xfrm>
          <a:prstGeom prst="rect">
            <a:avLst/>
          </a:prstGeom>
          <a:ln>
            <a:noFill/>
          </a:ln>
          <a:effectLst>
            <a:softEdge rad="112500"/>
          </a:effectLst>
        </p:spPr>
      </p:pic>
      <p:pic>
        <p:nvPicPr>
          <p:cNvPr id="7" name="Picture 6">
            <a:extLst>
              <a:ext uri="{FF2B5EF4-FFF2-40B4-BE49-F238E27FC236}">
                <a16:creationId xmlns:a16="http://schemas.microsoft.com/office/drawing/2014/main" id="{44A3DC9B-9D1D-4AF3-A5B8-D7E8F2B40534}"/>
              </a:ext>
            </a:extLst>
          </p:cNvPr>
          <p:cNvPicPr>
            <a:picLocks noChangeAspect="1"/>
          </p:cNvPicPr>
          <p:nvPr/>
        </p:nvPicPr>
        <p:blipFill>
          <a:blip r:embed="rId4"/>
          <a:stretch>
            <a:fillRect/>
          </a:stretch>
        </p:blipFill>
        <p:spPr>
          <a:xfrm>
            <a:off x="-1" y="2689984"/>
            <a:ext cx="2058411" cy="1475390"/>
          </a:xfrm>
          <a:prstGeom prst="rect">
            <a:avLst/>
          </a:prstGeom>
          <a:ln>
            <a:noFill/>
          </a:ln>
          <a:effectLst>
            <a:softEdge rad="112500"/>
          </a:effectLst>
        </p:spPr>
      </p:pic>
      <p:pic>
        <p:nvPicPr>
          <p:cNvPr id="9" name="Picture 8">
            <a:extLst>
              <a:ext uri="{FF2B5EF4-FFF2-40B4-BE49-F238E27FC236}">
                <a16:creationId xmlns:a16="http://schemas.microsoft.com/office/drawing/2014/main" id="{EF11C68B-7833-4E96-8435-47565C0E8BA9}"/>
              </a:ext>
            </a:extLst>
          </p:cNvPr>
          <p:cNvPicPr>
            <a:picLocks noChangeAspect="1"/>
          </p:cNvPicPr>
          <p:nvPr/>
        </p:nvPicPr>
        <p:blipFill>
          <a:blip r:embed="rId5"/>
          <a:stretch>
            <a:fillRect/>
          </a:stretch>
        </p:blipFill>
        <p:spPr>
          <a:xfrm>
            <a:off x="0" y="4030561"/>
            <a:ext cx="2062354" cy="1418819"/>
          </a:xfrm>
          <a:prstGeom prst="rect">
            <a:avLst/>
          </a:prstGeom>
          <a:ln>
            <a:noFill/>
          </a:ln>
          <a:effectLst>
            <a:softEdge rad="112500"/>
          </a:effectLst>
        </p:spPr>
      </p:pic>
      <p:pic>
        <p:nvPicPr>
          <p:cNvPr id="11" name="Picture 10">
            <a:extLst>
              <a:ext uri="{FF2B5EF4-FFF2-40B4-BE49-F238E27FC236}">
                <a16:creationId xmlns:a16="http://schemas.microsoft.com/office/drawing/2014/main" id="{6435C674-136A-4F28-ADF0-DA71A72931D7}"/>
              </a:ext>
            </a:extLst>
          </p:cNvPr>
          <p:cNvPicPr>
            <a:picLocks noChangeAspect="1"/>
          </p:cNvPicPr>
          <p:nvPr/>
        </p:nvPicPr>
        <p:blipFill>
          <a:blip r:embed="rId6"/>
          <a:stretch>
            <a:fillRect/>
          </a:stretch>
        </p:blipFill>
        <p:spPr>
          <a:xfrm>
            <a:off x="0" y="5349648"/>
            <a:ext cx="2144277" cy="1508352"/>
          </a:xfrm>
          <a:prstGeom prst="rect">
            <a:avLst/>
          </a:prstGeom>
          <a:ln>
            <a:noFill/>
          </a:ln>
          <a:effectLst>
            <a:softEdge rad="112500"/>
          </a:effectLst>
        </p:spPr>
      </p:pic>
      <p:pic>
        <p:nvPicPr>
          <p:cNvPr id="13" name="Picture 12">
            <a:extLst>
              <a:ext uri="{FF2B5EF4-FFF2-40B4-BE49-F238E27FC236}">
                <a16:creationId xmlns:a16="http://schemas.microsoft.com/office/drawing/2014/main" id="{9B918D76-4AF5-486D-A3F4-9BDFB08DA218}"/>
              </a:ext>
            </a:extLst>
          </p:cNvPr>
          <p:cNvPicPr>
            <a:picLocks noChangeAspect="1"/>
          </p:cNvPicPr>
          <p:nvPr/>
        </p:nvPicPr>
        <p:blipFill>
          <a:blip r:embed="rId7"/>
          <a:stretch>
            <a:fillRect/>
          </a:stretch>
        </p:blipFill>
        <p:spPr>
          <a:xfrm>
            <a:off x="2615292" y="487476"/>
            <a:ext cx="6743700" cy="533400"/>
          </a:xfrm>
          <a:prstGeom prst="rect">
            <a:avLst/>
          </a:prstGeom>
          <a:ln>
            <a:noFill/>
          </a:ln>
          <a:effectLst>
            <a:softEdge rad="112500"/>
          </a:effectLst>
        </p:spPr>
      </p:pic>
      <p:pic>
        <p:nvPicPr>
          <p:cNvPr id="17" name="Picture 16">
            <a:extLst>
              <a:ext uri="{FF2B5EF4-FFF2-40B4-BE49-F238E27FC236}">
                <a16:creationId xmlns:a16="http://schemas.microsoft.com/office/drawing/2014/main" id="{142F3EFC-9330-4C15-B522-ADA884507745}"/>
              </a:ext>
            </a:extLst>
          </p:cNvPr>
          <p:cNvPicPr>
            <a:picLocks noChangeAspect="1"/>
          </p:cNvPicPr>
          <p:nvPr/>
        </p:nvPicPr>
        <p:blipFill>
          <a:blip r:embed="rId8"/>
          <a:stretch>
            <a:fillRect/>
          </a:stretch>
        </p:blipFill>
        <p:spPr>
          <a:xfrm>
            <a:off x="2615292" y="1819465"/>
            <a:ext cx="3886200" cy="542925"/>
          </a:xfrm>
          <a:prstGeom prst="rect">
            <a:avLst/>
          </a:prstGeom>
          <a:ln>
            <a:noFill/>
          </a:ln>
          <a:effectLst>
            <a:softEdge rad="112500"/>
          </a:effectLst>
        </p:spPr>
      </p:pic>
      <p:pic>
        <p:nvPicPr>
          <p:cNvPr id="21" name="Picture 20">
            <a:extLst>
              <a:ext uri="{FF2B5EF4-FFF2-40B4-BE49-F238E27FC236}">
                <a16:creationId xmlns:a16="http://schemas.microsoft.com/office/drawing/2014/main" id="{A15CA388-0B29-4FB9-83FC-C2ADDE40E565}"/>
              </a:ext>
            </a:extLst>
          </p:cNvPr>
          <p:cNvPicPr>
            <a:picLocks noChangeAspect="1"/>
          </p:cNvPicPr>
          <p:nvPr/>
        </p:nvPicPr>
        <p:blipFill>
          <a:blip r:embed="rId9"/>
          <a:stretch>
            <a:fillRect/>
          </a:stretch>
        </p:blipFill>
        <p:spPr>
          <a:xfrm>
            <a:off x="2615292" y="3160979"/>
            <a:ext cx="4581525" cy="533400"/>
          </a:xfrm>
          <a:prstGeom prst="rect">
            <a:avLst/>
          </a:prstGeom>
          <a:ln>
            <a:noFill/>
          </a:ln>
          <a:effectLst>
            <a:softEdge rad="112500"/>
          </a:effectLst>
        </p:spPr>
      </p:pic>
      <p:pic>
        <p:nvPicPr>
          <p:cNvPr id="23" name="Picture 22">
            <a:extLst>
              <a:ext uri="{FF2B5EF4-FFF2-40B4-BE49-F238E27FC236}">
                <a16:creationId xmlns:a16="http://schemas.microsoft.com/office/drawing/2014/main" id="{C61D2BE9-CD97-4330-AD4C-25FADE915DBB}"/>
              </a:ext>
            </a:extLst>
          </p:cNvPr>
          <p:cNvPicPr>
            <a:picLocks noChangeAspect="1"/>
          </p:cNvPicPr>
          <p:nvPr/>
        </p:nvPicPr>
        <p:blipFill>
          <a:blip r:embed="rId10"/>
          <a:stretch>
            <a:fillRect/>
          </a:stretch>
        </p:blipFill>
        <p:spPr>
          <a:xfrm>
            <a:off x="2615292" y="4463745"/>
            <a:ext cx="4162425" cy="552450"/>
          </a:xfrm>
          <a:prstGeom prst="rect">
            <a:avLst/>
          </a:prstGeom>
          <a:ln>
            <a:noFill/>
          </a:ln>
          <a:effectLst>
            <a:softEdge rad="112500"/>
          </a:effectLst>
        </p:spPr>
      </p:pic>
      <p:pic>
        <p:nvPicPr>
          <p:cNvPr id="25" name="Picture 24">
            <a:extLst>
              <a:ext uri="{FF2B5EF4-FFF2-40B4-BE49-F238E27FC236}">
                <a16:creationId xmlns:a16="http://schemas.microsoft.com/office/drawing/2014/main" id="{DD408F7D-CC10-48E5-8686-B2FF3832C0A2}"/>
              </a:ext>
            </a:extLst>
          </p:cNvPr>
          <p:cNvPicPr>
            <a:picLocks noChangeAspect="1"/>
          </p:cNvPicPr>
          <p:nvPr/>
        </p:nvPicPr>
        <p:blipFill>
          <a:blip r:embed="rId11"/>
          <a:stretch>
            <a:fillRect/>
          </a:stretch>
        </p:blipFill>
        <p:spPr>
          <a:xfrm>
            <a:off x="2615292" y="5613286"/>
            <a:ext cx="9039225" cy="981075"/>
          </a:xfrm>
          <a:prstGeom prst="rect">
            <a:avLst/>
          </a:prstGeom>
          <a:ln>
            <a:noFill/>
          </a:ln>
          <a:effectLst>
            <a:softEdge rad="112500"/>
          </a:effectLst>
        </p:spPr>
      </p:pic>
    </p:spTree>
    <p:extLst>
      <p:ext uri="{BB962C8B-B14F-4D97-AF65-F5344CB8AC3E}">
        <p14:creationId xmlns:p14="http://schemas.microsoft.com/office/powerpoint/2010/main" val="352259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4D82FB-4C9B-4AB5-9985-360C1064C32B}"/>
              </a:ext>
            </a:extLst>
          </p:cNvPr>
          <p:cNvPicPr>
            <a:picLocks noChangeAspect="1"/>
          </p:cNvPicPr>
          <p:nvPr/>
        </p:nvPicPr>
        <p:blipFill>
          <a:blip r:embed="rId2"/>
          <a:stretch>
            <a:fillRect/>
          </a:stretch>
        </p:blipFill>
        <p:spPr>
          <a:xfrm>
            <a:off x="0" y="0"/>
            <a:ext cx="2013857" cy="1415538"/>
          </a:xfrm>
          <a:prstGeom prst="rect">
            <a:avLst/>
          </a:prstGeom>
          <a:ln>
            <a:noFill/>
          </a:ln>
          <a:effectLst>
            <a:softEdge rad="112500"/>
          </a:effectLst>
        </p:spPr>
      </p:pic>
      <p:pic>
        <p:nvPicPr>
          <p:cNvPr id="5" name="Picture 4">
            <a:extLst>
              <a:ext uri="{FF2B5EF4-FFF2-40B4-BE49-F238E27FC236}">
                <a16:creationId xmlns:a16="http://schemas.microsoft.com/office/drawing/2014/main" id="{F2A736AD-9244-4446-9DD8-348F6AEB086A}"/>
              </a:ext>
            </a:extLst>
          </p:cNvPr>
          <p:cNvPicPr>
            <a:picLocks noChangeAspect="1"/>
          </p:cNvPicPr>
          <p:nvPr/>
        </p:nvPicPr>
        <p:blipFill>
          <a:blip r:embed="rId3"/>
          <a:stretch>
            <a:fillRect/>
          </a:stretch>
        </p:blipFill>
        <p:spPr>
          <a:xfrm>
            <a:off x="0" y="1289612"/>
            <a:ext cx="2013857" cy="1467309"/>
          </a:xfrm>
          <a:prstGeom prst="rect">
            <a:avLst/>
          </a:prstGeom>
          <a:ln>
            <a:noFill/>
          </a:ln>
          <a:effectLst>
            <a:softEdge rad="112500"/>
          </a:effectLst>
        </p:spPr>
      </p:pic>
      <p:pic>
        <p:nvPicPr>
          <p:cNvPr id="7" name="Picture 6">
            <a:extLst>
              <a:ext uri="{FF2B5EF4-FFF2-40B4-BE49-F238E27FC236}">
                <a16:creationId xmlns:a16="http://schemas.microsoft.com/office/drawing/2014/main" id="{3475146C-F93D-4864-924D-D8527F1B022A}"/>
              </a:ext>
            </a:extLst>
          </p:cNvPr>
          <p:cNvPicPr>
            <a:picLocks noChangeAspect="1"/>
          </p:cNvPicPr>
          <p:nvPr/>
        </p:nvPicPr>
        <p:blipFill>
          <a:blip r:embed="rId4"/>
          <a:stretch>
            <a:fillRect/>
          </a:stretch>
        </p:blipFill>
        <p:spPr>
          <a:xfrm>
            <a:off x="0" y="2659120"/>
            <a:ext cx="2013857" cy="1441960"/>
          </a:xfrm>
          <a:prstGeom prst="rect">
            <a:avLst/>
          </a:prstGeom>
          <a:ln>
            <a:noFill/>
          </a:ln>
          <a:effectLst>
            <a:softEdge rad="112500"/>
          </a:effectLst>
        </p:spPr>
      </p:pic>
      <p:pic>
        <p:nvPicPr>
          <p:cNvPr id="9" name="Picture 8">
            <a:extLst>
              <a:ext uri="{FF2B5EF4-FFF2-40B4-BE49-F238E27FC236}">
                <a16:creationId xmlns:a16="http://schemas.microsoft.com/office/drawing/2014/main" id="{8E0FAFF1-8837-4C26-85B7-80072B17849B}"/>
              </a:ext>
            </a:extLst>
          </p:cNvPr>
          <p:cNvPicPr>
            <a:picLocks noChangeAspect="1"/>
          </p:cNvPicPr>
          <p:nvPr/>
        </p:nvPicPr>
        <p:blipFill>
          <a:blip r:embed="rId5"/>
          <a:stretch>
            <a:fillRect/>
          </a:stretch>
        </p:blipFill>
        <p:spPr>
          <a:xfrm>
            <a:off x="0" y="4046533"/>
            <a:ext cx="1977196" cy="1389910"/>
          </a:xfrm>
          <a:prstGeom prst="rect">
            <a:avLst/>
          </a:prstGeom>
          <a:ln>
            <a:noFill/>
          </a:ln>
          <a:effectLst>
            <a:softEdge rad="112500"/>
          </a:effectLst>
        </p:spPr>
      </p:pic>
      <p:pic>
        <p:nvPicPr>
          <p:cNvPr id="11" name="Picture 10">
            <a:extLst>
              <a:ext uri="{FF2B5EF4-FFF2-40B4-BE49-F238E27FC236}">
                <a16:creationId xmlns:a16="http://schemas.microsoft.com/office/drawing/2014/main" id="{8EA38B86-A4E2-4457-B607-D1F471E12437}"/>
              </a:ext>
            </a:extLst>
          </p:cNvPr>
          <p:cNvPicPr>
            <a:picLocks noChangeAspect="1"/>
          </p:cNvPicPr>
          <p:nvPr/>
        </p:nvPicPr>
        <p:blipFill>
          <a:blip r:embed="rId6"/>
          <a:stretch>
            <a:fillRect/>
          </a:stretch>
        </p:blipFill>
        <p:spPr>
          <a:xfrm>
            <a:off x="0" y="5344662"/>
            <a:ext cx="1958510" cy="1389910"/>
          </a:xfrm>
          <a:prstGeom prst="rect">
            <a:avLst/>
          </a:prstGeom>
          <a:ln>
            <a:noFill/>
          </a:ln>
          <a:effectLst>
            <a:softEdge rad="112500"/>
          </a:effectLst>
        </p:spPr>
      </p:pic>
      <p:pic>
        <p:nvPicPr>
          <p:cNvPr id="13" name="Picture 12">
            <a:extLst>
              <a:ext uri="{FF2B5EF4-FFF2-40B4-BE49-F238E27FC236}">
                <a16:creationId xmlns:a16="http://schemas.microsoft.com/office/drawing/2014/main" id="{527DE504-FF99-4BA3-8A61-2E6DFAB8E1CE}"/>
              </a:ext>
            </a:extLst>
          </p:cNvPr>
          <p:cNvPicPr>
            <a:picLocks noChangeAspect="1"/>
          </p:cNvPicPr>
          <p:nvPr/>
        </p:nvPicPr>
        <p:blipFill>
          <a:blip r:embed="rId7"/>
          <a:stretch>
            <a:fillRect/>
          </a:stretch>
        </p:blipFill>
        <p:spPr>
          <a:xfrm>
            <a:off x="2530248" y="407731"/>
            <a:ext cx="6391275" cy="600075"/>
          </a:xfrm>
          <a:prstGeom prst="rect">
            <a:avLst/>
          </a:prstGeom>
          <a:ln>
            <a:noFill/>
          </a:ln>
          <a:effectLst>
            <a:softEdge rad="112500"/>
          </a:effectLst>
        </p:spPr>
      </p:pic>
      <p:pic>
        <p:nvPicPr>
          <p:cNvPr id="15" name="Picture 14">
            <a:extLst>
              <a:ext uri="{FF2B5EF4-FFF2-40B4-BE49-F238E27FC236}">
                <a16:creationId xmlns:a16="http://schemas.microsoft.com/office/drawing/2014/main" id="{7CA8B9F1-4ECE-489A-97CE-B63733CD7056}"/>
              </a:ext>
            </a:extLst>
          </p:cNvPr>
          <p:cNvPicPr>
            <a:picLocks noChangeAspect="1"/>
          </p:cNvPicPr>
          <p:nvPr/>
        </p:nvPicPr>
        <p:blipFill>
          <a:blip r:embed="rId8"/>
          <a:stretch>
            <a:fillRect/>
          </a:stretch>
        </p:blipFill>
        <p:spPr>
          <a:xfrm>
            <a:off x="2530248" y="1789140"/>
            <a:ext cx="6029325" cy="533400"/>
          </a:xfrm>
          <a:prstGeom prst="rect">
            <a:avLst/>
          </a:prstGeom>
          <a:ln>
            <a:noFill/>
          </a:ln>
          <a:effectLst>
            <a:softEdge rad="112500"/>
          </a:effectLst>
        </p:spPr>
      </p:pic>
      <p:pic>
        <p:nvPicPr>
          <p:cNvPr id="17" name="Picture 16">
            <a:extLst>
              <a:ext uri="{FF2B5EF4-FFF2-40B4-BE49-F238E27FC236}">
                <a16:creationId xmlns:a16="http://schemas.microsoft.com/office/drawing/2014/main" id="{B51E1B42-4BC2-49AC-A12C-1DAD5D86939C}"/>
              </a:ext>
            </a:extLst>
          </p:cNvPr>
          <p:cNvPicPr>
            <a:picLocks noChangeAspect="1"/>
          </p:cNvPicPr>
          <p:nvPr/>
        </p:nvPicPr>
        <p:blipFill>
          <a:blip r:embed="rId9"/>
          <a:stretch>
            <a:fillRect/>
          </a:stretch>
        </p:blipFill>
        <p:spPr>
          <a:xfrm>
            <a:off x="2530248" y="3103875"/>
            <a:ext cx="2781300" cy="552450"/>
          </a:xfrm>
          <a:prstGeom prst="rect">
            <a:avLst/>
          </a:prstGeom>
          <a:ln>
            <a:noFill/>
          </a:ln>
          <a:effectLst>
            <a:softEdge rad="112500"/>
          </a:effectLst>
        </p:spPr>
      </p:pic>
      <p:pic>
        <p:nvPicPr>
          <p:cNvPr id="19" name="Picture 18">
            <a:extLst>
              <a:ext uri="{FF2B5EF4-FFF2-40B4-BE49-F238E27FC236}">
                <a16:creationId xmlns:a16="http://schemas.microsoft.com/office/drawing/2014/main" id="{1F005CEF-D5D9-423A-BE39-CDB8122B041B}"/>
              </a:ext>
            </a:extLst>
          </p:cNvPr>
          <p:cNvPicPr>
            <a:picLocks noChangeAspect="1"/>
          </p:cNvPicPr>
          <p:nvPr/>
        </p:nvPicPr>
        <p:blipFill>
          <a:blip r:embed="rId10"/>
          <a:stretch>
            <a:fillRect/>
          </a:stretch>
        </p:blipFill>
        <p:spPr>
          <a:xfrm>
            <a:off x="2463572" y="4417930"/>
            <a:ext cx="6162675" cy="581025"/>
          </a:xfrm>
          <a:prstGeom prst="rect">
            <a:avLst/>
          </a:prstGeom>
          <a:ln>
            <a:noFill/>
          </a:ln>
          <a:effectLst>
            <a:softEdge rad="112500"/>
          </a:effectLst>
        </p:spPr>
      </p:pic>
      <p:pic>
        <p:nvPicPr>
          <p:cNvPr id="21" name="Picture 20">
            <a:extLst>
              <a:ext uri="{FF2B5EF4-FFF2-40B4-BE49-F238E27FC236}">
                <a16:creationId xmlns:a16="http://schemas.microsoft.com/office/drawing/2014/main" id="{C4EF24C4-450E-472B-9910-805F90A7E9D5}"/>
              </a:ext>
            </a:extLst>
          </p:cNvPr>
          <p:cNvPicPr>
            <a:picLocks noChangeAspect="1"/>
          </p:cNvPicPr>
          <p:nvPr/>
        </p:nvPicPr>
        <p:blipFill>
          <a:blip r:embed="rId11"/>
          <a:stretch>
            <a:fillRect/>
          </a:stretch>
        </p:blipFill>
        <p:spPr>
          <a:xfrm>
            <a:off x="2530248" y="5420200"/>
            <a:ext cx="7620000" cy="971550"/>
          </a:xfrm>
          <a:prstGeom prst="rect">
            <a:avLst/>
          </a:prstGeom>
          <a:ln>
            <a:noFill/>
          </a:ln>
          <a:effectLst>
            <a:softEdge rad="112500"/>
          </a:effectLst>
        </p:spPr>
      </p:pic>
    </p:spTree>
    <p:extLst>
      <p:ext uri="{BB962C8B-B14F-4D97-AF65-F5344CB8AC3E}">
        <p14:creationId xmlns:p14="http://schemas.microsoft.com/office/powerpoint/2010/main" val="298599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8E8046-E6BC-47B8-8EE9-7A53DF084608}"/>
              </a:ext>
            </a:extLst>
          </p:cNvPr>
          <p:cNvSpPr>
            <a:spLocks noGrp="1"/>
          </p:cNvSpPr>
          <p:nvPr>
            <p:ph type="title"/>
          </p:nvPr>
        </p:nvSpPr>
        <p:spPr/>
        <p:txBody>
          <a:bodyPr/>
          <a:lstStyle/>
          <a:p>
            <a:pPr algn="ctr"/>
            <a:r>
              <a:rPr lang="en-US" b="1" dirty="0">
                <a:solidFill>
                  <a:srgbClr val="C00000"/>
                </a:solidFill>
              </a:rPr>
              <a:t>Discuss this text with your friend.</a:t>
            </a:r>
            <a:endParaRPr lang="ar-IQ" b="1" dirty="0">
              <a:solidFill>
                <a:srgbClr val="C00000"/>
              </a:solidFill>
            </a:endParaRPr>
          </a:p>
        </p:txBody>
      </p:sp>
      <p:sp>
        <p:nvSpPr>
          <p:cNvPr id="2" name="Content Placeholder 1">
            <a:extLst>
              <a:ext uri="{FF2B5EF4-FFF2-40B4-BE49-F238E27FC236}">
                <a16:creationId xmlns:a16="http://schemas.microsoft.com/office/drawing/2014/main" id="{1CDA4683-63CD-49DB-5E76-4FC899259306}"/>
              </a:ext>
            </a:extLst>
          </p:cNvPr>
          <p:cNvSpPr>
            <a:spLocks noGrp="1"/>
          </p:cNvSpPr>
          <p:nvPr>
            <p:ph idx="1"/>
          </p:nvPr>
        </p:nvSpPr>
        <p:spPr>
          <a:xfrm>
            <a:off x="1407886" y="1690688"/>
            <a:ext cx="10620471" cy="4606196"/>
          </a:xfrm>
        </p:spPr>
        <p:txBody>
          <a:bodyPr/>
          <a:lstStyle/>
          <a:p>
            <a:r>
              <a:rPr lang="en-US" dirty="0"/>
              <a:t>Controlled studies in hospitals have followed health care workers with video cameras through their daily routines. Many health care professionals actually do not wash their hands and, surprisingly, doctors were the worst offenders. Up to 50% of doctors do not wash their hands in between patients.</a:t>
            </a:r>
          </a:p>
          <a:p>
            <a:r>
              <a:rPr lang="en-US" dirty="0"/>
              <a:t>Is hand washing always necessary? When and why do you think it is necessary?</a:t>
            </a:r>
          </a:p>
        </p:txBody>
      </p:sp>
    </p:spTree>
    <p:extLst>
      <p:ext uri="{BB962C8B-B14F-4D97-AF65-F5344CB8AC3E}">
        <p14:creationId xmlns:p14="http://schemas.microsoft.com/office/powerpoint/2010/main" val="17728094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5E504D-01B1-41F8-B7C1-133C86172196}"/>
              </a:ext>
            </a:extLst>
          </p:cNvPr>
          <p:cNvPicPr>
            <a:picLocks noChangeAspect="1"/>
          </p:cNvPicPr>
          <p:nvPr/>
        </p:nvPicPr>
        <p:blipFill>
          <a:blip r:embed="rId2"/>
          <a:stretch>
            <a:fillRect/>
          </a:stretch>
        </p:blipFill>
        <p:spPr>
          <a:xfrm>
            <a:off x="468313" y="979715"/>
            <a:ext cx="11209335" cy="5878285"/>
          </a:xfrm>
          <a:prstGeom prst="rect">
            <a:avLst/>
          </a:prstGeom>
        </p:spPr>
      </p:pic>
      <p:sp>
        <p:nvSpPr>
          <p:cNvPr id="4" name="Title 3">
            <a:extLst>
              <a:ext uri="{FF2B5EF4-FFF2-40B4-BE49-F238E27FC236}">
                <a16:creationId xmlns:a16="http://schemas.microsoft.com/office/drawing/2014/main" id="{FC08DEC7-211F-4C39-B971-77A1EE3A8CBA}"/>
              </a:ext>
            </a:extLst>
          </p:cNvPr>
          <p:cNvSpPr>
            <a:spLocks noGrp="1"/>
          </p:cNvSpPr>
          <p:nvPr>
            <p:ph type="ctrTitle"/>
          </p:nvPr>
        </p:nvSpPr>
        <p:spPr>
          <a:xfrm>
            <a:off x="680356" y="188686"/>
            <a:ext cx="10395857" cy="791029"/>
          </a:xfrm>
        </p:spPr>
        <p:txBody>
          <a:bodyPr>
            <a:noAutofit/>
          </a:bodyPr>
          <a:lstStyle/>
          <a:p>
            <a:r>
              <a:rPr lang="en-US" sz="4000" b="1" dirty="0">
                <a:solidFill>
                  <a:srgbClr val="C00000"/>
                </a:solidFill>
              </a:rPr>
              <a:t>Read the text and do activity 1,2,3 and 4 at home.</a:t>
            </a:r>
            <a:endParaRPr lang="ar-IQ" sz="4000" b="1" dirty="0">
              <a:solidFill>
                <a:srgbClr val="C00000"/>
              </a:solidFill>
            </a:endParaRPr>
          </a:p>
        </p:txBody>
      </p:sp>
    </p:spTree>
    <p:extLst>
      <p:ext uri="{BB962C8B-B14F-4D97-AF65-F5344CB8AC3E}">
        <p14:creationId xmlns:p14="http://schemas.microsoft.com/office/powerpoint/2010/main" val="36572243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28A942F-067F-0DCD-21DF-2D97DC7BAF4A}"/>
              </a:ext>
            </a:extLst>
          </p:cNvPr>
          <p:cNvPicPr>
            <a:picLocks noChangeAspect="1"/>
          </p:cNvPicPr>
          <p:nvPr/>
        </p:nvPicPr>
        <p:blipFill>
          <a:blip r:embed="rId2"/>
          <a:stretch>
            <a:fillRect/>
          </a:stretch>
        </p:blipFill>
        <p:spPr>
          <a:xfrm>
            <a:off x="4715125" y="123952"/>
            <a:ext cx="2200275" cy="762000"/>
          </a:xfrm>
          <a:prstGeom prst="rect">
            <a:avLst/>
          </a:prstGeom>
        </p:spPr>
      </p:pic>
      <p:sp>
        <p:nvSpPr>
          <p:cNvPr id="10" name="Rectangle: Rounded Corners 9">
            <a:extLst>
              <a:ext uri="{FF2B5EF4-FFF2-40B4-BE49-F238E27FC236}">
                <a16:creationId xmlns:a16="http://schemas.microsoft.com/office/drawing/2014/main" id="{884093FB-849F-FF1A-D7C0-6AA19FE7EF33}"/>
              </a:ext>
            </a:extLst>
          </p:cNvPr>
          <p:cNvSpPr/>
          <p:nvPr/>
        </p:nvSpPr>
        <p:spPr>
          <a:xfrm>
            <a:off x="204165" y="542581"/>
            <a:ext cx="10670649" cy="104394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1" anchor="ctr"/>
          <a:lstStyle/>
          <a:p>
            <a:pPr algn="ctr"/>
            <a:r>
              <a:rPr lang="en-US" sz="2800" b="1" dirty="0"/>
              <a:t>1. Underline the noun which you think will follow the verb in the text.</a:t>
            </a:r>
            <a:endParaRPr lang="ar-IQ" sz="2800" b="1" dirty="0"/>
          </a:p>
        </p:txBody>
      </p:sp>
      <p:cxnSp>
        <p:nvCxnSpPr>
          <p:cNvPr id="12" name="Straight Connector 11">
            <a:extLst>
              <a:ext uri="{FF2B5EF4-FFF2-40B4-BE49-F238E27FC236}">
                <a16:creationId xmlns:a16="http://schemas.microsoft.com/office/drawing/2014/main" id="{3C60A215-4177-EA3F-482C-CF73CD0A68AF}"/>
              </a:ext>
            </a:extLst>
          </p:cNvPr>
          <p:cNvCxnSpPr/>
          <p:nvPr/>
        </p:nvCxnSpPr>
        <p:spPr>
          <a:xfrm>
            <a:off x="1320553" y="2342128"/>
            <a:ext cx="1157681"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4B87F6A0-43C0-C0FD-3098-284AC1BD3B49}"/>
              </a:ext>
            </a:extLst>
          </p:cNvPr>
          <p:cNvCxnSpPr>
            <a:cxnSpLocks/>
          </p:cNvCxnSpPr>
          <p:nvPr/>
        </p:nvCxnSpPr>
        <p:spPr>
          <a:xfrm>
            <a:off x="3220838" y="4197359"/>
            <a:ext cx="1102554"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267B1E2B-3F04-79AB-82CC-0BF4E6E2BE73}"/>
              </a:ext>
            </a:extLst>
          </p:cNvPr>
          <p:cNvCxnSpPr>
            <a:cxnSpLocks/>
          </p:cNvCxnSpPr>
          <p:nvPr/>
        </p:nvCxnSpPr>
        <p:spPr>
          <a:xfrm>
            <a:off x="3106588" y="3053926"/>
            <a:ext cx="1331054"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BC0AD668-5234-1619-041D-088DB29133E1}"/>
              </a:ext>
            </a:extLst>
          </p:cNvPr>
          <p:cNvCxnSpPr>
            <a:cxnSpLocks/>
          </p:cNvCxnSpPr>
          <p:nvPr/>
        </p:nvCxnSpPr>
        <p:spPr>
          <a:xfrm>
            <a:off x="1320553" y="6014317"/>
            <a:ext cx="955834"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62AC6D51-4AE2-43E2-92B6-02D655004867}"/>
              </a:ext>
            </a:extLst>
          </p:cNvPr>
          <p:cNvCxnSpPr>
            <a:cxnSpLocks/>
          </p:cNvCxnSpPr>
          <p:nvPr/>
        </p:nvCxnSpPr>
        <p:spPr>
          <a:xfrm>
            <a:off x="6771122" y="5407704"/>
            <a:ext cx="578841"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E258F857-9EDD-E1F6-2D86-716DA8DBECF8}"/>
              </a:ext>
            </a:extLst>
          </p:cNvPr>
          <p:cNvCxnSpPr>
            <a:cxnSpLocks/>
          </p:cNvCxnSpPr>
          <p:nvPr/>
        </p:nvCxnSpPr>
        <p:spPr>
          <a:xfrm>
            <a:off x="1348507" y="4764747"/>
            <a:ext cx="1391222"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64315BF9-31D4-647E-3DCB-B91C0D11B1CE}"/>
              </a:ext>
            </a:extLst>
          </p:cNvPr>
          <p:cNvCxnSpPr>
            <a:cxnSpLocks/>
          </p:cNvCxnSpPr>
          <p:nvPr/>
        </p:nvCxnSpPr>
        <p:spPr>
          <a:xfrm>
            <a:off x="4949291" y="3593484"/>
            <a:ext cx="1409351"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
        <p:nvSpPr>
          <p:cNvPr id="3" name="Content Placeholder 2">
            <a:extLst>
              <a:ext uri="{FF2B5EF4-FFF2-40B4-BE49-F238E27FC236}">
                <a16:creationId xmlns:a16="http://schemas.microsoft.com/office/drawing/2014/main" id="{41C5B33E-E7F0-EA38-9EF1-7D99BE2C844E}"/>
              </a:ext>
            </a:extLst>
          </p:cNvPr>
          <p:cNvSpPr>
            <a:spLocks noGrp="1"/>
          </p:cNvSpPr>
          <p:nvPr>
            <p:ph idx="1"/>
          </p:nvPr>
        </p:nvSpPr>
        <p:spPr>
          <a:xfrm>
            <a:off x="357890" y="1792150"/>
            <a:ext cx="8404059" cy="4488113"/>
          </a:xfrm>
        </p:spPr>
        <p:txBody>
          <a:bodyPr>
            <a:normAutofit fontScale="77500" lnSpcReduction="20000"/>
          </a:bodyPr>
          <a:lstStyle/>
          <a:p>
            <a:pPr marL="0" indent="0">
              <a:spcAft>
                <a:spcPts val="600"/>
              </a:spcAft>
              <a:buNone/>
            </a:pPr>
            <a:r>
              <a:rPr lang="en-US" dirty="0"/>
              <a:t>1 </a:t>
            </a:r>
            <a:r>
              <a:rPr lang="en-US" b="1" dirty="0"/>
              <a:t>provide</a:t>
            </a:r>
            <a:br>
              <a:rPr lang="en-US" dirty="0"/>
            </a:br>
            <a:r>
              <a:rPr lang="en-US" dirty="0"/>
              <a:t>	</a:t>
            </a:r>
            <a:r>
              <a:rPr lang="en-US" b="1" dirty="0"/>
              <a:t> </a:t>
            </a:r>
            <a:r>
              <a:rPr lang="en-US" dirty="0"/>
              <a:t>feedback 	food 		information 	data</a:t>
            </a:r>
          </a:p>
          <a:p>
            <a:pPr marL="0" indent="0">
              <a:buNone/>
            </a:pPr>
            <a:r>
              <a:rPr lang="en-US" dirty="0"/>
              <a:t>2</a:t>
            </a:r>
            <a:r>
              <a:rPr lang="en-US" b="1" dirty="0"/>
              <a:t> Undertake</a:t>
            </a:r>
            <a:br>
              <a:rPr lang="en-US" dirty="0"/>
            </a:br>
            <a:r>
              <a:rPr lang="en-US" dirty="0"/>
              <a:t>	searches 	procedures 	surveys 		investigations</a:t>
            </a:r>
          </a:p>
          <a:p>
            <a:pPr marL="0" indent="0">
              <a:buNone/>
            </a:pPr>
            <a:r>
              <a:rPr lang="en-US" dirty="0"/>
              <a:t>3 </a:t>
            </a:r>
            <a:r>
              <a:rPr lang="en-US" b="1" dirty="0"/>
              <a:t>assess</a:t>
            </a:r>
            <a:br>
              <a:rPr lang="en-US" dirty="0"/>
            </a:br>
            <a:r>
              <a:rPr lang="en-US" dirty="0"/>
              <a:t>	theory 		attitude 	competence 	cost</a:t>
            </a:r>
          </a:p>
          <a:p>
            <a:pPr marL="0" indent="0">
              <a:buNone/>
            </a:pPr>
            <a:r>
              <a:rPr lang="en-US" dirty="0"/>
              <a:t>4 </a:t>
            </a:r>
            <a:r>
              <a:rPr lang="en-US" b="1" dirty="0"/>
              <a:t>identify</a:t>
            </a:r>
            <a:br>
              <a:rPr lang="en-US" dirty="0"/>
            </a:br>
            <a:r>
              <a:rPr lang="en-US" dirty="0"/>
              <a:t>	people 		strengths 	patients 	places</a:t>
            </a:r>
          </a:p>
          <a:p>
            <a:pPr marL="0" indent="0">
              <a:buNone/>
            </a:pPr>
            <a:r>
              <a:rPr lang="en-US" dirty="0"/>
              <a:t>5 </a:t>
            </a:r>
            <a:r>
              <a:rPr lang="en-US" b="1" dirty="0"/>
              <a:t>administer</a:t>
            </a:r>
            <a:br>
              <a:rPr lang="en-US" dirty="0"/>
            </a:br>
            <a:r>
              <a:rPr lang="en-US" dirty="0"/>
              <a:t>	medications 	help 		business 	punishment</a:t>
            </a:r>
          </a:p>
          <a:p>
            <a:pPr marL="0" indent="0">
              <a:buNone/>
            </a:pPr>
            <a:r>
              <a:rPr lang="en-US" dirty="0"/>
              <a:t>6 </a:t>
            </a:r>
            <a:r>
              <a:rPr lang="en-US" b="1" dirty="0"/>
              <a:t>seek</a:t>
            </a:r>
            <a:br>
              <a:rPr lang="en-US" dirty="0"/>
            </a:br>
            <a:r>
              <a:rPr lang="en-US" dirty="0"/>
              <a:t>	property 	keys 		time 		help</a:t>
            </a:r>
          </a:p>
          <a:p>
            <a:pPr marL="0" indent="0">
              <a:buNone/>
            </a:pPr>
            <a:r>
              <a:rPr lang="en-US" dirty="0"/>
              <a:t>7 </a:t>
            </a:r>
            <a:r>
              <a:rPr lang="en-US" b="1" dirty="0"/>
              <a:t>consider</a:t>
            </a:r>
            <a:br>
              <a:rPr lang="en-US" dirty="0"/>
            </a:br>
            <a:r>
              <a:rPr lang="en-US" dirty="0"/>
              <a:t>	feelings 	age 		reason 		cost</a:t>
            </a:r>
          </a:p>
          <a:p>
            <a:endParaRPr lang="en-US" dirty="0"/>
          </a:p>
        </p:txBody>
      </p:sp>
    </p:spTree>
    <p:extLst>
      <p:ext uri="{BB962C8B-B14F-4D97-AF65-F5344CB8AC3E}">
        <p14:creationId xmlns:p14="http://schemas.microsoft.com/office/powerpoint/2010/main" val="329275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500" fill="hold"/>
                                        <p:tgtEl>
                                          <p:spTgt spid="12"/>
                                        </p:tgtEl>
                                        <p:attrNameLst>
                                          <p:attrName>ppt_x</p:attrName>
                                        </p:attrNameLst>
                                      </p:cBhvr>
                                      <p:tavLst>
                                        <p:tav tm="0">
                                          <p:val>
                                            <p:strVal val="#ppt_x"/>
                                          </p:val>
                                        </p:tav>
                                        <p:tav tm="100000">
                                          <p:val>
                                            <p:strVal val="#ppt_x"/>
                                          </p:val>
                                        </p:tav>
                                      </p:tavLst>
                                    </p:anim>
                                    <p:anim calcmode="lin" valueType="num">
                                      <p:cBhvr additive="base">
                                        <p:cTn id="4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additive="base">
                                        <p:cTn id="50" dur="500" fill="hold"/>
                                        <p:tgtEl>
                                          <p:spTgt spid="14"/>
                                        </p:tgtEl>
                                        <p:attrNameLst>
                                          <p:attrName>ppt_x</p:attrName>
                                        </p:attrNameLst>
                                      </p:cBhvr>
                                      <p:tavLst>
                                        <p:tav tm="0">
                                          <p:val>
                                            <p:strVal val="#ppt_x"/>
                                          </p:val>
                                        </p:tav>
                                        <p:tav tm="100000">
                                          <p:val>
                                            <p:strVal val="#ppt_x"/>
                                          </p:val>
                                        </p:tav>
                                      </p:tavLst>
                                    </p:anim>
                                    <p:anim calcmode="lin" valueType="num">
                                      <p:cBhvr additive="base">
                                        <p:cTn id="5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500" fill="hold"/>
                                        <p:tgtEl>
                                          <p:spTgt spid="18"/>
                                        </p:tgtEl>
                                        <p:attrNameLst>
                                          <p:attrName>ppt_x</p:attrName>
                                        </p:attrNameLst>
                                      </p:cBhvr>
                                      <p:tavLst>
                                        <p:tav tm="0">
                                          <p:val>
                                            <p:strVal val="#ppt_x"/>
                                          </p:val>
                                        </p:tav>
                                        <p:tav tm="100000">
                                          <p:val>
                                            <p:strVal val="#ppt_x"/>
                                          </p:val>
                                        </p:tav>
                                      </p:tavLst>
                                    </p:anim>
                                    <p:anim calcmode="lin" valueType="num">
                                      <p:cBhvr additive="base">
                                        <p:cTn id="5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additive="base">
                                        <p:cTn id="62" dur="500" fill="hold"/>
                                        <p:tgtEl>
                                          <p:spTgt spid="13"/>
                                        </p:tgtEl>
                                        <p:attrNameLst>
                                          <p:attrName>ppt_x</p:attrName>
                                        </p:attrNameLst>
                                      </p:cBhvr>
                                      <p:tavLst>
                                        <p:tav tm="0">
                                          <p:val>
                                            <p:strVal val="#ppt_x"/>
                                          </p:val>
                                        </p:tav>
                                        <p:tav tm="100000">
                                          <p:val>
                                            <p:strVal val="#ppt_x"/>
                                          </p:val>
                                        </p:tav>
                                      </p:tavLst>
                                    </p:anim>
                                    <p:anim calcmode="lin" valueType="num">
                                      <p:cBhvr additive="base">
                                        <p:cTn id="6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17"/>
                                        </p:tgtEl>
                                        <p:attrNameLst>
                                          <p:attrName>style.visibility</p:attrName>
                                        </p:attrNameLst>
                                      </p:cBhvr>
                                      <p:to>
                                        <p:strVal val="visible"/>
                                      </p:to>
                                    </p:set>
                                    <p:anim calcmode="lin" valueType="num">
                                      <p:cBhvr additive="base">
                                        <p:cTn id="68" dur="500" fill="hold"/>
                                        <p:tgtEl>
                                          <p:spTgt spid="17"/>
                                        </p:tgtEl>
                                        <p:attrNameLst>
                                          <p:attrName>ppt_x</p:attrName>
                                        </p:attrNameLst>
                                      </p:cBhvr>
                                      <p:tavLst>
                                        <p:tav tm="0">
                                          <p:val>
                                            <p:strVal val="#ppt_x"/>
                                          </p:val>
                                        </p:tav>
                                        <p:tav tm="100000">
                                          <p:val>
                                            <p:strVal val="#ppt_x"/>
                                          </p:val>
                                        </p:tav>
                                      </p:tavLst>
                                    </p:anim>
                                    <p:anim calcmode="lin" valueType="num">
                                      <p:cBhvr additive="base">
                                        <p:cTn id="6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16"/>
                                        </p:tgtEl>
                                        <p:attrNameLst>
                                          <p:attrName>style.visibility</p:attrName>
                                        </p:attrNameLst>
                                      </p:cBhvr>
                                      <p:to>
                                        <p:strVal val="visible"/>
                                      </p:to>
                                    </p:set>
                                    <p:anim calcmode="lin" valueType="num">
                                      <p:cBhvr additive="base">
                                        <p:cTn id="74" dur="500" fill="hold"/>
                                        <p:tgtEl>
                                          <p:spTgt spid="16"/>
                                        </p:tgtEl>
                                        <p:attrNameLst>
                                          <p:attrName>ppt_x</p:attrName>
                                        </p:attrNameLst>
                                      </p:cBhvr>
                                      <p:tavLst>
                                        <p:tav tm="0">
                                          <p:val>
                                            <p:strVal val="#ppt_x"/>
                                          </p:val>
                                        </p:tav>
                                        <p:tav tm="100000">
                                          <p:val>
                                            <p:strVal val="#ppt_x"/>
                                          </p:val>
                                        </p:tav>
                                      </p:tavLst>
                                    </p:anim>
                                    <p:anim calcmode="lin" valueType="num">
                                      <p:cBhvr additive="base">
                                        <p:cTn id="7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nodeType="clickEffect">
                                  <p:stCondLst>
                                    <p:cond delay="0"/>
                                  </p:stCondLst>
                                  <p:childTnLst>
                                    <p:set>
                                      <p:cBhvr>
                                        <p:cTn id="79" dur="1" fill="hold">
                                          <p:stCondLst>
                                            <p:cond delay="0"/>
                                          </p:stCondLst>
                                        </p:cTn>
                                        <p:tgtEl>
                                          <p:spTgt spid="15"/>
                                        </p:tgtEl>
                                        <p:attrNameLst>
                                          <p:attrName>style.visibility</p:attrName>
                                        </p:attrNameLst>
                                      </p:cBhvr>
                                      <p:to>
                                        <p:strVal val="visible"/>
                                      </p:to>
                                    </p:set>
                                    <p:anim calcmode="lin" valueType="num">
                                      <p:cBhvr additive="base">
                                        <p:cTn id="80" dur="500" fill="hold"/>
                                        <p:tgtEl>
                                          <p:spTgt spid="15"/>
                                        </p:tgtEl>
                                        <p:attrNameLst>
                                          <p:attrName>ppt_x</p:attrName>
                                        </p:attrNameLst>
                                      </p:cBhvr>
                                      <p:tavLst>
                                        <p:tav tm="0">
                                          <p:val>
                                            <p:strVal val="#ppt_x"/>
                                          </p:val>
                                        </p:tav>
                                        <p:tav tm="100000">
                                          <p:val>
                                            <p:strVal val="#ppt_x"/>
                                          </p:val>
                                        </p:tav>
                                      </p:tavLst>
                                    </p:anim>
                                    <p:anim calcmode="lin" valueType="num">
                                      <p:cBhvr additive="base">
                                        <p:cTn id="8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01A346-EC56-7AA4-0639-B9EFF66E9ED2}"/>
              </a:ext>
            </a:extLst>
          </p:cNvPr>
          <p:cNvPicPr>
            <a:picLocks noChangeAspect="1"/>
          </p:cNvPicPr>
          <p:nvPr/>
        </p:nvPicPr>
        <p:blipFill>
          <a:blip r:embed="rId2"/>
          <a:stretch>
            <a:fillRect/>
          </a:stretch>
        </p:blipFill>
        <p:spPr>
          <a:xfrm>
            <a:off x="0" y="-1"/>
            <a:ext cx="5197642" cy="6976085"/>
          </a:xfrm>
          <a:prstGeom prst="rect">
            <a:avLst/>
          </a:prstGeom>
        </p:spPr>
      </p:pic>
      <p:sp>
        <p:nvSpPr>
          <p:cNvPr id="7" name="Content Placeholder 6">
            <a:extLst>
              <a:ext uri="{FF2B5EF4-FFF2-40B4-BE49-F238E27FC236}">
                <a16:creationId xmlns:a16="http://schemas.microsoft.com/office/drawing/2014/main" id="{2DF8D00A-D73D-A0CC-4163-10D337EDD7C0}"/>
              </a:ext>
            </a:extLst>
          </p:cNvPr>
          <p:cNvSpPr>
            <a:spLocks noGrp="1"/>
          </p:cNvSpPr>
          <p:nvPr>
            <p:ph idx="1"/>
          </p:nvPr>
        </p:nvSpPr>
        <p:spPr>
          <a:xfrm>
            <a:off x="5518484" y="344906"/>
            <a:ext cx="6569242" cy="5832058"/>
          </a:xfrm>
        </p:spPr>
        <p:txBody>
          <a:bodyPr/>
          <a:lstStyle/>
          <a:p>
            <a:r>
              <a:rPr lang="en-US" sz="2000" b="0" i="0" u="none" strike="noStrike" dirty="0">
                <a:solidFill>
                  <a:srgbClr val="4577BF"/>
                </a:solidFill>
                <a:effectLst/>
                <a:latin typeface="inherit"/>
              </a:rPr>
              <a:t>​</a:t>
            </a:r>
            <a:r>
              <a:rPr lang="en-US" sz="2000" b="0" i="0" dirty="0">
                <a:solidFill>
                  <a:srgbClr val="333333"/>
                </a:solidFill>
                <a:effectLst/>
                <a:latin typeface="Times New Roman" panose="02020603050405020304" pitchFamily="18" charset="0"/>
                <a:cs typeface="Times New Roman" panose="02020603050405020304" pitchFamily="18" charset="0"/>
              </a:rPr>
              <a:t>a person who is being taught how to do a particular job</a:t>
            </a:r>
          </a:p>
          <a:p>
            <a:r>
              <a:rPr lang="en-US" sz="2000" b="0" i="0" dirty="0">
                <a:solidFill>
                  <a:srgbClr val="333333"/>
                </a:solidFill>
                <a:effectLst/>
                <a:latin typeface="Times New Roman" panose="02020603050405020304" pitchFamily="18" charset="0"/>
                <a:cs typeface="Times New Roman" panose="02020603050405020304" pitchFamily="18" charset="0"/>
              </a:rPr>
              <a:t>to make yourself responsible for something and start doing it</a:t>
            </a:r>
          </a:p>
          <a:p>
            <a:r>
              <a:rPr lang="en-US" sz="2000" i="0" dirty="0">
                <a:solidFill>
                  <a:srgbClr val="202124"/>
                </a:solidFill>
                <a:effectLst/>
                <a:latin typeface="Times New Roman" panose="02020603050405020304" pitchFamily="18" charset="0"/>
                <a:cs typeface="Times New Roman" panose="02020603050405020304" pitchFamily="18" charset="0"/>
              </a:rPr>
              <a:t>A health care contact between the patient and the provider who is responsible for diagnosing and treating the patient.</a:t>
            </a:r>
            <a:endParaRPr lang="en-US" sz="2000" i="0" dirty="0">
              <a:solidFill>
                <a:srgbClr val="333333"/>
              </a:solidFill>
              <a:effectLst/>
              <a:latin typeface="Times New Roman" panose="02020603050405020304" pitchFamily="18" charset="0"/>
              <a:cs typeface="Times New Roman" panose="02020603050405020304" pitchFamily="18" charset="0"/>
            </a:endParaRPr>
          </a:p>
          <a:p>
            <a:endParaRPr lang="ar-IQ" dirty="0"/>
          </a:p>
        </p:txBody>
      </p:sp>
      <p:cxnSp>
        <p:nvCxnSpPr>
          <p:cNvPr id="9" name="Straight Connector 8">
            <a:extLst>
              <a:ext uri="{FF2B5EF4-FFF2-40B4-BE49-F238E27FC236}">
                <a16:creationId xmlns:a16="http://schemas.microsoft.com/office/drawing/2014/main" id="{280646B7-B5A0-782D-764E-F59EE63D465E}"/>
              </a:ext>
            </a:extLst>
          </p:cNvPr>
          <p:cNvCxnSpPr/>
          <p:nvPr/>
        </p:nvCxnSpPr>
        <p:spPr>
          <a:xfrm>
            <a:off x="264695" y="1267326"/>
            <a:ext cx="1122947"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06C50005-721C-6F8D-BACA-11120638BF93}"/>
              </a:ext>
            </a:extLst>
          </p:cNvPr>
          <p:cNvCxnSpPr>
            <a:cxnSpLocks/>
          </p:cNvCxnSpPr>
          <p:nvPr/>
        </p:nvCxnSpPr>
        <p:spPr>
          <a:xfrm>
            <a:off x="3441033" y="1267326"/>
            <a:ext cx="1259304"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159085D4-0C06-7A60-9126-AF04AD02635F}"/>
              </a:ext>
            </a:extLst>
          </p:cNvPr>
          <p:cNvCxnSpPr>
            <a:cxnSpLocks/>
          </p:cNvCxnSpPr>
          <p:nvPr/>
        </p:nvCxnSpPr>
        <p:spPr>
          <a:xfrm>
            <a:off x="2743201" y="1564104"/>
            <a:ext cx="1548062"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58366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 calcmode="lin" valueType="num">
                                      <p:cBhvr additive="base">
                                        <p:cTn id="2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 calcmode="lin" valueType="num">
                                      <p:cBhvr additive="base">
                                        <p:cTn id="3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E77ED-025F-8471-0D04-37573B5E834B}"/>
              </a:ext>
            </a:extLst>
          </p:cNvPr>
          <p:cNvSpPr>
            <a:spLocks noGrp="1"/>
          </p:cNvSpPr>
          <p:nvPr>
            <p:ph idx="1"/>
          </p:nvPr>
        </p:nvSpPr>
        <p:spPr>
          <a:xfrm>
            <a:off x="5783178" y="317667"/>
            <a:ext cx="6224337" cy="6347828"/>
          </a:xfrm>
        </p:spPr>
        <p:txBody>
          <a:bodyPr/>
          <a:lstStyle/>
          <a:p>
            <a:r>
              <a:rPr lang="en-US" sz="2200" i="0" dirty="0">
                <a:solidFill>
                  <a:srgbClr val="202124"/>
                </a:solidFill>
                <a:effectLst/>
                <a:latin typeface="arial" panose="020B0604020202020204" pitchFamily="34" charset="0"/>
              </a:rPr>
              <a:t>to a satisfactory or acceptable extent.</a:t>
            </a:r>
          </a:p>
          <a:p>
            <a:r>
              <a:rPr lang="en-US" sz="2200" i="0" dirty="0">
                <a:solidFill>
                  <a:srgbClr val="202124"/>
                </a:solidFill>
                <a:effectLst/>
                <a:latin typeface="arial" panose="020B0604020202020204" pitchFamily="34" charset="0"/>
              </a:rPr>
              <a:t>the puncture of a vein as part of a medical procedure, typically to withdraw a blood sample or for an intravenous injection.</a:t>
            </a:r>
          </a:p>
          <a:p>
            <a:r>
              <a:rPr lang="en-US" sz="2200" i="0" dirty="0">
                <a:solidFill>
                  <a:srgbClr val="202124"/>
                </a:solidFill>
                <a:effectLst/>
                <a:latin typeface="arial" panose="020B0604020202020204" pitchFamily="34" charset="0"/>
              </a:rPr>
              <a:t>Intravenous (IV) cannulation</a:t>
            </a:r>
            <a:endParaRPr lang="en-US" sz="2200" dirty="0">
              <a:solidFill>
                <a:srgbClr val="202124"/>
              </a:solidFill>
              <a:latin typeface="arial" panose="020B0604020202020204" pitchFamily="34" charset="0"/>
            </a:endParaRPr>
          </a:p>
          <a:p>
            <a:r>
              <a:rPr lang="en-US" sz="2200" i="0" dirty="0">
                <a:solidFill>
                  <a:srgbClr val="202124"/>
                </a:solidFill>
                <a:effectLst/>
                <a:latin typeface="arial" panose="020B0604020202020204" pitchFamily="34" charset="0"/>
              </a:rPr>
              <a:t>Local anesthesia, also called local anesthetic, is usually a one-time injection of medicine that numbs a small area of the body.</a:t>
            </a:r>
          </a:p>
          <a:p>
            <a:r>
              <a:rPr lang="en-US" dirty="0"/>
              <a:t> </a:t>
            </a:r>
            <a:r>
              <a:rPr lang="en-US" sz="2200" dirty="0">
                <a:solidFill>
                  <a:srgbClr val="202124"/>
                </a:solidFill>
                <a:latin typeface="arial" panose="020B0604020202020204" pitchFamily="34" charset="0"/>
              </a:rPr>
              <a:t>is a special tube that carries food and medicine to the stomach through the nose.</a:t>
            </a:r>
          </a:p>
          <a:p>
            <a:endParaRPr lang="en-US" b="0" i="0" dirty="0">
              <a:solidFill>
                <a:srgbClr val="202124"/>
              </a:solidFill>
              <a:effectLst/>
              <a:latin typeface="arial" panose="020B0604020202020204" pitchFamily="34" charset="0"/>
            </a:endParaRPr>
          </a:p>
          <a:p>
            <a:endParaRPr lang="ar-IQ" dirty="0"/>
          </a:p>
        </p:txBody>
      </p:sp>
      <p:pic>
        <p:nvPicPr>
          <p:cNvPr id="5" name="Picture 4">
            <a:extLst>
              <a:ext uri="{FF2B5EF4-FFF2-40B4-BE49-F238E27FC236}">
                <a16:creationId xmlns:a16="http://schemas.microsoft.com/office/drawing/2014/main" id="{1E139FDC-B334-4B44-93CF-98824B2EAD4A}"/>
              </a:ext>
            </a:extLst>
          </p:cNvPr>
          <p:cNvPicPr>
            <a:picLocks noChangeAspect="1"/>
          </p:cNvPicPr>
          <p:nvPr/>
        </p:nvPicPr>
        <p:blipFill>
          <a:blip r:embed="rId2"/>
          <a:stretch>
            <a:fillRect/>
          </a:stretch>
        </p:blipFill>
        <p:spPr>
          <a:xfrm>
            <a:off x="-1" y="147638"/>
            <a:ext cx="4604085" cy="6653849"/>
          </a:xfrm>
          <a:prstGeom prst="rect">
            <a:avLst/>
          </a:prstGeom>
        </p:spPr>
      </p:pic>
      <p:cxnSp>
        <p:nvCxnSpPr>
          <p:cNvPr id="6" name="Straight Connector 5">
            <a:extLst>
              <a:ext uri="{FF2B5EF4-FFF2-40B4-BE49-F238E27FC236}">
                <a16:creationId xmlns:a16="http://schemas.microsoft.com/office/drawing/2014/main" id="{368EC1A8-57A4-84BB-60B9-A7ACF52BC112}"/>
              </a:ext>
            </a:extLst>
          </p:cNvPr>
          <p:cNvCxnSpPr>
            <a:cxnSpLocks/>
          </p:cNvCxnSpPr>
          <p:nvPr/>
        </p:nvCxnSpPr>
        <p:spPr>
          <a:xfrm>
            <a:off x="128705" y="5783904"/>
            <a:ext cx="1393971"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7" name="Straight Connector 6">
            <a:extLst>
              <a:ext uri="{FF2B5EF4-FFF2-40B4-BE49-F238E27FC236}">
                <a16:creationId xmlns:a16="http://schemas.microsoft.com/office/drawing/2014/main" id="{75120238-B03F-6A90-9559-23D78EDDFA7D}"/>
              </a:ext>
            </a:extLst>
          </p:cNvPr>
          <p:cNvCxnSpPr>
            <a:cxnSpLocks/>
          </p:cNvCxnSpPr>
          <p:nvPr/>
        </p:nvCxnSpPr>
        <p:spPr>
          <a:xfrm>
            <a:off x="1522676" y="5249522"/>
            <a:ext cx="1614807"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C75B9A53-A157-D5D1-602C-4264FF87D367}"/>
              </a:ext>
            </a:extLst>
          </p:cNvPr>
          <p:cNvCxnSpPr>
            <a:cxnSpLocks/>
          </p:cNvCxnSpPr>
          <p:nvPr/>
        </p:nvCxnSpPr>
        <p:spPr>
          <a:xfrm>
            <a:off x="1347537" y="1098884"/>
            <a:ext cx="1130968"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5DDAEB42-E544-A40E-3B0D-DC901093676E}"/>
              </a:ext>
            </a:extLst>
          </p:cNvPr>
          <p:cNvCxnSpPr>
            <a:cxnSpLocks/>
          </p:cNvCxnSpPr>
          <p:nvPr/>
        </p:nvCxnSpPr>
        <p:spPr>
          <a:xfrm>
            <a:off x="3200474" y="5249522"/>
            <a:ext cx="339680" cy="0"/>
          </a:xfrm>
          <a:prstGeom prst="line">
            <a:avLst/>
          </a:prstGeom>
          <a:ln w="38100">
            <a:solidFill>
              <a:srgbClr val="00B05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3099F966-E829-145B-BFBC-8760C6731E91}"/>
              </a:ext>
            </a:extLst>
          </p:cNvPr>
          <p:cNvCxnSpPr>
            <a:cxnSpLocks/>
          </p:cNvCxnSpPr>
          <p:nvPr/>
        </p:nvCxnSpPr>
        <p:spPr>
          <a:xfrm>
            <a:off x="2843168" y="5500077"/>
            <a:ext cx="554373"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E1CDC00C-DCF5-5E97-79E4-29314FD2B619}"/>
              </a:ext>
            </a:extLst>
          </p:cNvPr>
          <p:cNvCxnSpPr>
            <a:cxnSpLocks/>
          </p:cNvCxnSpPr>
          <p:nvPr/>
        </p:nvCxnSpPr>
        <p:spPr>
          <a:xfrm>
            <a:off x="550928" y="6665495"/>
            <a:ext cx="1927577"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85221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 calcmode="lin" valueType="num">
                                      <p:cBhvr additive="base">
                                        <p:cTn id="3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3" end="3"/>
                                            </p:txEl>
                                          </p:spTgt>
                                        </p:tgtEl>
                                        <p:attrNameLst>
                                          <p:attrName>style.visibility</p:attrName>
                                        </p:attrNameLst>
                                      </p:cBhvr>
                                      <p:to>
                                        <p:strVal val="visible"/>
                                      </p:to>
                                    </p:set>
                                    <p:anim calcmode="lin" valueType="num">
                                      <p:cBhvr additive="base">
                                        <p:cTn id="5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additive="base">
                                        <p:cTn id="61" dur="500" fill="hold"/>
                                        <p:tgtEl>
                                          <p:spTgt spid="9"/>
                                        </p:tgtEl>
                                        <p:attrNameLst>
                                          <p:attrName>ppt_x</p:attrName>
                                        </p:attrNameLst>
                                      </p:cBhvr>
                                      <p:tavLst>
                                        <p:tav tm="0">
                                          <p:val>
                                            <p:strVal val="#ppt_x"/>
                                          </p:val>
                                        </p:tav>
                                        <p:tav tm="100000">
                                          <p:val>
                                            <p:strVal val="#ppt_x"/>
                                          </p:val>
                                        </p:tav>
                                      </p:tavLst>
                                    </p:anim>
                                    <p:anim calcmode="lin" valueType="num">
                                      <p:cBhvr additive="base">
                                        <p:cTn id="6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4" end="4"/>
                                            </p:txEl>
                                          </p:spTgt>
                                        </p:tgtEl>
                                        <p:attrNameLst>
                                          <p:attrName>style.visibility</p:attrName>
                                        </p:attrNameLst>
                                      </p:cBhvr>
                                      <p:to>
                                        <p:strVal val="visible"/>
                                      </p:to>
                                    </p:set>
                                    <p:anim calcmode="lin" valueType="num">
                                      <p:cBhvr additive="base">
                                        <p:cTn id="6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2E3B09-5975-6D8E-BE86-0835DD7B7BB4}"/>
              </a:ext>
            </a:extLst>
          </p:cNvPr>
          <p:cNvSpPr>
            <a:spLocks noGrp="1"/>
          </p:cNvSpPr>
          <p:nvPr>
            <p:ph idx="1"/>
          </p:nvPr>
        </p:nvSpPr>
        <p:spPr>
          <a:xfrm>
            <a:off x="5994400" y="132862"/>
            <a:ext cx="5359400" cy="6044101"/>
          </a:xfrm>
        </p:spPr>
        <p:txBody>
          <a:bodyPr>
            <a:normAutofit/>
          </a:bodyPr>
          <a:lstStyle/>
          <a:p>
            <a:r>
              <a:rPr lang="en-US" sz="2200" i="0" dirty="0">
                <a:solidFill>
                  <a:srgbClr val="202124"/>
                </a:solidFill>
                <a:effectLst/>
                <a:latin typeface="Times New Roman" panose="02020603050405020304" pitchFamily="18" charset="0"/>
                <a:cs typeface="Times New Roman" panose="02020603050405020304" pitchFamily="18" charset="0"/>
              </a:rPr>
              <a:t>A thing joined or added to another thing, which is not an essential part thereof</a:t>
            </a:r>
          </a:p>
          <a:p>
            <a:r>
              <a:rPr lang="en-US" sz="2200" dirty="0">
                <a:latin typeface="Times New Roman" panose="02020603050405020304" pitchFamily="18" charset="0"/>
                <a:cs typeface="Times New Roman" panose="02020603050405020304" pitchFamily="18" charset="0"/>
              </a:rPr>
              <a:t> is a process where a healthcare provider inserts a tube through a person's mouth or nose, then down into their trachea (airway/windpipe). </a:t>
            </a:r>
          </a:p>
          <a:p>
            <a:r>
              <a:rPr lang="en-US" sz="2200" dirty="0">
                <a:latin typeface="Times New Roman" panose="02020603050405020304" pitchFamily="18" charset="0"/>
                <a:cs typeface="Times New Roman" panose="02020603050405020304" pitchFamily="18" charset="0"/>
              </a:rPr>
              <a:t>the inability to feel pain.</a:t>
            </a:r>
          </a:p>
          <a:p>
            <a:r>
              <a:rPr lang="en-US" sz="2200" dirty="0">
                <a:latin typeface="Times New Roman" panose="02020603050405020304" pitchFamily="18" charset="0"/>
                <a:cs typeface="Times New Roman" panose="02020603050405020304" pitchFamily="18" charset="0"/>
              </a:rPr>
              <a:t>is medically induced temporary depression of consciousness prior to procedures that cause pain or discomfort to patients</a:t>
            </a:r>
          </a:p>
          <a:p>
            <a:r>
              <a:rPr lang="en-US" sz="2200" dirty="0">
                <a:latin typeface="Times New Roman" panose="02020603050405020304" pitchFamily="18" charset="0"/>
                <a:cs typeface="Times New Roman" panose="02020603050405020304" pitchFamily="18" charset="0"/>
              </a:rPr>
              <a:t>preventing infection</a:t>
            </a:r>
            <a:endParaRPr lang="ar-IQ" sz="22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6C829377-16D7-F869-6889-FC5FC4A8B182}"/>
              </a:ext>
            </a:extLst>
          </p:cNvPr>
          <p:cNvPicPr>
            <a:picLocks noChangeAspect="1"/>
          </p:cNvPicPr>
          <p:nvPr/>
        </p:nvPicPr>
        <p:blipFill>
          <a:blip r:embed="rId2"/>
          <a:stretch>
            <a:fillRect/>
          </a:stretch>
        </p:blipFill>
        <p:spPr>
          <a:xfrm>
            <a:off x="-1" y="0"/>
            <a:ext cx="4966283" cy="6897615"/>
          </a:xfrm>
          <a:prstGeom prst="rect">
            <a:avLst/>
          </a:prstGeom>
        </p:spPr>
      </p:pic>
      <p:cxnSp>
        <p:nvCxnSpPr>
          <p:cNvPr id="4" name="Straight Connector 3">
            <a:extLst>
              <a:ext uri="{FF2B5EF4-FFF2-40B4-BE49-F238E27FC236}">
                <a16:creationId xmlns:a16="http://schemas.microsoft.com/office/drawing/2014/main" id="{EC3853E3-7265-9632-2A39-304F177C93FC}"/>
              </a:ext>
            </a:extLst>
          </p:cNvPr>
          <p:cNvCxnSpPr>
            <a:cxnSpLocks/>
          </p:cNvCxnSpPr>
          <p:nvPr/>
        </p:nvCxnSpPr>
        <p:spPr>
          <a:xfrm>
            <a:off x="293020" y="742256"/>
            <a:ext cx="996519"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6" name="Straight Connector 5">
            <a:extLst>
              <a:ext uri="{FF2B5EF4-FFF2-40B4-BE49-F238E27FC236}">
                <a16:creationId xmlns:a16="http://schemas.microsoft.com/office/drawing/2014/main" id="{B5FFA58D-198F-5954-5B40-FC3C19F783D5}"/>
              </a:ext>
            </a:extLst>
          </p:cNvPr>
          <p:cNvCxnSpPr>
            <a:cxnSpLocks/>
          </p:cNvCxnSpPr>
          <p:nvPr/>
        </p:nvCxnSpPr>
        <p:spPr>
          <a:xfrm>
            <a:off x="1891266" y="751100"/>
            <a:ext cx="1273965"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AEDF6E66-C282-4C34-A35F-DD4C9C728070}"/>
              </a:ext>
            </a:extLst>
          </p:cNvPr>
          <p:cNvCxnSpPr>
            <a:cxnSpLocks/>
          </p:cNvCxnSpPr>
          <p:nvPr/>
        </p:nvCxnSpPr>
        <p:spPr>
          <a:xfrm>
            <a:off x="2137451" y="4350084"/>
            <a:ext cx="1273965"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335813A3-66A1-4D46-799D-D0992C2C5374}"/>
              </a:ext>
            </a:extLst>
          </p:cNvPr>
          <p:cNvCxnSpPr>
            <a:cxnSpLocks/>
          </p:cNvCxnSpPr>
          <p:nvPr/>
        </p:nvCxnSpPr>
        <p:spPr>
          <a:xfrm>
            <a:off x="187513" y="4650976"/>
            <a:ext cx="1102026"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3EDDD06C-A38A-D8B9-C597-877512CA56B8}"/>
              </a:ext>
            </a:extLst>
          </p:cNvPr>
          <p:cNvCxnSpPr>
            <a:cxnSpLocks/>
          </p:cNvCxnSpPr>
          <p:nvPr/>
        </p:nvCxnSpPr>
        <p:spPr>
          <a:xfrm>
            <a:off x="1891266" y="4650976"/>
            <a:ext cx="883196"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03521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 calcmode="lin" valueType="num">
                                      <p:cBhvr additive="base">
                                        <p:cTn id="3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3" end="3"/>
                                            </p:txEl>
                                          </p:spTgt>
                                        </p:tgtEl>
                                        <p:attrNameLst>
                                          <p:attrName>style.visibility</p:attrName>
                                        </p:attrNameLst>
                                      </p:cBhvr>
                                      <p:to>
                                        <p:strVal val="visible"/>
                                      </p:to>
                                    </p:set>
                                    <p:anim calcmode="lin" valueType="num">
                                      <p:cBhvr additive="base">
                                        <p:cTn id="4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4" end="4"/>
                                            </p:txEl>
                                          </p:spTgt>
                                        </p:tgtEl>
                                        <p:attrNameLst>
                                          <p:attrName>style.visibility</p:attrName>
                                        </p:attrNameLst>
                                      </p:cBhvr>
                                      <p:to>
                                        <p:strVal val="visible"/>
                                      </p:to>
                                    </p:set>
                                    <p:anim calcmode="lin" valueType="num">
                                      <p:cBhvr additive="base">
                                        <p:cTn id="6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9314" y="823235"/>
            <a:ext cx="11872686" cy="57567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nSpc>
                <a:spcPct val="150000"/>
              </a:lnSpc>
              <a:buAutoNum type="arabicPeriod"/>
            </a:pPr>
            <a:r>
              <a:rPr lang="en-US" sz="2800" dirty="0">
                <a:solidFill>
                  <a:schemeClr val="accent1"/>
                </a:solidFill>
              </a:rPr>
              <a:t>Dermatologist</a:t>
            </a:r>
            <a:r>
              <a:rPr lang="en-US" sz="2800" dirty="0">
                <a:solidFill>
                  <a:schemeClr val="tx1"/>
                </a:solidFill>
              </a:rPr>
              <a:t>: a doctor who studies and treats skin diseases.</a:t>
            </a:r>
          </a:p>
          <a:p>
            <a:pPr marL="457200" indent="-457200">
              <a:lnSpc>
                <a:spcPct val="150000"/>
              </a:lnSpc>
              <a:buAutoNum type="arabicPeriod"/>
            </a:pPr>
            <a:r>
              <a:rPr lang="en-US" sz="2800" dirty="0">
                <a:solidFill>
                  <a:schemeClr val="accent2"/>
                </a:solidFill>
              </a:rPr>
              <a:t>Ophthalmologist</a:t>
            </a:r>
            <a:r>
              <a:rPr lang="en-US" sz="2800" dirty="0">
                <a:solidFill>
                  <a:schemeClr val="tx1"/>
                </a:solidFill>
              </a:rPr>
              <a:t>: a doctor who studies and treats the diseases of the eye.</a:t>
            </a:r>
          </a:p>
          <a:p>
            <a:pPr marL="457200" indent="-457200">
              <a:lnSpc>
                <a:spcPct val="150000"/>
              </a:lnSpc>
              <a:buAutoNum type="arabicPeriod"/>
            </a:pPr>
            <a:r>
              <a:rPr lang="en-US" sz="2800" dirty="0">
                <a:solidFill>
                  <a:srgbClr val="7030A0"/>
                </a:solidFill>
              </a:rPr>
              <a:t>Obstetrician</a:t>
            </a:r>
            <a:r>
              <a:rPr lang="en-US" sz="2800" dirty="0">
                <a:solidFill>
                  <a:schemeClr val="tx1"/>
                </a:solidFill>
              </a:rPr>
              <a:t>: a doctor who is trained in obstetrics (the birth of children).</a:t>
            </a:r>
          </a:p>
          <a:p>
            <a:pPr marL="457200" indent="-457200">
              <a:lnSpc>
                <a:spcPct val="150000"/>
              </a:lnSpc>
              <a:buAutoNum type="arabicPeriod"/>
            </a:pPr>
            <a:r>
              <a:rPr lang="en-US" sz="2800" dirty="0">
                <a:solidFill>
                  <a:srgbClr val="FF0000"/>
                </a:solidFill>
              </a:rPr>
              <a:t>Cardiologist</a:t>
            </a:r>
            <a:r>
              <a:rPr lang="en-US" sz="2800" dirty="0">
                <a:solidFill>
                  <a:schemeClr val="tx1"/>
                </a:solidFill>
              </a:rPr>
              <a:t>: a doctor who studies and treats heart diseases.</a:t>
            </a:r>
          </a:p>
          <a:p>
            <a:pPr marL="457200" indent="-457200">
              <a:buAutoNum type="arabicPeriod"/>
            </a:pPr>
            <a:r>
              <a:rPr lang="en-US" sz="2800" dirty="0">
                <a:solidFill>
                  <a:srgbClr val="C00000"/>
                </a:solidFill>
              </a:rPr>
              <a:t>Nephrologist</a:t>
            </a:r>
            <a:r>
              <a:rPr lang="en-US" sz="2800" dirty="0">
                <a:solidFill>
                  <a:schemeClr val="tx1"/>
                </a:solidFill>
              </a:rPr>
              <a:t>: a nephrologist focuses on kidney care and conditions that affect the kidneys.</a:t>
            </a:r>
          </a:p>
          <a:p>
            <a:pPr marL="457200" indent="-457200">
              <a:lnSpc>
                <a:spcPct val="150000"/>
              </a:lnSpc>
              <a:buAutoNum type="arabicPeriod"/>
            </a:pPr>
            <a:r>
              <a:rPr lang="en-US" sz="2800" dirty="0">
                <a:solidFill>
                  <a:srgbClr val="00B050"/>
                </a:solidFill>
              </a:rPr>
              <a:t>Otolaryngologist (ENT)</a:t>
            </a:r>
            <a:r>
              <a:rPr lang="en-US" sz="2800" dirty="0">
                <a:solidFill>
                  <a:schemeClr val="tx1"/>
                </a:solidFill>
              </a:rPr>
              <a:t>: a doctor who treats ear, nose and throat.</a:t>
            </a:r>
          </a:p>
          <a:p>
            <a:pPr marL="457200" indent="-457200">
              <a:lnSpc>
                <a:spcPct val="150000"/>
              </a:lnSpc>
              <a:buAutoNum type="arabicPeriod"/>
            </a:pPr>
            <a:r>
              <a:rPr lang="en-US" sz="2800" dirty="0">
                <a:solidFill>
                  <a:schemeClr val="accent1"/>
                </a:solidFill>
              </a:rPr>
              <a:t>Neurologist</a:t>
            </a:r>
            <a:r>
              <a:rPr lang="en-US" sz="2800" dirty="0">
                <a:solidFill>
                  <a:schemeClr val="tx1"/>
                </a:solidFill>
              </a:rPr>
              <a:t>: a doctor who studies and treats diseases of the nerves and brain.</a:t>
            </a:r>
          </a:p>
          <a:p>
            <a:pPr marL="457200" indent="-457200">
              <a:lnSpc>
                <a:spcPct val="150000"/>
              </a:lnSpc>
              <a:buFontTx/>
              <a:buAutoNum type="arabicPeriod"/>
            </a:pPr>
            <a:r>
              <a:rPr lang="en-US" sz="2800" dirty="0">
                <a:solidFill>
                  <a:schemeClr val="accent6">
                    <a:lumMod val="75000"/>
                  </a:schemeClr>
                </a:solidFill>
              </a:rPr>
              <a:t>Pediatrician</a:t>
            </a:r>
            <a:r>
              <a:rPr lang="en-US" sz="2800" dirty="0">
                <a:solidFill>
                  <a:schemeClr val="tx1"/>
                </a:solidFill>
              </a:rPr>
              <a:t>: a doctor who studies and treats the diseases of children.</a:t>
            </a:r>
          </a:p>
        </p:txBody>
      </p:sp>
      <p:sp>
        <p:nvSpPr>
          <p:cNvPr id="2" name="Title 1">
            <a:extLst>
              <a:ext uri="{FF2B5EF4-FFF2-40B4-BE49-F238E27FC236}">
                <a16:creationId xmlns:a16="http://schemas.microsoft.com/office/drawing/2014/main" id="{ACE6E6FD-FE30-1839-3D0E-D39AA54789A7}"/>
              </a:ext>
            </a:extLst>
          </p:cNvPr>
          <p:cNvSpPr>
            <a:spLocks noGrp="1"/>
          </p:cNvSpPr>
          <p:nvPr>
            <p:ph type="title"/>
          </p:nvPr>
        </p:nvSpPr>
        <p:spPr>
          <a:xfrm>
            <a:off x="977900" y="278037"/>
            <a:ext cx="10236200" cy="621846"/>
          </a:xfrm>
        </p:spPr>
        <p:txBody>
          <a:bodyPr>
            <a:noAutofit/>
          </a:bodyPr>
          <a:lstStyle/>
          <a:p>
            <a:pPr algn="ctr"/>
            <a:r>
              <a:rPr lang="en-US" sz="3600" b="1" dirty="0"/>
              <a:t>Specialist / Medical Specialist / Physician Specialist</a:t>
            </a:r>
            <a:endParaRPr lang="en-US" sz="3600" dirty="0"/>
          </a:p>
        </p:txBody>
      </p:sp>
    </p:spTree>
    <p:extLst>
      <p:ext uri="{BB962C8B-B14F-4D97-AF65-F5344CB8AC3E}">
        <p14:creationId xmlns:p14="http://schemas.microsoft.com/office/powerpoint/2010/main" val="289126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calcmode="lin" valueType="num">
                                      <p:cBhvr>
                                        <p:cTn id="22" dur="1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3" dur="1000" fill="hold"/>
                                        <p:tgtEl>
                                          <p:spTgt spid="4">
                                            <p:txEl>
                                              <p:pRg st="3" end="3"/>
                                            </p:txEl>
                                          </p:spTgt>
                                        </p:tgtEl>
                                        <p:attrNameLst>
                                          <p:attrName>ppt_h</p:attrName>
                                        </p:attrNameLst>
                                      </p:cBhvr>
                                      <p:tavLst>
                                        <p:tav tm="0">
                                          <p:val>
                                            <p:fltVal val="0"/>
                                          </p:val>
                                        </p:tav>
                                        <p:tav tm="100000">
                                          <p:val>
                                            <p:strVal val="#ppt_h"/>
                                          </p:val>
                                        </p:tav>
                                      </p:tavLst>
                                    </p:anim>
                                    <p:anim calcmode="lin" valueType="num">
                                      <p:cBhvr>
                                        <p:cTn id="24" dur="1000" fill="hold"/>
                                        <p:tgtEl>
                                          <p:spTgt spid="4">
                                            <p:txEl>
                                              <p:pRg st="3" end="3"/>
                                            </p:txEl>
                                          </p:spTgt>
                                        </p:tgtEl>
                                        <p:attrNameLst>
                                          <p:attrName>style.rotation</p:attrName>
                                        </p:attrNameLst>
                                      </p:cBhvr>
                                      <p:tavLst>
                                        <p:tav tm="0">
                                          <p:val>
                                            <p:fltVal val="90"/>
                                          </p:val>
                                        </p:tav>
                                        <p:tav tm="100000">
                                          <p:val>
                                            <p:fltVal val="0"/>
                                          </p:val>
                                        </p:tav>
                                      </p:tavLst>
                                    </p:anim>
                                    <p:animEffect transition="in" filter="fade">
                                      <p:cBhvr>
                                        <p:cTn id="25" dur="1000"/>
                                        <p:tgtEl>
                                          <p:spTgt spid="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fade">
                                      <p:cBhvr>
                                        <p:cTn id="30" dur="500"/>
                                        <p:tgtEl>
                                          <p:spTgt spid="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fade">
                                      <p:cBhvr>
                                        <p:cTn id="35" dur="1000"/>
                                        <p:tgtEl>
                                          <p:spTgt spid="4">
                                            <p:txEl>
                                              <p:pRg st="5" end="5"/>
                                            </p:txEl>
                                          </p:spTgt>
                                        </p:tgtEl>
                                      </p:cBhvr>
                                    </p:animEffect>
                                    <p:anim calcmode="lin" valueType="num">
                                      <p:cBhvr>
                                        <p:cTn id="36"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1000"/>
                                        <p:tgtEl>
                                          <p:spTgt spid="4">
                                            <p:txEl>
                                              <p:pRg st="6" end="6"/>
                                            </p:txEl>
                                          </p:spTgt>
                                        </p:tgtEl>
                                      </p:cBhvr>
                                    </p:animEffect>
                                    <p:anim calcmode="lin" valueType="num">
                                      <p:cBhvr>
                                        <p:cTn id="4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Effect transition="in" filter="fade">
                                      <p:cBhvr>
                                        <p:cTn id="49" dur="1000"/>
                                        <p:tgtEl>
                                          <p:spTgt spid="4">
                                            <p:txEl>
                                              <p:pRg st="7" end="7"/>
                                            </p:txEl>
                                          </p:spTgt>
                                        </p:tgtEl>
                                      </p:cBhvr>
                                    </p:animEffect>
                                    <p:anim calcmode="lin" valueType="num">
                                      <p:cBhvr>
                                        <p:cTn id="50"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F4C2D6-6465-AF22-9480-BE463471039B}"/>
              </a:ext>
            </a:extLst>
          </p:cNvPr>
          <p:cNvPicPr>
            <a:picLocks noChangeAspect="1"/>
          </p:cNvPicPr>
          <p:nvPr/>
        </p:nvPicPr>
        <p:blipFill>
          <a:blip r:embed="rId2"/>
          <a:stretch>
            <a:fillRect/>
          </a:stretch>
        </p:blipFill>
        <p:spPr>
          <a:xfrm>
            <a:off x="692820" y="197222"/>
            <a:ext cx="7821051" cy="3854661"/>
          </a:xfrm>
          <a:prstGeom prst="rect">
            <a:avLst/>
          </a:prstGeom>
        </p:spPr>
      </p:pic>
      <p:cxnSp>
        <p:nvCxnSpPr>
          <p:cNvPr id="6" name="Straight Connector 5">
            <a:extLst>
              <a:ext uri="{FF2B5EF4-FFF2-40B4-BE49-F238E27FC236}">
                <a16:creationId xmlns:a16="http://schemas.microsoft.com/office/drawing/2014/main" id="{1B53FD69-8EB0-B53F-1E46-AEF27C27304C}"/>
              </a:ext>
            </a:extLst>
          </p:cNvPr>
          <p:cNvCxnSpPr>
            <a:cxnSpLocks/>
          </p:cNvCxnSpPr>
          <p:nvPr/>
        </p:nvCxnSpPr>
        <p:spPr>
          <a:xfrm>
            <a:off x="3410898" y="2534063"/>
            <a:ext cx="842320"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7" name="Straight Connector 6">
            <a:extLst>
              <a:ext uri="{FF2B5EF4-FFF2-40B4-BE49-F238E27FC236}">
                <a16:creationId xmlns:a16="http://schemas.microsoft.com/office/drawing/2014/main" id="{56C42D87-CE2A-73B8-09A0-9E09B0E4387D}"/>
              </a:ext>
            </a:extLst>
          </p:cNvPr>
          <p:cNvCxnSpPr>
            <a:cxnSpLocks/>
          </p:cNvCxnSpPr>
          <p:nvPr/>
        </p:nvCxnSpPr>
        <p:spPr>
          <a:xfrm>
            <a:off x="1638799" y="1814009"/>
            <a:ext cx="1112790"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94BE13EC-9E45-7A65-3DDD-2E8BAB9A97FF}"/>
              </a:ext>
            </a:extLst>
          </p:cNvPr>
          <p:cNvCxnSpPr>
            <a:cxnSpLocks/>
          </p:cNvCxnSpPr>
          <p:nvPr/>
        </p:nvCxnSpPr>
        <p:spPr>
          <a:xfrm>
            <a:off x="2862192" y="2903179"/>
            <a:ext cx="966132"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9F6AAC49-F9B7-26E3-EA9A-6DA95EAC3672}"/>
              </a:ext>
            </a:extLst>
          </p:cNvPr>
          <p:cNvCxnSpPr>
            <a:cxnSpLocks/>
          </p:cNvCxnSpPr>
          <p:nvPr/>
        </p:nvCxnSpPr>
        <p:spPr>
          <a:xfrm>
            <a:off x="3828324" y="4288761"/>
            <a:ext cx="1259304"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pic>
        <p:nvPicPr>
          <p:cNvPr id="12" name="Picture 11">
            <a:extLst>
              <a:ext uri="{FF2B5EF4-FFF2-40B4-BE49-F238E27FC236}">
                <a16:creationId xmlns:a16="http://schemas.microsoft.com/office/drawing/2014/main" id="{7595B170-DBC8-77BF-ADA6-B75DE1CFD09D}"/>
              </a:ext>
            </a:extLst>
          </p:cNvPr>
          <p:cNvPicPr>
            <a:picLocks noChangeAspect="1"/>
          </p:cNvPicPr>
          <p:nvPr/>
        </p:nvPicPr>
        <p:blipFill>
          <a:blip r:embed="rId3"/>
          <a:stretch>
            <a:fillRect/>
          </a:stretch>
        </p:blipFill>
        <p:spPr>
          <a:xfrm>
            <a:off x="692820" y="3952319"/>
            <a:ext cx="7815283" cy="2806117"/>
          </a:xfrm>
          <a:prstGeom prst="rect">
            <a:avLst/>
          </a:prstGeom>
        </p:spPr>
      </p:pic>
      <p:cxnSp>
        <p:nvCxnSpPr>
          <p:cNvPr id="19" name="Straight Connector 18">
            <a:extLst>
              <a:ext uri="{FF2B5EF4-FFF2-40B4-BE49-F238E27FC236}">
                <a16:creationId xmlns:a16="http://schemas.microsoft.com/office/drawing/2014/main" id="{C027D416-60FF-F731-7D14-93F27D20651C}"/>
              </a:ext>
            </a:extLst>
          </p:cNvPr>
          <p:cNvCxnSpPr>
            <a:cxnSpLocks/>
          </p:cNvCxnSpPr>
          <p:nvPr/>
        </p:nvCxnSpPr>
        <p:spPr>
          <a:xfrm>
            <a:off x="6965807" y="3246428"/>
            <a:ext cx="1054068"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1" name="Straight Connector 20">
            <a:extLst>
              <a:ext uri="{FF2B5EF4-FFF2-40B4-BE49-F238E27FC236}">
                <a16:creationId xmlns:a16="http://schemas.microsoft.com/office/drawing/2014/main" id="{7C4565A5-6559-A126-A660-1DA38DD62E80}"/>
              </a:ext>
            </a:extLst>
          </p:cNvPr>
          <p:cNvCxnSpPr>
            <a:cxnSpLocks/>
          </p:cNvCxnSpPr>
          <p:nvPr/>
        </p:nvCxnSpPr>
        <p:spPr>
          <a:xfrm>
            <a:off x="4935671" y="4859212"/>
            <a:ext cx="659786"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4" name="Straight Connector 23">
            <a:extLst>
              <a:ext uri="{FF2B5EF4-FFF2-40B4-BE49-F238E27FC236}">
                <a16:creationId xmlns:a16="http://schemas.microsoft.com/office/drawing/2014/main" id="{E3041FAE-17A8-8576-3BC0-032BDAD6EDA0}"/>
              </a:ext>
            </a:extLst>
          </p:cNvPr>
          <p:cNvCxnSpPr>
            <a:cxnSpLocks/>
          </p:cNvCxnSpPr>
          <p:nvPr/>
        </p:nvCxnSpPr>
        <p:spPr>
          <a:xfrm>
            <a:off x="4782498" y="5253494"/>
            <a:ext cx="687124"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6" name="Straight Connector 25">
            <a:extLst>
              <a:ext uri="{FF2B5EF4-FFF2-40B4-BE49-F238E27FC236}">
                <a16:creationId xmlns:a16="http://schemas.microsoft.com/office/drawing/2014/main" id="{B4640B0A-2512-D01D-B211-8F04140FFFE3}"/>
              </a:ext>
            </a:extLst>
          </p:cNvPr>
          <p:cNvCxnSpPr>
            <a:cxnSpLocks/>
          </p:cNvCxnSpPr>
          <p:nvPr/>
        </p:nvCxnSpPr>
        <p:spPr>
          <a:xfrm>
            <a:off x="5011172" y="6100782"/>
            <a:ext cx="1406406"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53771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additive="base">
                                        <p:cTn id="49" dur="500" fill="hold"/>
                                        <p:tgtEl>
                                          <p:spTgt spid="26"/>
                                        </p:tgtEl>
                                        <p:attrNameLst>
                                          <p:attrName>ppt_x</p:attrName>
                                        </p:attrNameLst>
                                      </p:cBhvr>
                                      <p:tavLst>
                                        <p:tav tm="0">
                                          <p:val>
                                            <p:strVal val="#ppt_x"/>
                                          </p:val>
                                        </p:tav>
                                        <p:tav tm="100000">
                                          <p:val>
                                            <p:strVal val="#ppt_x"/>
                                          </p:val>
                                        </p:tav>
                                      </p:tavLst>
                                    </p:anim>
                                    <p:anim calcmode="lin" valueType="num">
                                      <p:cBhvr additive="base">
                                        <p:cTn id="5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73F57-C9EC-2801-E43C-D591BBDFFAB9}"/>
              </a:ext>
            </a:extLst>
          </p:cNvPr>
          <p:cNvSpPr>
            <a:spLocks noGrp="1"/>
          </p:cNvSpPr>
          <p:nvPr>
            <p:ph type="title"/>
          </p:nvPr>
        </p:nvSpPr>
        <p:spPr>
          <a:xfrm>
            <a:off x="838200" y="365125"/>
            <a:ext cx="10250714" cy="868589"/>
          </a:xfrm>
        </p:spPr>
        <p:txBody>
          <a:bodyPr>
            <a:normAutofit/>
          </a:bodyPr>
          <a:lstStyle/>
          <a:p>
            <a:pPr algn="ctr"/>
            <a:r>
              <a:rPr lang="en-US" sz="3600" dirty="0"/>
              <a:t>What is DOPS?</a:t>
            </a:r>
          </a:p>
        </p:txBody>
      </p:sp>
      <p:sp>
        <p:nvSpPr>
          <p:cNvPr id="3" name="Content Placeholder 2">
            <a:extLst>
              <a:ext uri="{FF2B5EF4-FFF2-40B4-BE49-F238E27FC236}">
                <a16:creationId xmlns:a16="http://schemas.microsoft.com/office/drawing/2014/main" id="{C216BD9D-DE3E-4A28-5B65-0A0120561BE4}"/>
              </a:ext>
            </a:extLst>
          </p:cNvPr>
          <p:cNvSpPr>
            <a:spLocks noGrp="1"/>
          </p:cNvSpPr>
          <p:nvPr>
            <p:ph idx="1"/>
          </p:nvPr>
        </p:nvSpPr>
        <p:spPr>
          <a:xfrm>
            <a:off x="711200" y="1494971"/>
            <a:ext cx="10642600" cy="4681992"/>
          </a:xfrm>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DOPS is a method used to give medical trainees feedback on how well they perform important clinical procedures. The purpose is to improve their skills and ensure they can do these procedures safely and correctly.</a:t>
            </a:r>
          </a:p>
          <a:p>
            <a:pPr marL="0" indent="0">
              <a:buNone/>
            </a:pPr>
            <a:r>
              <a:rPr lang="en-US" sz="2400" dirty="0">
                <a:latin typeface="Times New Roman" panose="02020603050405020304" pitchFamily="18" charset="0"/>
                <a:cs typeface="Times New Roman" panose="02020603050405020304" pitchFamily="18" charset="0"/>
              </a:rPr>
              <a:t>Each trainee must perform 4 to 6 procedures throughout the year.</a:t>
            </a:r>
          </a:p>
          <a:p>
            <a:pPr marL="0" indent="0">
              <a:buNone/>
            </a:pPr>
            <a:r>
              <a:rPr lang="en-US" sz="2400" dirty="0">
                <a:latin typeface="Times New Roman" panose="02020603050405020304" pitchFamily="18" charset="0"/>
                <a:cs typeface="Times New Roman" panose="02020603050405020304" pitchFamily="18" charset="0"/>
              </a:rPr>
              <a:t>Each procedure must be observed by a different supervisor, such as a senior doctor or experienced nurse.</a:t>
            </a:r>
          </a:p>
          <a:p>
            <a:pPr marL="0" indent="0">
              <a:buNone/>
            </a:pPr>
            <a:r>
              <a:rPr lang="en-US" sz="2400" dirty="0">
                <a:latin typeface="Times New Roman" panose="02020603050405020304" pitchFamily="18" charset="0"/>
                <a:cs typeface="Times New Roman" panose="02020603050405020304" pitchFamily="18" charset="0"/>
              </a:rPr>
              <a:t>One DOPS session takes about 20 minutes: 15 minutes for watching the procedure, 5 minutes for giving feedback</a:t>
            </a:r>
          </a:p>
        </p:txBody>
      </p:sp>
    </p:spTree>
    <p:extLst>
      <p:ext uri="{BB962C8B-B14F-4D97-AF65-F5344CB8AC3E}">
        <p14:creationId xmlns:p14="http://schemas.microsoft.com/office/powerpoint/2010/main" val="674418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A0486-72F8-4FDD-881C-53BAD361FA21}"/>
              </a:ext>
            </a:extLst>
          </p:cNvPr>
          <p:cNvSpPr>
            <a:spLocks noGrp="1"/>
          </p:cNvSpPr>
          <p:nvPr>
            <p:ph type="title"/>
          </p:nvPr>
        </p:nvSpPr>
        <p:spPr>
          <a:xfrm>
            <a:off x="838200" y="138053"/>
            <a:ext cx="10515600" cy="734332"/>
          </a:xfrm>
        </p:spPr>
        <p:txBody>
          <a:bodyPr>
            <a:normAutofit/>
          </a:bodyPr>
          <a:lstStyle/>
          <a:p>
            <a:r>
              <a:rPr lang="en-US" sz="3600" dirty="0"/>
              <a:t>Listen. Match each instruction with a picture.</a:t>
            </a:r>
            <a:endParaRPr lang="ar-IQ" sz="3600" dirty="0"/>
          </a:p>
        </p:txBody>
      </p:sp>
      <p:pic>
        <p:nvPicPr>
          <p:cNvPr id="7" name="Picture 6">
            <a:extLst>
              <a:ext uri="{FF2B5EF4-FFF2-40B4-BE49-F238E27FC236}">
                <a16:creationId xmlns:a16="http://schemas.microsoft.com/office/drawing/2014/main" id="{88C68079-022F-4E3D-9783-9491667CE376}"/>
              </a:ext>
            </a:extLst>
          </p:cNvPr>
          <p:cNvPicPr>
            <a:picLocks noChangeAspect="1"/>
          </p:cNvPicPr>
          <p:nvPr/>
        </p:nvPicPr>
        <p:blipFill>
          <a:blip r:embed="rId4"/>
          <a:stretch>
            <a:fillRect/>
          </a:stretch>
        </p:blipFill>
        <p:spPr>
          <a:xfrm>
            <a:off x="402016" y="840467"/>
            <a:ext cx="2579660" cy="266781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5AA1517A-0457-4BCC-8B91-A9F0D46FAB39}"/>
              </a:ext>
            </a:extLst>
          </p:cNvPr>
          <p:cNvPicPr>
            <a:picLocks noChangeAspect="1"/>
          </p:cNvPicPr>
          <p:nvPr/>
        </p:nvPicPr>
        <p:blipFill>
          <a:blip r:embed="rId5"/>
          <a:stretch>
            <a:fillRect/>
          </a:stretch>
        </p:blipFill>
        <p:spPr>
          <a:xfrm>
            <a:off x="3381000" y="782255"/>
            <a:ext cx="2579661" cy="2726025"/>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6246E9C8-ACDA-4071-8C8B-A552FDA0E1E6}"/>
              </a:ext>
            </a:extLst>
          </p:cNvPr>
          <p:cNvPicPr>
            <a:picLocks noChangeAspect="1"/>
          </p:cNvPicPr>
          <p:nvPr/>
        </p:nvPicPr>
        <p:blipFill>
          <a:blip r:embed="rId6"/>
          <a:stretch>
            <a:fillRect/>
          </a:stretch>
        </p:blipFill>
        <p:spPr>
          <a:xfrm>
            <a:off x="6211614" y="836338"/>
            <a:ext cx="2591482" cy="2653714"/>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A3F91D65-2EED-4B6F-9079-EBFCB302F3AF}"/>
              </a:ext>
            </a:extLst>
          </p:cNvPr>
          <p:cNvPicPr>
            <a:picLocks noChangeAspect="1"/>
          </p:cNvPicPr>
          <p:nvPr/>
        </p:nvPicPr>
        <p:blipFill>
          <a:blip r:embed="rId7"/>
          <a:stretch>
            <a:fillRect/>
          </a:stretch>
        </p:blipFill>
        <p:spPr>
          <a:xfrm>
            <a:off x="9093563" y="1159327"/>
            <a:ext cx="2849327" cy="4539343"/>
          </a:xfrm>
          <a:prstGeom prst="rect">
            <a:avLst/>
          </a:prstGeom>
        </p:spPr>
      </p:pic>
      <p:pic>
        <p:nvPicPr>
          <p:cNvPr id="15" name="Picture 14">
            <a:extLst>
              <a:ext uri="{FF2B5EF4-FFF2-40B4-BE49-F238E27FC236}">
                <a16:creationId xmlns:a16="http://schemas.microsoft.com/office/drawing/2014/main" id="{FC0DC866-955D-48E7-9041-C8967BB26EE9}"/>
              </a:ext>
            </a:extLst>
          </p:cNvPr>
          <p:cNvPicPr>
            <a:picLocks noChangeAspect="1"/>
          </p:cNvPicPr>
          <p:nvPr/>
        </p:nvPicPr>
        <p:blipFill>
          <a:blip r:embed="rId8"/>
          <a:stretch>
            <a:fillRect/>
          </a:stretch>
        </p:blipFill>
        <p:spPr>
          <a:xfrm>
            <a:off x="487524" y="3568047"/>
            <a:ext cx="2094281" cy="3289953"/>
          </a:xfrm>
          <a:prstGeom prst="rect">
            <a:avLst/>
          </a:prstGeom>
        </p:spPr>
      </p:pic>
      <p:pic>
        <p:nvPicPr>
          <p:cNvPr id="17" name="Picture 16">
            <a:extLst>
              <a:ext uri="{FF2B5EF4-FFF2-40B4-BE49-F238E27FC236}">
                <a16:creationId xmlns:a16="http://schemas.microsoft.com/office/drawing/2014/main" id="{1FB36A36-4277-4EC7-9896-7B273B5AE4DE}"/>
              </a:ext>
            </a:extLst>
          </p:cNvPr>
          <p:cNvPicPr>
            <a:picLocks noChangeAspect="1"/>
          </p:cNvPicPr>
          <p:nvPr/>
        </p:nvPicPr>
        <p:blipFill>
          <a:blip r:embed="rId9"/>
          <a:stretch>
            <a:fillRect/>
          </a:stretch>
        </p:blipFill>
        <p:spPr>
          <a:xfrm>
            <a:off x="3101115" y="3752671"/>
            <a:ext cx="2735035" cy="2762615"/>
          </a:xfrm>
          <a:prstGeom prst="rect">
            <a:avLst/>
          </a:prstGeom>
        </p:spPr>
      </p:pic>
      <p:pic>
        <p:nvPicPr>
          <p:cNvPr id="23" name="Picture 22">
            <a:extLst>
              <a:ext uri="{FF2B5EF4-FFF2-40B4-BE49-F238E27FC236}">
                <a16:creationId xmlns:a16="http://schemas.microsoft.com/office/drawing/2014/main" id="{359C1321-8794-4036-9DFA-42E9D738B5B0}"/>
              </a:ext>
            </a:extLst>
          </p:cNvPr>
          <p:cNvPicPr>
            <a:picLocks noChangeAspect="1"/>
          </p:cNvPicPr>
          <p:nvPr/>
        </p:nvPicPr>
        <p:blipFill>
          <a:blip r:embed="rId10"/>
          <a:stretch>
            <a:fillRect/>
          </a:stretch>
        </p:blipFill>
        <p:spPr>
          <a:xfrm>
            <a:off x="6041793" y="3761089"/>
            <a:ext cx="2931123" cy="2786706"/>
          </a:xfrm>
          <a:prstGeom prst="rect">
            <a:avLst/>
          </a:prstGeom>
        </p:spPr>
      </p:pic>
      <p:pic>
        <p:nvPicPr>
          <p:cNvPr id="21" name="Picture 20">
            <a:extLst>
              <a:ext uri="{FF2B5EF4-FFF2-40B4-BE49-F238E27FC236}">
                <a16:creationId xmlns:a16="http://schemas.microsoft.com/office/drawing/2014/main" id="{3A627DD3-D4A8-4168-9FD1-76CB8D1CD12E}"/>
              </a:ext>
            </a:extLst>
          </p:cNvPr>
          <p:cNvPicPr>
            <a:picLocks noChangeAspect="1"/>
          </p:cNvPicPr>
          <p:nvPr/>
        </p:nvPicPr>
        <p:blipFill>
          <a:blip r:embed="rId11"/>
          <a:stretch>
            <a:fillRect/>
          </a:stretch>
        </p:blipFill>
        <p:spPr>
          <a:xfrm>
            <a:off x="6098387" y="3800057"/>
            <a:ext cx="762000" cy="714375"/>
          </a:xfrm>
          <a:prstGeom prst="rect">
            <a:avLst/>
          </a:prstGeom>
        </p:spPr>
      </p:pic>
      <p:pic>
        <p:nvPicPr>
          <p:cNvPr id="25" name="Picture 24">
            <a:extLst>
              <a:ext uri="{FF2B5EF4-FFF2-40B4-BE49-F238E27FC236}">
                <a16:creationId xmlns:a16="http://schemas.microsoft.com/office/drawing/2014/main" id="{BD561670-5CDB-4885-9B53-7546D74806BE}"/>
              </a:ext>
            </a:extLst>
          </p:cNvPr>
          <p:cNvPicPr>
            <a:picLocks noChangeAspect="1"/>
          </p:cNvPicPr>
          <p:nvPr/>
        </p:nvPicPr>
        <p:blipFill>
          <a:blip r:embed="rId12"/>
          <a:stretch>
            <a:fillRect/>
          </a:stretch>
        </p:blipFill>
        <p:spPr>
          <a:xfrm>
            <a:off x="447675" y="850899"/>
            <a:ext cx="781050" cy="723900"/>
          </a:xfrm>
          <a:prstGeom prst="rect">
            <a:avLst/>
          </a:prstGeom>
        </p:spPr>
      </p:pic>
      <p:pic>
        <p:nvPicPr>
          <p:cNvPr id="27" name="Picture 26">
            <a:extLst>
              <a:ext uri="{FF2B5EF4-FFF2-40B4-BE49-F238E27FC236}">
                <a16:creationId xmlns:a16="http://schemas.microsoft.com/office/drawing/2014/main" id="{7DFB400B-E54A-49D4-B42A-53F411A55E61}"/>
              </a:ext>
            </a:extLst>
          </p:cNvPr>
          <p:cNvPicPr>
            <a:picLocks noChangeAspect="1"/>
          </p:cNvPicPr>
          <p:nvPr/>
        </p:nvPicPr>
        <p:blipFill>
          <a:blip r:embed="rId13"/>
          <a:stretch>
            <a:fillRect/>
          </a:stretch>
        </p:blipFill>
        <p:spPr>
          <a:xfrm>
            <a:off x="3455862" y="836338"/>
            <a:ext cx="762000" cy="704850"/>
          </a:xfrm>
          <a:prstGeom prst="rect">
            <a:avLst/>
          </a:prstGeom>
        </p:spPr>
      </p:pic>
      <p:pic>
        <p:nvPicPr>
          <p:cNvPr id="29" name="Picture 28">
            <a:extLst>
              <a:ext uri="{FF2B5EF4-FFF2-40B4-BE49-F238E27FC236}">
                <a16:creationId xmlns:a16="http://schemas.microsoft.com/office/drawing/2014/main" id="{DEF1EFD7-38E4-4EE4-A013-FCC9566C3A5C}"/>
              </a:ext>
            </a:extLst>
          </p:cNvPr>
          <p:cNvPicPr>
            <a:picLocks noChangeAspect="1"/>
          </p:cNvPicPr>
          <p:nvPr/>
        </p:nvPicPr>
        <p:blipFill>
          <a:blip r:embed="rId14"/>
          <a:stretch>
            <a:fillRect/>
          </a:stretch>
        </p:blipFill>
        <p:spPr>
          <a:xfrm>
            <a:off x="9111179" y="1188763"/>
            <a:ext cx="695325" cy="695325"/>
          </a:xfrm>
          <a:prstGeom prst="rect">
            <a:avLst/>
          </a:prstGeom>
        </p:spPr>
      </p:pic>
      <p:pic>
        <p:nvPicPr>
          <p:cNvPr id="31" name="Picture 30">
            <a:extLst>
              <a:ext uri="{FF2B5EF4-FFF2-40B4-BE49-F238E27FC236}">
                <a16:creationId xmlns:a16="http://schemas.microsoft.com/office/drawing/2014/main" id="{B3FFA1DE-38FD-46F9-A1FC-BC18A8F38DF8}"/>
              </a:ext>
            </a:extLst>
          </p:cNvPr>
          <p:cNvPicPr>
            <a:picLocks noChangeAspect="1"/>
          </p:cNvPicPr>
          <p:nvPr/>
        </p:nvPicPr>
        <p:blipFill>
          <a:blip r:embed="rId15"/>
          <a:stretch>
            <a:fillRect/>
          </a:stretch>
        </p:blipFill>
        <p:spPr>
          <a:xfrm>
            <a:off x="498897" y="3568047"/>
            <a:ext cx="704850" cy="714375"/>
          </a:xfrm>
          <a:prstGeom prst="rect">
            <a:avLst/>
          </a:prstGeom>
        </p:spPr>
      </p:pic>
      <p:pic>
        <p:nvPicPr>
          <p:cNvPr id="33" name="Picture 32">
            <a:extLst>
              <a:ext uri="{FF2B5EF4-FFF2-40B4-BE49-F238E27FC236}">
                <a16:creationId xmlns:a16="http://schemas.microsoft.com/office/drawing/2014/main" id="{C0AD6722-3973-4B30-8B71-C23E1D07E1E4}"/>
              </a:ext>
            </a:extLst>
          </p:cNvPr>
          <p:cNvPicPr>
            <a:picLocks noChangeAspect="1"/>
          </p:cNvPicPr>
          <p:nvPr/>
        </p:nvPicPr>
        <p:blipFill>
          <a:blip r:embed="rId16"/>
          <a:stretch>
            <a:fillRect/>
          </a:stretch>
        </p:blipFill>
        <p:spPr>
          <a:xfrm>
            <a:off x="6223752" y="872385"/>
            <a:ext cx="733425" cy="733425"/>
          </a:xfrm>
          <a:prstGeom prst="rect">
            <a:avLst/>
          </a:prstGeom>
        </p:spPr>
      </p:pic>
      <p:pic>
        <p:nvPicPr>
          <p:cNvPr id="35" name="Picture 34">
            <a:extLst>
              <a:ext uri="{FF2B5EF4-FFF2-40B4-BE49-F238E27FC236}">
                <a16:creationId xmlns:a16="http://schemas.microsoft.com/office/drawing/2014/main" id="{7241B757-A4F7-49CB-9CFC-4452B4BC58E1}"/>
              </a:ext>
            </a:extLst>
          </p:cNvPr>
          <p:cNvPicPr>
            <a:picLocks noChangeAspect="1"/>
          </p:cNvPicPr>
          <p:nvPr/>
        </p:nvPicPr>
        <p:blipFill>
          <a:blip r:embed="rId17"/>
          <a:stretch>
            <a:fillRect/>
          </a:stretch>
        </p:blipFill>
        <p:spPr>
          <a:xfrm>
            <a:off x="3184878" y="3800057"/>
            <a:ext cx="733425" cy="704850"/>
          </a:xfrm>
          <a:prstGeom prst="rect">
            <a:avLst/>
          </a:prstGeom>
        </p:spPr>
      </p:pic>
      <p:pic>
        <p:nvPicPr>
          <p:cNvPr id="3" name="14 Listening 2 - giving instructions">
            <a:hlinkClick r:id="" action="ppaction://media"/>
            <a:extLst>
              <a:ext uri="{FF2B5EF4-FFF2-40B4-BE49-F238E27FC236}">
                <a16:creationId xmlns:a16="http://schemas.microsoft.com/office/drawing/2014/main" id="{3665AB5D-35F8-4F41-948C-47152D6310B6}"/>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0650356" y="297951"/>
            <a:ext cx="568585" cy="4140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0591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fill="hold"/>
                                        <p:tgtEl>
                                          <p:spTgt spid="33"/>
                                        </p:tgtEl>
                                        <p:attrNameLst>
                                          <p:attrName>ppt_x</p:attrName>
                                        </p:attrNameLst>
                                      </p:cBhvr>
                                      <p:tavLst>
                                        <p:tav tm="0">
                                          <p:val>
                                            <p:strVal val="#ppt_x"/>
                                          </p:val>
                                        </p:tav>
                                        <p:tav tm="100000">
                                          <p:val>
                                            <p:strVal val="#ppt_x"/>
                                          </p:val>
                                        </p:tav>
                                      </p:tavLst>
                                    </p:anim>
                                    <p:anim calcmode="lin" valueType="num">
                                      <p:cBhvr additive="base">
                                        <p:cTn id="3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additive="base">
                                        <p:cTn id="37" dur="500" fill="hold"/>
                                        <p:tgtEl>
                                          <p:spTgt spid="35"/>
                                        </p:tgtEl>
                                        <p:attrNameLst>
                                          <p:attrName>ppt_x</p:attrName>
                                        </p:attrNameLst>
                                      </p:cBhvr>
                                      <p:tavLst>
                                        <p:tav tm="0">
                                          <p:val>
                                            <p:strVal val="#ppt_x"/>
                                          </p:val>
                                        </p:tav>
                                        <p:tav tm="100000">
                                          <p:val>
                                            <p:strVal val="#ppt_x"/>
                                          </p:val>
                                        </p:tav>
                                      </p:tavLst>
                                    </p:anim>
                                    <p:anim calcmode="lin" valueType="num">
                                      <p:cBhvr additive="base">
                                        <p:cTn id="3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3"/>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59604" fill="hold"/>
                                        <p:tgtEl>
                                          <p:spTgt spid="3"/>
                                        </p:tgtEl>
                                      </p:cBhvr>
                                    </p:cmd>
                                  </p:childTnLst>
                                </p:cTn>
                              </p:par>
                            </p:childTnLst>
                          </p:cTn>
                        </p:par>
                      </p:childTnLst>
                    </p:cTn>
                  </p:par>
                </p:childTnLst>
              </p:cTn>
              <p:nextCondLst>
                <p:cond evt="onClick" delay="0">
                  <p:tgtEl>
                    <p:spTgt spid="3"/>
                  </p:tgtEl>
                </p:cond>
              </p:nextCondLst>
            </p:seq>
            <p:audio>
              <p:cMediaNode vol="80000">
                <p:cTn id="50"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1477C-BA47-44F1-BFBA-2686613D10AA}"/>
              </a:ext>
            </a:extLst>
          </p:cNvPr>
          <p:cNvSpPr>
            <a:spLocks noGrp="1"/>
          </p:cNvSpPr>
          <p:nvPr>
            <p:ph type="title"/>
          </p:nvPr>
        </p:nvSpPr>
        <p:spPr/>
        <p:txBody>
          <a:bodyPr/>
          <a:lstStyle/>
          <a:p>
            <a:r>
              <a:rPr lang="en-US" dirty="0"/>
              <a:t>What procedure is shown in the picture?</a:t>
            </a:r>
            <a:endParaRPr lang="ar-IQ" dirty="0"/>
          </a:p>
        </p:txBody>
      </p:sp>
      <p:pic>
        <p:nvPicPr>
          <p:cNvPr id="5" name="Content Placeholder 4">
            <a:extLst>
              <a:ext uri="{FF2B5EF4-FFF2-40B4-BE49-F238E27FC236}">
                <a16:creationId xmlns:a16="http://schemas.microsoft.com/office/drawing/2014/main" id="{9498F758-90F9-498E-8C2E-44728EFA5BC6}"/>
              </a:ext>
            </a:extLst>
          </p:cNvPr>
          <p:cNvPicPr>
            <a:picLocks noGrp="1" noChangeAspect="1"/>
          </p:cNvPicPr>
          <p:nvPr>
            <p:ph idx="1"/>
          </p:nvPr>
        </p:nvPicPr>
        <p:blipFill>
          <a:blip r:embed="rId2"/>
          <a:stretch>
            <a:fillRect/>
          </a:stretch>
        </p:blipFill>
        <p:spPr>
          <a:xfrm>
            <a:off x="1021399" y="1690688"/>
            <a:ext cx="4466860" cy="4351338"/>
          </a:xfrm>
          <a:prstGeom prst="rect">
            <a:avLst/>
          </a:prstGeom>
          <a:ln>
            <a:noFill/>
          </a:ln>
          <a:effectLst>
            <a:softEdge rad="112500"/>
          </a:effectLst>
        </p:spPr>
      </p:pic>
      <p:sp>
        <p:nvSpPr>
          <p:cNvPr id="6" name="Rectangle: Rounded Corners 5">
            <a:extLst>
              <a:ext uri="{FF2B5EF4-FFF2-40B4-BE49-F238E27FC236}">
                <a16:creationId xmlns:a16="http://schemas.microsoft.com/office/drawing/2014/main" id="{AD828051-B752-4802-928A-0F444A74C4AA}"/>
              </a:ext>
            </a:extLst>
          </p:cNvPr>
          <p:cNvSpPr/>
          <p:nvPr/>
        </p:nvSpPr>
        <p:spPr>
          <a:xfrm>
            <a:off x="5510030" y="2318657"/>
            <a:ext cx="5954486" cy="2514600"/>
          </a:xfrm>
          <a:prstGeom prst="roundRect">
            <a:avLst/>
          </a:prstGeom>
          <a:noFill/>
          <a:ln>
            <a:noFill/>
          </a:ln>
        </p:spPr>
        <p:style>
          <a:lnRef idx="0">
            <a:scrgbClr r="0" g="0" b="0"/>
          </a:lnRef>
          <a:fillRef idx="0">
            <a:scrgbClr r="0" g="0" b="0"/>
          </a:fillRef>
          <a:effectRef idx="0">
            <a:scrgbClr r="0" g="0" b="0"/>
          </a:effectRef>
          <a:fontRef idx="minor">
            <a:schemeClr val="accent2"/>
          </a:fontRef>
        </p:style>
        <p:txBody>
          <a:bodyPr rtlCol="1" anchor="ctr"/>
          <a:lstStyle/>
          <a:p>
            <a:pPr marL="457200" indent="-457200">
              <a:buFont typeface="Arial" panose="020B0604020202020204" pitchFamily="34" charset="0"/>
              <a:buChar char="•"/>
            </a:pPr>
            <a:r>
              <a:rPr lang="en-US" sz="2800" b="1" i="0" dirty="0">
                <a:solidFill>
                  <a:srgbClr val="202124"/>
                </a:solidFill>
                <a:effectLst/>
                <a:latin typeface="arial" panose="020B0604020202020204" pitchFamily="34" charset="0"/>
              </a:rPr>
              <a:t>Intravenous</a:t>
            </a:r>
            <a:r>
              <a:rPr lang="en-US" sz="2800" b="0" i="0" dirty="0">
                <a:solidFill>
                  <a:srgbClr val="202124"/>
                </a:solidFill>
                <a:effectLst/>
                <a:latin typeface="arial" panose="020B0604020202020204" pitchFamily="34" charset="0"/>
              </a:rPr>
              <a:t> (</a:t>
            </a:r>
            <a:r>
              <a:rPr lang="en-US" sz="2800" b="1" i="0" dirty="0">
                <a:solidFill>
                  <a:srgbClr val="202124"/>
                </a:solidFill>
                <a:effectLst/>
                <a:latin typeface="arial" panose="020B0604020202020204" pitchFamily="34" charset="0"/>
              </a:rPr>
              <a:t>IV</a:t>
            </a:r>
            <a:r>
              <a:rPr lang="en-US" sz="2800" b="0" i="0" dirty="0">
                <a:solidFill>
                  <a:srgbClr val="202124"/>
                </a:solidFill>
                <a:effectLst/>
                <a:latin typeface="arial" panose="020B0604020202020204" pitchFamily="34" charset="0"/>
              </a:rPr>
              <a:t>) </a:t>
            </a:r>
            <a:r>
              <a:rPr lang="en-US" sz="2800" b="1" i="0" dirty="0">
                <a:solidFill>
                  <a:srgbClr val="202124"/>
                </a:solidFill>
                <a:effectLst/>
                <a:latin typeface="arial" panose="020B0604020202020204" pitchFamily="34" charset="0"/>
              </a:rPr>
              <a:t>cannulation</a:t>
            </a:r>
            <a:endParaRPr lang="en-US" sz="2800" dirty="0">
              <a:solidFill>
                <a:srgbClr val="202124"/>
              </a:solidFill>
              <a:latin typeface="arial" panose="020B0604020202020204" pitchFamily="34" charset="0"/>
            </a:endParaRPr>
          </a:p>
          <a:p>
            <a:pPr marL="457200" indent="-457200">
              <a:buFont typeface="Arial" panose="020B0604020202020204" pitchFamily="34" charset="0"/>
              <a:buChar char="•"/>
            </a:pPr>
            <a:r>
              <a:rPr lang="en-US" sz="2800" b="0" i="0" dirty="0">
                <a:solidFill>
                  <a:srgbClr val="202124"/>
                </a:solidFill>
                <a:effectLst/>
                <a:latin typeface="arial" panose="020B0604020202020204" pitchFamily="34" charset="0"/>
              </a:rPr>
              <a:t>It is a technique in which a </a:t>
            </a:r>
            <a:r>
              <a:rPr lang="en-US" sz="2800" b="1" i="0" dirty="0">
                <a:solidFill>
                  <a:srgbClr val="202124"/>
                </a:solidFill>
                <a:effectLst/>
                <a:latin typeface="arial" panose="020B0604020202020204" pitchFamily="34" charset="0"/>
              </a:rPr>
              <a:t>cannula</a:t>
            </a:r>
            <a:r>
              <a:rPr lang="en-US" sz="2800" b="0" i="0" dirty="0">
                <a:solidFill>
                  <a:srgbClr val="202124"/>
                </a:solidFill>
                <a:effectLst/>
                <a:latin typeface="arial" panose="020B0604020202020204" pitchFamily="34" charset="0"/>
              </a:rPr>
              <a:t> is placed inside a vein to provide venous access. </a:t>
            </a:r>
            <a:endParaRPr lang="ar-IQ" sz="2800" dirty="0"/>
          </a:p>
        </p:txBody>
      </p:sp>
    </p:spTree>
    <p:extLst>
      <p:ext uri="{BB962C8B-B14F-4D97-AF65-F5344CB8AC3E}">
        <p14:creationId xmlns:p14="http://schemas.microsoft.com/office/powerpoint/2010/main" val="239940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A46B3-9096-4A99-AC36-01FBF9836A27}"/>
              </a:ext>
            </a:extLst>
          </p:cNvPr>
          <p:cNvSpPr>
            <a:spLocks noGrp="1"/>
          </p:cNvSpPr>
          <p:nvPr>
            <p:ph type="title"/>
          </p:nvPr>
        </p:nvSpPr>
        <p:spPr/>
        <p:txBody>
          <a:bodyPr/>
          <a:lstStyle/>
          <a:p>
            <a:r>
              <a:rPr lang="en-US" dirty="0">
                <a:solidFill>
                  <a:schemeClr val="accent5">
                    <a:lumMod val="50000"/>
                  </a:schemeClr>
                </a:solidFill>
              </a:rPr>
              <a:t>Make a list of instructions you would give a patient to carry out the whole procedure.</a:t>
            </a:r>
            <a:endParaRPr lang="ar-IQ" dirty="0">
              <a:solidFill>
                <a:schemeClr val="accent5">
                  <a:lumMod val="50000"/>
                </a:schemeClr>
              </a:solidFill>
            </a:endParaRPr>
          </a:p>
        </p:txBody>
      </p:sp>
      <p:pic>
        <p:nvPicPr>
          <p:cNvPr id="5" name="Content Placeholder 4">
            <a:extLst>
              <a:ext uri="{FF2B5EF4-FFF2-40B4-BE49-F238E27FC236}">
                <a16:creationId xmlns:a16="http://schemas.microsoft.com/office/drawing/2014/main" id="{FDC4C9BE-8FB2-4BB6-B672-D157ECBA7067}"/>
              </a:ext>
            </a:extLst>
          </p:cNvPr>
          <p:cNvPicPr>
            <a:picLocks noGrp="1" noChangeAspect="1"/>
          </p:cNvPicPr>
          <p:nvPr>
            <p:ph idx="1"/>
          </p:nvPr>
        </p:nvPicPr>
        <p:blipFill>
          <a:blip r:embed="rId2"/>
          <a:stretch>
            <a:fillRect/>
          </a:stretch>
        </p:blipFill>
        <p:spPr>
          <a:xfrm>
            <a:off x="1072243" y="1819958"/>
            <a:ext cx="7429500" cy="619125"/>
          </a:xfrm>
          <a:prstGeom prst="rect">
            <a:avLst/>
          </a:prstGeom>
          <a:ln>
            <a:noFill/>
          </a:ln>
          <a:effectLst>
            <a:softEdge rad="112500"/>
          </a:effectLst>
        </p:spPr>
      </p:pic>
      <p:pic>
        <p:nvPicPr>
          <p:cNvPr id="7" name="Picture 6">
            <a:extLst>
              <a:ext uri="{FF2B5EF4-FFF2-40B4-BE49-F238E27FC236}">
                <a16:creationId xmlns:a16="http://schemas.microsoft.com/office/drawing/2014/main" id="{E73708E7-3D73-4C7E-8353-2A437931C9ED}"/>
              </a:ext>
            </a:extLst>
          </p:cNvPr>
          <p:cNvPicPr>
            <a:picLocks noChangeAspect="1"/>
          </p:cNvPicPr>
          <p:nvPr/>
        </p:nvPicPr>
        <p:blipFill>
          <a:blip r:embed="rId3"/>
          <a:stretch>
            <a:fillRect/>
          </a:stretch>
        </p:blipFill>
        <p:spPr>
          <a:xfrm>
            <a:off x="1072243" y="2523922"/>
            <a:ext cx="4219575" cy="523875"/>
          </a:xfrm>
          <a:prstGeom prst="rect">
            <a:avLst/>
          </a:prstGeom>
          <a:ln>
            <a:noFill/>
          </a:ln>
          <a:effectLst>
            <a:softEdge rad="112500"/>
          </a:effectLst>
        </p:spPr>
      </p:pic>
      <p:pic>
        <p:nvPicPr>
          <p:cNvPr id="13" name="Picture 12">
            <a:extLst>
              <a:ext uri="{FF2B5EF4-FFF2-40B4-BE49-F238E27FC236}">
                <a16:creationId xmlns:a16="http://schemas.microsoft.com/office/drawing/2014/main" id="{24D9309D-B823-446E-ADA6-534D8278B9B3}"/>
              </a:ext>
            </a:extLst>
          </p:cNvPr>
          <p:cNvPicPr>
            <a:picLocks noChangeAspect="1"/>
          </p:cNvPicPr>
          <p:nvPr/>
        </p:nvPicPr>
        <p:blipFill>
          <a:blip r:embed="rId4"/>
          <a:stretch>
            <a:fillRect/>
          </a:stretch>
        </p:blipFill>
        <p:spPr>
          <a:xfrm>
            <a:off x="1072243" y="3115316"/>
            <a:ext cx="8286750" cy="581025"/>
          </a:xfrm>
          <a:prstGeom prst="rect">
            <a:avLst/>
          </a:prstGeom>
          <a:ln>
            <a:noFill/>
          </a:ln>
          <a:effectLst>
            <a:softEdge rad="112500"/>
          </a:effectLst>
        </p:spPr>
      </p:pic>
      <p:pic>
        <p:nvPicPr>
          <p:cNvPr id="15" name="Picture 14">
            <a:extLst>
              <a:ext uri="{FF2B5EF4-FFF2-40B4-BE49-F238E27FC236}">
                <a16:creationId xmlns:a16="http://schemas.microsoft.com/office/drawing/2014/main" id="{720714AE-1C00-4F16-AD7D-4EAAB52C76DB}"/>
              </a:ext>
            </a:extLst>
          </p:cNvPr>
          <p:cNvPicPr>
            <a:picLocks noChangeAspect="1"/>
          </p:cNvPicPr>
          <p:nvPr/>
        </p:nvPicPr>
        <p:blipFill>
          <a:blip r:embed="rId5"/>
          <a:stretch>
            <a:fillRect/>
          </a:stretch>
        </p:blipFill>
        <p:spPr>
          <a:xfrm>
            <a:off x="1108301" y="3729373"/>
            <a:ext cx="9105900" cy="552450"/>
          </a:xfrm>
          <a:prstGeom prst="rect">
            <a:avLst/>
          </a:prstGeom>
          <a:ln>
            <a:noFill/>
          </a:ln>
          <a:effectLst>
            <a:softEdge rad="112500"/>
          </a:effectLst>
        </p:spPr>
      </p:pic>
      <p:pic>
        <p:nvPicPr>
          <p:cNvPr id="17" name="Picture 16">
            <a:extLst>
              <a:ext uri="{FF2B5EF4-FFF2-40B4-BE49-F238E27FC236}">
                <a16:creationId xmlns:a16="http://schemas.microsoft.com/office/drawing/2014/main" id="{56B8161A-BC27-4DA6-A1FB-C067B670133D}"/>
              </a:ext>
            </a:extLst>
          </p:cNvPr>
          <p:cNvPicPr>
            <a:picLocks noChangeAspect="1"/>
          </p:cNvPicPr>
          <p:nvPr/>
        </p:nvPicPr>
        <p:blipFill>
          <a:blip r:embed="rId6"/>
          <a:stretch>
            <a:fillRect/>
          </a:stretch>
        </p:blipFill>
        <p:spPr>
          <a:xfrm>
            <a:off x="1074964" y="4261863"/>
            <a:ext cx="8839200" cy="981075"/>
          </a:xfrm>
          <a:prstGeom prst="rect">
            <a:avLst/>
          </a:prstGeom>
          <a:ln>
            <a:noFill/>
          </a:ln>
          <a:effectLst>
            <a:softEdge rad="112500"/>
          </a:effectLst>
        </p:spPr>
      </p:pic>
      <p:pic>
        <p:nvPicPr>
          <p:cNvPr id="19" name="Picture 18">
            <a:extLst>
              <a:ext uri="{FF2B5EF4-FFF2-40B4-BE49-F238E27FC236}">
                <a16:creationId xmlns:a16="http://schemas.microsoft.com/office/drawing/2014/main" id="{4F39275F-B158-4C05-ABCE-65CF0B871572}"/>
              </a:ext>
            </a:extLst>
          </p:cNvPr>
          <p:cNvPicPr>
            <a:picLocks noChangeAspect="1"/>
          </p:cNvPicPr>
          <p:nvPr/>
        </p:nvPicPr>
        <p:blipFill>
          <a:blip r:embed="rId7"/>
          <a:stretch>
            <a:fillRect/>
          </a:stretch>
        </p:blipFill>
        <p:spPr>
          <a:xfrm>
            <a:off x="1072243" y="5236461"/>
            <a:ext cx="7210425" cy="581025"/>
          </a:xfrm>
          <a:prstGeom prst="rect">
            <a:avLst/>
          </a:prstGeom>
          <a:ln>
            <a:noFill/>
          </a:ln>
          <a:effectLst>
            <a:softEdge rad="112500"/>
          </a:effectLst>
        </p:spPr>
      </p:pic>
      <p:pic>
        <p:nvPicPr>
          <p:cNvPr id="21" name="Picture 20">
            <a:extLst>
              <a:ext uri="{FF2B5EF4-FFF2-40B4-BE49-F238E27FC236}">
                <a16:creationId xmlns:a16="http://schemas.microsoft.com/office/drawing/2014/main" id="{6D278EAB-5591-4796-9FF9-D1C241506A5D}"/>
              </a:ext>
            </a:extLst>
          </p:cNvPr>
          <p:cNvPicPr>
            <a:picLocks noChangeAspect="1"/>
          </p:cNvPicPr>
          <p:nvPr/>
        </p:nvPicPr>
        <p:blipFill>
          <a:blip r:embed="rId8"/>
          <a:stretch>
            <a:fillRect/>
          </a:stretch>
        </p:blipFill>
        <p:spPr>
          <a:xfrm>
            <a:off x="1072243" y="5902325"/>
            <a:ext cx="6619875" cy="590550"/>
          </a:xfrm>
          <a:prstGeom prst="rect">
            <a:avLst/>
          </a:prstGeom>
          <a:ln>
            <a:noFill/>
          </a:ln>
          <a:effectLst>
            <a:softEdge rad="112500"/>
          </a:effectLst>
        </p:spPr>
      </p:pic>
      <p:cxnSp>
        <p:nvCxnSpPr>
          <p:cNvPr id="23" name="Straight Connector 22">
            <a:extLst>
              <a:ext uri="{FF2B5EF4-FFF2-40B4-BE49-F238E27FC236}">
                <a16:creationId xmlns:a16="http://schemas.microsoft.com/office/drawing/2014/main" id="{25545DA2-958D-454B-BB24-92F31A7B6C51}"/>
              </a:ext>
            </a:extLst>
          </p:cNvPr>
          <p:cNvCxnSpPr/>
          <p:nvPr/>
        </p:nvCxnSpPr>
        <p:spPr>
          <a:xfrm flipH="1">
            <a:off x="8501743" y="4261863"/>
            <a:ext cx="1632857" cy="0"/>
          </a:xfrm>
          <a:prstGeom prst="line">
            <a:avLst/>
          </a:prstGeom>
        </p:spPr>
        <p:style>
          <a:lnRef idx="3">
            <a:schemeClr val="accent2"/>
          </a:lnRef>
          <a:fillRef idx="0">
            <a:schemeClr val="accent2"/>
          </a:fillRef>
          <a:effectRef idx="2">
            <a:schemeClr val="accent2"/>
          </a:effectRef>
          <a:fontRef idx="minor">
            <a:schemeClr val="tx1"/>
          </a:fontRef>
        </p:style>
      </p:cxnSp>
      <p:pic>
        <p:nvPicPr>
          <p:cNvPr id="25" name="Picture 24">
            <a:extLst>
              <a:ext uri="{FF2B5EF4-FFF2-40B4-BE49-F238E27FC236}">
                <a16:creationId xmlns:a16="http://schemas.microsoft.com/office/drawing/2014/main" id="{061160B9-1D66-4602-9FA0-D577EE553B51}"/>
              </a:ext>
            </a:extLst>
          </p:cNvPr>
          <p:cNvPicPr>
            <a:picLocks noChangeAspect="1"/>
          </p:cNvPicPr>
          <p:nvPr/>
        </p:nvPicPr>
        <p:blipFill>
          <a:blip r:embed="rId9"/>
          <a:stretch>
            <a:fillRect/>
          </a:stretch>
        </p:blipFill>
        <p:spPr>
          <a:xfrm>
            <a:off x="9501856" y="2129520"/>
            <a:ext cx="2766344" cy="1641495"/>
          </a:xfrm>
          <a:prstGeom prst="rect">
            <a:avLst/>
          </a:prstGeom>
          <a:ln>
            <a:noFill/>
          </a:ln>
          <a:effectLst>
            <a:softEdge rad="112500"/>
          </a:effectLst>
        </p:spPr>
      </p:pic>
      <p:cxnSp>
        <p:nvCxnSpPr>
          <p:cNvPr id="26" name="Straight Connector 25">
            <a:extLst>
              <a:ext uri="{FF2B5EF4-FFF2-40B4-BE49-F238E27FC236}">
                <a16:creationId xmlns:a16="http://schemas.microsoft.com/office/drawing/2014/main" id="{06E205D9-AC1B-4D29-8C2D-560596215FAC}"/>
              </a:ext>
            </a:extLst>
          </p:cNvPr>
          <p:cNvCxnSpPr>
            <a:cxnSpLocks/>
          </p:cNvCxnSpPr>
          <p:nvPr/>
        </p:nvCxnSpPr>
        <p:spPr>
          <a:xfrm flipH="1">
            <a:off x="2371714" y="6457149"/>
            <a:ext cx="915772"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8" name="Straight Connector 27">
            <a:extLst>
              <a:ext uri="{FF2B5EF4-FFF2-40B4-BE49-F238E27FC236}">
                <a16:creationId xmlns:a16="http://schemas.microsoft.com/office/drawing/2014/main" id="{FD9183D6-26DD-4348-9D29-D8B128CB58B1}"/>
              </a:ext>
            </a:extLst>
          </p:cNvPr>
          <p:cNvCxnSpPr>
            <a:cxnSpLocks/>
          </p:cNvCxnSpPr>
          <p:nvPr/>
        </p:nvCxnSpPr>
        <p:spPr>
          <a:xfrm flipH="1">
            <a:off x="3906600" y="6437298"/>
            <a:ext cx="1264114"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21339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ppt_x"/>
                                          </p:val>
                                        </p:tav>
                                        <p:tav tm="100000">
                                          <p:val>
                                            <p:strVal val="#ppt_x"/>
                                          </p:val>
                                        </p:tav>
                                      </p:tavLst>
                                    </p:anim>
                                    <p:anim calcmode="lin" valueType="num">
                                      <p:cBhvr additive="base">
                                        <p:cTn id="2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additive="base">
                                        <p:cTn id="54" dur="500" fill="hold"/>
                                        <p:tgtEl>
                                          <p:spTgt spid="26"/>
                                        </p:tgtEl>
                                        <p:attrNameLst>
                                          <p:attrName>ppt_x</p:attrName>
                                        </p:attrNameLst>
                                      </p:cBhvr>
                                      <p:tavLst>
                                        <p:tav tm="0">
                                          <p:val>
                                            <p:strVal val="#ppt_x"/>
                                          </p:val>
                                        </p:tav>
                                        <p:tav tm="100000">
                                          <p:val>
                                            <p:strVal val="#ppt_x"/>
                                          </p:val>
                                        </p:tav>
                                      </p:tavLst>
                                    </p:anim>
                                    <p:anim calcmode="lin" valueType="num">
                                      <p:cBhvr additive="base">
                                        <p:cTn id="5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28"/>
                                        </p:tgtEl>
                                        <p:attrNameLst>
                                          <p:attrName>style.visibility</p:attrName>
                                        </p:attrNameLst>
                                      </p:cBhvr>
                                      <p:to>
                                        <p:strVal val="visible"/>
                                      </p:to>
                                    </p:set>
                                    <p:anim calcmode="lin" valueType="num">
                                      <p:cBhvr additive="base">
                                        <p:cTn id="60" dur="500" fill="hold"/>
                                        <p:tgtEl>
                                          <p:spTgt spid="28"/>
                                        </p:tgtEl>
                                        <p:attrNameLst>
                                          <p:attrName>ppt_x</p:attrName>
                                        </p:attrNameLst>
                                      </p:cBhvr>
                                      <p:tavLst>
                                        <p:tav tm="0">
                                          <p:val>
                                            <p:strVal val="#ppt_x"/>
                                          </p:val>
                                        </p:tav>
                                        <p:tav tm="100000">
                                          <p:val>
                                            <p:strVal val="#ppt_x"/>
                                          </p:val>
                                        </p:tav>
                                      </p:tavLst>
                                    </p:anim>
                                    <p:anim calcmode="lin" valueType="num">
                                      <p:cBhvr additive="base">
                                        <p:cTn id="61"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BA769-40FF-4189-9519-558BF9972683}"/>
              </a:ext>
            </a:extLst>
          </p:cNvPr>
          <p:cNvSpPr>
            <a:spLocks noGrp="1"/>
          </p:cNvSpPr>
          <p:nvPr>
            <p:ph type="title"/>
          </p:nvPr>
        </p:nvSpPr>
        <p:spPr/>
        <p:txBody>
          <a:bodyPr/>
          <a:lstStyle/>
          <a:p>
            <a:pPr algn="ctr"/>
            <a:r>
              <a:rPr lang="en-US" b="1" dirty="0"/>
              <a:t>Language spot</a:t>
            </a:r>
            <a:br>
              <a:rPr lang="en-US" dirty="0"/>
            </a:br>
            <a:r>
              <a:rPr lang="en-US" dirty="0">
                <a:solidFill>
                  <a:schemeClr val="accent5">
                    <a:lumMod val="50000"/>
                  </a:schemeClr>
                </a:solidFill>
              </a:rPr>
              <a:t>Making polite requests to patients</a:t>
            </a:r>
            <a:endParaRPr lang="ar-IQ" dirty="0">
              <a:solidFill>
                <a:schemeClr val="accent5">
                  <a:lumMod val="50000"/>
                </a:schemeClr>
              </a:solidFill>
            </a:endParaRPr>
          </a:p>
        </p:txBody>
      </p:sp>
      <p:sp>
        <p:nvSpPr>
          <p:cNvPr id="12" name="Content Placeholder 11">
            <a:extLst>
              <a:ext uri="{FF2B5EF4-FFF2-40B4-BE49-F238E27FC236}">
                <a16:creationId xmlns:a16="http://schemas.microsoft.com/office/drawing/2014/main" id="{894A256D-AA58-411F-9056-3F73E436E6D0}"/>
              </a:ext>
            </a:extLst>
          </p:cNvPr>
          <p:cNvSpPr>
            <a:spLocks noGrp="1"/>
          </p:cNvSpPr>
          <p:nvPr>
            <p:ph idx="1"/>
          </p:nvPr>
        </p:nvSpPr>
        <p:spPr>
          <a:xfrm>
            <a:off x="2075770" y="5311775"/>
            <a:ext cx="7623402" cy="1095375"/>
          </a:xfrm>
        </p:spPr>
        <p:txBody>
          <a:bodyPr/>
          <a:lstStyle/>
          <a:p>
            <a:pPr marL="0" indent="0">
              <a:buNone/>
            </a:pPr>
            <a:r>
              <a:rPr lang="en-US" dirty="0">
                <a:solidFill>
                  <a:srgbClr val="C00000"/>
                </a:solidFill>
              </a:rPr>
              <a:t>Use </a:t>
            </a:r>
            <a:r>
              <a:rPr lang="en-US" b="1" dirty="0">
                <a:solidFill>
                  <a:srgbClr val="C00000"/>
                </a:solidFill>
              </a:rPr>
              <a:t>can</a:t>
            </a:r>
            <a:r>
              <a:rPr lang="en-US" dirty="0">
                <a:solidFill>
                  <a:srgbClr val="C00000"/>
                </a:solidFill>
              </a:rPr>
              <a:t> / </a:t>
            </a:r>
            <a:r>
              <a:rPr lang="en-US" b="1" dirty="0">
                <a:solidFill>
                  <a:srgbClr val="C00000"/>
                </a:solidFill>
              </a:rPr>
              <a:t>could</a:t>
            </a:r>
            <a:r>
              <a:rPr lang="en-US" dirty="0">
                <a:solidFill>
                  <a:srgbClr val="C00000"/>
                </a:solidFill>
              </a:rPr>
              <a:t> to make the instruction gentler by changing it into a </a:t>
            </a:r>
            <a:r>
              <a:rPr lang="en-US" b="1" dirty="0">
                <a:solidFill>
                  <a:srgbClr val="C00000"/>
                </a:solidFill>
              </a:rPr>
              <a:t>request</a:t>
            </a:r>
            <a:r>
              <a:rPr lang="en-US" dirty="0">
                <a:solidFill>
                  <a:srgbClr val="C00000"/>
                </a:solidFill>
              </a:rPr>
              <a:t>.</a:t>
            </a:r>
            <a:endParaRPr lang="ar-IQ" dirty="0">
              <a:solidFill>
                <a:srgbClr val="C00000"/>
              </a:solidFill>
            </a:endParaRPr>
          </a:p>
        </p:txBody>
      </p:sp>
      <p:pic>
        <p:nvPicPr>
          <p:cNvPr id="11" name="Picture 10">
            <a:extLst>
              <a:ext uri="{FF2B5EF4-FFF2-40B4-BE49-F238E27FC236}">
                <a16:creationId xmlns:a16="http://schemas.microsoft.com/office/drawing/2014/main" id="{B9035922-5D7F-43D4-8527-8B8BD7CEA5BA}"/>
              </a:ext>
            </a:extLst>
          </p:cNvPr>
          <p:cNvPicPr>
            <a:picLocks noChangeAspect="1"/>
          </p:cNvPicPr>
          <p:nvPr/>
        </p:nvPicPr>
        <p:blipFill>
          <a:blip r:embed="rId2"/>
          <a:stretch>
            <a:fillRect/>
          </a:stretch>
        </p:blipFill>
        <p:spPr>
          <a:xfrm>
            <a:off x="2075769" y="1690688"/>
            <a:ext cx="7343775" cy="3390900"/>
          </a:xfrm>
          <a:prstGeom prst="rect">
            <a:avLst/>
          </a:prstGeom>
          <a:ln>
            <a:noFill/>
          </a:ln>
          <a:effectLst>
            <a:softEdge rad="112500"/>
          </a:effectLst>
        </p:spPr>
      </p:pic>
    </p:spTree>
    <p:extLst>
      <p:ext uri="{BB962C8B-B14F-4D97-AF65-F5344CB8AC3E}">
        <p14:creationId xmlns:p14="http://schemas.microsoft.com/office/powerpoint/2010/main" val="38084973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1B3DEC37-7DC3-4909-96C8-A1443B960388}"/>
              </a:ext>
            </a:extLst>
          </p:cNvPr>
          <p:cNvSpPr>
            <a:spLocks noGrp="1"/>
          </p:cNvSpPr>
          <p:nvPr>
            <p:ph idx="1"/>
          </p:nvPr>
        </p:nvSpPr>
        <p:spPr>
          <a:xfrm>
            <a:off x="710784" y="911225"/>
            <a:ext cx="10515600" cy="4351338"/>
          </a:xfrm>
        </p:spPr>
        <p:txBody>
          <a:bodyPr/>
          <a:lstStyle/>
          <a:p>
            <a:pPr marL="0" indent="0">
              <a:buNone/>
            </a:pPr>
            <a:r>
              <a:rPr lang="en-US" b="1" dirty="0"/>
              <a:t>Can you </a:t>
            </a:r>
            <a:r>
              <a:rPr lang="en-US" dirty="0"/>
              <a:t>(</a:t>
            </a:r>
            <a:r>
              <a:rPr lang="en-US" b="1" dirty="0"/>
              <a:t>just</a:t>
            </a:r>
            <a:r>
              <a:rPr lang="en-US" dirty="0"/>
              <a:t>) + infinitive without to +(please)?</a:t>
            </a:r>
          </a:p>
          <a:p>
            <a:pPr marL="0" indent="0">
              <a:buNone/>
            </a:pPr>
            <a:r>
              <a:rPr lang="en-US" dirty="0"/>
              <a:t>Can you just clench your fist, please? </a:t>
            </a:r>
          </a:p>
          <a:p>
            <a:pPr marL="0" indent="0">
              <a:buNone/>
            </a:pPr>
            <a:r>
              <a:rPr lang="en-US" dirty="0"/>
              <a:t>Could you just clench your fist for me, please?</a:t>
            </a:r>
          </a:p>
          <a:p>
            <a:pPr marL="0" indent="0">
              <a:buNone/>
            </a:pPr>
            <a:endParaRPr lang="en-US" dirty="0"/>
          </a:p>
          <a:p>
            <a:pPr marL="0" indent="0">
              <a:buNone/>
            </a:pPr>
            <a:r>
              <a:rPr lang="en-US" dirty="0"/>
              <a:t>You can also use if you can/ could you just </a:t>
            </a:r>
          </a:p>
          <a:p>
            <a:pPr marL="0" indent="0">
              <a:buNone/>
            </a:pPr>
            <a:r>
              <a:rPr lang="en-US" dirty="0"/>
              <a:t>+ infinitive without to + (please)</a:t>
            </a:r>
            <a:endParaRPr lang="ar-IQ" dirty="0"/>
          </a:p>
        </p:txBody>
      </p:sp>
    </p:spTree>
    <p:extLst>
      <p:ext uri="{BB962C8B-B14F-4D97-AF65-F5344CB8AC3E}">
        <p14:creationId xmlns:p14="http://schemas.microsoft.com/office/powerpoint/2010/main" val="21473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F14BDD-C89D-4AA1-ACB4-F52309A30D48}"/>
              </a:ext>
            </a:extLst>
          </p:cNvPr>
          <p:cNvPicPr>
            <a:picLocks noChangeAspect="1"/>
          </p:cNvPicPr>
          <p:nvPr/>
        </p:nvPicPr>
        <p:blipFill>
          <a:blip r:embed="rId2"/>
          <a:stretch>
            <a:fillRect/>
          </a:stretch>
        </p:blipFill>
        <p:spPr>
          <a:xfrm>
            <a:off x="827504" y="750073"/>
            <a:ext cx="9392743" cy="5154803"/>
          </a:xfrm>
          <a:prstGeom prst="rect">
            <a:avLst/>
          </a:prstGeom>
          <a:ln>
            <a:noFill/>
          </a:ln>
          <a:effectLst>
            <a:softEdge rad="112500"/>
          </a:effectLst>
        </p:spPr>
      </p:pic>
      <p:cxnSp>
        <p:nvCxnSpPr>
          <p:cNvPr id="7" name="Straight Connector 6">
            <a:extLst>
              <a:ext uri="{FF2B5EF4-FFF2-40B4-BE49-F238E27FC236}">
                <a16:creationId xmlns:a16="http://schemas.microsoft.com/office/drawing/2014/main" id="{C6A289CA-E5E5-44CD-9819-3A32CA7CDD4D}"/>
              </a:ext>
            </a:extLst>
          </p:cNvPr>
          <p:cNvCxnSpPr/>
          <p:nvPr/>
        </p:nvCxnSpPr>
        <p:spPr>
          <a:xfrm>
            <a:off x="1911246" y="3204149"/>
            <a:ext cx="3297836"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966CF88C-D9C7-4C21-AC51-AE2727D324CC}"/>
              </a:ext>
            </a:extLst>
          </p:cNvPr>
          <p:cNvCxnSpPr>
            <a:cxnSpLocks/>
          </p:cNvCxnSpPr>
          <p:nvPr/>
        </p:nvCxnSpPr>
        <p:spPr>
          <a:xfrm>
            <a:off x="1911246" y="5724994"/>
            <a:ext cx="2478372"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301084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57476B-96B1-4389-AE42-1F0F4A31B0C7}"/>
              </a:ext>
            </a:extLst>
          </p:cNvPr>
          <p:cNvPicPr>
            <a:picLocks noChangeAspect="1"/>
          </p:cNvPicPr>
          <p:nvPr/>
        </p:nvPicPr>
        <p:blipFill>
          <a:blip r:embed="rId4"/>
          <a:stretch>
            <a:fillRect/>
          </a:stretch>
        </p:blipFill>
        <p:spPr>
          <a:xfrm>
            <a:off x="785149" y="428625"/>
            <a:ext cx="9191625" cy="6000750"/>
          </a:xfrm>
          <a:prstGeom prst="rect">
            <a:avLst/>
          </a:prstGeom>
          <a:ln>
            <a:noFill/>
          </a:ln>
          <a:effectLst>
            <a:softEdge rad="112500"/>
          </a:effectLst>
        </p:spPr>
      </p:pic>
      <p:pic>
        <p:nvPicPr>
          <p:cNvPr id="13" name="Picture 12">
            <a:extLst>
              <a:ext uri="{FF2B5EF4-FFF2-40B4-BE49-F238E27FC236}">
                <a16:creationId xmlns:a16="http://schemas.microsoft.com/office/drawing/2014/main" id="{1A172911-E07B-4EFC-B17C-89B31F863794}"/>
              </a:ext>
            </a:extLst>
          </p:cNvPr>
          <p:cNvPicPr>
            <a:picLocks noChangeAspect="1"/>
          </p:cNvPicPr>
          <p:nvPr/>
        </p:nvPicPr>
        <p:blipFill>
          <a:blip r:embed="rId5"/>
          <a:stretch>
            <a:fillRect/>
          </a:stretch>
        </p:blipFill>
        <p:spPr>
          <a:xfrm>
            <a:off x="2894652" y="3245315"/>
            <a:ext cx="1024515" cy="457373"/>
          </a:xfrm>
          <a:prstGeom prst="rect">
            <a:avLst/>
          </a:prstGeom>
          <a:ln>
            <a:noFill/>
          </a:ln>
          <a:effectLst>
            <a:softEdge rad="112500"/>
          </a:effectLst>
        </p:spPr>
      </p:pic>
      <p:pic>
        <p:nvPicPr>
          <p:cNvPr id="24" name="15 Listening 3 - Instructions">
            <a:hlinkClick r:id="" action="ppaction://media"/>
            <a:extLst>
              <a:ext uri="{FF2B5EF4-FFF2-40B4-BE49-F238E27FC236}">
                <a16:creationId xmlns:a16="http://schemas.microsoft.com/office/drawing/2014/main" id="{22EA3826-8B34-466E-A45D-E8ADB5B106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71613" y="5476530"/>
            <a:ext cx="521533" cy="5215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Rounded Corners 1">
            <a:extLst>
              <a:ext uri="{FF2B5EF4-FFF2-40B4-BE49-F238E27FC236}">
                <a16:creationId xmlns:a16="http://schemas.microsoft.com/office/drawing/2014/main" id="{C47E9166-7D2D-422D-9D7D-D3563BAB03AB}"/>
              </a:ext>
            </a:extLst>
          </p:cNvPr>
          <p:cNvSpPr/>
          <p:nvPr/>
        </p:nvSpPr>
        <p:spPr>
          <a:xfrm>
            <a:off x="2215226" y="1813643"/>
            <a:ext cx="2129179" cy="62146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1" anchor="ctr"/>
          <a:lstStyle/>
          <a:p>
            <a:pPr algn="ctr"/>
            <a:r>
              <a:rPr lang="en-US" sz="2200" dirty="0"/>
              <a:t>you just pop behind the</a:t>
            </a:r>
            <a:endParaRPr lang="ar-IQ" sz="2200" dirty="0"/>
          </a:p>
        </p:txBody>
      </p:sp>
      <p:sp>
        <p:nvSpPr>
          <p:cNvPr id="12" name="Rectangle: Rounded Corners 11">
            <a:extLst>
              <a:ext uri="{FF2B5EF4-FFF2-40B4-BE49-F238E27FC236}">
                <a16:creationId xmlns:a16="http://schemas.microsoft.com/office/drawing/2014/main" id="{C40E21A1-481B-4E71-B19C-6B011C430C16}"/>
              </a:ext>
            </a:extLst>
          </p:cNvPr>
          <p:cNvSpPr/>
          <p:nvPr/>
        </p:nvSpPr>
        <p:spPr>
          <a:xfrm>
            <a:off x="1488367" y="2787584"/>
            <a:ext cx="3837084" cy="29444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1" anchor="ctr"/>
          <a:lstStyle/>
          <a:p>
            <a:pPr algn="ctr"/>
            <a:r>
              <a:rPr lang="en-US" sz="2200" dirty="0"/>
              <a:t>could turn onto your tummy</a:t>
            </a:r>
            <a:endParaRPr lang="ar-IQ" sz="2200" dirty="0"/>
          </a:p>
        </p:txBody>
      </p:sp>
      <p:sp>
        <p:nvSpPr>
          <p:cNvPr id="14" name="Rectangle: Rounded Corners 13">
            <a:extLst>
              <a:ext uri="{FF2B5EF4-FFF2-40B4-BE49-F238E27FC236}">
                <a16:creationId xmlns:a16="http://schemas.microsoft.com/office/drawing/2014/main" id="{C88F1E55-A6A0-436E-AA07-32A1AD05F634}"/>
              </a:ext>
            </a:extLst>
          </p:cNvPr>
          <p:cNvSpPr/>
          <p:nvPr/>
        </p:nvSpPr>
        <p:spPr>
          <a:xfrm>
            <a:off x="2710301" y="3802630"/>
            <a:ext cx="1918542" cy="64692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1" anchor="ctr"/>
          <a:lstStyle/>
          <a:p>
            <a:pPr algn="ctr"/>
            <a:r>
              <a:rPr lang="en-US" sz="2200" dirty="0"/>
              <a:t>you to stand up for me</a:t>
            </a:r>
            <a:endParaRPr lang="ar-IQ" sz="2200" dirty="0"/>
          </a:p>
        </p:txBody>
      </p:sp>
      <p:sp>
        <p:nvSpPr>
          <p:cNvPr id="16" name="Rectangle: Rounded Corners 15">
            <a:extLst>
              <a:ext uri="{FF2B5EF4-FFF2-40B4-BE49-F238E27FC236}">
                <a16:creationId xmlns:a16="http://schemas.microsoft.com/office/drawing/2014/main" id="{502D55DE-8F54-49FB-8A9D-F8CF09F2E6D4}"/>
              </a:ext>
            </a:extLst>
          </p:cNvPr>
          <p:cNvSpPr/>
          <p:nvPr/>
        </p:nvSpPr>
        <p:spPr>
          <a:xfrm>
            <a:off x="2421313" y="4595045"/>
            <a:ext cx="2309498" cy="64692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1" anchor="ctr"/>
          <a:lstStyle/>
          <a:p>
            <a:pPr algn="ctr"/>
            <a:r>
              <a:rPr lang="en-US" sz="2000" dirty="0"/>
              <a:t>you just tilt your</a:t>
            </a:r>
            <a:endParaRPr lang="ar-IQ" sz="2000" dirty="0"/>
          </a:p>
        </p:txBody>
      </p:sp>
      <p:sp>
        <p:nvSpPr>
          <p:cNvPr id="18" name="Rectangle: Rounded Corners 17">
            <a:extLst>
              <a:ext uri="{FF2B5EF4-FFF2-40B4-BE49-F238E27FC236}">
                <a16:creationId xmlns:a16="http://schemas.microsoft.com/office/drawing/2014/main" id="{5D0ABE8C-2500-4F04-A30B-D7193A177805}"/>
              </a:ext>
            </a:extLst>
          </p:cNvPr>
          <p:cNvSpPr/>
          <p:nvPr/>
        </p:nvSpPr>
        <p:spPr>
          <a:xfrm>
            <a:off x="2894652" y="5241966"/>
            <a:ext cx="1642018" cy="36279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1" anchor="ctr"/>
          <a:lstStyle/>
          <a:p>
            <a:pPr algn="ctr"/>
            <a:r>
              <a:rPr lang="en-US" sz="2200" dirty="0"/>
              <a:t>make a</a:t>
            </a:r>
            <a:endParaRPr lang="ar-IQ" sz="2200" dirty="0"/>
          </a:p>
        </p:txBody>
      </p:sp>
      <p:sp>
        <p:nvSpPr>
          <p:cNvPr id="20" name="Rectangle: Rounded Corners 19">
            <a:extLst>
              <a:ext uri="{FF2B5EF4-FFF2-40B4-BE49-F238E27FC236}">
                <a16:creationId xmlns:a16="http://schemas.microsoft.com/office/drawing/2014/main" id="{7F516508-82D3-48B0-A856-B47A56DF54D3}"/>
              </a:ext>
            </a:extLst>
          </p:cNvPr>
          <p:cNvSpPr/>
          <p:nvPr/>
        </p:nvSpPr>
        <p:spPr>
          <a:xfrm>
            <a:off x="1834599" y="5659908"/>
            <a:ext cx="2120106" cy="76946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1" anchor="ctr"/>
          <a:lstStyle/>
          <a:p>
            <a:pPr algn="ctr"/>
            <a:r>
              <a:rPr lang="en-US" sz="2200" dirty="0"/>
              <a:t>‘d like you to keep nice and</a:t>
            </a:r>
            <a:endParaRPr lang="ar-IQ" sz="2200" dirty="0"/>
          </a:p>
        </p:txBody>
      </p:sp>
    </p:spTree>
    <p:extLst>
      <p:ext uri="{BB962C8B-B14F-4D97-AF65-F5344CB8AC3E}">
        <p14:creationId xmlns:p14="http://schemas.microsoft.com/office/powerpoint/2010/main" val="8436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ppt_x"/>
                                          </p:val>
                                        </p:tav>
                                        <p:tav tm="100000">
                                          <p:val>
                                            <p:strVal val="#ppt_x"/>
                                          </p:val>
                                        </p:tav>
                                      </p:tavLst>
                                    </p:anim>
                                    <p:anim calcmode="lin" valueType="num">
                                      <p:cBhvr additive="base">
                                        <p:cTn id="3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ppt_x"/>
                                          </p:val>
                                        </p:tav>
                                        <p:tav tm="100000">
                                          <p:val>
                                            <p:strVal val="#ppt_x"/>
                                          </p:val>
                                        </p:tav>
                                      </p:tavLst>
                                    </p:anim>
                                    <p:anim calcmode="lin" valueType="num">
                                      <p:cBhvr additive="base">
                                        <p:cTn id="4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4"/>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64739" fill="hold"/>
                                        <p:tgtEl>
                                          <p:spTgt spid="24"/>
                                        </p:tgtEl>
                                      </p:cBhvr>
                                    </p:cmd>
                                  </p:childTnLst>
                                </p:cTn>
                              </p:par>
                            </p:childTnLst>
                          </p:cTn>
                        </p:par>
                      </p:childTnLst>
                    </p:cTn>
                  </p:par>
                </p:childTnLst>
              </p:cTn>
              <p:nextCondLst>
                <p:cond evt="onClick" delay="0">
                  <p:tgtEl>
                    <p:spTgt spid="24"/>
                  </p:tgtEl>
                </p:cond>
              </p:nextCondLst>
            </p:seq>
            <p:audio>
              <p:cMediaNode vol="80000">
                <p:cTn id="49" fill="hold" display="0">
                  <p:stCondLst>
                    <p:cond delay="indefinite"/>
                  </p:stCondLst>
                  <p:endCondLst>
                    <p:cond evt="onStopAudio" delay="0">
                      <p:tgtEl>
                        <p:sldTgt/>
                      </p:tgtEl>
                    </p:cond>
                  </p:endCondLst>
                </p:cTn>
                <p:tgtEl>
                  <p:spTgt spid="24"/>
                </p:tgtEl>
              </p:cMediaNode>
            </p:audio>
          </p:childTnLst>
        </p:cTn>
      </p:par>
    </p:tnLst>
    <p:bldLst>
      <p:bldP spid="2" grpId="0"/>
      <p:bldP spid="12" grpId="0"/>
      <p:bldP spid="14" grpId="0"/>
      <p:bldP spid="16" grpId="0"/>
      <p:bldP spid="18" grpId="0"/>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C36B7C-5415-4B23-BC27-5E8D1C25F8F0}"/>
              </a:ext>
            </a:extLst>
          </p:cNvPr>
          <p:cNvPicPr>
            <a:picLocks noChangeAspect="1"/>
          </p:cNvPicPr>
          <p:nvPr/>
        </p:nvPicPr>
        <p:blipFill>
          <a:blip r:embed="rId2"/>
          <a:stretch>
            <a:fillRect/>
          </a:stretch>
        </p:blipFill>
        <p:spPr>
          <a:xfrm>
            <a:off x="790844" y="-27691"/>
            <a:ext cx="10610312" cy="6885691"/>
          </a:xfrm>
          <a:prstGeom prst="rect">
            <a:avLst/>
          </a:prstGeom>
          <a:ln>
            <a:noFill/>
          </a:ln>
          <a:effectLst>
            <a:softEdge rad="112500"/>
          </a:effectLst>
        </p:spPr>
      </p:pic>
      <p:sp>
        <p:nvSpPr>
          <p:cNvPr id="9" name="Content Placeholder 8">
            <a:extLst>
              <a:ext uri="{FF2B5EF4-FFF2-40B4-BE49-F238E27FC236}">
                <a16:creationId xmlns:a16="http://schemas.microsoft.com/office/drawing/2014/main" id="{9A738E7D-2F88-4DB1-94EF-E5901A39EA61}"/>
              </a:ext>
            </a:extLst>
          </p:cNvPr>
          <p:cNvSpPr>
            <a:spLocks noGrp="1"/>
          </p:cNvSpPr>
          <p:nvPr>
            <p:ph idx="1"/>
          </p:nvPr>
        </p:nvSpPr>
        <p:spPr>
          <a:xfrm>
            <a:off x="4919485" y="79271"/>
            <a:ext cx="6120771" cy="497850"/>
          </a:xfrm>
        </p:spPr>
        <p:txBody>
          <a:bodyPr/>
          <a:lstStyle/>
          <a:p>
            <a:pPr marL="0" indent="0">
              <a:buNone/>
            </a:pPr>
            <a:r>
              <a:rPr lang="en-US" dirty="0">
                <a:solidFill>
                  <a:srgbClr val="FF0000"/>
                </a:solidFill>
              </a:rPr>
              <a:t>Read the text and answer the question.</a:t>
            </a:r>
            <a:endParaRPr lang="ar-IQ" dirty="0">
              <a:solidFill>
                <a:srgbClr val="FF0000"/>
              </a:solidFill>
            </a:endParaRPr>
          </a:p>
        </p:txBody>
      </p:sp>
    </p:spTree>
    <p:extLst>
      <p:ext uri="{BB962C8B-B14F-4D97-AF65-F5344CB8AC3E}">
        <p14:creationId xmlns:p14="http://schemas.microsoft.com/office/powerpoint/2010/main" val="219262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5B472E-0DC1-4B35-B6C2-44DF5567E18F}"/>
              </a:ext>
            </a:extLst>
          </p:cNvPr>
          <p:cNvSpPr>
            <a:spLocks noGrp="1"/>
          </p:cNvSpPr>
          <p:nvPr>
            <p:ph idx="1"/>
          </p:nvPr>
        </p:nvSpPr>
        <p:spPr>
          <a:xfrm>
            <a:off x="601580" y="401053"/>
            <a:ext cx="11502188" cy="6312567"/>
          </a:xfrm>
        </p:spPr>
        <p:txBody>
          <a:bodyPr>
            <a:normAutofit/>
          </a:bodyPr>
          <a:lstStyle/>
          <a:p>
            <a:pPr marL="0" indent="0">
              <a:lnSpc>
                <a:spcPct val="150000"/>
              </a:lnSpc>
              <a:buNone/>
            </a:pPr>
            <a:r>
              <a:rPr lang="en-US" dirty="0">
                <a:solidFill>
                  <a:srgbClr val="92D050"/>
                </a:solidFill>
              </a:rPr>
              <a:t>9. Psychiatrist</a:t>
            </a:r>
            <a:r>
              <a:rPr lang="en-US" dirty="0"/>
              <a:t>: a doctor who studies and treats mental illnesses. </a:t>
            </a:r>
          </a:p>
          <a:p>
            <a:pPr marL="514350" indent="-514350">
              <a:lnSpc>
                <a:spcPct val="150000"/>
              </a:lnSpc>
              <a:buFont typeface="+mj-lt"/>
              <a:buAutoNum type="arabicPeriod" startAt="10"/>
            </a:pPr>
            <a:r>
              <a:rPr lang="en-US" dirty="0">
                <a:solidFill>
                  <a:schemeClr val="accent1">
                    <a:lumMod val="75000"/>
                  </a:schemeClr>
                </a:solidFill>
              </a:rPr>
              <a:t>Oncologist</a:t>
            </a:r>
            <a:r>
              <a:rPr lang="en-US" dirty="0">
                <a:solidFill>
                  <a:schemeClr val="tx1"/>
                </a:solidFill>
              </a:rPr>
              <a:t>: a doctor who studies and treats cancer in the body.</a:t>
            </a:r>
          </a:p>
          <a:p>
            <a:pPr marL="457200" indent="-457200">
              <a:lnSpc>
                <a:spcPct val="150000"/>
              </a:lnSpc>
              <a:buAutoNum type="arabicPeriod" startAt="10"/>
            </a:pPr>
            <a:r>
              <a:rPr lang="en-US" dirty="0">
                <a:solidFill>
                  <a:schemeClr val="tx1"/>
                </a:solidFill>
              </a:rPr>
              <a:t> </a:t>
            </a:r>
            <a:r>
              <a:rPr lang="en-US" dirty="0">
                <a:solidFill>
                  <a:srgbClr val="FF0000"/>
                </a:solidFill>
              </a:rPr>
              <a:t>Radiologist</a:t>
            </a:r>
            <a:r>
              <a:rPr lang="en-US" dirty="0">
                <a:solidFill>
                  <a:schemeClr val="tx1"/>
                </a:solidFill>
              </a:rPr>
              <a:t>: a doctor who is trained in radiology.</a:t>
            </a:r>
          </a:p>
          <a:p>
            <a:pPr marL="457200" indent="-457200">
              <a:lnSpc>
                <a:spcPct val="150000"/>
              </a:lnSpc>
              <a:buAutoNum type="arabicPeriod" startAt="10"/>
            </a:pPr>
            <a:r>
              <a:rPr lang="en-US" dirty="0"/>
              <a:t> </a:t>
            </a:r>
            <a:r>
              <a:rPr lang="en-US" dirty="0">
                <a:solidFill>
                  <a:srgbClr val="7030A0"/>
                </a:solidFill>
              </a:rPr>
              <a:t>Rheumatologist</a:t>
            </a:r>
            <a:r>
              <a:rPr lang="en-US" dirty="0">
                <a:solidFill>
                  <a:schemeClr val="tx1"/>
                </a:solidFill>
              </a:rPr>
              <a:t>: a doctor who diagnoses and treats rheumatic diseases.</a:t>
            </a:r>
          </a:p>
          <a:p>
            <a:pPr marL="457200" indent="-457200">
              <a:lnSpc>
                <a:spcPct val="150000"/>
              </a:lnSpc>
              <a:buAutoNum type="arabicPeriod" startAt="10"/>
            </a:pPr>
            <a:r>
              <a:rPr lang="en-US" dirty="0">
                <a:solidFill>
                  <a:schemeClr val="tx1"/>
                </a:solidFill>
              </a:rPr>
              <a:t> </a:t>
            </a:r>
            <a:r>
              <a:rPr lang="en-US" dirty="0">
                <a:solidFill>
                  <a:srgbClr val="C00000"/>
                </a:solidFill>
              </a:rPr>
              <a:t>Surgeon</a:t>
            </a:r>
            <a:r>
              <a:rPr lang="en-US" dirty="0">
                <a:solidFill>
                  <a:schemeClr val="tx1"/>
                </a:solidFill>
              </a:rPr>
              <a:t>: a doctor who is trained to perform surgery.</a:t>
            </a:r>
          </a:p>
          <a:p>
            <a:pPr marL="457200" indent="-457200">
              <a:lnSpc>
                <a:spcPct val="150000"/>
              </a:lnSpc>
              <a:buAutoNum type="arabicPeriod" startAt="10"/>
            </a:pPr>
            <a:r>
              <a:rPr lang="en-US" dirty="0">
                <a:solidFill>
                  <a:schemeClr val="tx1"/>
                </a:solidFill>
              </a:rPr>
              <a:t> </a:t>
            </a:r>
            <a:r>
              <a:rPr lang="en-US" dirty="0">
                <a:solidFill>
                  <a:srgbClr val="00B050"/>
                </a:solidFill>
              </a:rPr>
              <a:t>Anesthesiologist</a:t>
            </a:r>
            <a:r>
              <a:rPr lang="en-US" dirty="0">
                <a:solidFill>
                  <a:schemeClr val="tx1"/>
                </a:solidFill>
              </a:rPr>
              <a:t>: a doctor who studies the use of anesthetics.</a:t>
            </a:r>
          </a:p>
        </p:txBody>
      </p:sp>
    </p:spTree>
    <p:extLst>
      <p:ext uri="{BB962C8B-B14F-4D97-AF65-F5344CB8AC3E}">
        <p14:creationId xmlns:p14="http://schemas.microsoft.com/office/powerpoint/2010/main" val="27094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239EC0-6F1D-45AC-BEB7-2A7A0B8FF62A}"/>
              </a:ext>
            </a:extLst>
          </p:cNvPr>
          <p:cNvSpPr>
            <a:spLocks noGrp="1"/>
          </p:cNvSpPr>
          <p:nvPr>
            <p:ph idx="1"/>
          </p:nvPr>
        </p:nvSpPr>
        <p:spPr>
          <a:xfrm>
            <a:off x="5358984" y="59960"/>
            <a:ext cx="6755850" cy="6715593"/>
          </a:xfrm>
        </p:spPr>
        <p:txBody>
          <a:bodyPr>
            <a:normAutofit/>
          </a:bodyPr>
          <a:lstStyle/>
          <a:p>
            <a:pPr>
              <a:lnSpc>
                <a:spcPct val="150000"/>
              </a:lnSpc>
            </a:pPr>
            <a:r>
              <a:rPr lang="en-US" sz="2000" dirty="0">
                <a:cs typeface="+mj-cs"/>
              </a:rPr>
              <a:t>To go to somebody for help</a:t>
            </a:r>
          </a:p>
          <a:p>
            <a:pPr>
              <a:lnSpc>
                <a:spcPct val="150000"/>
              </a:lnSpc>
            </a:pPr>
            <a:r>
              <a:rPr lang="en-US" sz="2000" dirty="0">
                <a:solidFill>
                  <a:srgbClr val="333333"/>
                </a:solidFill>
                <a:latin typeface="inherit"/>
                <a:cs typeface="+mj-cs"/>
              </a:rPr>
              <a:t>A doctor who is receiving advanced training in a specialist field of medicine in order to become a consultant .</a:t>
            </a:r>
          </a:p>
          <a:p>
            <a:pPr>
              <a:lnSpc>
                <a:spcPct val="150000"/>
              </a:lnSpc>
            </a:pPr>
            <a:r>
              <a:rPr lang="en-US" sz="2000" dirty="0">
                <a:solidFill>
                  <a:srgbClr val="333333"/>
                </a:solidFill>
                <a:latin typeface="inherit"/>
                <a:cs typeface="+mj-cs"/>
              </a:rPr>
              <a:t>A regular visit to patients in hospital by medical staff for the purpose of making decisions concerning patient care</a:t>
            </a:r>
          </a:p>
          <a:p>
            <a:pPr>
              <a:lnSpc>
                <a:spcPct val="150000"/>
              </a:lnSpc>
            </a:pPr>
            <a:r>
              <a:rPr lang="en-US" sz="2000" b="0" i="0" dirty="0">
                <a:solidFill>
                  <a:srgbClr val="202124"/>
                </a:solidFill>
                <a:effectLst/>
                <a:latin typeface="arial" panose="020B0604020202020204" pitchFamily="34" charset="0"/>
                <a:cs typeface="+mj-cs"/>
              </a:rPr>
              <a:t>The directing of a patient to a medical specialist by a GP.</a:t>
            </a:r>
            <a:endParaRPr lang="en-US" sz="2000" b="0" i="0" dirty="0">
              <a:solidFill>
                <a:srgbClr val="333333"/>
              </a:solidFill>
              <a:effectLst/>
              <a:latin typeface="inherit"/>
              <a:cs typeface="+mj-cs"/>
            </a:endParaRPr>
          </a:p>
          <a:p>
            <a:pPr>
              <a:lnSpc>
                <a:spcPct val="150000"/>
              </a:lnSpc>
            </a:pPr>
            <a:r>
              <a:rPr lang="en-US" sz="2000" b="0" i="0" dirty="0">
                <a:solidFill>
                  <a:srgbClr val="333333"/>
                </a:solidFill>
                <a:effectLst/>
                <a:latin typeface="Source Sans Pro" panose="020B0503030403020204" pitchFamily="34" charset="0"/>
                <a:cs typeface="+mj-cs"/>
              </a:rPr>
              <a:t>To make yourself responsible for something and start doing it</a:t>
            </a:r>
          </a:p>
          <a:p>
            <a:pPr>
              <a:lnSpc>
                <a:spcPct val="150000"/>
              </a:lnSpc>
            </a:pPr>
            <a:r>
              <a:rPr lang="en-US" sz="2000" b="0" i="0" dirty="0">
                <a:solidFill>
                  <a:srgbClr val="2A2A2A"/>
                </a:solidFill>
                <a:effectLst/>
                <a:latin typeface="Open Sans" panose="020B0606030504020204" pitchFamily="34" charset="0"/>
                <a:cs typeface="+mj-cs"/>
              </a:rPr>
              <a:t>A job that prepares a person for a more senior or more specialized position; a traineeship.</a:t>
            </a:r>
            <a:endParaRPr lang="en-US" sz="2000" dirty="0">
              <a:solidFill>
                <a:srgbClr val="333333"/>
              </a:solidFill>
              <a:latin typeface="inherit"/>
              <a:cs typeface="+mj-cs"/>
            </a:endParaRPr>
          </a:p>
          <a:p>
            <a:endParaRPr lang="ar-IQ" dirty="0"/>
          </a:p>
        </p:txBody>
      </p:sp>
      <p:pic>
        <p:nvPicPr>
          <p:cNvPr id="5" name="Picture 4">
            <a:extLst>
              <a:ext uri="{FF2B5EF4-FFF2-40B4-BE49-F238E27FC236}">
                <a16:creationId xmlns:a16="http://schemas.microsoft.com/office/drawing/2014/main" id="{CE37B722-4DAF-4390-8D46-5C3640C3BF87}"/>
              </a:ext>
            </a:extLst>
          </p:cNvPr>
          <p:cNvPicPr>
            <a:picLocks noChangeAspect="1"/>
          </p:cNvPicPr>
          <p:nvPr/>
        </p:nvPicPr>
        <p:blipFill>
          <a:blip r:embed="rId2"/>
          <a:stretch>
            <a:fillRect/>
          </a:stretch>
        </p:blipFill>
        <p:spPr>
          <a:xfrm>
            <a:off x="77166" y="0"/>
            <a:ext cx="5281818" cy="6858000"/>
          </a:xfrm>
          <a:prstGeom prst="rect">
            <a:avLst/>
          </a:prstGeom>
        </p:spPr>
      </p:pic>
      <p:cxnSp>
        <p:nvCxnSpPr>
          <p:cNvPr id="7" name="Straight Connector 6">
            <a:extLst>
              <a:ext uri="{FF2B5EF4-FFF2-40B4-BE49-F238E27FC236}">
                <a16:creationId xmlns:a16="http://schemas.microsoft.com/office/drawing/2014/main" id="{FD826615-5461-455E-A652-65F4935946DE}"/>
              </a:ext>
            </a:extLst>
          </p:cNvPr>
          <p:cNvCxnSpPr>
            <a:cxnSpLocks/>
          </p:cNvCxnSpPr>
          <p:nvPr/>
        </p:nvCxnSpPr>
        <p:spPr>
          <a:xfrm>
            <a:off x="4242216" y="3429000"/>
            <a:ext cx="876925" cy="0"/>
          </a:xfrm>
          <a:prstGeom prst="line">
            <a:avLst/>
          </a:prstGeom>
          <a:ln w="38100">
            <a:solidFill>
              <a:srgbClr val="C00000"/>
            </a:solidFill>
          </a:ln>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id="{C8799A42-6B5A-429A-B09D-66C9E47045EB}"/>
              </a:ext>
            </a:extLst>
          </p:cNvPr>
          <p:cNvCxnSpPr>
            <a:cxnSpLocks/>
          </p:cNvCxnSpPr>
          <p:nvPr/>
        </p:nvCxnSpPr>
        <p:spPr>
          <a:xfrm>
            <a:off x="4159771" y="3944912"/>
            <a:ext cx="734518" cy="0"/>
          </a:xfrm>
          <a:prstGeom prst="line">
            <a:avLst/>
          </a:prstGeom>
          <a:ln w="38100">
            <a:solidFill>
              <a:srgbClr val="C00000"/>
            </a:solidFill>
          </a:ln>
        </p:spPr>
        <p:style>
          <a:lnRef idx="3">
            <a:schemeClr val="dk1"/>
          </a:lnRef>
          <a:fillRef idx="0">
            <a:schemeClr val="dk1"/>
          </a:fillRef>
          <a:effectRef idx="2">
            <a:schemeClr val="dk1"/>
          </a:effectRef>
          <a:fontRef idx="minor">
            <a:schemeClr val="tx1"/>
          </a:fontRef>
        </p:style>
      </p:cxnSp>
      <p:cxnSp>
        <p:nvCxnSpPr>
          <p:cNvPr id="9" name="Straight Connector 8">
            <a:extLst>
              <a:ext uri="{FF2B5EF4-FFF2-40B4-BE49-F238E27FC236}">
                <a16:creationId xmlns:a16="http://schemas.microsoft.com/office/drawing/2014/main" id="{A5B81459-C4B8-47F7-8292-41139D7DC6B9}"/>
              </a:ext>
            </a:extLst>
          </p:cNvPr>
          <p:cNvCxnSpPr>
            <a:cxnSpLocks/>
          </p:cNvCxnSpPr>
          <p:nvPr/>
        </p:nvCxnSpPr>
        <p:spPr>
          <a:xfrm>
            <a:off x="4337154" y="2208551"/>
            <a:ext cx="444708" cy="0"/>
          </a:xfrm>
          <a:prstGeom prst="line">
            <a:avLst/>
          </a:prstGeom>
          <a:ln w="38100">
            <a:solidFill>
              <a:srgbClr val="C00000"/>
            </a:solidFill>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9FDF9ADC-47DB-4C4F-B9C9-5FFFF99F45FE}"/>
              </a:ext>
            </a:extLst>
          </p:cNvPr>
          <p:cNvCxnSpPr>
            <a:cxnSpLocks/>
          </p:cNvCxnSpPr>
          <p:nvPr/>
        </p:nvCxnSpPr>
        <p:spPr>
          <a:xfrm>
            <a:off x="314794" y="2458387"/>
            <a:ext cx="217357" cy="0"/>
          </a:xfrm>
          <a:prstGeom prst="line">
            <a:avLst/>
          </a:prstGeom>
          <a:ln w="38100">
            <a:solidFill>
              <a:srgbClr val="C00000"/>
            </a:solidFill>
          </a:ln>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5DDC0A73-5C58-4AF2-9795-121CEE56755F}"/>
              </a:ext>
            </a:extLst>
          </p:cNvPr>
          <p:cNvCxnSpPr>
            <a:cxnSpLocks/>
          </p:cNvCxnSpPr>
          <p:nvPr/>
        </p:nvCxnSpPr>
        <p:spPr>
          <a:xfrm>
            <a:off x="1196714" y="4194748"/>
            <a:ext cx="886919" cy="0"/>
          </a:xfrm>
          <a:prstGeom prst="line">
            <a:avLst/>
          </a:prstGeom>
          <a:ln w="38100">
            <a:solidFill>
              <a:srgbClr val="C00000"/>
            </a:solidFill>
          </a:ln>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070EAE6C-7B80-4C45-B27A-FA19470B96A1}"/>
              </a:ext>
            </a:extLst>
          </p:cNvPr>
          <p:cNvCxnSpPr>
            <a:cxnSpLocks/>
          </p:cNvCxnSpPr>
          <p:nvPr/>
        </p:nvCxnSpPr>
        <p:spPr>
          <a:xfrm>
            <a:off x="3295337" y="4729396"/>
            <a:ext cx="1209207" cy="0"/>
          </a:xfrm>
          <a:prstGeom prst="line">
            <a:avLst/>
          </a:prstGeom>
          <a:ln w="38100">
            <a:solidFill>
              <a:srgbClr val="C00000"/>
            </a:solidFill>
          </a:ln>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D18254DE-8782-4855-BC12-0100FB660D1F}"/>
              </a:ext>
            </a:extLst>
          </p:cNvPr>
          <p:cNvCxnSpPr>
            <a:cxnSpLocks/>
          </p:cNvCxnSpPr>
          <p:nvPr/>
        </p:nvCxnSpPr>
        <p:spPr>
          <a:xfrm>
            <a:off x="3172918" y="3675088"/>
            <a:ext cx="1069298" cy="0"/>
          </a:xfrm>
          <a:prstGeom prst="line">
            <a:avLst/>
          </a:prstGeom>
          <a:ln w="38100">
            <a:solidFill>
              <a:srgbClr val="C00000"/>
            </a:solidFill>
          </a:ln>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1AEBF195-CC35-460D-82EA-E864DE82E499}"/>
              </a:ext>
            </a:extLst>
          </p:cNvPr>
          <p:cNvCxnSpPr>
            <a:cxnSpLocks/>
          </p:cNvCxnSpPr>
          <p:nvPr/>
        </p:nvCxnSpPr>
        <p:spPr>
          <a:xfrm>
            <a:off x="3407764" y="3429000"/>
            <a:ext cx="1711377" cy="0"/>
          </a:xfrm>
          <a:prstGeom prst="line">
            <a:avLst/>
          </a:prstGeom>
          <a:ln w="38100">
            <a:solidFill>
              <a:srgbClr val="C0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202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fade">
                                      <p:cBhvr>
                                        <p:cTn id="33" dur="500"/>
                                        <p:tgtEl>
                                          <p:spTgt spid="3">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fill="hold"/>
                                        <p:tgtEl>
                                          <p:spTgt spid="19"/>
                                        </p:tgtEl>
                                        <p:attrNameLst>
                                          <p:attrName>ppt_x</p:attrName>
                                        </p:attrNameLst>
                                      </p:cBhvr>
                                      <p:tavLst>
                                        <p:tav tm="0">
                                          <p:val>
                                            <p:strVal val="#ppt_x"/>
                                          </p:val>
                                        </p:tav>
                                        <p:tav tm="100000">
                                          <p:val>
                                            <p:strVal val="#ppt_x"/>
                                          </p:val>
                                        </p:tav>
                                      </p:tavLst>
                                    </p:anim>
                                    <p:anim calcmode="lin" valueType="num">
                                      <p:cBhvr additive="base">
                                        <p:cTn id="3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2" end="2"/>
                                            </p:txEl>
                                          </p:spTgt>
                                        </p:tgtEl>
                                        <p:attrNameLst>
                                          <p:attrName>style.visibility</p:attrName>
                                        </p:attrNameLst>
                                      </p:cBhvr>
                                      <p:to>
                                        <p:strVal val="visible"/>
                                      </p:to>
                                    </p:set>
                                    <p:animEffect transition="in" filter="fade">
                                      <p:cBhvr>
                                        <p:cTn id="44" dur="500"/>
                                        <p:tgtEl>
                                          <p:spTgt spid="3">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
                                            <p:txEl>
                                              <p:pRg st="3" end="3"/>
                                            </p:txEl>
                                          </p:spTgt>
                                        </p:tgtEl>
                                        <p:attrNameLst>
                                          <p:attrName>style.visibility</p:attrName>
                                        </p:attrNameLst>
                                      </p:cBhvr>
                                      <p:to>
                                        <p:strVal val="visible"/>
                                      </p:to>
                                    </p:set>
                                    <p:animEffect transition="in" filter="fade">
                                      <p:cBhvr>
                                        <p:cTn id="55" dur="500"/>
                                        <p:tgtEl>
                                          <p:spTgt spid="3">
                                            <p:txEl>
                                              <p:pRg st="3" end="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17"/>
                                        </p:tgtEl>
                                        <p:attrNameLst>
                                          <p:attrName>style.visibility</p:attrName>
                                        </p:attrNameLst>
                                      </p:cBhvr>
                                      <p:to>
                                        <p:strVal val="visible"/>
                                      </p:to>
                                    </p:set>
                                    <p:anim calcmode="lin" valueType="num">
                                      <p:cBhvr additive="base">
                                        <p:cTn id="60" dur="500" fill="hold"/>
                                        <p:tgtEl>
                                          <p:spTgt spid="17"/>
                                        </p:tgtEl>
                                        <p:attrNameLst>
                                          <p:attrName>ppt_x</p:attrName>
                                        </p:attrNameLst>
                                      </p:cBhvr>
                                      <p:tavLst>
                                        <p:tav tm="0">
                                          <p:val>
                                            <p:strVal val="#ppt_x"/>
                                          </p:val>
                                        </p:tav>
                                        <p:tav tm="100000">
                                          <p:val>
                                            <p:strVal val="#ppt_x"/>
                                          </p:val>
                                        </p:tav>
                                      </p:tavLst>
                                    </p:anim>
                                    <p:anim calcmode="lin" valueType="num">
                                      <p:cBhvr additive="base">
                                        <p:cTn id="6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
                                            <p:txEl>
                                              <p:pRg st="4" end="4"/>
                                            </p:txEl>
                                          </p:spTgt>
                                        </p:tgtEl>
                                        <p:attrNameLst>
                                          <p:attrName>style.visibility</p:attrName>
                                        </p:attrNameLst>
                                      </p:cBhvr>
                                      <p:to>
                                        <p:strVal val="visible"/>
                                      </p:to>
                                    </p:set>
                                    <p:animEffect transition="in" filter="fade">
                                      <p:cBhvr>
                                        <p:cTn id="66" dur="500"/>
                                        <p:tgtEl>
                                          <p:spTgt spid="3">
                                            <p:txEl>
                                              <p:pRg st="4" end="4"/>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500" fill="hold"/>
                                        <p:tgtEl>
                                          <p:spTgt spid="18"/>
                                        </p:tgtEl>
                                        <p:attrNameLst>
                                          <p:attrName>ppt_x</p:attrName>
                                        </p:attrNameLst>
                                      </p:cBhvr>
                                      <p:tavLst>
                                        <p:tav tm="0">
                                          <p:val>
                                            <p:strVal val="#ppt_x"/>
                                          </p:val>
                                        </p:tav>
                                        <p:tav tm="100000">
                                          <p:val>
                                            <p:strVal val="#ppt_x"/>
                                          </p:val>
                                        </p:tav>
                                      </p:tavLst>
                                    </p:anim>
                                    <p:anim calcmode="lin" valueType="num">
                                      <p:cBhvr additive="base">
                                        <p:cTn id="7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
                                            <p:txEl>
                                              <p:pRg st="5" end="5"/>
                                            </p:txEl>
                                          </p:spTgt>
                                        </p:tgtEl>
                                        <p:attrNameLst>
                                          <p:attrName>style.visibility</p:attrName>
                                        </p:attrNameLst>
                                      </p:cBhvr>
                                      <p:to>
                                        <p:strVal val="visible"/>
                                      </p:to>
                                    </p:set>
                                    <p:animEffect transition="in" filter="fade">
                                      <p:cBhvr>
                                        <p:cTn id="7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7F21A6-2D3C-47D8-986C-A50E2E0C8C9D}"/>
              </a:ext>
            </a:extLst>
          </p:cNvPr>
          <p:cNvPicPr>
            <a:picLocks noChangeAspect="1"/>
          </p:cNvPicPr>
          <p:nvPr/>
        </p:nvPicPr>
        <p:blipFill>
          <a:blip r:embed="rId2"/>
          <a:stretch>
            <a:fillRect/>
          </a:stretch>
        </p:blipFill>
        <p:spPr>
          <a:xfrm>
            <a:off x="0" y="-11243"/>
            <a:ext cx="6060730" cy="6858000"/>
          </a:xfrm>
          <a:prstGeom prst="rect">
            <a:avLst/>
          </a:prstGeom>
          <a:ln>
            <a:noFill/>
          </a:ln>
          <a:effectLst>
            <a:softEdge rad="112500"/>
          </a:effectLst>
        </p:spPr>
      </p:pic>
      <p:sp>
        <p:nvSpPr>
          <p:cNvPr id="7" name="Content Placeholder 6">
            <a:extLst>
              <a:ext uri="{FF2B5EF4-FFF2-40B4-BE49-F238E27FC236}">
                <a16:creationId xmlns:a16="http://schemas.microsoft.com/office/drawing/2014/main" id="{12E8F087-8164-4C3D-BDCF-D95A945185A8}"/>
              </a:ext>
            </a:extLst>
          </p:cNvPr>
          <p:cNvSpPr>
            <a:spLocks noGrp="1"/>
          </p:cNvSpPr>
          <p:nvPr>
            <p:ph idx="1"/>
          </p:nvPr>
        </p:nvSpPr>
        <p:spPr>
          <a:xfrm>
            <a:off x="6060730" y="134910"/>
            <a:ext cx="6131270" cy="6723089"/>
          </a:xfrm>
        </p:spPr>
        <p:txBody>
          <a:bodyPr>
            <a:normAutofit fontScale="77500" lnSpcReduction="20000"/>
          </a:bodyPr>
          <a:lstStyle/>
          <a:p>
            <a:pPr>
              <a:lnSpc>
                <a:spcPct val="150000"/>
              </a:lnSpc>
            </a:pPr>
            <a:r>
              <a:rPr lang="en-US" sz="2600" b="0" i="0" u="none" strike="noStrike" dirty="0">
                <a:solidFill>
                  <a:srgbClr val="4577BF"/>
                </a:solidFill>
                <a:effectLst/>
              </a:rPr>
              <a:t>​</a:t>
            </a:r>
            <a:r>
              <a:rPr lang="en-US" sz="2600" b="0" i="0" dirty="0">
                <a:solidFill>
                  <a:srgbClr val="333333"/>
                </a:solidFill>
                <a:effectLst/>
              </a:rPr>
              <a:t>very busy; full of activity</a:t>
            </a:r>
          </a:p>
          <a:p>
            <a:pPr>
              <a:lnSpc>
                <a:spcPct val="150000"/>
              </a:lnSpc>
            </a:pPr>
            <a:r>
              <a:rPr lang="en-US" dirty="0"/>
              <a:t>An informal and unpaid 2–4 month work placement carried out at a hospital, in which a person (junior doctor, medical student or other) shadows a doctor, usually a consultant.</a:t>
            </a:r>
          </a:p>
          <a:p>
            <a:pPr>
              <a:lnSpc>
                <a:spcPct val="150000"/>
              </a:lnSpc>
            </a:pPr>
            <a:r>
              <a:rPr lang="en-US" dirty="0"/>
              <a:t>The act of taking a full history, a physical examination and documentation in the patient's notes.</a:t>
            </a:r>
          </a:p>
          <a:p>
            <a:pPr>
              <a:lnSpc>
                <a:spcPct val="150000"/>
              </a:lnSpc>
            </a:pPr>
            <a:r>
              <a:rPr lang="en-US" dirty="0"/>
              <a:t>to work closely with somebody and exchange information with them</a:t>
            </a:r>
          </a:p>
          <a:p>
            <a:pPr>
              <a:lnSpc>
                <a:spcPct val="150000"/>
              </a:lnSpc>
            </a:pPr>
            <a:r>
              <a:rPr lang="en-US" dirty="0"/>
              <a:t>involving several different subjects of study</a:t>
            </a:r>
          </a:p>
          <a:p>
            <a:pPr>
              <a:lnSpc>
                <a:spcPct val="150000"/>
              </a:lnSpc>
            </a:pPr>
            <a:r>
              <a:rPr lang="en-US" dirty="0"/>
              <a:t>a person who is the same age or who has the same social status as you</a:t>
            </a:r>
            <a:endParaRPr lang="en-US" sz="2400"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ar-IQ" dirty="0"/>
          </a:p>
        </p:txBody>
      </p:sp>
      <p:cxnSp>
        <p:nvCxnSpPr>
          <p:cNvPr id="8" name="Straight Connector 7">
            <a:extLst>
              <a:ext uri="{FF2B5EF4-FFF2-40B4-BE49-F238E27FC236}">
                <a16:creationId xmlns:a16="http://schemas.microsoft.com/office/drawing/2014/main" id="{4E02ACC5-4C1F-4EC1-BBB2-2CFEE16630BB}"/>
              </a:ext>
            </a:extLst>
          </p:cNvPr>
          <p:cNvCxnSpPr>
            <a:cxnSpLocks/>
          </p:cNvCxnSpPr>
          <p:nvPr/>
        </p:nvCxnSpPr>
        <p:spPr>
          <a:xfrm>
            <a:off x="3020518" y="1666407"/>
            <a:ext cx="2113613" cy="0"/>
          </a:xfrm>
          <a:prstGeom prst="line">
            <a:avLst/>
          </a:prstGeom>
          <a:ln w="38100">
            <a:solidFill>
              <a:srgbClr val="C00000"/>
            </a:solidFill>
          </a:ln>
        </p:spPr>
        <p:style>
          <a:lnRef idx="3">
            <a:schemeClr val="dk1"/>
          </a:lnRef>
          <a:fillRef idx="0">
            <a:schemeClr val="dk1"/>
          </a:fillRef>
          <a:effectRef idx="2">
            <a:schemeClr val="dk1"/>
          </a:effectRef>
          <a:fontRef idx="minor">
            <a:schemeClr val="tx1"/>
          </a:fontRef>
        </p:style>
      </p:cxnSp>
      <p:cxnSp>
        <p:nvCxnSpPr>
          <p:cNvPr id="9" name="Straight Connector 8">
            <a:extLst>
              <a:ext uri="{FF2B5EF4-FFF2-40B4-BE49-F238E27FC236}">
                <a16:creationId xmlns:a16="http://schemas.microsoft.com/office/drawing/2014/main" id="{16C9FA61-7F48-41D5-B70A-033304CA954F}"/>
              </a:ext>
            </a:extLst>
          </p:cNvPr>
          <p:cNvCxnSpPr>
            <a:cxnSpLocks/>
          </p:cNvCxnSpPr>
          <p:nvPr/>
        </p:nvCxnSpPr>
        <p:spPr>
          <a:xfrm>
            <a:off x="1975948" y="2982147"/>
            <a:ext cx="734518" cy="0"/>
          </a:xfrm>
          <a:prstGeom prst="line">
            <a:avLst/>
          </a:prstGeom>
          <a:ln w="38100">
            <a:solidFill>
              <a:srgbClr val="C00000"/>
            </a:solidFill>
          </a:ln>
        </p:spPr>
        <p:style>
          <a:lnRef idx="3">
            <a:schemeClr val="dk1"/>
          </a:lnRef>
          <a:fillRef idx="0">
            <a:schemeClr val="dk1"/>
          </a:fillRef>
          <a:effectRef idx="2">
            <a:schemeClr val="dk1"/>
          </a:effectRef>
          <a:fontRef idx="minor">
            <a:schemeClr val="tx1"/>
          </a:fontRef>
        </p:style>
      </p:cxnSp>
      <p:cxnSp>
        <p:nvCxnSpPr>
          <p:cNvPr id="10" name="Straight Connector 9">
            <a:extLst>
              <a:ext uri="{FF2B5EF4-FFF2-40B4-BE49-F238E27FC236}">
                <a16:creationId xmlns:a16="http://schemas.microsoft.com/office/drawing/2014/main" id="{7FADF847-62DD-42DD-BAAA-8FC4613FFE35}"/>
              </a:ext>
            </a:extLst>
          </p:cNvPr>
          <p:cNvCxnSpPr>
            <a:cxnSpLocks/>
          </p:cNvCxnSpPr>
          <p:nvPr/>
        </p:nvCxnSpPr>
        <p:spPr>
          <a:xfrm>
            <a:off x="169889" y="374755"/>
            <a:ext cx="572124" cy="0"/>
          </a:xfrm>
          <a:prstGeom prst="line">
            <a:avLst/>
          </a:prstGeom>
          <a:ln w="38100">
            <a:solidFill>
              <a:srgbClr val="C00000"/>
            </a:solidFill>
          </a:ln>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75736A2E-FB53-4D33-8ACD-B2C23B93E9CF}"/>
              </a:ext>
            </a:extLst>
          </p:cNvPr>
          <p:cNvCxnSpPr>
            <a:cxnSpLocks/>
          </p:cNvCxnSpPr>
          <p:nvPr/>
        </p:nvCxnSpPr>
        <p:spPr>
          <a:xfrm>
            <a:off x="5059116" y="2071655"/>
            <a:ext cx="818053" cy="0"/>
          </a:xfrm>
          <a:prstGeom prst="line">
            <a:avLst/>
          </a:prstGeom>
          <a:ln w="38100">
            <a:solidFill>
              <a:srgbClr val="C00000"/>
            </a:solidFill>
          </a:ln>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5067804C-5453-48EB-AF7F-BD751AC3692A}"/>
              </a:ext>
            </a:extLst>
          </p:cNvPr>
          <p:cNvCxnSpPr>
            <a:cxnSpLocks/>
          </p:cNvCxnSpPr>
          <p:nvPr/>
        </p:nvCxnSpPr>
        <p:spPr>
          <a:xfrm>
            <a:off x="1329834" y="3298671"/>
            <a:ext cx="1690684" cy="0"/>
          </a:xfrm>
          <a:prstGeom prst="line">
            <a:avLst/>
          </a:prstGeom>
          <a:ln w="38100">
            <a:solidFill>
              <a:srgbClr val="C00000"/>
            </a:solidFill>
          </a:ln>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05AE125F-CC1A-4697-8373-B8FD0A8E58C4}"/>
              </a:ext>
            </a:extLst>
          </p:cNvPr>
          <p:cNvCxnSpPr>
            <a:cxnSpLocks/>
          </p:cNvCxnSpPr>
          <p:nvPr/>
        </p:nvCxnSpPr>
        <p:spPr>
          <a:xfrm>
            <a:off x="2470688" y="5873838"/>
            <a:ext cx="549830" cy="0"/>
          </a:xfrm>
          <a:prstGeom prst="line">
            <a:avLst/>
          </a:prstGeom>
          <a:ln w="38100">
            <a:solidFill>
              <a:srgbClr val="C0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56315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 calcmode="lin" valueType="num">
                                      <p:cBhvr additive="base">
                                        <p:cTn id="2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xEl>
                                              <p:pRg st="2" end="2"/>
                                            </p:txEl>
                                          </p:spTgt>
                                        </p:tgtEl>
                                        <p:attrNameLst>
                                          <p:attrName>style.visibility</p:attrName>
                                        </p:attrNameLst>
                                      </p:cBhvr>
                                      <p:to>
                                        <p:strVal val="visible"/>
                                      </p:to>
                                    </p:set>
                                    <p:animEffect transition="in" filter="fade">
                                      <p:cBhvr>
                                        <p:cTn id="36" dur="500"/>
                                        <p:tgtEl>
                                          <p:spTgt spid="7">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xEl>
                                              <p:pRg st="3" end="3"/>
                                            </p:txEl>
                                          </p:spTgt>
                                        </p:tgtEl>
                                        <p:attrNameLst>
                                          <p:attrName>style.visibility</p:attrName>
                                        </p:attrNameLst>
                                      </p:cBhvr>
                                      <p:to>
                                        <p:strVal val="visible"/>
                                      </p:to>
                                    </p:set>
                                    <p:animEffect transition="in" filter="fade">
                                      <p:cBhvr>
                                        <p:cTn id="47" dur="500"/>
                                        <p:tgtEl>
                                          <p:spTgt spid="7">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7">
                                            <p:txEl>
                                              <p:pRg st="4" end="4"/>
                                            </p:txEl>
                                          </p:spTgt>
                                        </p:tgtEl>
                                        <p:attrNameLst>
                                          <p:attrName>style.visibility</p:attrName>
                                        </p:attrNameLst>
                                      </p:cBhvr>
                                      <p:to>
                                        <p:strVal val="visible"/>
                                      </p:to>
                                    </p:set>
                                    <p:animEffect transition="in" filter="fade">
                                      <p:cBhvr>
                                        <p:cTn id="58" dur="500"/>
                                        <p:tgtEl>
                                          <p:spTgt spid="7">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additive="base">
                                        <p:cTn id="63" dur="500" fill="hold"/>
                                        <p:tgtEl>
                                          <p:spTgt spid="18"/>
                                        </p:tgtEl>
                                        <p:attrNameLst>
                                          <p:attrName>ppt_x</p:attrName>
                                        </p:attrNameLst>
                                      </p:cBhvr>
                                      <p:tavLst>
                                        <p:tav tm="0">
                                          <p:val>
                                            <p:strVal val="#ppt_x"/>
                                          </p:val>
                                        </p:tav>
                                        <p:tav tm="100000">
                                          <p:val>
                                            <p:strVal val="#ppt_x"/>
                                          </p:val>
                                        </p:tav>
                                      </p:tavLst>
                                    </p:anim>
                                    <p:anim calcmode="lin" valueType="num">
                                      <p:cBhvr additive="base">
                                        <p:cTn id="6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7">
                                            <p:txEl>
                                              <p:pRg st="5" end="5"/>
                                            </p:txEl>
                                          </p:spTgt>
                                        </p:tgtEl>
                                        <p:attrNameLst>
                                          <p:attrName>style.visibility</p:attrName>
                                        </p:attrNameLst>
                                      </p:cBhvr>
                                      <p:to>
                                        <p:strVal val="visible"/>
                                      </p:to>
                                    </p:set>
                                    <p:animEffect transition="in" filter="fade">
                                      <p:cBhvr>
                                        <p:cTn id="69"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D7691A-CBFA-49F1-8C3E-C55FBDCB292A}"/>
              </a:ext>
            </a:extLst>
          </p:cNvPr>
          <p:cNvPicPr>
            <a:picLocks noChangeAspect="1"/>
          </p:cNvPicPr>
          <p:nvPr/>
        </p:nvPicPr>
        <p:blipFill>
          <a:blip r:embed="rId2"/>
          <a:stretch>
            <a:fillRect/>
          </a:stretch>
        </p:blipFill>
        <p:spPr>
          <a:xfrm>
            <a:off x="855785" y="905363"/>
            <a:ext cx="7010400" cy="2343150"/>
          </a:xfrm>
          <a:prstGeom prst="rect">
            <a:avLst/>
          </a:prstGeom>
          <a:ln>
            <a:noFill/>
          </a:ln>
          <a:effectLst>
            <a:softEdge rad="112500"/>
          </a:effectLst>
        </p:spPr>
      </p:pic>
      <p:pic>
        <p:nvPicPr>
          <p:cNvPr id="13" name="Picture 12">
            <a:extLst>
              <a:ext uri="{FF2B5EF4-FFF2-40B4-BE49-F238E27FC236}">
                <a16:creationId xmlns:a16="http://schemas.microsoft.com/office/drawing/2014/main" id="{54E69F6C-62FB-4216-8575-4AD87A795C20}"/>
              </a:ext>
            </a:extLst>
          </p:cNvPr>
          <p:cNvPicPr>
            <a:picLocks noChangeAspect="1"/>
          </p:cNvPicPr>
          <p:nvPr/>
        </p:nvPicPr>
        <p:blipFill>
          <a:blip r:embed="rId3"/>
          <a:stretch>
            <a:fillRect/>
          </a:stretch>
        </p:blipFill>
        <p:spPr>
          <a:xfrm>
            <a:off x="906786" y="2961540"/>
            <a:ext cx="6984900" cy="1610460"/>
          </a:xfrm>
          <a:prstGeom prst="rect">
            <a:avLst/>
          </a:prstGeom>
          <a:ln>
            <a:noFill/>
          </a:ln>
          <a:effectLst>
            <a:softEdge rad="112500"/>
          </a:effectLst>
        </p:spPr>
      </p:pic>
      <p:sp>
        <p:nvSpPr>
          <p:cNvPr id="15" name="Content Placeholder 14">
            <a:extLst>
              <a:ext uri="{FF2B5EF4-FFF2-40B4-BE49-F238E27FC236}">
                <a16:creationId xmlns:a16="http://schemas.microsoft.com/office/drawing/2014/main" id="{8FE45B97-2497-40A5-A8C1-A97E02D0CDCA}"/>
              </a:ext>
            </a:extLst>
          </p:cNvPr>
          <p:cNvSpPr>
            <a:spLocks noGrp="1"/>
          </p:cNvSpPr>
          <p:nvPr>
            <p:ph idx="1"/>
          </p:nvPr>
        </p:nvSpPr>
        <p:spPr>
          <a:xfrm>
            <a:off x="7891686" y="1381369"/>
            <a:ext cx="4300314" cy="4251569"/>
          </a:xfrm>
        </p:spPr>
        <p:txBody>
          <a:bodyPr/>
          <a:lstStyle/>
          <a:p>
            <a:pPr marL="0" indent="0">
              <a:buNone/>
            </a:pPr>
            <a:r>
              <a:rPr lang="en-US" sz="2400" dirty="0"/>
              <a:t>1. a firm</a:t>
            </a:r>
          </a:p>
          <a:p>
            <a:pPr marL="0" indent="0">
              <a:buNone/>
            </a:pPr>
            <a:r>
              <a:rPr lang="en-US" sz="2400" dirty="0"/>
              <a:t>2. two senior doctors</a:t>
            </a:r>
          </a:p>
          <a:p>
            <a:pPr marL="0" indent="0">
              <a:buNone/>
            </a:pPr>
            <a:r>
              <a:rPr lang="en-US" sz="2400" dirty="0"/>
              <a:t>3. specialist registrars (</a:t>
            </a:r>
            <a:r>
              <a:rPr lang="en-US" sz="2400" dirty="0" err="1"/>
              <a:t>SpR</a:t>
            </a:r>
            <a:r>
              <a:rPr lang="en-US" sz="2400" dirty="0"/>
              <a:t>)</a:t>
            </a:r>
          </a:p>
          <a:p>
            <a:pPr marL="0" indent="0">
              <a:buNone/>
            </a:pPr>
            <a:r>
              <a:rPr lang="en-US" sz="2400" dirty="0"/>
              <a:t>4. specialist registrars (</a:t>
            </a:r>
            <a:r>
              <a:rPr lang="en-US" sz="2400" dirty="0" err="1"/>
              <a:t>SpR</a:t>
            </a:r>
            <a:r>
              <a:rPr lang="en-US" sz="2400" dirty="0"/>
              <a:t>)</a:t>
            </a:r>
          </a:p>
          <a:p>
            <a:pPr marL="0" indent="0">
              <a:buNone/>
            </a:pPr>
            <a:r>
              <a:rPr lang="en-US" sz="2400" dirty="0"/>
              <a:t>5. the consultant</a:t>
            </a:r>
          </a:p>
          <a:p>
            <a:pPr marL="0" indent="0">
              <a:buNone/>
            </a:pPr>
            <a:r>
              <a:rPr lang="en-US" sz="2400" dirty="0"/>
              <a:t>6. the consultant’s rounds</a:t>
            </a:r>
          </a:p>
          <a:p>
            <a:pPr marL="0" indent="0">
              <a:buNone/>
            </a:pPr>
            <a:r>
              <a:rPr lang="en-US" sz="2400" dirty="0"/>
              <a:t>7. the junior doctor</a:t>
            </a:r>
          </a:p>
          <a:p>
            <a:pPr marL="0" indent="0">
              <a:buNone/>
            </a:pPr>
            <a:endParaRPr lang="en-US" dirty="0"/>
          </a:p>
          <a:p>
            <a:pPr marL="0" indent="0">
              <a:buNone/>
            </a:pPr>
            <a:endParaRPr lang="en-US" dirty="0"/>
          </a:p>
          <a:p>
            <a:pPr marL="0" indent="0">
              <a:buNone/>
            </a:pPr>
            <a:endParaRPr lang="en-US" dirty="0"/>
          </a:p>
          <a:p>
            <a:pPr marL="0" indent="0">
              <a:buNone/>
            </a:pPr>
            <a:endParaRPr lang="ar-IQ" dirty="0"/>
          </a:p>
        </p:txBody>
      </p:sp>
      <p:pic>
        <p:nvPicPr>
          <p:cNvPr id="17" name="Picture 16">
            <a:extLst>
              <a:ext uri="{FF2B5EF4-FFF2-40B4-BE49-F238E27FC236}">
                <a16:creationId xmlns:a16="http://schemas.microsoft.com/office/drawing/2014/main" id="{0CEEDDEF-1CCD-41ED-B667-BCB5DD88D4D2}"/>
              </a:ext>
            </a:extLst>
          </p:cNvPr>
          <p:cNvPicPr>
            <a:picLocks noChangeAspect="1"/>
          </p:cNvPicPr>
          <p:nvPr/>
        </p:nvPicPr>
        <p:blipFill>
          <a:blip r:embed="rId4"/>
          <a:stretch>
            <a:fillRect/>
          </a:stretch>
        </p:blipFill>
        <p:spPr>
          <a:xfrm>
            <a:off x="3919069" y="63553"/>
            <a:ext cx="2809875" cy="704850"/>
          </a:xfrm>
          <a:prstGeom prst="rect">
            <a:avLst/>
          </a:prstGeom>
          <a:ln>
            <a:noFill/>
          </a:ln>
          <a:effectLst>
            <a:softEdge rad="112500"/>
          </a:effectLst>
        </p:spPr>
      </p:pic>
    </p:spTree>
    <p:extLst>
      <p:ext uri="{BB962C8B-B14F-4D97-AF65-F5344CB8AC3E}">
        <p14:creationId xmlns:p14="http://schemas.microsoft.com/office/powerpoint/2010/main" val="120289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fade">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fade">
                                      <p:cBhvr>
                                        <p:cTn id="22" dur="500"/>
                                        <p:tgtEl>
                                          <p:spTgt spid="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animEffect transition="in" filter="fade">
                                      <p:cBhvr>
                                        <p:cTn id="27" dur="500"/>
                                        <p:tgtEl>
                                          <p:spTgt spid="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xEl>
                                              <p:pRg st="5" end="5"/>
                                            </p:txEl>
                                          </p:spTgt>
                                        </p:tgtEl>
                                        <p:attrNameLst>
                                          <p:attrName>style.visibility</p:attrName>
                                        </p:attrNameLst>
                                      </p:cBhvr>
                                      <p:to>
                                        <p:strVal val="visible"/>
                                      </p:to>
                                    </p:set>
                                    <p:animEffect transition="in" filter="fade">
                                      <p:cBhvr>
                                        <p:cTn id="32" dur="500"/>
                                        <p:tgtEl>
                                          <p:spTgt spid="1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xEl>
                                              <p:pRg st="6" end="6"/>
                                            </p:txEl>
                                          </p:spTgt>
                                        </p:tgtEl>
                                        <p:attrNameLst>
                                          <p:attrName>style.visibility</p:attrName>
                                        </p:attrNameLst>
                                      </p:cBhvr>
                                      <p:to>
                                        <p:strVal val="visible"/>
                                      </p:to>
                                    </p:set>
                                    <p:animEffect transition="in" filter="fade">
                                      <p:cBhvr>
                                        <p:cTn id="37" dur="500"/>
                                        <p:tgtEl>
                                          <p:spTgt spid="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C1BABB-ED2A-42C8-B6CB-725729DD1DA4}"/>
              </a:ext>
            </a:extLst>
          </p:cNvPr>
          <p:cNvPicPr>
            <a:picLocks noChangeAspect="1"/>
          </p:cNvPicPr>
          <p:nvPr/>
        </p:nvPicPr>
        <p:blipFill>
          <a:blip r:embed="rId2"/>
          <a:stretch>
            <a:fillRect/>
          </a:stretch>
        </p:blipFill>
        <p:spPr>
          <a:xfrm>
            <a:off x="-3597" y="0"/>
            <a:ext cx="2943225" cy="1323975"/>
          </a:xfrm>
          <a:prstGeom prst="rect">
            <a:avLst/>
          </a:prstGeom>
          <a:ln>
            <a:noFill/>
          </a:ln>
          <a:effectLst>
            <a:softEdge rad="112500"/>
          </a:effectLst>
        </p:spPr>
      </p:pic>
      <p:pic>
        <p:nvPicPr>
          <p:cNvPr id="7" name="Picture 6">
            <a:extLst>
              <a:ext uri="{FF2B5EF4-FFF2-40B4-BE49-F238E27FC236}">
                <a16:creationId xmlns:a16="http://schemas.microsoft.com/office/drawing/2014/main" id="{21AA5F70-C563-45DE-88EA-E489DF8CC164}"/>
              </a:ext>
            </a:extLst>
          </p:cNvPr>
          <p:cNvPicPr>
            <a:picLocks noChangeAspect="1"/>
          </p:cNvPicPr>
          <p:nvPr/>
        </p:nvPicPr>
        <p:blipFill>
          <a:blip r:embed="rId3"/>
          <a:stretch>
            <a:fillRect/>
          </a:stretch>
        </p:blipFill>
        <p:spPr>
          <a:xfrm>
            <a:off x="3049044" y="157162"/>
            <a:ext cx="8886825" cy="1009650"/>
          </a:xfrm>
          <a:prstGeom prst="rect">
            <a:avLst/>
          </a:prstGeom>
          <a:ln>
            <a:noFill/>
          </a:ln>
          <a:effectLst>
            <a:softEdge rad="112500"/>
          </a:effectLst>
        </p:spPr>
      </p:pic>
      <p:pic>
        <p:nvPicPr>
          <p:cNvPr id="9" name="Picture 8">
            <a:extLst>
              <a:ext uri="{FF2B5EF4-FFF2-40B4-BE49-F238E27FC236}">
                <a16:creationId xmlns:a16="http://schemas.microsoft.com/office/drawing/2014/main" id="{D91C9BEA-E0A5-4B54-A301-6AF64FB1B0CE}"/>
              </a:ext>
            </a:extLst>
          </p:cNvPr>
          <p:cNvPicPr>
            <a:picLocks noChangeAspect="1"/>
          </p:cNvPicPr>
          <p:nvPr/>
        </p:nvPicPr>
        <p:blipFill>
          <a:blip r:embed="rId4"/>
          <a:stretch>
            <a:fillRect/>
          </a:stretch>
        </p:blipFill>
        <p:spPr>
          <a:xfrm>
            <a:off x="3731573" y="1138299"/>
            <a:ext cx="8486775" cy="4572000"/>
          </a:xfrm>
          <a:prstGeom prst="rect">
            <a:avLst/>
          </a:prstGeom>
          <a:ln>
            <a:noFill/>
          </a:ln>
          <a:effectLst>
            <a:softEdge rad="112500"/>
          </a:effectLst>
        </p:spPr>
      </p:pic>
      <p:cxnSp>
        <p:nvCxnSpPr>
          <p:cNvPr id="11" name="Straight Connector 10">
            <a:extLst>
              <a:ext uri="{FF2B5EF4-FFF2-40B4-BE49-F238E27FC236}">
                <a16:creationId xmlns:a16="http://schemas.microsoft.com/office/drawing/2014/main" id="{4C755499-D106-407E-9745-B64825524743}"/>
              </a:ext>
            </a:extLst>
          </p:cNvPr>
          <p:cNvCxnSpPr>
            <a:cxnSpLocks/>
          </p:cNvCxnSpPr>
          <p:nvPr/>
        </p:nvCxnSpPr>
        <p:spPr>
          <a:xfrm>
            <a:off x="3997567" y="3587261"/>
            <a:ext cx="527541"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349013A2-23E8-464A-90E0-DCB6D29C7AC3}"/>
              </a:ext>
            </a:extLst>
          </p:cNvPr>
          <p:cNvCxnSpPr>
            <a:cxnSpLocks/>
          </p:cNvCxnSpPr>
          <p:nvPr/>
        </p:nvCxnSpPr>
        <p:spPr>
          <a:xfrm>
            <a:off x="5685692" y="2004646"/>
            <a:ext cx="1168400"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13" name="Straight Connector 12">
            <a:extLst>
              <a:ext uri="{FF2B5EF4-FFF2-40B4-BE49-F238E27FC236}">
                <a16:creationId xmlns:a16="http://schemas.microsoft.com/office/drawing/2014/main" id="{76E37418-CB4B-470E-A96A-57FCA61FD86C}"/>
              </a:ext>
            </a:extLst>
          </p:cNvPr>
          <p:cNvCxnSpPr>
            <a:cxnSpLocks/>
          </p:cNvCxnSpPr>
          <p:nvPr/>
        </p:nvCxnSpPr>
        <p:spPr>
          <a:xfrm>
            <a:off x="4450860" y="3219940"/>
            <a:ext cx="453293" cy="0"/>
          </a:xfrm>
          <a:prstGeom prst="line">
            <a:avLst/>
          </a:prstGeom>
          <a:ln w="38100">
            <a:solidFill>
              <a:srgbClr val="C00000"/>
            </a:solidFill>
          </a:ln>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F36C3813-B843-48B0-99C9-DAC34A6AEDFC}"/>
              </a:ext>
            </a:extLst>
          </p:cNvPr>
          <p:cNvCxnSpPr>
            <a:cxnSpLocks/>
          </p:cNvCxnSpPr>
          <p:nvPr/>
        </p:nvCxnSpPr>
        <p:spPr>
          <a:xfrm>
            <a:off x="4904153" y="1637322"/>
            <a:ext cx="496278"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sp>
        <p:nvSpPr>
          <p:cNvPr id="18" name="Content Placeholder 17">
            <a:extLst>
              <a:ext uri="{FF2B5EF4-FFF2-40B4-BE49-F238E27FC236}">
                <a16:creationId xmlns:a16="http://schemas.microsoft.com/office/drawing/2014/main" id="{5712FB9B-9BC2-4388-978E-C102B7622E7A}"/>
              </a:ext>
            </a:extLst>
          </p:cNvPr>
          <p:cNvSpPr>
            <a:spLocks noGrp="1"/>
          </p:cNvSpPr>
          <p:nvPr>
            <p:ph idx="1"/>
          </p:nvPr>
        </p:nvSpPr>
        <p:spPr>
          <a:xfrm>
            <a:off x="109415" y="1422405"/>
            <a:ext cx="3622158" cy="5120533"/>
          </a:xfrm>
        </p:spPr>
        <p:txBody>
          <a:bodyPr>
            <a:normAutofit lnSpcReduction="10000"/>
          </a:bodyPr>
          <a:lstStyle/>
          <a:p>
            <a:pPr marL="0" indent="0">
              <a:buNone/>
            </a:pPr>
            <a:r>
              <a:rPr lang="en-US" sz="2000" dirty="0"/>
              <a:t>Ward Round</a:t>
            </a:r>
          </a:p>
          <a:p>
            <a:pPr marL="0" indent="0">
              <a:buNone/>
            </a:pPr>
            <a:r>
              <a:rPr lang="en-US" sz="2000" dirty="0"/>
              <a:t>road traffic accident</a:t>
            </a:r>
          </a:p>
          <a:p>
            <a:pPr marL="0" indent="0">
              <a:buNone/>
            </a:pPr>
            <a:r>
              <a:rPr lang="en-US" sz="2000" dirty="0"/>
              <a:t>road traffic collision</a:t>
            </a:r>
          </a:p>
          <a:p>
            <a:pPr marL="0" indent="0">
              <a:buNone/>
            </a:pPr>
            <a:r>
              <a:rPr lang="en-US" sz="2000" dirty="0"/>
              <a:t>observation</a:t>
            </a:r>
          </a:p>
          <a:p>
            <a:pPr marL="0" indent="0">
              <a:buNone/>
            </a:pPr>
            <a:r>
              <a:rPr lang="en-US" sz="2000" dirty="0"/>
              <a:t>temperature</a:t>
            </a:r>
          </a:p>
          <a:p>
            <a:pPr marL="0" indent="0">
              <a:buNone/>
            </a:pPr>
            <a:r>
              <a:rPr lang="en-US" sz="2000" dirty="0"/>
              <a:t>blood pressure</a:t>
            </a:r>
          </a:p>
          <a:p>
            <a:pPr marL="0" indent="0">
              <a:buNone/>
            </a:pPr>
            <a:r>
              <a:rPr lang="en-US" sz="2000" dirty="0"/>
              <a:t>on examination</a:t>
            </a:r>
          </a:p>
          <a:p>
            <a:pPr marL="0" indent="0">
              <a:buNone/>
            </a:pPr>
            <a:r>
              <a:rPr lang="en-US" sz="2000" dirty="0"/>
              <a:t>International normalized ratio</a:t>
            </a:r>
          </a:p>
          <a:p>
            <a:pPr marL="0" indent="0">
              <a:buNone/>
            </a:pPr>
            <a:r>
              <a:rPr lang="en-US" sz="2000" dirty="0"/>
              <a:t>Liver function test</a:t>
            </a:r>
          </a:p>
          <a:p>
            <a:pPr marL="0" indent="0">
              <a:buNone/>
            </a:pPr>
            <a:r>
              <a:rPr lang="en-US" sz="2000" dirty="0"/>
              <a:t>Urea and electrolytes</a:t>
            </a:r>
          </a:p>
          <a:p>
            <a:pPr marL="0" indent="0">
              <a:buNone/>
            </a:pPr>
            <a:r>
              <a:rPr lang="en-US" sz="2000" dirty="0"/>
              <a:t>Home</a:t>
            </a:r>
          </a:p>
          <a:p>
            <a:pPr marL="0" indent="0">
              <a:buNone/>
            </a:pPr>
            <a:r>
              <a:rPr lang="en-US" sz="2000" dirty="0"/>
              <a:t>Tomorrow morning</a:t>
            </a:r>
          </a:p>
          <a:p>
            <a:pPr marL="0" indent="0">
              <a:buNone/>
            </a:pPr>
            <a:r>
              <a:rPr lang="en-US" sz="2000" dirty="0"/>
              <a:t>Out-patient in 6 weeks</a:t>
            </a:r>
          </a:p>
          <a:p>
            <a:pPr marL="0" indent="0">
              <a:buNone/>
            </a:pPr>
            <a:endParaRPr lang="ar-IQ" sz="2000" dirty="0"/>
          </a:p>
        </p:txBody>
      </p:sp>
      <p:cxnSp>
        <p:nvCxnSpPr>
          <p:cNvPr id="22" name="Straight Connector 21">
            <a:extLst>
              <a:ext uri="{FF2B5EF4-FFF2-40B4-BE49-F238E27FC236}">
                <a16:creationId xmlns:a16="http://schemas.microsoft.com/office/drawing/2014/main" id="{42A7AC81-DF62-4CB2-A9BE-365859CA7919}"/>
              </a:ext>
            </a:extLst>
          </p:cNvPr>
          <p:cNvCxnSpPr>
            <a:cxnSpLocks/>
          </p:cNvCxnSpPr>
          <p:nvPr/>
        </p:nvCxnSpPr>
        <p:spPr>
          <a:xfrm>
            <a:off x="7186245" y="4325816"/>
            <a:ext cx="527539"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23" name="Straight Connector 22">
            <a:extLst>
              <a:ext uri="{FF2B5EF4-FFF2-40B4-BE49-F238E27FC236}">
                <a16:creationId xmlns:a16="http://schemas.microsoft.com/office/drawing/2014/main" id="{F9C96820-C569-4E16-9E79-5C965371BDC9}"/>
              </a:ext>
            </a:extLst>
          </p:cNvPr>
          <p:cNvCxnSpPr>
            <a:cxnSpLocks/>
          </p:cNvCxnSpPr>
          <p:nvPr/>
        </p:nvCxnSpPr>
        <p:spPr>
          <a:xfrm>
            <a:off x="5338546" y="4747846"/>
            <a:ext cx="347146"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24" name="Straight Connector 23">
            <a:extLst>
              <a:ext uri="{FF2B5EF4-FFF2-40B4-BE49-F238E27FC236}">
                <a16:creationId xmlns:a16="http://schemas.microsoft.com/office/drawing/2014/main" id="{22A64172-BCE9-4552-9BEE-2AAF3C875A5C}"/>
              </a:ext>
            </a:extLst>
          </p:cNvPr>
          <p:cNvCxnSpPr>
            <a:cxnSpLocks/>
          </p:cNvCxnSpPr>
          <p:nvPr/>
        </p:nvCxnSpPr>
        <p:spPr>
          <a:xfrm>
            <a:off x="5338546" y="3251203"/>
            <a:ext cx="347146"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28" name="Straight Connector 27">
            <a:extLst>
              <a:ext uri="{FF2B5EF4-FFF2-40B4-BE49-F238E27FC236}">
                <a16:creationId xmlns:a16="http://schemas.microsoft.com/office/drawing/2014/main" id="{558FF0AD-62CD-4BED-B337-EAFE06450929}"/>
              </a:ext>
            </a:extLst>
          </p:cNvPr>
          <p:cNvCxnSpPr/>
          <p:nvPr/>
        </p:nvCxnSpPr>
        <p:spPr>
          <a:xfrm>
            <a:off x="7092462" y="4747846"/>
            <a:ext cx="694292"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29" name="Straight Connector 28">
            <a:extLst>
              <a:ext uri="{FF2B5EF4-FFF2-40B4-BE49-F238E27FC236}">
                <a16:creationId xmlns:a16="http://schemas.microsoft.com/office/drawing/2014/main" id="{6C2A7345-097C-4291-B011-1B34A08CD743}"/>
              </a:ext>
            </a:extLst>
          </p:cNvPr>
          <p:cNvCxnSpPr>
            <a:cxnSpLocks/>
          </p:cNvCxnSpPr>
          <p:nvPr/>
        </p:nvCxnSpPr>
        <p:spPr>
          <a:xfrm>
            <a:off x="7885724" y="4747846"/>
            <a:ext cx="1367693" cy="0"/>
          </a:xfrm>
          <a:prstGeom prst="line">
            <a:avLst/>
          </a:prstGeom>
          <a:ln w="38100">
            <a:solidFill>
              <a:srgbClr val="0070C0"/>
            </a:solidFill>
          </a:ln>
        </p:spPr>
        <p:style>
          <a:lnRef idx="3">
            <a:schemeClr val="dk1"/>
          </a:lnRef>
          <a:fillRef idx="0">
            <a:schemeClr val="dk1"/>
          </a:fillRef>
          <a:effectRef idx="2">
            <a:schemeClr val="dk1"/>
          </a:effectRef>
          <a:fontRef idx="minor">
            <a:schemeClr val="tx1"/>
          </a:fontRef>
        </p:style>
      </p:cxnSp>
      <p:cxnSp>
        <p:nvCxnSpPr>
          <p:cNvPr id="30" name="Straight Connector 29">
            <a:extLst>
              <a:ext uri="{FF2B5EF4-FFF2-40B4-BE49-F238E27FC236}">
                <a16:creationId xmlns:a16="http://schemas.microsoft.com/office/drawing/2014/main" id="{6B8EBB94-E9D1-4F71-887B-59DF15AD73EB}"/>
              </a:ext>
            </a:extLst>
          </p:cNvPr>
          <p:cNvCxnSpPr>
            <a:cxnSpLocks/>
          </p:cNvCxnSpPr>
          <p:nvPr/>
        </p:nvCxnSpPr>
        <p:spPr>
          <a:xfrm>
            <a:off x="8381361" y="4345354"/>
            <a:ext cx="535993"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34" name="Straight Connector 33">
            <a:extLst>
              <a:ext uri="{FF2B5EF4-FFF2-40B4-BE49-F238E27FC236}">
                <a16:creationId xmlns:a16="http://schemas.microsoft.com/office/drawing/2014/main" id="{DF291203-2CA8-4F40-B73C-B2C6AFCB59DB}"/>
              </a:ext>
            </a:extLst>
          </p:cNvPr>
          <p:cNvCxnSpPr>
            <a:cxnSpLocks/>
          </p:cNvCxnSpPr>
          <p:nvPr/>
        </p:nvCxnSpPr>
        <p:spPr>
          <a:xfrm>
            <a:off x="7831355" y="4341446"/>
            <a:ext cx="417484" cy="7816"/>
          </a:xfrm>
          <a:prstGeom prst="line">
            <a:avLst/>
          </a:prstGeom>
          <a:ln w="38100">
            <a:solidFill>
              <a:srgbClr val="7030A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92599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Effect transition="in" filter="fade">
                                      <p:cBhvr>
                                        <p:cTn id="13" dur="500"/>
                                        <p:tgtEl>
                                          <p:spTgt spid="1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8">
                                            <p:txEl>
                                              <p:pRg st="1" end="1"/>
                                            </p:txEl>
                                          </p:spTgt>
                                        </p:tgtEl>
                                        <p:attrNameLst>
                                          <p:attrName>style.visibility</p:attrName>
                                        </p:attrNameLst>
                                      </p:cBhvr>
                                      <p:to>
                                        <p:strVal val="visible"/>
                                      </p:to>
                                    </p:set>
                                    <p:animEffect transition="in" filter="fade">
                                      <p:cBhvr>
                                        <p:cTn id="24" dur="500"/>
                                        <p:tgtEl>
                                          <p:spTgt spid="18">
                                            <p:txEl>
                                              <p:pRg st="1" end="1"/>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8">
                                            <p:txEl>
                                              <p:pRg st="2" end="2"/>
                                            </p:txEl>
                                          </p:spTgt>
                                        </p:tgtEl>
                                        <p:attrNameLst>
                                          <p:attrName>style.visibility</p:attrName>
                                        </p:attrNameLst>
                                      </p:cBhvr>
                                      <p:to>
                                        <p:strVal val="visible"/>
                                      </p:to>
                                    </p:set>
                                    <p:animEffect transition="in" filter="fade">
                                      <p:cBhvr>
                                        <p:cTn id="27" dur="500"/>
                                        <p:tgtEl>
                                          <p:spTgt spid="18">
                                            <p:txEl>
                                              <p:pRg st="2" end="2"/>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xEl>
                                              <p:pRg st="3" end="3"/>
                                            </p:txEl>
                                          </p:spTgt>
                                        </p:tgtEl>
                                        <p:attrNameLst>
                                          <p:attrName>style.visibility</p:attrName>
                                        </p:attrNameLst>
                                      </p:cBhvr>
                                      <p:to>
                                        <p:strVal val="visible"/>
                                      </p:to>
                                    </p:set>
                                    <p:animEffect transition="in" filter="fade">
                                      <p:cBhvr>
                                        <p:cTn id="30" dur="500"/>
                                        <p:tgtEl>
                                          <p:spTgt spid="18">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8">
                                            <p:txEl>
                                              <p:pRg st="4" end="4"/>
                                            </p:txEl>
                                          </p:spTgt>
                                        </p:tgtEl>
                                        <p:attrNameLst>
                                          <p:attrName>style.visibility</p:attrName>
                                        </p:attrNameLst>
                                      </p:cBhvr>
                                      <p:to>
                                        <p:strVal val="visible"/>
                                      </p:to>
                                    </p:set>
                                    <p:animEffect transition="in" filter="fade">
                                      <p:cBhvr>
                                        <p:cTn id="41" dur="500"/>
                                        <p:tgtEl>
                                          <p:spTgt spid="18">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additive="base">
                                        <p:cTn id="46" dur="500" fill="hold"/>
                                        <p:tgtEl>
                                          <p:spTgt spid="24"/>
                                        </p:tgtEl>
                                        <p:attrNameLst>
                                          <p:attrName>ppt_x</p:attrName>
                                        </p:attrNameLst>
                                      </p:cBhvr>
                                      <p:tavLst>
                                        <p:tav tm="0">
                                          <p:val>
                                            <p:strVal val="#ppt_x"/>
                                          </p:val>
                                        </p:tav>
                                        <p:tav tm="100000">
                                          <p:val>
                                            <p:strVal val="#ppt_x"/>
                                          </p:val>
                                        </p:tav>
                                      </p:tavLst>
                                    </p:anim>
                                    <p:anim calcmode="lin" valueType="num">
                                      <p:cBhvr additive="base">
                                        <p:cTn id="4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
                                            <p:txEl>
                                              <p:pRg st="5" end="5"/>
                                            </p:txEl>
                                          </p:spTgt>
                                        </p:tgtEl>
                                        <p:attrNameLst>
                                          <p:attrName>style.visibility</p:attrName>
                                        </p:attrNameLst>
                                      </p:cBhvr>
                                      <p:to>
                                        <p:strVal val="visible"/>
                                      </p:to>
                                    </p:set>
                                    <p:animEffect transition="in" filter="fade">
                                      <p:cBhvr>
                                        <p:cTn id="52" dur="500"/>
                                        <p:tgtEl>
                                          <p:spTgt spid="18">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ppt_x"/>
                                          </p:val>
                                        </p:tav>
                                        <p:tav tm="100000">
                                          <p:val>
                                            <p:strVal val="#ppt_x"/>
                                          </p:val>
                                        </p:tav>
                                      </p:tavLst>
                                    </p:anim>
                                    <p:anim calcmode="lin" valueType="num">
                                      <p:cBhvr additive="base">
                                        <p:cTn id="5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8">
                                            <p:txEl>
                                              <p:pRg st="6" end="6"/>
                                            </p:txEl>
                                          </p:spTgt>
                                        </p:tgtEl>
                                        <p:attrNameLst>
                                          <p:attrName>style.visibility</p:attrName>
                                        </p:attrNameLst>
                                      </p:cBhvr>
                                      <p:to>
                                        <p:strVal val="visible"/>
                                      </p:to>
                                    </p:set>
                                    <p:animEffect transition="in" filter="fade">
                                      <p:cBhvr>
                                        <p:cTn id="63" dur="500"/>
                                        <p:tgtEl>
                                          <p:spTgt spid="18">
                                            <p:txEl>
                                              <p:pRg st="6" end="6"/>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22"/>
                                        </p:tgtEl>
                                        <p:attrNameLst>
                                          <p:attrName>style.visibility</p:attrName>
                                        </p:attrNameLst>
                                      </p:cBhvr>
                                      <p:to>
                                        <p:strVal val="visible"/>
                                      </p:to>
                                    </p:set>
                                    <p:anim calcmode="lin" valueType="num">
                                      <p:cBhvr additive="base">
                                        <p:cTn id="68" dur="500" fill="hold"/>
                                        <p:tgtEl>
                                          <p:spTgt spid="22"/>
                                        </p:tgtEl>
                                        <p:attrNameLst>
                                          <p:attrName>ppt_x</p:attrName>
                                        </p:attrNameLst>
                                      </p:cBhvr>
                                      <p:tavLst>
                                        <p:tav tm="0">
                                          <p:val>
                                            <p:strVal val="#ppt_x"/>
                                          </p:val>
                                        </p:tav>
                                        <p:tav tm="100000">
                                          <p:val>
                                            <p:strVal val="#ppt_x"/>
                                          </p:val>
                                        </p:tav>
                                      </p:tavLst>
                                    </p:anim>
                                    <p:anim calcmode="lin" valueType="num">
                                      <p:cBhvr additive="base">
                                        <p:cTn id="6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8">
                                            <p:txEl>
                                              <p:pRg st="7" end="7"/>
                                            </p:txEl>
                                          </p:spTgt>
                                        </p:tgtEl>
                                        <p:attrNameLst>
                                          <p:attrName>style.visibility</p:attrName>
                                        </p:attrNameLst>
                                      </p:cBhvr>
                                      <p:to>
                                        <p:strVal val="visible"/>
                                      </p:to>
                                    </p:set>
                                    <p:animEffect transition="in" filter="fade">
                                      <p:cBhvr>
                                        <p:cTn id="74" dur="500"/>
                                        <p:tgtEl>
                                          <p:spTgt spid="18">
                                            <p:txEl>
                                              <p:pRg st="7" end="7"/>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4"/>
                                        </p:tgtEl>
                                        <p:attrNameLst>
                                          <p:attrName>style.visibility</p:attrName>
                                        </p:attrNameLst>
                                      </p:cBhvr>
                                      <p:to>
                                        <p:strVal val="visible"/>
                                      </p:to>
                                    </p:set>
                                    <p:anim calcmode="lin" valueType="num">
                                      <p:cBhvr additive="base">
                                        <p:cTn id="79" dur="500" fill="hold"/>
                                        <p:tgtEl>
                                          <p:spTgt spid="34"/>
                                        </p:tgtEl>
                                        <p:attrNameLst>
                                          <p:attrName>ppt_x</p:attrName>
                                        </p:attrNameLst>
                                      </p:cBhvr>
                                      <p:tavLst>
                                        <p:tav tm="0">
                                          <p:val>
                                            <p:strVal val="#ppt_x"/>
                                          </p:val>
                                        </p:tav>
                                        <p:tav tm="100000">
                                          <p:val>
                                            <p:strVal val="#ppt_x"/>
                                          </p:val>
                                        </p:tav>
                                      </p:tavLst>
                                    </p:anim>
                                    <p:anim calcmode="lin" valueType="num">
                                      <p:cBhvr additive="base">
                                        <p:cTn id="8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18">
                                            <p:txEl>
                                              <p:pRg st="8" end="8"/>
                                            </p:txEl>
                                          </p:spTgt>
                                        </p:tgtEl>
                                        <p:attrNameLst>
                                          <p:attrName>style.visibility</p:attrName>
                                        </p:attrNameLst>
                                      </p:cBhvr>
                                      <p:to>
                                        <p:strVal val="visible"/>
                                      </p:to>
                                    </p:set>
                                    <p:animEffect transition="in" filter="fade">
                                      <p:cBhvr>
                                        <p:cTn id="85" dur="500"/>
                                        <p:tgtEl>
                                          <p:spTgt spid="18">
                                            <p:txEl>
                                              <p:pRg st="8" end="8"/>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nodeType="clickEffect">
                                  <p:stCondLst>
                                    <p:cond delay="0"/>
                                  </p:stCondLst>
                                  <p:childTnLst>
                                    <p:set>
                                      <p:cBhvr>
                                        <p:cTn id="89" dur="1" fill="hold">
                                          <p:stCondLst>
                                            <p:cond delay="0"/>
                                          </p:stCondLst>
                                        </p:cTn>
                                        <p:tgtEl>
                                          <p:spTgt spid="30"/>
                                        </p:tgtEl>
                                        <p:attrNameLst>
                                          <p:attrName>style.visibility</p:attrName>
                                        </p:attrNameLst>
                                      </p:cBhvr>
                                      <p:to>
                                        <p:strVal val="visible"/>
                                      </p:to>
                                    </p:set>
                                    <p:anim calcmode="lin" valueType="num">
                                      <p:cBhvr additive="base">
                                        <p:cTn id="90" dur="500" fill="hold"/>
                                        <p:tgtEl>
                                          <p:spTgt spid="30"/>
                                        </p:tgtEl>
                                        <p:attrNameLst>
                                          <p:attrName>ppt_x</p:attrName>
                                        </p:attrNameLst>
                                      </p:cBhvr>
                                      <p:tavLst>
                                        <p:tav tm="0">
                                          <p:val>
                                            <p:strVal val="#ppt_x"/>
                                          </p:val>
                                        </p:tav>
                                        <p:tav tm="100000">
                                          <p:val>
                                            <p:strVal val="#ppt_x"/>
                                          </p:val>
                                        </p:tav>
                                      </p:tavLst>
                                    </p:anim>
                                    <p:anim calcmode="lin" valueType="num">
                                      <p:cBhvr additive="base">
                                        <p:cTn id="91"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18">
                                            <p:txEl>
                                              <p:pRg st="9" end="9"/>
                                            </p:txEl>
                                          </p:spTgt>
                                        </p:tgtEl>
                                        <p:attrNameLst>
                                          <p:attrName>style.visibility</p:attrName>
                                        </p:attrNameLst>
                                      </p:cBhvr>
                                      <p:to>
                                        <p:strVal val="visible"/>
                                      </p:to>
                                    </p:set>
                                    <p:animEffect transition="in" filter="fade">
                                      <p:cBhvr>
                                        <p:cTn id="96" dur="500"/>
                                        <p:tgtEl>
                                          <p:spTgt spid="18">
                                            <p:txEl>
                                              <p:pRg st="9" end="9"/>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23"/>
                                        </p:tgtEl>
                                        <p:attrNameLst>
                                          <p:attrName>style.visibility</p:attrName>
                                        </p:attrNameLst>
                                      </p:cBhvr>
                                      <p:to>
                                        <p:strVal val="visible"/>
                                      </p:to>
                                    </p:set>
                                    <p:anim calcmode="lin" valueType="num">
                                      <p:cBhvr additive="base">
                                        <p:cTn id="101" dur="500" fill="hold"/>
                                        <p:tgtEl>
                                          <p:spTgt spid="23"/>
                                        </p:tgtEl>
                                        <p:attrNameLst>
                                          <p:attrName>ppt_x</p:attrName>
                                        </p:attrNameLst>
                                      </p:cBhvr>
                                      <p:tavLst>
                                        <p:tav tm="0">
                                          <p:val>
                                            <p:strVal val="#ppt_x"/>
                                          </p:val>
                                        </p:tav>
                                        <p:tav tm="100000">
                                          <p:val>
                                            <p:strVal val="#ppt_x"/>
                                          </p:val>
                                        </p:tav>
                                      </p:tavLst>
                                    </p:anim>
                                    <p:anim calcmode="lin" valueType="num">
                                      <p:cBhvr additive="base">
                                        <p:cTn id="10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18">
                                            <p:txEl>
                                              <p:pRg st="10" end="10"/>
                                            </p:txEl>
                                          </p:spTgt>
                                        </p:tgtEl>
                                        <p:attrNameLst>
                                          <p:attrName>style.visibility</p:attrName>
                                        </p:attrNameLst>
                                      </p:cBhvr>
                                      <p:to>
                                        <p:strVal val="visible"/>
                                      </p:to>
                                    </p:set>
                                    <p:animEffect transition="in" filter="fade">
                                      <p:cBhvr>
                                        <p:cTn id="107" dur="500"/>
                                        <p:tgtEl>
                                          <p:spTgt spid="18">
                                            <p:txEl>
                                              <p:pRg st="10" end="10"/>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2" presetClass="entr" presetSubtype="4" fill="hold" nodeType="clickEffect">
                                  <p:stCondLst>
                                    <p:cond delay="0"/>
                                  </p:stCondLst>
                                  <p:childTnLst>
                                    <p:set>
                                      <p:cBhvr>
                                        <p:cTn id="111" dur="1" fill="hold">
                                          <p:stCondLst>
                                            <p:cond delay="0"/>
                                          </p:stCondLst>
                                        </p:cTn>
                                        <p:tgtEl>
                                          <p:spTgt spid="28"/>
                                        </p:tgtEl>
                                        <p:attrNameLst>
                                          <p:attrName>style.visibility</p:attrName>
                                        </p:attrNameLst>
                                      </p:cBhvr>
                                      <p:to>
                                        <p:strVal val="visible"/>
                                      </p:to>
                                    </p:set>
                                    <p:anim calcmode="lin" valueType="num">
                                      <p:cBhvr additive="base">
                                        <p:cTn id="112" dur="500" fill="hold"/>
                                        <p:tgtEl>
                                          <p:spTgt spid="28"/>
                                        </p:tgtEl>
                                        <p:attrNameLst>
                                          <p:attrName>ppt_x</p:attrName>
                                        </p:attrNameLst>
                                      </p:cBhvr>
                                      <p:tavLst>
                                        <p:tav tm="0">
                                          <p:val>
                                            <p:strVal val="#ppt_x"/>
                                          </p:val>
                                        </p:tav>
                                        <p:tav tm="100000">
                                          <p:val>
                                            <p:strVal val="#ppt_x"/>
                                          </p:val>
                                        </p:tav>
                                      </p:tavLst>
                                    </p:anim>
                                    <p:anim calcmode="lin" valueType="num">
                                      <p:cBhvr additive="base">
                                        <p:cTn id="11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18">
                                            <p:txEl>
                                              <p:pRg st="11" end="11"/>
                                            </p:txEl>
                                          </p:spTgt>
                                        </p:tgtEl>
                                        <p:attrNameLst>
                                          <p:attrName>style.visibility</p:attrName>
                                        </p:attrNameLst>
                                      </p:cBhvr>
                                      <p:to>
                                        <p:strVal val="visible"/>
                                      </p:to>
                                    </p:set>
                                    <p:animEffect transition="in" filter="fade">
                                      <p:cBhvr>
                                        <p:cTn id="118" dur="500"/>
                                        <p:tgtEl>
                                          <p:spTgt spid="18">
                                            <p:txEl>
                                              <p:pRg st="11" end="11"/>
                                            </p:txEl>
                                          </p:spTgt>
                                        </p:tgtEl>
                                      </p:cBhvr>
                                    </p:animEffect>
                                  </p:childTnLst>
                                </p:cTn>
                              </p:par>
                            </p:childTnLst>
                          </p:cTn>
                        </p:par>
                      </p:childTnLst>
                    </p:cTn>
                  </p:par>
                  <p:par>
                    <p:cTn id="119" fill="hold">
                      <p:stCondLst>
                        <p:cond delay="indefinite"/>
                      </p:stCondLst>
                      <p:childTnLst>
                        <p:par>
                          <p:cTn id="120" fill="hold">
                            <p:stCondLst>
                              <p:cond delay="0"/>
                            </p:stCondLst>
                            <p:childTnLst>
                              <p:par>
                                <p:cTn id="121" presetID="2" presetClass="entr" presetSubtype="4" fill="hold" nodeType="clickEffect">
                                  <p:stCondLst>
                                    <p:cond delay="0"/>
                                  </p:stCondLst>
                                  <p:childTnLst>
                                    <p:set>
                                      <p:cBhvr>
                                        <p:cTn id="122" dur="1" fill="hold">
                                          <p:stCondLst>
                                            <p:cond delay="0"/>
                                          </p:stCondLst>
                                        </p:cTn>
                                        <p:tgtEl>
                                          <p:spTgt spid="29"/>
                                        </p:tgtEl>
                                        <p:attrNameLst>
                                          <p:attrName>style.visibility</p:attrName>
                                        </p:attrNameLst>
                                      </p:cBhvr>
                                      <p:to>
                                        <p:strVal val="visible"/>
                                      </p:to>
                                    </p:set>
                                    <p:anim calcmode="lin" valueType="num">
                                      <p:cBhvr additive="base">
                                        <p:cTn id="123" dur="500" fill="hold"/>
                                        <p:tgtEl>
                                          <p:spTgt spid="29"/>
                                        </p:tgtEl>
                                        <p:attrNameLst>
                                          <p:attrName>ppt_x</p:attrName>
                                        </p:attrNameLst>
                                      </p:cBhvr>
                                      <p:tavLst>
                                        <p:tav tm="0">
                                          <p:val>
                                            <p:strVal val="#ppt_x"/>
                                          </p:val>
                                        </p:tav>
                                        <p:tav tm="100000">
                                          <p:val>
                                            <p:strVal val="#ppt_x"/>
                                          </p:val>
                                        </p:tav>
                                      </p:tavLst>
                                    </p:anim>
                                    <p:anim calcmode="lin" valueType="num">
                                      <p:cBhvr additive="base">
                                        <p:cTn id="12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nodeType="clickEffect">
                                  <p:stCondLst>
                                    <p:cond delay="0"/>
                                  </p:stCondLst>
                                  <p:childTnLst>
                                    <p:set>
                                      <p:cBhvr>
                                        <p:cTn id="128" dur="1" fill="hold">
                                          <p:stCondLst>
                                            <p:cond delay="0"/>
                                          </p:stCondLst>
                                        </p:cTn>
                                        <p:tgtEl>
                                          <p:spTgt spid="18">
                                            <p:txEl>
                                              <p:pRg st="12" end="12"/>
                                            </p:txEl>
                                          </p:spTgt>
                                        </p:tgtEl>
                                        <p:attrNameLst>
                                          <p:attrName>style.visibility</p:attrName>
                                        </p:attrNameLst>
                                      </p:cBhvr>
                                      <p:to>
                                        <p:strVal val="visible"/>
                                      </p:to>
                                    </p:set>
                                    <p:animEffect transition="in" filter="fade">
                                      <p:cBhvr>
                                        <p:cTn id="129" dur="500"/>
                                        <p:tgtEl>
                                          <p:spTgt spid="1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C8B731E8-1DBC-49A1-B763-FEEE0D5DFE12}"/>
              </a:ext>
            </a:extLst>
          </p:cNvPr>
          <p:cNvSpPr>
            <a:spLocks noGrp="1"/>
          </p:cNvSpPr>
          <p:nvPr>
            <p:ph type="subTitle" idx="1"/>
          </p:nvPr>
        </p:nvSpPr>
        <p:spPr>
          <a:xfrm>
            <a:off x="1453661" y="2390654"/>
            <a:ext cx="9144000" cy="1655762"/>
          </a:xfrm>
        </p:spPr>
        <p:txBody>
          <a:bodyPr>
            <a:normAutofit/>
          </a:bodyPr>
          <a:lstStyle/>
          <a:p>
            <a:r>
              <a:rPr lang="en-US" sz="5400" b="1" dirty="0">
                <a:ln w="9525">
                  <a:solidFill>
                    <a:schemeClr val="bg1"/>
                  </a:solidFill>
                  <a:prstDash val="solid"/>
                </a:ln>
                <a:effectLst>
                  <a:outerShdw blurRad="12700" dist="38100" dir="2700000" algn="tl" rotWithShape="0">
                    <a:schemeClr val="bg1">
                      <a:lumMod val="50000"/>
                    </a:schemeClr>
                  </a:outerShdw>
                </a:effectLst>
              </a:rPr>
              <a:t>Thanks for your attention</a:t>
            </a:r>
            <a:endParaRPr lang="ar-IQ" sz="54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476026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AutoNum type="arabicPeriod"/>
            </a:pPr>
            <a:endParaRPr lang="en-US" sz="2800" dirty="0">
              <a:solidFill>
                <a:schemeClr val="tx1"/>
              </a:solidFill>
            </a:endParaRPr>
          </a:p>
          <a:p>
            <a:pPr marL="457200" indent="-457200">
              <a:buAutoNum type="arabicPeriod"/>
            </a:pPr>
            <a:endParaRPr lang="en-US" sz="2800" dirty="0">
              <a:solidFill>
                <a:schemeClr val="tx1"/>
              </a:solidFill>
            </a:endParaRPr>
          </a:p>
          <a:p>
            <a:pPr marL="457200" indent="-457200">
              <a:buAutoNum type="arabicPeriod"/>
            </a:pPr>
            <a:endParaRPr lang="en-US" sz="2800" dirty="0">
              <a:solidFill>
                <a:schemeClr val="tx1"/>
              </a:solidFill>
            </a:endParaRPr>
          </a:p>
          <a:p>
            <a:pPr marL="457200" indent="-457200">
              <a:buAutoNum type="arabicPeriod"/>
            </a:pPr>
            <a:endParaRPr lang="en-US" sz="2800" dirty="0">
              <a:solidFill>
                <a:srgbClr val="00B050"/>
              </a:solidFill>
            </a:endParaRPr>
          </a:p>
          <a:p>
            <a:pPr algn="ctr"/>
            <a:r>
              <a:rPr lang="en-US" sz="3200" b="1" dirty="0">
                <a:solidFill>
                  <a:schemeClr val="tx1"/>
                </a:solidFill>
              </a:rPr>
              <a:t>Diseases, disorder, and symptoms</a:t>
            </a:r>
          </a:p>
          <a:p>
            <a:pPr marL="457200" indent="-457200">
              <a:buFontTx/>
              <a:buAutoNum type="arabicPeriod"/>
            </a:pPr>
            <a:r>
              <a:rPr lang="en-US" sz="2800" dirty="0">
                <a:solidFill>
                  <a:srgbClr val="FF0000"/>
                </a:solidFill>
              </a:rPr>
              <a:t>Diabetes</a:t>
            </a:r>
            <a:r>
              <a:rPr lang="en-US" sz="2800" dirty="0">
                <a:solidFill>
                  <a:schemeClr val="tx1"/>
                </a:solidFill>
              </a:rPr>
              <a:t>: a medical condition which makes the patient produce a lot of urine and feel very thirsty.</a:t>
            </a:r>
          </a:p>
          <a:p>
            <a:pPr marL="457200" indent="-457200">
              <a:buFontTx/>
              <a:buAutoNum type="arabicPeriod"/>
            </a:pPr>
            <a:r>
              <a:rPr lang="en-US" sz="2800" dirty="0">
                <a:solidFill>
                  <a:srgbClr val="FF0000"/>
                </a:solidFill>
              </a:rPr>
              <a:t>Chickenpox</a:t>
            </a:r>
            <a:r>
              <a:rPr lang="en-US" sz="2800" dirty="0">
                <a:solidFill>
                  <a:schemeClr val="tx1"/>
                </a:solidFill>
              </a:rPr>
              <a:t>: a diseases, especially of children, that causes a slight fever and many spots on the skin.</a:t>
            </a:r>
          </a:p>
          <a:p>
            <a:pPr marL="457200" indent="-457200">
              <a:buFontTx/>
              <a:buAutoNum type="arabicPeriod"/>
            </a:pPr>
            <a:r>
              <a:rPr lang="en-US" sz="2800" dirty="0">
                <a:solidFill>
                  <a:srgbClr val="FF0000"/>
                </a:solidFill>
              </a:rPr>
              <a:t>Malaria</a:t>
            </a:r>
            <a:r>
              <a:rPr lang="en-US" sz="2800" dirty="0">
                <a:solidFill>
                  <a:schemeClr val="tx1"/>
                </a:solidFill>
              </a:rPr>
              <a:t>: a disease that causes fever and shivering caused by the bite of some types of mosquito.</a:t>
            </a:r>
          </a:p>
          <a:p>
            <a:pPr marL="457200" indent="-457200">
              <a:buAutoNum type="arabicPeriod"/>
            </a:pPr>
            <a:r>
              <a:rPr lang="en-US" sz="2800" dirty="0">
                <a:solidFill>
                  <a:srgbClr val="0070C0"/>
                </a:solidFill>
              </a:rPr>
              <a:t>Diarrhea</a:t>
            </a:r>
            <a:r>
              <a:rPr lang="en-US" sz="2800" dirty="0">
                <a:solidFill>
                  <a:schemeClr val="tx1"/>
                </a:solidFill>
              </a:rPr>
              <a:t>: an illness in which waste matter is empties from the bowels much more frequently than normal.</a:t>
            </a:r>
          </a:p>
          <a:p>
            <a:pPr marL="457200" indent="-457200">
              <a:buAutoNum type="arabicPeriod"/>
            </a:pPr>
            <a:r>
              <a:rPr lang="en-US" sz="2800" dirty="0">
                <a:solidFill>
                  <a:srgbClr val="0070C0"/>
                </a:solidFill>
              </a:rPr>
              <a:t>Vomiting</a:t>
            </a:r>
            <a:r>
              <a:rPr lang="en-US" sz="2800" dirty="0">
                <a:solidFill>
                  <a:schemeClr val="tx1"/>
                </a:solidFill>
              </a:rPr>
              <a:t>: to bring food from stomach back out through the mouth. Informal terms, throw up, bring </a:t>
            </a:r>
            <a:r>
              <a:rPr lang="en-US" sz="2800" dirty="0" err="1">
                <a:solidFill>
                  <a:schemeClr val="tx1"/>
                </a:solidFill>
              </a:rPr>
              <a:t>sth</a:t>
            </a:r>
            <a:r>
              <a:rPr lang="en-US" sz="2800" dirty="0">
                <a:solidFill>
                  <a:schemeClr val="tx1"/>
                </a:solidFill>
              </a:rPr>
              <a:t> up, puke.</a:t>
            </a:r>
          </a:p>
          <a:p>
            <a:pPr marL="457200" indent="-457200">
              <a:buAutoNum type="arabicPeriod"/>
            </a:pPr>
            <a:r>
              <a:rPr lang="en-US" sz="2800" dirty="0">
                <a:solidFill>
                  <a:srgbClr val="0070C0"/>
                </a:solidFill>
              </a:rPr>
              <a:t>Constipation</a:t>
            </a:r>
            <a:r>
              <a:rPr lang="en-US" sz="2800" dirty="0">
                <a:solidFill>
                  <a:schemeClr val="tx1"/>
                </a:solidFill>
              </a:rPr>
              <a:t>: the condition of being unable to get rid of waste material from the bowels easily.</a:t>
            </a:r>
          </a:p>
          <a:p>
            <a:pPr marL="457200" indent="-457200">
              <a:buAutoNum type="arabicPeriod"/>
            </a:pPr>
            <a:endParaRPr lang="en-US" sz="2800" dirty="0">
              <a:solidFill>
                <a:schemeClr val="tx1"/>
              </a:solidFill>
            </a:endParaRPr>
          </a:p>
          <a:p>
            <a:pPr marL="457200" indent="-457200">
              <a:buAutoNum type="arabicPeriod"/>
            </a:pPr>
            <a:endParaRPr lang="en-US" sz="2800" dirty="0">
              <a:solidFill>
                <a:schemeClr val="tx1"/>
              </a:solidFill>
            </a:endParaRPr>
          </a:p>
          <a:p>
            <a:pPr marL="457200" indent="-457200">
              <a:buAutoNum type="arabicPeriod"/>
            </a:pPr>
            <a:endParaRPr lang="en-US" sz="2800" dirty="0">
              <a:solidFill>
                <a:schemeClr val="tx1"/>
              </a:solidFill>
            </a:endParaRPr>
          </a:p>
          <a:p>
            <a:pPr marL="457200" indent="-457200">
              <a:buAutoNum type="arabicPeriod"/>
            </a:pPr>
            <a:endParaRPr lang="en-US" sz="2800" dirty="0">
              <a:solidFill>
                <a:schemeClr val="tx1"/>
              </a:solidFill>
            </a:endParaRPr>
          </a:p>
        </p:txBody>
      </p:sp>
    </p:spTree>
    <p:extLst>
      <p:ext uri="{BB962C8B-B14F-4D97-AF65-F5344CB8AC3E}">
        <p14:creationId xmlns:p14="http://schemas.microsoft.com/office/powerpoint/2010/main" val="14260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 calcmode="lin" valueType="num">
                                      <p:cBhvr additive="base">
                                        <p:cTn id="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anim calcmode="lin" valueType="num">
                                      <p:cBhvr additive="base">
                                        <p:cTn id="1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 calcmode="lin" valueType="num">
                                      <p:cBhvr additive="base">
                                        <p:cTn id="1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anim calcmode="lin" valueType="num">
                                      <p:cBhvr additive="base">
                                        <p:cTn id="2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5" presetClass="entr" presetSubtype="0"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Effect transition="in" filter="fade">
                                      <p:cBhvr>
                                        <p:cTn id="31" dur="2000"/>
                                        <p:tgtEl>
                                          <p:spTgt spid="4">
                                            <p:txEl>
                                              <p:pRg st="8" end="8"/>
                                            </p:txEl>
                                          </p:spTgt>
                                        </p:tgtEl>
                                      </p:cBhvr>
                                    </p:animEffect>
                                    <p:anim calcmode="lin" valueType="num">
                                      <p:cBhvr>
                                        <p:cTn id="32" dur="2000" fill="hold"/>
                                        <p:tgtEl>
                                          <p:spTgt spid="4">
                                            <p:txEl>
                                              <p:pRg st="8" end="8"/>
                                            </p:txEl>
                                          </p:spTgt>
                                        </p:tgtEl>
                                        <p:attrNameLst>
                                          <p:attrName>ppt_w</p:attrName>
                                        </p:attrNameLst>
                                      </p:cBhvr>
                                      <p:tavLst>
                                        <p:tav tm="0" fmla="#ppt_w*sin(2.5*pi*$)">
                                          <p:val>
                                            <p:fltVal val="0"/>
                                          </p:val>
                                        </p:tav>
                                        <p:tav tm="100000">
                                          <p:val>
                                            <p:fltVal val="1"/>
                                          </p:val>
                                        </p:tav>
                                      </p:tavLst>
                                    </p:anim>
                                    <p:anim calcmode="lin" valueType="num">
                                      <p:cBhvr>
                                        <p:cTn id="33" dur="2000" fill="hold"/>
                                        <p:tgtEl>
                                          <p:spTgt spid="4">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4">
                                            <p:txEl>
                                              <p:pRg st="9" end="9"/>
                                            </p:txEl>
                                          </p:spTgt>
                                        </p:tgtEl>
                                        <p:attrNameLst>
                                          <p:attrName>style.visibility</p:attrName>
                                        </p:attrNameLst>
                                      </p:cBhvr>
                                      <p:to>
                                        <p:strVal val="visible"/>
                                      </p:to>
                                    </p:set>
                                    <p:anim calcmode="lin" valueType="num">
                                      <p:cBhvr>
                                        <p:cTn id="38" dur="500" fill="hold"/>
                                        <p:tgtEl>
                                          <p:spTgt spid="4">
                                            <p:txEl>
                                              <p:pRg st="9" end="9"/>
                                            </p:txEl>
                                          </p:spTgt>
                                        </p:tgtEl>
                                        <p:attrNameLst>
                                          <p:attrName>ppt_w</p:attrName>
                                        </p:attrNameLst>
                                      </p:cBhvr>
                                      <p:tavLst>
                                        <p:tav tm="0">
                                          <p:val>
                                            <p:fltVal val="0"/>
                                          </p:val>
                                        </p:tav>
                                        <p:tav tm="100000">
                                          <p:val>
                                            <p:strVal val="#ppt_w"/>
                                          </p:val>
                                        </p:tav>
                                      </p:tavLst>
                                    </p:anim>
                                    <p:anim calcmode="lin" valueType="num">
                                      <p:cBhvr>
                                        <p:cTn id="39" dur="500" fill="hold"/>
                                        <p:tgtEl>
                                          <p:spTgt spid="4">
                                            <p:txEl>
                                              <p:pRg st="9" end="9"/>
                                            </p:txEl>
                                          </p:spTgt>
                                        </p:tgtEl>
                                        <p:attrNameLst>
                                          <p:attrName>ppt_h</p:attrName>
                                        </p:attrNameLst>
                                      </p:cBhvr>
                                      <p:tavLst>
                                        <p:tav tm="0">
                                          <p:val>
                                            <p:fltVal val="0"/>
                                          </p:val>
                                        </p:tav>
                                        <p:tav tm="100000">
                                          <p:val>
                                            <p:strVal val="#ppt_h"/>
                                          </p:val>
                                        </p:tav>
                                      </p:tavLst>
                                    </p:anim>
                                    <p:animEffect transition="in" filter="fade">
                                      <p:cBhvr>
                                        <p:cTn id="40" dur="500"/>
                                        <p:tgtEl>
                                          <p:spTgt spid="4">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
                                            <p:txEl>
                                              <p:pRg st="10" end="10"/>
                                            </p:txEl>
                                          </p:spTgt>
                                        </p:tgtEl>
                                        <p:attrNameLst>
                                          <p:attrName>style.visibility</p:attrName>
                                        </p:attrNameLst>
                                      </p:cBhvr>
                                      <p:to>
                                        <p:strVal val="visible"/>
                                      </p:to>
                                    </p:set>
                                    <p:animEffect transition="in" filter="fade">
                                      <p:cBhvr>
                                        <p:cTn id="45"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9DAC91-03FC-4F44-8525-54CACB9C03DB}"/>
              </a:ext>
            </a:extLst>
          </p:cNvPr>
          <p:cNvSpPr>
            <a:spLocks noGrp="1"/>
          </p:cNvSpPr>
          <p:nvPr>
            <p:ph idx="1"/>
          </p:nvPr>
        </p:nvSpPr>
        <p:spPr>
          <a:xfrm>
            <a:off x="352269" y="404734"/>
            <a:ext cx="11001531" cy="5772229"/>
          </a:xfrm>
        </p:spPr>
        <p:txBody>
          <a:bodyPr>
            <a:normAutofit fontScale="92500" lnSpcReduction="20000"/>
          </a:bodyPr>
          <a:lstStyle/>
          <a:p>
            <a:pPr marL="457200" indent="-457200">
              <a:buFont typeface="Arial" panose="020B0604020202020204" pitchFamily="34" charset="0"/>
              <a:buAutoNum type="arabicPeriod"/>
            </a:pPr>
            <a:r>
              <a:rPr lang="en-US" dirty="0">
                <a:solidFill>
                  <a:srgbClr val="00B050"/>
                </a:solidFill>
              </a:rPr>
              <a:t>AIDS</a:t>
            </a:r>
            <a:r>
              <a:rPr lang="en-US" dirty="0"/>
              <a:t>: Acquired Immune Deficiency Syndrome, caused by the Human Immunodeficiency Virus (HIV)</a:t>
            </a:r>
            <a:endParaRPr lang="en-US" sz="2800" b="1" dirty="0">
              <a:solidFill>
                <a:srgbClr val="FF0000"/>
              </a:solidFill>
            </a:endParaRPr>
          </a:p>
          <a:p>
            <a:pPr marL="457200" indent="-457200">
              <a:buAutoNum type="arabicPeriod"/>
            </a:pPr>
            <a:r>
              <a:rPr lang="en-US" sz="2800" b="1" dirty="0">
                <a:solidFill>
                  <a:srgbClr val="FF0000"/>
                </a:solidFill>
              </a:rPr>
              <a:t>Down syndrome</a:t>
            </a:r>
            <a:r>
              <a:rPr lang="en-US" sz="2800" dirty="0">
                <a:solidFill>
                  <a:schemeClr val="tx1"/>
                </a:solidFill>
              </a:rPr>
              <a:t>: a medical condition, caused by a fault with one chromosome, in which a person is born with particular physical characteristics and a mental ability that is below average.</a:t>
            </a:r>
          </a:p>
          <a:p>
            <a:pPr marL="457200" indent="-457200">
              <a:buAutoNum type="arabicPeriod"/>
            </a:pPr>
            <a:r>
              <a:rPr lang="en-US" sz="2800" b="1" dirty="0">
                <a:solidFill>
                  <a:srgbClr val="FF0000"/>
                </a:solidFill>
              </a:rPr>
              <a:t>Epilepsy</a:t>
            </a:r>
            <a:r>
              <a:rPr lang="en-US" sz="2800" dirty="0">
                <a:solidFill>
                  <a:schemeClr val="tx1"/>
                </a:solidFill>
              </a:rPr>
              <a:t>: a disorder of the nervous system that causes to become unconscious suddenly, often with violent movements of the body.</a:t>
            </a:r>
          </a:p>
          <a:p>
            <a:pPr marL="457200" indent="-457200">
              <a:buFont typeface="Arial" panose="020B0604020202020204" pitchFamily="34" charset="0"/>
              <a:buAutoNum type="arabicPeriod"/>
            </a:pPr>
            <a:r>
              <a:rPr lang="en-US" dirty="0">
                <a:solidFill>
                  <a:srgbClr val="0070C0"/>
                </a:solidFill>
              </a:rPr>
              <a:t>Autism</a:t>
            </a:r>
            <a:r>
              <a:rPr lang="en-US" dirty="0"/>
              <a:t>: a mental condition in which a person finds it very difficult to communicate or form relationships with others.</a:t>
            </a:r>
            <a:endParaRPr lang="en-US" sz="2800" dirty="0">
              <a:solidFill>
                <a:schemeClr val="tx1"/>
              </a:solidFill>
            </a:endParaRPr>
          </a:p>
          <a:p>
            <a:pPr marL="457200" indent="-457200">
              <a:buAutoNum type="arabicPeriod"/>
            </a:pPr>
            <a:r>
              <a:rPr lang="en-US" sz="2800" b="1" dirty="0">
                <a:solidFill>
                  <a:srgbClr val="FF0000"/>
                </a:solidFill>
              </a:rPr>
              <a:t>Infertility</a:t>
            </a:r>
            <a:r>
              <a:rPr lang="en-US" sz="2800" dirty="0">
                <a:solidFill>
                  <a:schemeClr val="tx1"/>
                </a:solidFill>
              </a:rPr>
              <a:t>: the fact that a person or animal is not able to have babies.</a:t>
            </a:r>
          </a:p>
          <a:p>
            <a:pPr marL="457200" indent="-457200">
              <a:buAutoNum type="arabicPeriod"/>
            </a:pPr>
            <a:r>
              <a:rPr lang="en-US" sz="2800" b="1" dirty="0">
                <a:solidFill>
                  <a:srgbClr val="FF0000"/>
                </a:solidFill>
              </a:rPr>
              <a:t>Nauseous</a:t>
            </a:r>
            <a:r>
              <a:rPr lang="en-US" sz="2800" dirty="0">
                <a:solidFill>
                  <a:schemeClr val="tx1"/>
                </a:solidFill>
              </a:rPr>
              <a:t>: feeling as if you want to vomit.</a:t>
            </a:r>
          </a:p>
          <a:p>
            <a:pPr marL="457200" indent="-457200">
              <a:buAutoNum type="arabicPeriod"/>
            </a:pPr>
            <a:r>
              <a:rPr lang="en-US" sz="2800" b="1" dirty="0">
                <a:solidFill>
                  <a:srgbClr val="FF0000"/>
                </a:solidFill>
              </a:rPr>
              <a:t>Chronic</a:t>
            </a:r>
            <a:r>
              <a:rPr lang="en-US" sz="2800" dirty="0">
                <a:solidFill>
                  <a:schemeClr val="tx1"/>
                </a:solidFill>
              </a:rPr>
              <a:t>: lasting for a long time; difficult to cure or get rid of it.</a:t>
            </a:r>
          </a:p>
          <a:p>
            <a:pPr marL="457200" indent="-457200">
              <a:buAutoNum type="arabicPeriod"/>
            </a:pPr>
            <a:r>
              <a:rPr lang="en-US" sz="2800" b="1" dirty="0">
                <a:solidFill>
                  <a:srgbClr val="FF0000"/>
                </a:solidFill>
              </a:rPr>
              <a:t>Vein</a:t>
            </a:r>
            <a:r>
              <a:rPr lang="en-US" sz="2800" dirty="0">
                <a:solidFill>
                  <a:schemeClr val="tx1"/>
                </a:solidFill>
              </a:rPr>
              <a:t>: any of the tubes that carry blood from all parts of the body towards the heart.</a:t>
            </a:r>
          </a:p>
          <a:p>
            <a:pPr marL="457200" indent="-457200">
              <a:buAutoNum type="arabicPeriod"/>
            </a:pPr>
            <a:r>
              <a:rPr lang="en-US" sz="2800" b="1" dirty="0">
                <a:solidFill>
                  <a:srgbClr val="FF0000"/>
                </a:solidFill>
              </a:rPr>
              <a:t>Artery</a:t>
            </a:r>
            <a:r>
              <a:rPr lang="en-US" sz="2800" dirty="0">
                <a:solidFill>
                  <a:schemeClr val="tx1"/>
                </a:solidFill>
              </a:rPr>
              <a:t>:  any of the tubes that carry blood from the heart to other parts of the body.</a:t>
            </a:r>
          </a:p>
          <a:p>
            <a:endParaRPr lang="ar-IQ" dirty="0"/>
          </a:p>
        </p:txBody>
      </p:sp>
    </p:spTree>
    <p:extLst>
      <p:ext uri="{BB962C8B-B14F-4D97-AF65-F5344CB8AC3E}">
        <p14:creationId xmlns:p14="http://schemas.microsoft.com/office/powerpoint/2010/main" val="294678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2151" y="97435"/>
            <a:ext cx="10710472" cy="5651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ct val="150000"/>
              </a:lnSpc>
              <a:buAutoNum type="arabicPeriod"/>
            </a:pPr>
            <a:endParaRPr lang="en-US" sz="2400" dirty="0">
              <a:solidFill>
                <a:schemeClr val="tx1"/>
              </a:solidFill>
            </a:endParaRPr>
          </a:p>
          <a:p>
            <a:pPr>
              <a:lnSpc>
                <a:spcPct val="150000"/>
              </a:lnSpc>
            </a:pPr>
            <a:r>
              <a:rPr lang="en-US" sz="2400" dirty="0">
                <a:solidFill>
                  <a:srgbClr val="0070C0"/>
                </a:solidFill>
              </a:rPr>
              <a:t>Paramedic</a:t>
            </a:r>
            <a:r>
              <a:rPr lang="en-US" sz="2400" dirty="0">
                <a:solidFill>
                  <a:schemeClr val="tx1"/>
                </a:solidFill>
              </a:rPr>
              <a:t>: a person whose job is to help people who are sick or injured.</a:t>
            </a:r>
          </a:p>
          <a:p>
            <a:pPr>
              <a:lnSpc>
                <a:spcPct val="150000"/>
              </a:lnSpc>
            </a:pPr>
            <a:r>
              <a:rPr lang="en-US" sz="2400" dirty="0">
                <a:solidFill>
                  <a:srgbClr val="7030A0"/>
                </a:solidFill>
              </a:rPr>
              <a:t>Optician</a:t>
            </a:r>
            <a:r>
              <a:rPr lang="en-US" sz="2400" dirty="0">
                <a:solidFill>
                  <a:schemeClr val="tx1"/>
                </a:solidFill>
              </a:rPr>
              <a:t>: a person whose job is to examine people’s eyes and to recommend and sell glasses.</a:t>
            </a:r>
          </a:p>
          <a:p>
            <a:pPr>
              <a:lnSpc>
                <a:spcPct val="150000"/>
              </a:lnSpc>
            </a:pPr>
            <a:r>
              <a:rPr lang="en-US" sz="2400" dirty="0">
                <a:solidFill>
                  <a:srgbClr val="FF0000"/>
                </a:solidFill>
              </a:rPr>
              <a:t>Physical therapy</a:t>
            </a:r>
            <a:r>
              <a:rPr lang="en-US" sz="2400" dirty="0">
                <a:solidFill>
                  <a:schemeClr val="tx1"/>
                </a:solidFill>
              </a:rPr>
              <a:t>: the treatment of diseases, injury or weakness in the joints or muscles by exercise.</a:t>
            </a:r>
          </a:p>
          <a:p>
            <a:pPr>
              <a:lnSpc>
                <a:spcPct val="150000"/>
              </a:lnSpc>
            </a:pPr>
            <a:endParaRPr lang="en-US" sz="2400" dirty="0">
              <a:solidFill>
                <a:schemeClr val="tx1"/>
              </a:solidFill>
            </a:endParaRPr>
          </a:p>
          <a:p>
            <a:pPr marL="342900" indent="-342900">
              <a:lnSpc>
                <a:spcPct val="150000"/>
              </a:lnSpc>
              <a:buAutoNum type="arabicPeriod"/>
            </a:pPr>
            <a:endParaRPr lang="en-US" sz="2400" dirty="0">
              <a:solidFill>
                <a:schemeClr val="tx1"/>
              </a:solidFill>
            </a:endParaRPr>
          </a:p>
          <a:p>
            <a:pPr marL="342900" indent="-342900">
              <a:lnSpc>
                <a:spcPct val="150000"/>
              </a:lnSpc>
              <a:buAutoNum type="arabicPeriod"/>
            </a:pPr>
            <a:endParaRPr lang="en-US" sz="2400" dirty="0">
              <a:solidFill>
                <a:schemeClr val="tx1"/>
              </a:solidFill>
            </a:endParaRPr>
          </a:p>
          <a:p>
            <a:pPr marL="342900" indent="-342900">
              <a:lnSpc>
                <a:spcPct val="150000"/>
              </a:lnSpc>
              <a:buAutoNum type="arabicPeriod"/>
            </a:pPr>
            <a:endParaRPr lang="en-US" sz="2400" dirty="0">
              <a:solidFill>
                <a:schemeClr val="tx1"/>
              </a:solidFill>
            </a:endParaRPr>
          </a:p>
          <a:p>
            <a:pPr marL="342900" indent="-342900">
              <a:lnSpc>
                <a:spcPct val="150000"/>
              </a:lnSpc>
              <a:buAutoNum type="arabicPeriod"/>
            </a:pPr>
            <a:endParaRPr lang="en-US" sz="2400" dirty="0">
              <a:solidFill>
                <a:schemeClr val="tx1"/>
              </a:solidFill>
            </a:endParaRPr>
          </a:p>
        </p:txBody>
      </p:sp>
    </p:spTree>
    <p:extLst>
      <p:ext uri="{BB962C8B-B14F-4D97-AF65-F5344CB8AC3E}">
        <p14:creationId xmlns:p14="http://schemas.microsoft.com/office/powerpoint/2010/main" val="381708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p:cTn id="7"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4">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 calcmode="lin" valueType="num">
                                      <p:cBhvr>
                                        <p:cTn id="14"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p:cTn id="21"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33FFB8-2383-4A26-B6F1-8D1FD6AE9C09}"/>
              </a:ext>
            </a:extLst>
          </p:cNvPr>
          <p:cNvSpPr>
            <a:spLocks noGrp="1"/>
          </p:cNvSpPr>
          <p:nvPr>
            <p:ph idx="1"/>
          </p:nvPr>
        </p:nvSpPr>
        <p:spPr>
          <a:xfrm>
            <a:off x="442210" y="284812"/>
            <a:ext cx="11317574" cy="6115987"/>
          </a:xfrm>
        </p:spPr>
        <p:txBody>
          <a:bodyPr>
            <a:normAutofit/>
          </a:bodyPr>
          <a:lstStyle/>
          <a:p>
            <a:pPr marL="342900" indent="-342900">
              <a:lnSpc>
                <a:spcPct val="150000"/>
              </a:lnSpc>
              <a:buAutoNum type="arabicPeriod"/>
            </a:pPr>
            <a:r>
              <a:rPr lang="en-US" sz="2400" b="1" dirty="0">
                <a:solidFill>
                  <a:srgbClr val="FF0000"/>
                </a:solidFill>
              </a:rPr>
              <a:t>Eye chart</a:t>
            </a:r>
            <a:r>
              <a:rPr lang="en-US" sz="2400" dirty="0"/>
              <a:t>: a chart used in measuring the sharpness of a person's vision, typically consisting of a number of rows of letters of decreasing size.</a:t>
            </a:r>
          </a:p>
          <a:p>
            <a:pPr marL="342900" indent="-342900">
              <a:lnSpc>
                <a:spcPct val="150000"/>
              </a:lnSpc>
              <a:buFont typeface="Arial" panose="020B0604020202020204" pitchFamily="34" charset="0"/>
              <a:buAutoNum type="arabicPeriod"/>
            </a:pPr>
            <a:r>
              <a:rPr lang="en-US" sz="2400" b="1" dirty="0">
                <a:solidFill>
                  <a:srgbClr val="FF0000"/>
                </a:solidFill>
              </a:rPr>
              <a:t>Eye drops</a:t>
            </a:r>
            <a:r>
              <a:rPr lang="en-US" sz="2400" dirty="0"/>
              <a:t>: liquid medication to be applied in very small amounts to the eyeball.</a:t>
            </a:r>
          </a:p>
          <a:p>
            <a:pPr marL="342900" indent="-342900">
              <a:lnSpc>
                <a:spcPct val="150000"/>
              </a:lnSpc>
              <a:buFont typeface="Arial" panose="020B0604020202020204" pitchFamily="34" charset="0"/>
              <a:buAutoNum type="arabicPeriod"/>
            </a:pPr>
            <a:r>
              <a:rPr lang="en-US" sz="2400" b="1" dirty="0">
                <a:solidFill>
                  <a:srgbClr val="FF0000"/>
                </a:solidFill>
              </a:rPr>
              <a:t>Syrup</a:t>
            </a:r>
            <a:r>
              <a:rPr lang="en-US" sz="2400" dirty="0"/>
              <a:t>: a sweet liquid made from sugar and water, often used in cans of fruit.</a:t>
            </a:r>
          </a:p>
          <a:p>
            <a:pPr marL="342900" indent="-342900">
              <a:lnSpc>
                <a:spcPct val="150000"/>
              </a:lnSpc>
              <a:buFont typeface="Arial" panose="020B0604020202020204" pitchFamily="34" charset="0"/>
              <a:buAutoNum type="arabicPeriod"/>
            </a:pPr>
            <a:r>
              <a:rPr lang="en-US" sz="2400" b="1" dirty="0">
                <a:solidFill>
                  <a:srgbClr val="FF0000"/>
                </a:solidFill>
              </a:rPr>
              <a:t>Ointment</a:t>
            </a:r>
            <a:r>
              <a:rPr lang="en-US" sz="2400" dirty="0"/>
              <a:t>: a smooth substance that you rub on the skin to heal a wound or sore place.</a:t>
            </a:r>
          </a:p>
          <a:p>
            <a:pPr marL="342900" indent="-342900">
              <a:lnSpc>
                <a:spcPct val="150000"/>
              </a:lnSpc>
              <a:buFont typeface="Arial" panose="020B0604020202020204" pitchFamily="34" charset="0"/>
              <a:buAutoNum type="arabicPeriod"/>
            </a:pPr>
            <a:r>
              <a:rPr lang="en-US" sz="2400" b="1" dirty="0">
                <a:solidFill>
                  <a:srgbClr val="FF0000"/>
                </a:solidFill>
              </a:rPr>
              <a:t>Lotion</a:t>
            </a:r>
            <a:r>
              <a:rPr lang="en-US" sz="2400" dirty="0"/>
              <a:t>: a liquid used for cleaning, protecting the skin.</a:t>
            </a:r>
          </a:p>
          <a:p>
            <a:pPr marL="342900" indent="-342900">
              <a:lnSpc>
                <a:spcPct val="150000"/>
              </a:lnSpc>
              <a:buAutoNum type="arabicPeriod"/>
            </a:pPr>
            <a:r>
              <a:rPr lang="en-US" sz="2400" b="1" dirty="0">
                <a:solidFill>
                  <a:srgbClr val="FF0000"/>
                </a:solidFill>
              </a:rPr>
              <a:t>Scales</a:t>
            </a:r>
            <a:r>
              <a:rPr lang="en-US" sz="2400" dirty="0"/>
              <a:t>: an instrument for weighing people or things.</a:t>
            </a:r>
          </a:p>
          <a:p>
            <a:pPr marL="342900" indent="-342900">
              <a:buAutoNum type="arabicPeriod"/>
            </a:pPr>
            <a:r>
              <a:rPr lang="en-US" sz="2400" b="1" dirty="0">
                <a:solidFill>
                  <a:srgbClr val="FF0000"/>
                </a:solidFill>
              </a:rPr>
              <a:t>Palpitation</a:t>
            </a:r>
            <a:r>
              <a:rPr lang="en-US" sz="2400" dirty="0">
                <a:solidFill>
                  <a:schemeClr val="tx1"/>
                </a:solidFill>
              </a:rPr>
              <a:t>: palpitations are feelings or sensations that your heart is pounding or racing.</a:t>
            </a:r>
          </a:p>
          <a:p>
            <a:endParaRPr lang="ar-IQ" sz="2400" dirty="0"/>
          </a:p>
        </p:txBody>
      </p:sp>
    </p:spTree>
    <p:extLst>
      <p:ext uri="{BB962C8B-B14F-4D97-AF65-F5344CB8AC3E}">
        <p14:creationId xmlns:p14="http://schemas.microsoft.com/office/powerpoint/2010/main" val="269801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DBEF5-0239-44A2-B04A-FA9AEE889E99}"/>
              </a:ext>
            </a:extLst>
          </p:cNvPr>
          <p:cNvSpPr>
            <a:spLocks noGrp="1"/>
          </p:cNvSpPr>
          <p:nvPr>
            <p:ph type="title"/>
          </p:nvPr>
        </p:nvSpPr>
        <p:spPr>
          <a:xfrm>
            <a:off x="838200" y="248633"/>
            <a:ext cx="10515600" cy="765843"/>
          </a:xfrm>
        </p:spPr>
        <p:txBody>
          <a:bodyPr>
            <a:normAutofit/>
          </a:bodyPr>
          <a:lstStyle/>
          <a:p>
            <a:r>
              <a:rPr lang="en-US" sz="3600" b="1" dirty="0">
                <a:solidFill>
                  <a:srgbClr val="00B050"/>
                </a:solidFill>
              </a:rPr>
              <a:t>In a training environment: </a:t>
            </a:r>
            <a:endParaRPr lang="ar-IQ" sz="3600" b="1" dirty="0">
              <a:solidFill>
                <a:srgbClr val="00B050"/>
              </a:solidFill>
            </a:endParaRPr>
          </a:p>
        </p:txBody>
      </p:sp>
      <p:sp>
        <p:nvSpPr>
          <p:cNvPr id="3" name="Content Placeholder 2">
            <a:extLst>
              <a:ext uri="{FF2B5EF4-FFF2-40B4-BE49-F238E27FC236}">
                <a16:creationId xmlns:a16="http://schemas.microsoft.com/office/drawing/2014/main" id="{43C4DDB1-3D90-4ADF-9D6D-AEAC6F570DB3}"/>
              </a:ext>
            </a:extLst>
          </p:cNvPr>
          <p:cNvSpPr>
            <a:spLocks noGrp="1"/>
          </p:cNvSpPr>
          <p:nvPr>
            <p:ph idx="1"/>
          </p:nvPr>
        </p:nvSpPr>
        <p:spPr>
          <a:xfrm>
            <a:off x="922420" y="1050530"/>
            <a:ext cx="10515600" cy="1325563"/>
          </a:xfrm>
        </p:spPr>
        <p:txBody>
          <a:bodyPr>
            <a:normAutofit/>
          </a:bodyPr>
          <a:lstStyle/>
          <a:p>
            <a:pPr marL="0" indent="0">
              <a:buNone/>
            </a:pPr>
            <a:r>
              <a:rPr lang="en-US" dirty="0"/>
              <a:t>Insert the needle between…..  </a:t>
            </a:r>
            <a:endParaRPr lang="en-US" dirty="0">
              <a:solidFill>
                <a:srgbClr val="C00000"/>
              </a:solidFill>
            </a:endParaRPr>
          </a:p>
          <a:p>
            <a:pPr marL="0" indent="0">
              <a:buNone/>
            </a:pPr>
            <a:r>
              <a:rPr lang="en-US" b="1" dirty="0"/>
              <a:t>You</a:t>
            </a:r>
            <a:r>
              <a:rPr lang="en-US" dirty="0"/>
              <a:t> insert the needle ……</a:t>
            </a:r>
          </a:p>
          <a:p>
            <a:endParaRPr lang="en-US" dirty="0"/>
          </a:p>
        </p:txBody>
      </p:sp>
      <p:sp>
        <p:nvSpPr>
          <p:cNvPr id="4" name="Rectangle 3">
            <a:extLst>
              <a:ext uri="{FF2B5EF4-FFF2-40B4-BE49-F238E27FC236}">
                <a16:creationId xmlns:a16="http://schemas.microsoft.com/office/drawing/2014/main" id="{C2A83CDE-03E3-461D-97DA-A7F70D8C34D3}"/>
              </a:ext>
            </a:extLst>
          </p:cNvPr>
          <p:cNvSpPr/>
          <p:nvPr/>
        </p:nvSpPr>
        <p:spPr>
          <a:xfrm>
            <a:off x="5927559" y="1158458"/>
            <a:ext cx="2334126" cy="46522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1" anchor="ctr"/>
          <a:lstStyle/>
          <a:p>
            <a:pPr algn="ctr"/>
            <a:r>
              <a:rPr lang="en-US" sz="2800" dirty="0">
                <a:solidFill>
                  <a:srgbClr val="C00000"/>
                </a:solidFill>
              </a:rPr>
              <a:t>Not impolite</a:t>
            </a:r>
            <a:endParaRPr lang="ar-IQ" sz="2800" dirty="0"/>
          </a:p>
        </p:txBody>
      </p:sp>
      <p:sp>
        <p:nvSpPr>
          <p:cNvPr id="5" name="Rectangle 4">
            <a:extLst>
              <a:ext uri="{FF2B5EF4-FFF2-40B4-BE49-F238E27FC236}">
                <a16:creationId xmlns:a16="http://schemas.microsoft.com/office/drawing/2014/main" id="{6D67B302-8238-4611-BA7A-63D4FDA02DA7}"/>
              </a:ext>
            </a:extLst>
          </p:cNvPr>
          <p:cNvSpPr/>
          <p:nvPr/>
        </p:nvSpPr>
        <p:spPr>
          <a:xfrm>
            <a:off x="5927559" y="1624208"/>
            <a:ext cx="2334126" cy="46522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1" anchor="ctr"/>
          <a:lstStyle/>
          <a:p>
            <a:pPr algn="ctr"/>
            <a:r>
              <a:rPr lang="en-US" sz="2800" dirty="0">
                <a:solidFill>
                  <a:srgbClr val="C00000"/>
                </a:solidFill>
              </a:rPr>
              <a:t>Not impolite</a:t>
            </a:r>
            <a:endParaRPr lang="ar-IQ" sz="2800" dirty="0"/>
          </a:p>
        </p:txBody>
      </p:sp>
      <p:sp>
        <p:nvSpPr>
          <p:cNvPr id="7" name="Content Placeholder 2">
            <a:extLst>
              <a:ext uri="{FF2B5EF4-FFF2-40B4-BE49-F238E27FC236}">
                <a16:creationId xmlns:a16="http://schemas.microsoft.com/office/drawing/2014/main" id="{57A2E5F5-4B9E-430A-AF75-025B2D1F157D}"/>
              </a:ext>
            </a:extLst>
          </p:cNvPr>
          <p:cNvSpPr txBox="1">
            <a:spLocks/>
          </p:cNvSpPr>
          <p:nvPr/>
        </p:nvSpPr>
        <p:spPr>
          <a:xfrm>
            <a:off x="770020" y="3429000"/>
            <a:ext cx="10988841" cy="32923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Undress/ Take your clothes off</a:t>
            </a:r>
          </a:p>
          <a:p>
            <a:pPr marL="0" indent="0">
              <a:buNone/>
            </a:pPr>
            <a:r>
              <a:rPr lang="en-US" dirty="0"/>
              <a:t>Could you take your clothes off, please?</a:t>
            </a:r>
            <a:endParaRPr lang="en-US" dirty="0">
              <a:solidFill>
                <a:srgbClr val="C00000"/>
              </a:solidFill>
            </a:endParaRPr>
          </a:p>
          <a:p>
            <a:pPr marL="0" indent="0">
              <a:buFont typeface="Arial" panose="020B0604020202020204" pitchFamily="34" charset="0"/>
              <a:buNone/>
            </a:pPr>
            <a:r>
              <a:rPr lang="en-US" dirty="0">
                <a:solidFill>
                  <a:srgbClr val="C00000"/>
                </a:solidFill>
              </a:rPr>
              <a:t>Use:</a:t>
            </a:r>
          </a:p>
          <a:p>
            <a:pPr marL="0" indent="0">
              <a:buFont typeface="Arial" panose="020B0604020202020204" pitchFamily="34" charset="0"/>
              <a:buNone/>
            </a:pPr>
            <a:r>
              <a:rPr lang="en-US" dirty="0"/>
              <a:t>Could you ……/ Can you..... ?</a:t>
            </a:r>
          </a:p>
          <a:p>
            <a:pPr marL="0" indent="0">
              <a:buNone/>
            </a:pPr>
            <a:r>
              <a:rPr lang="en-US" dirty="0"/>
              <a:t>I’d like you to …..</a:t>
            </a:r>
          </a:p>
          <a:p>
            <a:pPr marL="0" indent="0">
              <a:buNone/>
            </a:pPr>
            <a:r>
              <a:rPr lang="en-US" dirty="0"/>
              <a:t>I need you to …..,if you can.</a:t>
            </a:r>
          </a:p>
          <a:p>
            <a:pPr marL="0" indent="0">
              <a:buFont typeface="Arial" panose="020B0604020202020204" pitchFamily="34" charset="0"/>
              <a:buNone/>
            </a:pPr>
            <a:endParaRPr lang="ar-IQ" dirty="0">
              <a:solidFill>
                <a:srgbClr val="C00000"/>
              </a:solidFill>
            </a:endParaRPr>
          </a:p>
        </p:txBody>
      </p:sp>
      <p:sp>
        <p:nvSpPr>
          <p:cNvPr id="8" name="Title 1">
            <a:extLst>
              <a:ext uri="{FF2B5EF4-FFF2-40B4-BE49-F238E27FC236}">
                <a16:creationId xmlns:a16="http://schemas.microsoft.com/office/drawing/2014/main" id="{C1643F29-D8C3-4550-B35E-DCFF8BA9514E}"/>
              </a:ext>
            </a:extLst>
          </p:cNvPr>
          <p:cNvSpPr txBox="1">
            <a:spLocks/>
          </p:cNvSpPr>
          <p:nvPr/>
        </p:nvSpPr>
        <p:spPr>
          <a:xfrm>
            <a:off x="669759" y="2557380"/>
            <a:ext cx="10515600" cy="7658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B050"/>
                </a:solidFill>
              </a:rPr>
              <a:t>When talking to patients:</a:t>
            </a:r>
            <a:endParaRPr lang="ar-IQ" sz="3600" b="1" dirty="0">
              <a:solidFill>
                <a:srgbClr val="00B050"/>
              </a:solidFill>
            </a:endParaRPr>
          </a:p>
        </p:txBody>
      </p:sp>
      <p:sp>
        <p:nvSpPr>
          <p:cNvPr id="9" name="Rectangle 8">
            <a:extLst>
              <a:ext uri="{FF2B5EF4-FFF2-40B4-BE49-F238E27FC236}">
                <a16:creationId xmlns:a16="http://schemas.microsoft.com/office/drawing/2014/main" id="{313FA985-A0F1-4DAA-A81F-7F42AFAF572F}"/>
              </a:ext>
            </a:extLst>
          </p:cNvPr>
          <p:cNvSpPr/>
          <p:nvPr/>
        </p:nvSpPr>
        <p:spPr>
          <a:xfrm>
            <a:off x="5414211" y="3429000"/>
            <a:ext cx="2334126" cy="46522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1" anchor="ctr"/>
          <a:lstStyle/>
          <a:p>
            <a:pPr algn="ctr"/>
            <a:r>
              <a:rPr lang="en-US" sz="2800" dirty="0">
                <a:solidFill>
                  <a:srgbClr val="C00000"/>
                </a:solidFill>
              </a:rPr>
              <a:t>impolite</a:t>
            </a:r>
            <a:endParaRPr lang="ar-IQ" sz="2800" dirty="0"/>
          </a:p>
        </p:txBody>
      </p:sp>
      <p:sp>
        <p:nvSpPr>
          <p:cNvPr id="10" name="Rectangle 9">
            <a:extLst>
              <a:ext uri="{FF2B5EF4-FFF2-40B4-BE49-F238E27FC236}">
                <a16:creationId xmlns:a16="http://schemas.microsoft.com/office/drawing/2014/main" id="{0B6D17D4-7A29-42FE-BB23-3F1491B7A4BA}"/>
              </a:ext>
            </a:extLst>
          </p:cNvPr>
          <p:cNvSpPr/>
          <p:nvPr/>
        </p:nvSpPr>
        <p:spPr>
          <a:xfrm>
            <a:off x="6481010" y="3894221"/>
            <a:ext cx="2334126" cy="46522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1" anchor="ctr"/>
          <a:lstStyle/>
          <a:p>
            <a:pPr algn="ctr"/>
            <a:r>
              <a:rPr lang="en-US" sz="2800" dirty="0">
                <a:solidFill>
                  <a:srgbClr val="C00000"/>
                </a:solidFill>
              </a:rPr>
              <a:t>polite</a:t>
            </a:r>
            <a:endParaRPr lang="ar-IQ" sz="2800" dirty="0"/>
          </a:p>
        </p:txBody>
      </p:sp>
    </p:spTree>
    <p:extLst>
      <p:ext uri="{BB962C8B-B14F-4D97-AF65-F5344CB8AC3E}">
        <p14:creationId xmlns:p14="http://schemas.microsoft.com/office/powerpoint/2010/main" val="354636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 calcmode="lin" valueType="num">
                                      <p:cBhvr additive="base">
                                        <p:cTn id="3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2" end="2"/>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 calcmode="lin" valueType="num">
                                      <p:cBhvr additive="base">
                                        <p:cTn id="3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3" end="3"/>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
                                            <p:txEl>
                                              <p:pRg st="4" end="4"/>
                                            </p:txEl>
                                          </p:spTgt>
                                        </p:tgtEl>
                                        <p:attrNameLst>
                                          <p:attrName>style.visibility</p:attrName>
                                        </p:attrNameLst>
                                      </p:cBhvr>
                                      <p:to>
                                        <p:strVal val="visible"/>
                                      </p:to>
                                    </p:set>
                                    <p:anim calcmode="lin" valueType="num">
                                      <p:cBhvr additive="base">
                                        <p:cTn id="3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4" end="4"/>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
                                            <p:txEl>
                                              <p:pRg st="5" end="5"/>
                                            </p:txEl>
                                          </p:spTgt>
                                        </p:tgtEl>
                                        <p:attrNameLst>
                                          <p:attrName>style.visibility</p:attrName>
                                        </p:attrNameLst>
                                      </p:cBhvr>
                                      <p:to>
                                        <p:strVal val="visible"/>
                                      </p:to>
                                    </p:set>
                                    <p:anim calcmode="lin" valueType="num">
                                      <p:cBhvr additive="base">
                                        <p:cTn id="43"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6914</TotalTime>
  <Words>1854</Words>
  <Application>Microsoft Office PowerPoint</Application>
  <PresentationFormat>Widescreen</PresentationFormat>
  <Paragraphs>204</Paragraphs>
  <Slides>44</Slides>
  <Notes>0</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Arial</vt:lpstr>
      <vt:lpstr>Arial</vt:lpstr>
      <vt:lpstr>Calibri</vt:lpstr>
      <vt:lpstr>Calibri Light</vt:lpstr>
      <vt:lpstr>Google Sans</vt:lpstr>
      <vt:lpstr>inherit</vt:lpstr>
      <vt:lpstr>Open Sans</vt:lpstr>
      <vt:lpstr>Source Sans Pro</vt:lpstr>
      <vt:lpstr>Times New Roman</vt:lpstr>
      <vt:lpstr>Office Theme</vt:lpstr>
      <vt:lpstr>PowerPoint Presentation</vt:lpstr>
      <vt:lpstr>PowerPoint Presentation</vt:lpstr>
      <vt:lpstr>Specialist / Medical Specialist / Physician Specialist</vt:lpstr>
      <vt:lpstr>PowerPoint Presentation</vt:lpstr>
      <vt:lpstr>PowerPoint Presentation</vt:lpstr>
      <vt:lpstr>PowerPoint Presentation</vt:lpstr>
      <vt:lpstr>PowerPoint Presentation</vt:lpstr>
      <vt:lpstr>PowerPoint Presentation</vt:lpstr>
      <vt:lpstr>In a training environment: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Steps</vt:lpstr>
      <vt:lpstr>Language spot Giving instructions</vt:lpstr>
      <vt:lpstr>PowerPoint Presentation</vt:lpstr>
      <vt:lpstr>PowerPoint Presentation</vt:lpstr>
      <vt:lpstr>PowerPoint Presentation</vt:lpstr>
      <vt:lpstr>PowerPoint Presentation</vt:lpstr>
      <vt:lpstr>Discuss this text with your friend.</vt:lpstr>
      <vt:lpstr>Read the text and do activity 1,2,3 and 4 at home.</vt:lpstr>
      <vt:lpstr>PowerPoint Presentation</vt:lpstr>
      <vt:lpstr>PowerPoint Presentation</vt:lpstr>
      <vt:lpstr>PowerPoint Presentation</vt:lpstr>
      <vt:lpstr>PowerPoint Presentation</vt:lpstr>
      <vt:lpstr>PowerPoint Presentation</vt:lpstr>
      <vt:lpstr>What is DOPS?</vt:lpstr>
      <vt:lpstr>Listen. Match each instruction with a picture.</vt:lpstr>
      <vt:lpstr>What procedure is shown in the picture?</vt:lpstr>
      <vt:lpstr>Make a list of instructions you would give a patient to carry out the whole procedure.</vt:lpstr>
      <vt:lpstr>Language spot Making polite requests to patients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soran baker1</dc:creator>
  <cp:lastModifiedBy>Liva Sharef</cp:lastModifiedBy>
  <cp:revision>63</cp:revision>
  <dcterms:created xsi:type="dcterms:W3CDTF">2020-12-30T10:16:40Z</dcterms:created>
  <dcterms:modified xsi:type="dcterms:W3CDTF">2026-06-03T07:36:37Z</dcterms:modified>
</cp:coreProperties>
</file>