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74" r:id="rId4"/>
    <p:sldId id="257" r:id="rId5"/>
    <p:sldId id="258" r:id="rId6"/>
    <p:sldId id="278" r:id="rId7"/>
    <p:sldId id="279" r:id="rId8"/>
    <p:sldId id="259" r:id="rId9"/>
    <p:sldId id="275" r:id="rId10"/>
    <p:sldId id="260" r:id="rId11"/>
    <p:sldId id="263" r:id="rId12"/>
    <p:sldId id="262" r:id="rId13"/>
    <p:sldId id="261" r:id="rId14"/>
    <p:sldId id="264" r:id="rId15"/>
    <p:sldId id="265" r:id="rId16"/>
    <p:sldId id="266" r:id="rId17"/>
    <p:sldId id="267" r:id="rId18"/>
    <p:sldId id="276" r:id="rId19"/>
    <p:sldId id="271" r:id="rId20"/>
    <p:sldId id="280" r:id="rId21"/>
    <p:sldId id="272" r:id="rId22"/>
    <p:sldId id="268" r:id="rId23"/>
    <p:sldId id="269" r:id="rId24"/>
    <p:sldId id="27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518A9-B687-4302-9395-2322403C6656}" type="datetimeFigureOut">
              <a:rPr lang="en-US" dirty="0"/>
              <a:t>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9A684-0CB7-41E9-A4DF-5D1C2CA5BF6F}" type="datetimeFigureOut">
              <a:rPr lang="en-US" dirty="0"/>
              <a:t>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DD7C35-9E19-4518-A4B2-3B09CD8CC756}" type="datetimeFigureOut">
              <a:rPr lang="en-US" dirty="0"/>
              <a:t>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196DA8-8897-4DDF-BFB6-5D83863C837A}" type="datetimeFigureOut">
              <a:rPr lang="en-US" dirty="0"/>
              <a:t>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CBBA708-C5F0-412D-90E2-1919F0D196AE}" type="datetimeFigureOut">
              <a:rPr lang="en-US" dirty="0"/>
              <a:t>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9C8F8FA-EF43-4642-9368-3F4E33039BD9}" type="datetimeFigureOut">
              <a:rPr lang="en-US" dirty="0"/>
              <a:t>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1/7/2026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B9C5D3-0140-4E75-8D7F-C0623D06DFD7}" type="datetimeFigureOut">
              <a:rPr lang="en-US" dirty="0"/>
              <a:t>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AE0757-B101-4811-9189-10EB2F458E2D}" type="datetimeFigureOut">
              <a:rPr lang="en-US" dirty="0"/>
              <a:t>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BDC078-589F-40E3-816C-EE21D62B5BBA}" type="datetimeFigureOut">
              <a:rPr lang="en-US" dirty="0"/>
              <a:t>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1/7/2026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9709D63-FFF9-71CD-8392-59C03343502E}"/>
              </a:ext>
            </a:extLst>
          </p:cNvPr>
          <p:cNvSpPr txBox="1"/>
          <p:nvPr/>
        </p:nvSpPr>
        <p:spPr>
          <a:xfrm>
            <a:off x="5367131" y="2066116"/>
            <a:ext cx="6096000" cy="4031873"/>
          </a:xfrm>
          <a:prstGeom prst="rect">
            <a:avLst/>
          </a:prstGeom>
          <a:noFill/>
        </p:spPr>
        <p:txBody>
          <a:bodyPr wrap="square">
            <a:sp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Unit One </a:t>
            </a:r>
            <a:br>
              <a:rPr lang="en-US" sz="3200" dirty="0">
                <a:solidFill>
                  <a:schemeClr val="bg1"/>
                </a:solidFill>
                <a:latin typeface="Times New Roman" panose="02020603050405020304" pitchFamily="18" charset="0"/>
                <a:cs typeface="Times New Roman" panose="02020603050405020304" pitchFamily="18" charset="0"/>
              </a:rPr>
            </a:b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Zainab Nizar Karam</a:t>
            </a: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Advanced English - </a:t>
            </a:r>
            <a:r>
              <a:rPr lang="en-US" sz="2400" dirty="0">
                <a:latin typeface="Times New Roman" panose="02020603050405020304" pitchFamily="18" charset="0"/>
                <a:cs typeface="Times New Roman" panose="02020603050405020304" pitchFamily="18" charset="0"/>
              </a:rPr>
              <a:t>ELT 203/I</a:t>
            </a: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2024 – 2025</a:t>
            </a: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First Semester</a:t>
            </a:r>
          </a:p>
          <a:p>
            <a:pPr algn="ctr"/>
            <a:r>
              <a:rPr lang="en-US" sz="3200" dirty="0">
                <a:solidFill>
                  <a:schemeClr val="bg1"/>
                </a:solidFill>
                <a:latin typeface="Times New Roman" panose="02020603050405020304" pitchFamily="18" charset="0"/>
                <a:cs typeface="Times New Roman" panose="02020603050405020304" pitchFamily="18" charset="0"/>
              </a:rPr>
              <a:t>Week 3</a:t>
            </a:r>
          </a:p>
          <a:p>
            <a:pPr algn="ctr"/>
            <a:r>
              <a:rPr lang="en-US" sz="3200" dirty="0">
                <a:solidFill>
                  <a:schemeClr val="bg1"/>
                </a:solidFill>
                <a:latin typeface="Times New Roman" panose="02020603050405020304" pitchFamily="18" charset="0"/>
                <a:cs typeface="Times New Roman" panose="02020603050405020304" pitchFamily="18" charset="0"/>
              </a:rPr>
              <a:t> </a:t>
            </a:r>
            <a:endParaRPr lang="en-US" sz="1800" dirty="0">
              <a:solidFill>
                <a:schemeClr val="bg1"/>
              </a:solidFill>
              <a:latin typeface="Times New Roman" panose="02020603050405020304" pitchFamily="18" charset="0"/>
              <a:cs typeface="Times New Roman" panose="02020603050405020304" pitchFamily="18" charset="0"/>
            </a:endParaRPr>
          </a:p>
        </p:txBody>
      </p:sp>
      <p:pic>
        <p:nvPicPr>
          <p:cNvPr id="7" name="Picture 6" descr="Home | Tishk International University | The future is here">
            <a:extLst>
              <a:ext uri="{FF2B5EF4-FFF2-40B4-BE49-F238E27FC236}">
                <a16:creationId xmlns:a16="http://schemas.microsoft.com/office/drawing/2014/main" id="{757F9B85-CD4A-7DF2-45CA-C362C36FFE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0940" y="874644"/>
            <a:ext cx="4892985" cy="4848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721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C18EE-A9C9-BDCF-7EEC-DC2CB419543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Past simple and past continuous (as, while, when)</a:t>
            </a:r>
          </a:p>
        </p:txBody>
      </p:sp>
      <p:sp>
        <p:nvSpPr>
          <p:cNvPr id="3" name="Content Placeholder 2">
            <a:extLst>
              <a:ext uri="{FF2B5EF4-FFF2-40B4-BE49-F238E27FC236}">
                <a16:creationId xmlns:a16="http://schemas.microsoft.com/office/drawing/2014/main" id="{53EDF092-A96E-F363-8F97-E2D4979FC98E}"/>
              </a:ext>
            </a:extLst>
          </p:cNvPr>
          <p:cNvSpPr>
            <a:spLocks noGrp="1"/>
          </p:cNvSpPr>
          <p:nvPr>
            <p:ph idx="1"/>
          </p:nvPr>
        </p:nvSpPr>
        <p:spPr>
          <a:xfrm>
            <a:off x="680321" y="2336872"/>
            <a:ext cx="9613861" cy="4148333"/>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Past simple: is used for activities happened and finished in the past.</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I graduated from university last year.</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They passed their exam successfully.</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Past continuous: is used with activities which were in progress in the past.</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I was preparing some questions last night.</a:t>
            </a:r>
          </a:p>
          <a:p>
            <a:pPr>
              <a:lnSpc>
                <a:spcPct val="150000"/>
              </a:lnSpc>
              <a:buFont typeface="Wingdings" panose="05000000000000000000" pitchFamily="2" charset="2"/>
              <a:buChar char="ü"/>
            </a:pPr>
            <a:r>
              <a:rPr lang="en-US" dirty="0">
                <a:solidFill>
                  <a:schemeClr val="bg1"/>
                </a:solidFill>
                <a:effectLst/>
                <a:latin typeface="Times New Roman" panose="02020603050405020304" pitchFamily="18" charset="0"/>
                <a:cs typeface="Times New Roman" panose="02020603050405020304" pitchFamily="18" charset="0"/>
              </a:rPr>
              <a:t> He was sleeping for a long time.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8D711D70-F461-23E5-585B-891096B73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735516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487F8-400F-862D-4FFE-F51FB65F53B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Past continuous </a:t>
            </a:r>
          </a:p>
        </p:txBody>
      </p:sp>
      <p:sp>
        <p:nvSpPr>
          <p:cNvPr id="3" name="Content Placeholder 2">
            <a:extLst>
              <a:ext uri="{FF2B5EF4-FFF2-40B4-BE49-F238E27FC236}">
                <a16:creationId xmlns:a16="http://schemas.microsoft.com/office/drawing/2014/main" id="{99AE88AE-A92B-2E41-521D-992600CDF981}"/>
              </a:ext>
            </a:extLst>
          </p:cNvPr>
          <p:cNvSpPr>
            <a:spLocks noGrp="1"/>
          </p:cNvSpPr>
          <p:nvPr>
            <p:ph idx="1"/>
          </p:nvPr>
        </p:nvSpPr>
        <p:spPr>
          <a:xfrm>
            <a:off x="225287" y="2005567"/>
            <a:ext cx="10068895" cy="4753042"/>
          </a:xfrm>
        </p:spPr>
        <p:txBody>
          <a:bodyPr>
            <a:normAutofit fontScale="92500" lnSpcReduction="20000"/>
          </a:bodyPr>
          <a:lstStyle/>
          <a:p>
            <a:r>
              <a:rPr lang="en-US" sz="2600" b="1" dirty="0">
                <a:solidFill>
                  <a:schemeClr val="bg1"/>
                </a:solidFill>
                <a:latin typeface="Times New Roman" panose="02020603050405020304" pitchFamily="18" charset="0"/>
                <a:cs typeface="Times New Roman" panose="02020603050405020304" pitchFamily="18" charset="0"/>
              </a:rPr>
              <a:t>Positive sentence:</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Sub + was /were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a:t>
            </a:r>
          </a:p>
          <a:p>
            <a:pPr marL="0" indent="0">
              <a:buNone/>
            </a:pPr>
            <a:r>
              <a:rPr lang="en-US" sz="2600" b="1"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 She was teaching them a new topic.</a:t>
            </a:r>
          </a:p>
          <a:p>
            <a:r>
              <a:rPr lang="en-US" sz="2600" b="1" dirty="0">
                <a:solidFill>
                  <a:schemeClr val="bg1"/>
                </a:solidFill>
                <a:latin typeface="Times New Roman" panose="02020603050405020304" pitchFamily="18" charset="0"/>
                <a:cs typeface="Times New Roman" panose="02020603050405020304" pitchFamily="18" charset="0"/>
              </a:rPr>
              <a:t>Negative sentence: </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Sub. + wasn’t / weren’t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a:t>
            </a:r>
          </a:p>
          <a:p>
            <a:pPr marL="0" indent="0">
              <a:buNone/>
            </a:pPr>
            <a:r>
              <a:rPr lang="en-US" sz="2600" b="1" dirty="0">
                <a:latin typeface="Times New Roman" panose="02020603050405020304" pitchFamily="18" charset="0"/>
                <a:cs typeface="Times New Roman" panose="02020603050405020304" pitchFamily="18" charset="0"/>
              </a:rPr>
              <a:t>-</a:t>
            </a:r>
            <a:r>
              <a:rPr lang="en-US" sz="2600" dirty="0">
                <a:latin typeface="Times New Roman" panose="02020603050405020304" pitchFamily="18" charset="0"/>
                <a:cs typeface="Times New Roman" panose="02020603050405020304" pitchFamily="18" charset="0"/>
              </a:rPr>
              <a:t>  I wasn’t conducting a new study.</a:t>
            </a:r>
          </a:p>
          <a:p>
            <a:r>
              <a:rPr lang="en-US" sz="2600" b="1" dirty="0">
                <a:solidFill>
                  <a:schemeClr val="bg1"/>
                </a:solidFill>
                <a:latin typeface="Times New Roman" panose="02020603050405020304" pitchFamily="18" charset="0"/>
                <a:cs typeface="Times New Roman" panose="02020603050405020304" pitchFamily="18" charset="0"/>
              </a:rPr>
              <a:t> Yes/no-question</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Was/Were + Sub.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 ?</a:t>
            </a:r>
          </a:p>
          <a:p>
            <a:pPr marL="0" indent="0">
              <a:buNone/>
            </a:pPr>
            <a:r>
              <a:rPr lang="en-US" sz="2600" b="1" dirty="0">
                <a:latin typeface="Times New Roman" panose="02020603050405020304" pitchFamily="18" charset="0"/>
                <a:cs typeface="Times New Roman" panose="02020603050405020304" pitchFamily="18" charset="0"/>
              </a:rPr>
              <a:t>?</a:t>
            </a:r>
            <a:r>
              <a:rPr lang="en-US" sz="2600" dirty="0">
                <a:latin typeface="Times New Roman" panose="02020603050405020304" pitchFamily="18" charset="0"/>
                <a:cs typeface="Times New Roman" panose="02020603050405020304" pitchFamily="18" charset="0"/>
              </a:rPr>
              <a:t> Were they preparing a new presentation? </a:t>
            </a:r>
          </a:p>
          <a:p>
            <a:r>
              <a:rPr lang="en-US" sz="2600" b="1" dirty="0" err="1">
                <a:solidFill>
                  <a:schemeClr val="bg1"/>
                </a:solidFill>
                <a:latin typeface="Times New Roman" panose="02020603050405020304" pitchFamily="18" charset="0"/>
                <a:cs typeface="Times New Roman" panose="02020603050405020304" pitchFamily="18" charset="0"/>
              </a:rPr>
              <a:t>Wh</a:t>
            </a:r>
            <a:r>
              <a:rPr lang="en-US" sz="2600" b="1" dirty="0">
                <a:solidFill>
                  <a:schemeClr val="bg1"/>
                </a:solidFill>
                <a:latin typeface="Times New Roman" panose="02020603050405020304" pitchFamily="18" charset="0"/>
                <a:cs typeface="Times New Roman" panose="02020603050405020304" pitchFamily="18" charset="0"/>
              </a:rPr>
              <a:t>-question</a:t>
            </a:r>
          </a:p>
          <a:p>
            <a:pPr>
              <a:buFont typeface="Wingdings" panose="05000000000000000000" pitchFamily="2" charset="2"/>
              <a:buChar char="q"/>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Wh</a:t>
            </a:r>
            <a:r>
              <a:rPr lang="en-US" sz="2600" dirty="0">
                <a:latin typeface="Times New Roman" panose="02020603050405020304" pitchFamily="18" charset="0"/>
                <a:cs typeface="Times New Roman" panose="02020603050405020304" pitchFamily="18" charset="0"/>
              </a:rPr>
              <a:t> + was / were + Sub. + (</a:t>
            </a:r>
            <a:r>
              <a:rPr lang="en-US" sz="2600" dirty="0" err="1">
                <a:latin typeface="Times New Roman" panose="02020603050405020304" pitchFamily="18" charset="0"/>
                <a:cs typeface="Times New Roman" panose="02020603050405020304" pitchFamily="18" charset="0"/>
              </a:rPr>
              <a:t>v+ing</a:t>
            </a:r>
            <a:r>
              <a:rPr lang="en-US" sz="2600" dirty="0">
                <a:latin typeface="Times New Roman" panose="02020603050405020304" pitchFamily="18" charset="0"/>
                <a:cs typeface="Times New Roman" panose="02020603050405020304" pitchFamily="18" charset="0"/>
              </a:rPr>
              <a:t>) … ?</a:t>
            </a:r>
          </a:p>
          <a:p>
            <a:pPr marL="0" indent="0">
              <a:buNone/>
            </a:pPr>
            <a:r>
              <a:rPr lang="en-US" sz="2600" b="1" dirty="0">
                <a:latin typeface="Times New Roman" panose="02020603050405020304" pitchFamily="18" charset="0"/>
                <a:cs typeface="Times New Roman" panose="02020603050405020304" pitchFamily="18" charset="0"/>
              </a:rPr>
              <a:t>?</a:t>
            </a:r>
            <a:r>
              <a:rPr lang="en-US" sz="2600" dirty="0">
                <a:latin typeface="Times New Roman" panose="02020603050405020304" pitchFamily="18" charset="0"/>
                <a:cs typeface="Times New Roman" panose="02020603050405020304" pitchFamily="18" charset="0"/>
              </a:rPr>
              <a:t> where were you spending the new year’s eve? </a:t>
            </a:r>
          </a:p>
          <a:p>
            <a:pPr>
              <a:buFont typeface="Wingdings" panose="05000000000000000000" pitchFamily="2" charset="2"/>
              <a:buChar char="ü"/>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35AA4C3C-44F2-EFCA-D800-8528C34364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71502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CFE19-507D-2AF6-9504-DDD4E5A769A8}"/>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While , When, As </a:t>
            </a:r>
          </a:p>
        </p:txBody>
      </p:sp>
      <p:pic>
        <p:nvPicPr>
          <p:cNvPr id="4" name="Picture 3" descr="A logo of a university&#10;&#10;Description automatically generated">
            <a:extLst>
              <a:ext uri="{FF2B5EF4-FFF2-40B4-BE49-F238E27FC236}">
                <a16:creationId xmlns:a16="http://schemas.microsoft.com/office/drawing/2014/main" id="{4F115D97-CD65-81EE-4295-C49B76AA9F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5" name="Rectangle: Rounded Corners 4">
            <a:extLst>
              <a:ext uri="{FF2B5EF4-FFF2-40B4-BE49-F238E27FC236}">
                <a16:creationId xmlns:a16="http://schemas.microsoft.com/office/drawing/2014/main" id="{D64A577F-AC6D-DA2A-F6C4-BEDD415273AB}"/>
              </a:ext>
            </a:extLst>
          </p:cNvPr>
          <p:cNvSpPr/>
          <p:nvPr/>
        </p:nvSpPr>
        <p:spPr>
          <a:xfrm>
            <a:off x="4876799" y="2040834"/>
            <a:ext cx="7182679" cy="4817166"/>
          </a:xfrm>
          <a:prstGeom prst="roundRect">
            <a:avLst/>
          </a:prstGeom>
          <a:solidFill>
            <a:schemeClr val="accent5">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When + past simple / past continuous ( we must focus on the verb following (when). </a:t>
            </a:r>
          </a:p>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In case of any interruption in the sentence, we have to focus very well. </a:t>
            </a:r>
          </a:p>
          <a:p>
            <a:pPr marL="285750" indent="-285750">
              <a:lnSpc>
                <a:spcPct val="150000"/>
              </a:lnSpc>
              <a:buFont typeface="Arial" panose="020B0604020202020204" pitchFamily="34" charset="0"/>
              <a:buChar char="•"/>
            </a:pPr>
            <a:r>
              <a:rPr lang="en-US" sz="1800" b="1" dirty="0">
                <a:solidFill>
                  <a:schemeClr val="bg1"/>
                </a:solidFill>
                <a:effectLst/>
                <a:latin typeface="Times New Roman" panose="02020603050405020304" pitchFamily="18" charset="0"/>
                <a:cs typeface="Times New Roman" panose="02020603050405020304" pitchFamily="18" charset="0"/>
              </a:rPr>
              <a:t>If “</a:t>
            </a:r>
            <a:r>
              <a:rPr lang="en-US" sz="1800" b="1" i="1" u="sng" dirty="0">
                <a:solidFill>
                  <a:schemeClr val="bg1"/>
                </a:solidFill>
                <a:effectLst/>
                <a:latin typeface="Times New Roman" panose="02020603050405020304" pitchFamily="18" charset="0"/>
                <a:cs typeface="Times New Roman" panose="02020603050405020304" pitchFamily="18" charset="0"/>
              </a:rPr>
              <a:t>when</a:t>
            </a:r>
            <a:r>
              <a:rPr lang="en-US" sz="1800" b="1" dirty="0">
                <a:solidFill>
                  <a:schemeClr val="bg1"/>
                </a:solidFill>
                <a:effectLst/>
                <a:latin typeface="Times New Roman" panose="02020603050405020304" pitchFamily="18" charset="0"/>
                <a:cs typeface="Times New Roman" panose="02020603050405020304" pitchFamily="18" charset="0"/>
              </a:rPr>
              <a:t>” is followed by the shorter action, then it will be in the past tense. </a:t>
            </a:r>
          </a:p>
          <a:p>
            <a:pPr marL="285750" indent="-285750">
              <a:lnSpc>
                <a:spcPct val="150000"/>
              </a:lnSpc>
              <a:buFont typeface="Arial" panose="020B0604020202020204" pitchFamily="34" charset="0"/>
              <a:buChar char="•"/>
            </a:pPr>
            <a:r>
              <a:rPr lang="en-US" sz="1800" b="1" dirty="0">
                <a:solidFill>
                  <a:schemeClr val="bg1"/>
                </a:solidFill>
                <a:effectLst/>
                <a:latin typeface="Times New Roman" panose="02020603050405020304" pitchFamily="18" charset="0"/>
                <a:cs typeface="Times New Roman" panose="02020603050405020304" pitchFamily="18" charset="0"/>
              </a:rPr>
              <a:t>But if “</a:t>
            </a:r>
            <a:r>
              <a:rPr lang="en-US" sz="1800" b="1" i="1" u="sng" dirty="0">
                <a:solidFill>
                  <a:schemeClr val="bg1"/>
                </a:solidFill>
                <a:effectLst/>
                <a:latin typeface="Times New Roman" panose="02020603050405020304" pitchFamily="18" charset="0"/>
                <a:cs typeface="Times New Roman" panose="02020603050405020304" pitchFamily="18" charset="0"/>
              </a:rPr>
              <a:t>when”</a:t>
            </a:r>
            <a:r>
              <a:rPr lang="en-US" sz="1800" b="1" dirty="0">
                <a:solidFill>
                  <a:schemeClr val="bg1"/>
                </a:solidFill>
                <a:effectLst/>
                <a:latin typeface="Times New Roman" panose="02020603050405020304" pitchFamily="18" charset="0"/>
                <a:cs typeface="Times New Roman" panose="02020603050405020304" pitchFamily="18" charset="0"/>
              </a:rPr>
              <a:t> if followed by the longer action, then it will be in the past continuous tense. </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 The girl was driving her car </a:t>
            </a:r>
            <a:r>
              <a:rPr lang="en-US" sz="1800" b="1" u="sng" dirty="0">
                <a:solidFill>
                  <a:schemeClr val="bg1"/>
                </a:solidFill>
                <a:effectLst/>
                <a:latin typeface="Times New Roman" panose="02020603050405020304" pitchFamily="18" charset="0"/>
                <a:cs typeface="Times New Roman" panose="02020603050405020304" pitchFamily="18" charset="0"/>
              </a:rPr>
              <a:t>when</a:t>
            </a:r>
            <a:r>
              <a:rPr lang="en-US" sz="1800" dirty="0">
                <a:effectLst/>
                <a:latin typeface="Times New Roman" panose="02020603050405020304" pitchFamily="18" charset="0"/>
                <a:cs typeface="Times New Roman" panose="02020603050405020304" pitchFamily="18" charset="0"/>
              </a:rPr>
              <a:t> her friends </a:t>
            </a:r>
            <a:r>
              <a:rPr lang="en-US" sz="1800" b="1" u="sng" dirty="0">
                <a:solidFill>
                  <a:schemeClr val="bg1"/>
                </a:solidFill>
                <a:effectLst/>
                <a:highlight>
                  <a:srgbClr val="FF00FF"/>
                </a:highlight>
                <a:latin typeface="Times New Roman" panose="02020603050405020304" pitchFamily="18" charset="0"/>
                <a:cs typeface="Times New Roman" panose="02020603050405020304" pitchFamily="18" charset="0"/>
              </a:rPr>
              <a:t>saw</a:t>
            </a:r>
            <a:r>
              <a:rPr lang="en-US" sz="1800" dirty="0">
                <a:effectLst/>
                <a:latin typeface="Times New Roman" panose="02020603050405020304" pitchFamily="18" charset="0"/>
                <a:cs typeface="Times New Roman" panose="02020603050405020304" pitchFamily="18" charset="0"/>
              </a:rPr>
              <a:t> her.</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 </a:t>
            </a:r>
            <a:r>
              <a:rPr lang="en-US" sz="1800" b="1" u="sng" dirty="0">
                <a:solidFill>
                  <a:schemeClr val="bg1"/>
                </a:solidFill>
                <a:effectLst/>
                <a:latin typeface="Times New Roman" panose="02020603050405020304" pitchFamily="18" charset="0"/>
                <a:cs typeface="Times New Roman" panose="02020603050405020304" pitchFamily="18" charset="0"/>
              </a:rPr>
              <a:t>When </a:t>
            </a:r>
            <a:r>
              <a:rPr lang="en-US" sz="1800" dirty="0">
                <a:effectLst/>
                <a:latin typeface="Times New Roman" panose="02020603050405020304" pitchFamily="18" charset="0"/>
                <a:cs typeface="Times New Roman" panose="02020603050405020304" pitchFamily="18" charset="0"/>
              </a:rPr>
              <a:t>he was</a:t>
            </a:r>
            <a:r>
              <a:rPr lang="en-US" sz="1800" u="sng" dirty="0">
                <a:solidFill>
                  <a:schemeClr val="bg1"/>
                </a:solidFill>
                <a:effectLst/>
                <a:highlight>
                  <a:srgbClr val="FF00FF"/>
                </a:highlight>
                <a:latin typeface="Times New Roman" panose="02020603050405020304" pitchFamily="18" charset="0"/>
                <a:cs typeface="Times New Roman" panose="02020603050405020304" pitchFamily="18" charset="0"/>
              </a:rPr>
              <a:t> </a:t>
            </a:r>
            <a:r>
              <a:rPr lang="en-US" sz="1800" b="1" u="sng" dirty="0">
                <a:solidFill>
                  <a:schemeClr val="bg1"/>
                </a:solidFill>
                <a:effectLst/>
                <a:highlight>
                  <a:srgbClr val="FF00FF"/>
                </a:highlight>
                <a:latin typeface="Times New Roman" panose="02020603050405020304" pitchFamily="18" charset="0"/>
                <a:cs typeface="Times New Roman" panose="02020603050405020304" pitchFamily="18" charset="0"/>
              </a:rPr>
              <a:t>running</a:t>
            </a:r>
            <a:r>
              <a:rPr lang="en-US" sz="1800" u="sng" dirty="0">
                <a:solidFill>
                  <a:schemeClr val="bg1"/>
                </a:solidFill>
                <a:effectLst/>
                <a:highlight>
                  <a:srgbClr val="FF00FF"/>
                </a:highlight>
                <a:latin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cs typeface="Times New Roman" panose="02020603050405020304" pitchFamily="18" charset="0"/>
              </a:rPr>
              <a:t>in the park, he saw his friend fighting with some people.</a:t>
            </a:r>
          </a:p>
        </p:txBody>
      </p:sp>
      <p:sp>
        <p:nvSpPr>
          <p:cNvPr id="6" name="Rectangle: Rounded Corners 5">
            <a:extLst>
              <a:ext uri="{FF2B5EF4-FFF2-40B4-BE49-F238E27FC236}">
                <a16:creationId xmlns:a16="http://schemas.microsoft.com/office/drawing/2014/main" id="{7960B1A8-CF5C-6D96-2E28-1BEEEA46A5B3}"/>
              </a:ext>
            </a:extLst>
          </p:cNvPr>
          <p:cNvSpPr/>
          <p:nvPr/>
        </p:nvSpPr>
        <p:spPr>
          <a:xfrm>
            <a:off x="-1" y="2040834"/>
            <a:ext cx="4678017" cy="4638262"/>
          </a:xfrm>
          <a:prstGeom prst="roundRect">
            <a:avLst/>
          </a:prstGeom>
          <a:solidFill>
            <a:schemeClr val="accent3">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While + past continuous </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 The student entered the class while I was explaining the lesson.</a:t>
            </a:r>
          </a:p>
          <a:p>
            <a:pPr>
              <a:lnSpc>
                <a:spcPct val="150000"/>
              </a:lnSpc>
            </a:pPr>
            <a:r>
              <a:rPr lang="en-US" sz="1800" b="1" dirty="0">
                <a:solidFill>
                  <a:schemeClr val="bg1"/>
                </a:solidFill>
                <a:effectLst/>
                <a:latin typeface="Times New Roman" panose="02020603050405020304" pitchFamily="18" charset="0"/>
                <a:cs typeface="Times New Roman" panose="02020603050405020304" pitchFamily="18" charset="0"/>
              </a:rPr>
              <a:t>As + past continuous</a:t>
            </a:r>
          </a:p>
          <a:p>
            <a:pPr>
              <a:lnSpc>
                <a:spcPct val="150000"/>
              </a:lnSpc>
              <a:buFont typeface="Wingdings" panose="05000000000000000000" pitchFamily="2" charset="2"/>
              <a:buChar char="q"/>
            </a:pPr>
            <a:r>
              <a:rPr lang="en-US" sz="1800" dirty="0">
                <a:effectLst/>
                <a:latin typeface="Times New Roman" panose="02020603050405020304" pitchFamily="18" charset="0"/>
                <a:cs typeface="Times New Roman" panose="02020603050405020304" pitchFamily="18" charset="0"/>
              </a:rPr>
              <a:t>As he was leaving the court, a group of photographers gathered around her.</a:t>
            </a:r>
          </a:p>
        </p:txBody>
      </p:sp>
    </p:spTree>
    <p:extLst>
      <p:ext uri="{BB962C8B-B14F-4D97-AF65-F5344CB8AC3E}">
        <p14:creationId xmlns:p14="http://schemas.microsoft.com/office/powerpoint/2010/main" val="2399974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BA70D-BF51-B303-65C2-BBD6E3AB29D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Past simple or past continuous?</a:t>
            </a:r>
          </a:p>
        </p:txBody>
      </p:sp>
      <p:sp>
        <p:nvSpPr>
          <p:cNvPr id="3" name="Content Placeholder 2">
            <a:extLst>
              <a:ext uri="{FF2B5EF4-FFF2-40B4-BE49-F238E27FC236}">
                <a16:creationId xmlns:a16="http://schemas.microsoft.com/office/drawing/2014/main" id="{03F7254A-B0B1-2C42-4F00-D66950F4DD20}"/>
              </a:ext>
            </a:extLst>
          </p:cNvPr>
          <p:cNvSpPr>
            <a:spLocks noGrp="1"/>
          </p:cNvSpPr>
          <p:nvPr>
            <p:ph idx="1"/>
          </p:nvPr>
        </p:nvSpPr>
        <p:spPr>
          <a:xfrm>
            <a:off x="238539" y="2080590"/>
            <a:ext cx="11953461" cy="4598505"/>
          </a:xfrm>
        </p:spPr>
        <p:txBody>
          <a:bodyPr>
            <a:normAutofit lnSpcReduction="10000"/>
          </a:bodyPr>
          <a:lstStyle/>
          <a:p>
            <a:r>
              <a:rPr lang="en-US" sz="2800" dirty="0">
                <a:solidFill>
                  <a:schemeClr val="bg1"/>
                </a:solidFill>
                <a:effectLst/>
                <a:latin typeface="Times New Roman" panose="02020603050405020304" pitchFamily="18" charset="0"/>
                <a:cs typeface="Times New Roman" panose="02020603050405020304" pitchFamily="18" charset="0"/>
              </a:rPr>
              <a:t> If we have two actions in the past, we need to focus on the following situations:</a:t>
            </a:r>
          </a:p>
          <a:p>
            <a:pPr>
              <a:lnSpc>
                <a:spcPct val="150000"/>
              </a:lnSpc>
              <a:buFont typeface="Wingdings" panose="05000000000000000000" pitchFamily="2" charset="2"/>
              <a:buChar char="ü"/>
            </a:pPr>
            <a:r>
              <a:rPr lang="en-US" sz="2800" dirty="0">
                <a:solidFill>
                  <a:schemeClr val="bg1"/>
                </a:solidFill>
                <a:effectLst/>
                <a:latin typeface="Times New Roman" panose="02020603050405020304" pitchFamily="18" charset="0"/>
                <a:cs typeface="Times New Roman" panose="02020603050405020304" pitchFamily="18" charset="0"/>
              </a:rPr>
              <a:t> One action was in progress (longer action), and the other one is shorter and interrupts the longer action, the longer action will be in the past continuous, and the shorter action will be in the past simple.</a:t>
            </a:r>
          </a:p>
          <a:p>
            <a:pPr>
              <a:lnSpc>
                <a:spcPct val="150000"/>
              </a:lnSpc>
              <a:buFont typeface="Wingdings" panose="05000000000000000000" pitchFamily="2" charset="2"/>
              <a:buChar char="ü"/>
            </a:pPr>
            <a:r>
              <a:rPr lang="en-US" sz="2800" dirty="0">
                <a:solidFill>
                  <a:schemeClr val="bg1"/>
                </a:solidFill>
                <a:effectLst/>
                <a:latin typeface="Times New Roman" panose="02020603050405020304" pitchFamily="18" charset="0"/>
                <a:cs typeface="Times New Roman" panose="02020603050405020304" pitchFamily="18" charset="0"/>
              </a:rPr>
              <a:t> Two actions were in progress at the same time with no interruption, both actions will be in the past continuous.</a:t>
            </a:r>
          </a:p>
          <a:p>
            <a:pPr>
              <a:lnSpc>
                <a:spcPct val="150000"/>
              </a:lnSpc>
              <a:buFont typeface="Wingdings" panose="05000000000000000000" pitchFamily="2" charset="2"/>
              <a:buChar char="ü"/>
            </a:pPr>
            <a:r>
              <a:rPr lang="en-US" sz="2800" dirty="0">
                <a:solidFill>
                  <a:schemeClr val="bg1"/>
                </a:solidFill>
                <a:effectLst/>
                <a:latin typeface="Times New Roman" panose="02020603050405020304" pitchFamily="18" charset="0"/>
                <a:cs typeface="Times New Roman" panose="02020603050405020304" pitchFamily="18" charset="0"/>
              </a:rPr>
              <a:t> The actions are happening after each other, all actions will be in the past simple.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B0D50A0D-10C3-C0C6-857E-2C68BDA87C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5" name="Star: 5 Points 4">
            <a:extLst>
              <a:ext uri="{FF2B5EF4-FFF2-40B4-BE49-F238E27FC236}">
                <a16:creationId xmlns:a16="http://schemas.microsoft.com/office/drawing/2014/main" id="{DEEB699D-45D1-CEA9-6EF9-916E37B942EF}"/>
              </a:ext>
            </a:extLst>
          </p:cNvPr>
          <p:cNvSpPr/>
          <p:nvPr/>
        </p:nvSpPr>
        <p:spPr>
          <a:xfrm rot="19376802">
            <a:off x="6963508" y="389861"/>
            <a:ext cx="1758461" cy="1028701"/>
          </a:xfrm>
          <a:prstGeom prst="star5">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839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B159B-D449-6A1B-E471-789C6DFF579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Examples </a:t>
            </a:r>
          </a:p>
        </p:txBody>
      </p:sp>
      <p:sp>
        <p:nvSpPr>
          <p:cNvPr id="3" name="Content Placeholder 2">
            <a:extLst>
              <a:ext uri="{FF2B5EF4-FFF2-40B4-BE49-F238E27FC236}">
                <a16:creationId xmlns:a16="http://schemas.microsoft.com/office/drawing/2014/main" id="{EDD32188-F73A-3917-2804-D9EE84278435}"/>
              </a:ext>
            </a:extLst>
          </p:cNvPr>
          <p:cNvSpPr>
            <a:spLocks noGrp="1"/>
          </p:cNvSpPr>
          <p:nvPr>
            <p:ph idx="1"/>
          </p:nvPr>
        </p:nvSpPr>
        <p:spPr>
          <a:xfrm>
            <a:off x="145775" y="2336873"/>
            <a:ext cx="11834190" cy="4275962"/>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While I ………………….. (run) in the park, I ………………. (fall) and ………………..(break) my leg.</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We ………………….. (walk) to the store when we …………… (see) a dog.</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…………….you ………………..(speak) in English as you ………………… (walk) into the class.</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When my parents ………….. (call), I ………………..(dig) the garden.</a:t>
            </a:r>
          </a:p>
        </p:txBody>
      </p:sp>
      <p:sp>
        <p:nvSpPr>
          <p:cNvPr id="4" name="TextBox 3">
            <a:extLst>
              <a:ext uri="{FF2B5EF4-FFF2-40B4-BE49-F238E27FC236}">
                <a16:creationId xmlns:a16="http://schemas.microsoft.com/office/drawing/2014/main" id="{AE2ED7A8-2C6D-AE90-5416-20FF424B01CD}"/>
              </a:ext>
            </a:extLst>
          </p:cNvPr>
          <p:cNvSpPr txBox="1"/>
          <p:nvPr/>
        </p:nvSpPr>
        <p:spPr>
          <a:xfrm>
            <a:off x="1669773" y="2363376"/>
            <a:ext cx="148424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was running</a:t>
            </a:r>
          </a:p>
        </p:txBody>
      </p:sp>
      <p:sp>
        <p:nvSpPr>
          <p:cNvPr id="5" name="TextBox 4">
            <a:extLst>
              <a:ext uri="{FF2B5EF4-FFF2-40B4-BE49-F238E27FC236}">
                <a16:creationId xmlns:a16="http://schemas.microsoft.com/office/drawing/2014/main" id="{E49E9623-0027-0364-3F1E-C5E8C0530C52}"/>
              </a:ext>
            </a:extLst>
          </p:cNvPr>
          <p:cNvSpPr txBox="1"/>
          <p:nvPr/>
        </p:nvSpPr>
        <p:spPr>
          <a:xfrm>
            <a:off x="6414052" y="2428239"/>
            <a:ext cx="1338470"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fell</a:t>
            </a:r>
          </a:p>
        </p:txBody>
      </p:sp>
      <p:sp>
        <p:nvSpPr>
          <p:cNvPr id="6" name="TextBox 5">
            <a:extLst>
              <a:ext uri="{FF2B5EF4-FFF2-40B4-BE49-F238E27FC236}">
                <a16:creationId xmlns:a16="http://schemas.microsoft.com/office/drawing/2014/main" id="{06B5E57C-CD85-83A2-6C91-A0C51AFFFBCF}"/>
              </a:ext>
            </a:extLst>
          </p:cNvPr>
          <p:cNvSpPr txBox="1"/>
          <p:nvPr/>
        </p:nvSpPr>
        <p:spPr>
          <a:xfrm>
            <a:off x="1088056" y="2956596"/>
            <a:ext cx="1163434"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broke</a:t>
            </a:r>
          </a:p>
        </p:txBody>
      </p:sp>
      <p:sp>
        <p:nvSpPr>
          <p:cNvPr id="10" name="TextBox 9">
            <a:extLst>
              <a:ext uri="{FF2B5EF4-FFF2-40B4-BE49-F238E27FC236}">
                <a16:creationId xmlns:a16="http://schemas.microsoft.com/office/drawing/2014/main" id="{DB930C59-926F-A0D9-C484-CA70DA797F59}"/>
              </a:ext>
            </a:extLst>
          </p:cNvPr>
          <p:cNvSpPr txBox="1"/>
          <p:nvPr/>
        </p:nvSpPr>
        <p:spPr>
          <a:xfrm>
            <a:off x="569843" y="4373217"/>
            <a:ext cx="92765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Were </a:t>
            </a:r>
          </a:p>
        </p:txBody>
      </p:sp>
      <p:sp>
        <p:nvSpPr>
          <p:cNvPr id="11" name="TextBox 10">
            <a:extLst>
              <a:ext uri="{FF2B5EF4-FFF2-40B4-BE49-F238E27FC236}">
                <a16:creationId xmlns:a16="http://schemas.microsoft.com/office/drawing/2014/main" id="{D84DA83D-2710-6CB2-C78C-8CE13DD54598}"/>
              </a:ext>
            </a:extLst>
          </p:cNvPr>
          <p:cNvSpPr txBox="1"/>
          <p:nvPr/>
        </p:nvSpPr>
        <p:spPr>
          <a:xfrm>
            <a:off x="3025762" y="4329093"/>
            <a:ext cx="196052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speaking</a:t>
            </a:r>
          </a:p>
        </p:txBody>
      </p:sp>
      <p:sp>
        <p:nvSpPr>
          <p:cNvPr id="13" name="TextBox 12">
            <a:extLst>
              <a:ext uri="{FF2B5EF4-FFF2-40B4-BE49-F238E27FC236}">
                <a16:creationId xmlns:a16="http://schemas.microsoft.com/office/drawing/2014/main" id="{A420CE14-A763-1F27-D68B-9427AB605119}"/>
              </a:ext>
            </a:extLst>
          </p:cNvPr>
          <p:cNvSpPr txBox="1"/>
          <p:nvPr/>
        </p:nvSpPr>
        <p:spPr>
          <a:xfrm>
            <a:off x="7752522" y="4316692"/>
            <a:ext cx="1828800"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Were walking</a:t>
            </a:r>
          </a:p>
        </p:txBody>
      </p:sp>
      <p:sp>
        <p:nvSpPr>
          <p:cNvPr id="14" name="TextBox 13">
            <a:extLst>
              <a:ext uri="{FF2B5EF4-FFF2-40B4-BE49-F238E27FC236}">
                <a16:creationId xmlns:a16="http://schemas.microsoft.com/office/drawing/2014/main" id="{58EDD47A-3079-5465-53A0-0FA0FFAEF25A}"/>
              </a:ext>
            </a:extLst>
          </p:cNvPr>
          <p:cNvSpPr txBox="1"/>
          <p:nvPr/>
        </p:nvSpPr>
        <p:spPr>
          <a:xfrm>
            <a:off x="2837800" y="5470964"/>
            <a:ext cx="86139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called</a:t>
            </a:r>
          </a:p>
        </p:txBody>
      </p:sp>
      <p:sp>
        <p:nvSpPr>
          <p:cNvPr id="15" name="TextBox 14">
            <a:extLst>
              <a:ext uri="{FF2B5EF4-FFF2-40B4-BE49-F238E27FC236}">
                <a16:creationId xmlns:a16="http://schemas.microsoft.com/office/drawing/2014/main" id="{8ADEB6DD-2049-FA8C-E6CD-B0E100965EAE}"/>
              </a:ext>
            </a:extLst>
          </p:cNvPr>
          <p:cNvSpPr txBox="1"/>
          <p:nvPr/>
        </p:nvSpPr>
        <p:spPr>
          <a:xfrm>
            <a:off x="5307497" y="5470964"/>
            <a:ext cx="151074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was digging</a:t>
            </a:r>
          </a:p>
        </p:txBody>
      </p:sp>
      <p:pic>
        <p:nvPicPr>
          <p:cNvPr id="16" name="Picture 15" descr="A logo of a university&#10;&#10;Description automatically generated">
            <a:extLst>
              <a:ext uri="{FF2B5EF4-FFF2-40B4-BE49-F238E27FC236}">
                <a16:creationId xmlns:a16="http://schemas.microsoft.com/office/drawing/2014/main" id="{6369DF8C-8F20-FFE3-8CDB-E7D5A6E8D0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8" name="TextBox 7">
            <a:extLst>
              <a:ext uri="{FF2B5EF4-FFF2-40B4-BE49-F238E27FC236}">
                <a16:creationId xmlns:a16="http://schemas.microsoft.com/office/drawing/2014/main" id="{2219AAFF-728E-45C0-B22A-6BEBC63582F9}"/>
              </a:ext>
            </a:extLst>
          </p:cNvPr>
          <p:cNvSpPr txBox="1"/>
          <p:nvPr/>
        </p:nvSpPr>
        <p:spPr>
          <a:xfrm>
            <a:off x="1192696" y="3564835"/>
            <a:ext cx="1960523" cy="369332"/>
          </a:xfrm>
          <a:prstGeom prst="rect">
            <a:avLst/>
          </a:prstGeom>
          <a:noFill/>
        </p:spPr>
        <p:txBody>
          <a:bodyPr wrap="square" rtlCol="0">
            <a:spAutoFit/>
          </a:bodyPr>
          <a:lstStyle/>
          <a:p>
            <a:r>
              <a:rPr lang="en-US" dirty="0"/>
              <a:t>were walking</a:t>
            </a:r>
          </a:p>
        </p:txBody>
      </p:sp>
      <p:sp>
        <p:nvSpPr>
          <p:cNvPr id="12" name="TextBox 11">
            <a:extLst>
              <a:ext uri="{FF2B5EF4-FFF2-40B4-BE49-F238E27FC236}">
                <a16:creationId xmlns:a16="http://schemas.microsoft.com/office/drawing/2014/main" id="{11C4EAFF-53A2-DCF4-6F88-046FBE429318}"/>
              </a:ext>
            </a:extLst>
          </p:cNvPr>
          <p:cNvSpPr txBox="1"/>
          <p:nvPr/>
        </p:nvSpPr>
        <p:spPr>
          <a:xfrm>
            <a:off x="7159487" y="3564835"/>
            <a:ext cx="1186070" cy="369332"/>
          </a:xfrm>
          <a:prstGeom prst="rect">
            <a:avLst/>
          </a:prstGeom>
          <a:noFill/>
        </p:spPr>
        <p:txBody>
          <a:bodyPr wrap="square" rtlCol="0">
            <a:spAutoFit/>
          </a:bodyPr>
          <a:lstStyle/>
          <a:p>
            <a:r>
              <a:rPr lang="en-US" dirty="0"/>
              <a:t>saw</a:t>
            </a:r>
          </a:p>
        </p:txBody>
      </p:sp>
    </p:spTree>
    <p:extLst>
      <p:ext uri="{BB962C8B-B14F-4D97-AF65-F5344CB8AC3E}">
        <p14:creationId xmlns:p14="http://schemas.microsoft.com/office/powerpoint/2010/main" val="255082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10" grpId="0"/>
      <p:bldP spid="11" grpId="0"/>
      <p:bldP spid="13" grpId="0"/>
      <p:bldP spid="14" grpId="0"/>
      <p:bldP spid="15" grpId="0"/>
      <p:bldP spid="8"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624F0-2A84-AE4C-0C2C-1E9B246EC39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Phrasal verbs</a:t>
            </a:r>
          </a:p>
        </p:txBody>
      </p:sp>
      <p:sp>
        <p:nvSpPr>
          <p:cNvPr id="3" name="Content Placeholder 2">
            <a:extLst>
              <a:ext uri="{FF2B5EF4-FFF2-40B4-BE49-F238E27FC236}">
                <a16:creationId xmlns:a16="http://schemas.microsoft.com/office/drawing/2014/main" id="{909CFDD2-3157-4803-18A9-724C90E2CBAD}"/>
              </a:ext>
            </a:extLst>
          </p:cNvPr>
          <p:cNvSpPr>
            <a:spLocks noGrp="1"/>
          </p:cNvSpPr>
          <p:nvPr>
            <p:ph idx="1"/>
          </p:nvPr>
        </p:nvSpPr>
        <p:spPr>
          <a:xfrm>
            <a:off x="680321" y="2001078"/>
            <a:ext cx="9613861" cy="4611757"/>
          </a:xfrm>
        </p:spPr>
        <p:txBody>
          <a:bodyPr>
            <a:normAutofit fontScale="92500" lnSpcReduction="20000"/>
          </a:bodyPr>
          <a:lstStyle/>
          <a:p>
            <a:pPr>
              <a:lnSpc>
                <a:spcPct val="150000"/>
              </a:lnSpc>
            </a:pPr>
            <a:r>
              <a:rPr lang="en-US" dirty="0">
                <a:effectLst/>
                <a:latin typeface="Times New Roman" panose="02020603050405020304" pitchFamily="18" charset="0"/>
                <a:cs typeface="Times New Roman" panose="02020603050405020304" pitchFamily="18" charset="0"/>
              </a:rPr>
              <a:t>Hang out: </a:t>
            </a:r>
            <a:r>
              <a:rPr lang="en-US" dirty="0">
                <a:solidFill>
                  <a:schemeClr val="bg1"/>
                </a:solidFill>
                <a:effectLst/>
                <a:latin typeface="Times New Roman" panose="02020603050405020304" pitchFamily="18" charset="0"/>
                <a:cs typeface="Times New Roman" panose="02020603050405020304" pitchFamily="18" charset="0"/>
              </a:rPr>
              <a:t>spend time relaxing.</a:t>
            </a:r>
          </a:p>
          <a:p>
            <a:pPr>
              <a:lnSpc>
                <a:spcPct val="150000"/>
              </a:lnSpc>
            </a:pPr>
            <a:r>
              <a:rPr lang="en-US" dirty="0">
                <a:effectLst/>
                <a:latin typeface="Times New Roman" panose="02020603050405020304" pitchFamily="18" charset="0"/>
                <a:cs typeface="Times New Roman" panose="02020603050405020304" pitchFamily="18" charset="0"/>
              </a:rPr>
              <a:t>Take care of: </a:t>
            </a:r>
            <a:r>
              <a:rPr lang="en-US" dirty="0">
                <a:solidFill>
                  <a:schemeClr val="bg1"/>
                </a:solidFill>
                <a:effectLst/>
                <a:latin typeface="Times New Roman" panose="02020603050405020304" pitchFamily="18" charset="0"/>
                <a:cs typeface="Times New Roman" panose="02020603050405020304" pitchFamily="18" charset="0"/>
              </a:rPr>
              <a:t>look after.</a:t>
            </a:r>
          </a:p>
          <a:p>
            <a:pPr>
              <a:lnSpc>
                <a:spcPct val="150000"/>
              </a:lnSpc>
            </a:pPr>
            <a:r>
              <a:rPr lang="en-US" dirty="0">
                <a:effectLst/>
                <a:latin typeface="Times New Roman" panose="02020603050405020304" pitchFamily="18" charset="0"/>
                <a:cs typeface="Times New Roman" panose="02020603050405020304" pitchFamily="18" charset="0"/>
              </a:rPr>
              <a:t>Get on with: </a:t>
            </a:r>
            <a:r>
              <a:rPr lang="en-US" dirty="0">
                <a:solidFill>
                  <a:schemeClr val="bg1"/>
                </a:solidFill>
                <a:effectLst/>
                <a:latin typeface="Times New Roman" panose="02020603050405020304" pitchFamily="18" charset="0"/>
                <a:cs typeface="Times New Roman" panose="02020603050405020304" pitchFamily="18" charset="0"/>
              </a:rPr>
              <a:t>have a good relationship with.</a:t>
            </a:r>
          </a:p>
          <a:p>
            <a:pPr>
              <a:lnSpc>
                <a:spcPct val="150000"/>
              </a:lnSpc>
            </a:pPr>
            <a:r>
              <a:rPr lang="en-US" dirty="0">
                <a:effectLst/>
                <a:latin typeface="Times New Roman" panose="02020603050405020304" pitchFamily="18" charset="0"/>
                <a:cs typeface="Times New Roman" panose="02020603050405020304" pitchFamily="18" charset="0"/>
              </a:rPr>
              <a:t>Look up to: </a:t>
            </a:r>
            <a:r>
              <a:rPr lang="en-US" dirty="0">
                <a:solidFill>
                  <a:schemeClr val="bg1"/>
                </a:solidFill>
                <a:effectLst/>
                <a:latin typeface="Times New Roman" panose="02020603050405020304" pitchFamily="18" charset="0"/>
                <a:cs typeface="Times New Roman" panose="02020603050405020304" pitchFamily="18" charset="0"/>
              </a:rPr>
              <a:t>admire.</a:t>
            </a:r>
          </a:p>
          <a:p>
            <a:pPr>
              <a:lnSpc>
                <a:spcPct val="150000"/>
              </a:lnSpc>
            </a:pPr>
            <a:r>
              <a:rPr lang="en-US" dirty="0">
                <a:effectLst/>
                <a:latin typeface="Times New Roman" panose="02020603050405020304" pitchFamily="18" charset="0"/>
                <a:cs typeface="Times New Roman" panose="02020603050405020304" pitchFamily="18" charset="0"/>
              </a:rPr>
              <a:t>Depend on: </a:t>
            </a:r>
            <a:r>
              <a:rPr lang="en-US" dirty="0">
                <a:solidFill>
                  <a:schemeClr val="bg1"/>
                </a:solidFill>
                <a:effectLst/>
                <a:latin typeface="Times New Roman" panose="02020603050405020304" pitchFamily="18" charset="0"/>
                <a:cs typeface="Times New Roman" panose="02020603050405020304" pitchFamily="18" charset="0"/>
              </a:rPr>
              <a:t>need someone’s help.</a:t>
            </a:r>
          </a:p>
          <a:p>
            <a:pPr>
              <a:lnSpc>
                <a:spcPct val="150000"/>
              </a:lnSpc>
            </a:pPr>
            <a:r>
              <a:rPr lang="en-US" dirty="0">
                <a:effectLst/>
                <a:latin typeface="Times New Roman" panose="02020603050405020304" pitchFamily="18" charset="0"/>
                <a:cs typeface="Times New Roman" panose="02020603050405020304" pitchFamily="18" charset="0"/>
              </a:rPr>
              <a:t>Deal with: </a:t>
            </a:r>
            <a:r>
              <a:rPr lang="en-US" dirty="0">
                <a:solidFill>
                  <a:schemeClr val="bg1"/>
                </a:solidFill>
                <a:effectLst/>
                <a:latin typeface="Times New Roman" panose="02020603050405020304" pitchFamily="18" charset="0"/>
                <a:cs typeface="Times New Roman" panose="02020603050405020304" pitchFamily="18" charset="0"/>
              </a:rPr>
              <a:t>manage to do.</a:t>
            </a:r>
          </a:p>
          <a:p>
            <a:pPr>
              <a:lnSpc>
                <a:spcPct val="150000"/>
              </a:lnSpc>
            </a:pPr>
            <a:r>
              <a:rPr lang="en-US" dirty="0">
                <a:effectLst/>
                <a:latin typeface="Times New Roman" panose="02020603050405020304" pitchFamily="18" charset="0"/>
                <a:cs typeface="Times New Roman" panose="02020603050405020304" pitchFamily="18" charset="0"/>
              </a:rPr>
              <a:t>Give up: </a:t>
            </a:r>
            <a:r>
              <a:rPr lang="en-US" dirty="0">
                <a:solidFill>
                  <a:schemeClr val="bg1"/>
                </a:solidFill>
                <a:effectLst/>
                <a:latin typeface="Times New Roman" panose="02020603050405020304" pitchFamily="18" charset="0"/>
                <a:cs typeface="Times New Roman" panose="02020603050405020304" pitchFamily="18" charset="0"/>
              </a:rPr>
              <a:t>stop trying.</a:t>
            </a:r>
          </a:p>
          <a:p>
            <a:pPr>
              <a:lnSpc>
                <a:spcPct val="150000"/>
              </a:lnSpc>
            </a:pPr>
            <a:r>
              <a:rPr lang="en-US" dirty="0">
                <a:effectLst/>
                <a:latin typeface="Times New Roman" panose="02020603050405020304" pitchFamily="18" charset="0"/>
                <a:cs typeface="Times New Roman" panose="02020603050405020304" pitchFamily="18" charset="0"/>
              </a:rPr>
              <a:t>Cheer up: </a:t>
            </a:r>
            <a:r>
              <a:rPr lang="en-US" dirty="0">
                <a:solidFill>
                  <a:schemeClr val="bg1"/>
                </a:solidFill>
                <a:effectLst/>
                <a:latin typeface="Times New Roman" panose="02020603050405020304" pitchFamily="18" charset="0"/>
                <a:cs typeface="Times New Roman" panose="02020603050405020304" pitchFamily="18" charset="0"/>
              </a:rPr>
              <a:t>make someone feel happier.</a:t>
            </a:r>
          </a:p>
        </p:txBody>
      </p:sp>
      <p:pic>
        <p:nvPicPr>
          <p:cNvPr id="4" name="Picture 3" descr="A logo of a university&#10;&#10;Description automatically generated">
            <a:extLst>
              <a:ext uri="{FF2B5EF4-FFF2-40B4-BE49-F238E27FC236}">
                <a16:creationId xmlns:a16="http://schemas.microsoft.com/office/drawing/2014/main" id="{A39B4672-6494-0209-8CD5-9033020678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846257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54ED-6094-3B3E-8750-AEAE5413500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Used to </a:t>
            </a:r>
          </a:p>
        </p:txBody>
      </p:sp>
      <p:sp>
        <p:nvSpPr>
          <p:cNvPr id="3" name="Content Placeholder 2">
            <a:extLst>
              <a:ext uri="{FF2B5EF4-FFF2-40B4-BE49-F238E27FC236}">
                <a16:creationId xmlns:a16="http://schemas.microsoft.com/office/drawing/2014/main" id="{F97CA178-53B3-3C9D-69CF-5EFB8BC54A0F}"/>
              </a:ext>
            </a:extLst>
          </p:cNvPr>
          <p:cNvSpPr>
            <a:spLocks noGrp="1"/>
          </p:cNvSpPr>
          <p:nvPr>
            <p:ph idx="1"/>
          </p:nvPr>
        </p:nvSpPr>
        <p:spPr>
          <a:xfrm>
            <a:off x="680321" y="2336872"/>
            <a:ext cx="11259888" cy="4077179"/>
          </a:xfrm>
        </p:spPr>
        <p:txBody>
          <a:bodyPr>
            <a:normAutofit fontScale="92500" lnSpcReduction="10000"/>
          </a:bodyPr>
          <a:lstStyle/>
          <a:p>
            <a:pPr>
              <a:lnSpc>
                <a:spcPct val="150000"/>
              </a:lnSpc>
            </a:pPr>
            <a:r>
              <a:rPr lang="en-US" dirty="0">
                <a:latin typeface="Times New Roman" panose="02020603050405020304" pitchFamily="18" charset="0"/>
                <a:cs typeface="Times New Roman" panose="02020603050405020304" pitchFamily="18" charset="0"/>
              </a:rPr>
              <a:t>We use </a:t>
            </a:r>
            <a:r>
              <a:rPr lang="en-US" dirty="0">
                <a:solidFill>
                  <a:schemeClr val="bg1"/>
                </a:solidFill>
                <a:latin typeface="Times New Roman" panose="02020603050405020304" pitchFamily="18" charset="0"/>
                <a:cs typeface="Times New Roman" panose="02020603050405020304" pitchFamily="18" charset="0"/>
              </a:rPr>
              <a:t>“</a:t>
            </a:r>
            <a:r>
              <a:rPr lang="en-US" b="1" u="sng" dirty="0">
                <a:solidFill>
                  <a:schemeClr val="bg1"/>
                </a:solidFill>
                <a:effectLst/>
                <a:latin typeface="Times New Roman" panose="02020603050405020304" pitchFamily="18" charset="0"/>
                <a:cs typeface="Times New Roman" panose="02020603050405020304" pitchFamily="18" charset="0"/>
              </a:rPr>
              <a:t>used to”</a:t>
            </a:r>
            <a:r>
              <a:rPr lang="en-US" b="1" dirty="0">
                <a:solidFill>
                  <a:schemeClr val="bg1"/>
                </a:solidFill>
                <a:effectLst/>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talk about </a:t>
            </a:r>
            <a:r>
              <a:rPr lang="en-US" b="1" u="sng" dirty="0">
                <a:solidFill>
                  <a:schemeClr val="bg1"/>
                </a:solidFill>
                <a:effectLst/>
                <a:latin typeface="Times New Roman" panose="02020603050405020304" pitchFamily="18" charset="0"/>
                <a:cs typeface="Times New Roman" panose="02020603050405020304" pitchFamily="18" charset="0"/>
              </a:rPr>
              <a:t>repeated</a:t>
            </a:r>
            <a:r>
              <a:rPr lang="en-US" dirty="0">
                <a:latin typeface="Times New Roman" panose="02020603050405020304" pitchFamily="18" charset="0"/>
                <a:cs typeface="Times New Roman" panose="02020603050405020304" pitchFamily="18" charset="0"/>
              </a:rPr>
              <a:t> action in the past that we </a:t>
            </a:r>
            <a:r>
              <a:rPr lang="en-US" b="1" u="sng" dirty="0">
                <a:solidFill>
                  <a:schemeClr val="bg1"/>
                </a:solidFill>
                <a:effectLst/>
                <a:latin typeface="Times New Roman" panose="02020603050405020304" pitchFamily="18" charset="0"/>
                <a:cs typeface="Times New Roman" panose="02020603050405020304" pitchFamily="18" charset="0"/>
              </a:rPr>
              <a:t>stopped</a:t>
            </a:r>
            <a:r>
              <a:rPr lang="en-US" b="1" dirty="0">
                <a:solidFill>
                  <a:srgbClr val="FF0000"/>
                </a:solidFill>
                <a:effectLst/>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doing them in the present time.</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 used to visit them every summer when I was a kid.</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He used to smoke heavily last year.</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The students used to be late to their classes.</a:t>
            </a:r>
          </a:p>
          <a:p>
            <a:pPr>
              <a:lnSpc>
                <a:spcPct val="150000"/>
              </a:lnSpc>
            </a:pPr>
            <a:r>
              <a:rPr lang="en-US" dirty="0">
                <a:latin typeface="Times New Roman" panose="02020603050405020304" pitchFamily="18" charset="0"/>
                <a:cs typeface="Times New Roman" panose="02020603050405020304" pitchFamily="18" charset="0"/>
              </a:rPr>
              <a:t>We </a:t>
            </a:r>
            <a:r>
              <a:rPr lang="en-US" b="1" u="sng" dirty="0">
                <a:solidFill>
                  <a:schemeClr val="bg1"/>
                </a:solidFill>
                <a:effectLst/>
                <a:latin typeface="Times New Roman" panose="02020603050405020304" pitchFamily="18" charset="0"/>
                <a:cs typeface="Times New Roman" panose="02020603050405020304" pitchFamily="18" charset="0"/>
              </a:rPr>
              <a:t>don’t use “USED TO” </a:t>
            </a:r>
            <a:r>
              <a:rPr lang="en-US" dirty="0">
                <a:latin typeface="Times New Roman" panose="02020603050405020304" pitchFamily="18" charset="0"/>
                <a:cs typeface="Times New Roman" panose="02020603050405020304" pitchFamily="18" charset="0"/>
              </a:rPr>
              <a:t>for actions that happened only one time in the past.</a:t>
            </a:r>
          </a:p>
          <a:p>
            <a:pPr>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He graduated last year.</a:t>
            </a:r>
          </a:p>
          <a:p>
            <a:pPr>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They moved to Spain two months ago.</a:t>
            </a:r>
          </a:p>
          <a:p>
            <a:endParaRPr lang="en-US"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107768B0-DDF9-289B-8561-6D7F64A6B4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942907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29B45-1FD4-102F-2946-AC7072A1D82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Sentence formation with used to</a:t>
            </a:r>
          </a:p>
        </p:txBody>
      </p:sp>
      <p:sp>
        <p:nvSpPr>
          <p:cNvPr id="3" name="Content Placeholder 2">
            <a:extLst>
              <a:ext uri="{FF2B5EF4-FFF2-40B4-BE49-F238E27FC236}">
                <a16:creationId xmlns:a16="http://schemas.microsoft.com/office/drawing/2014/main" id="{3DDBED69-ABD9-4170-9066-EB9E54C109E3}"/>
              </a:ext>
            </a:extLst>
          </p:cNvPr>
          <p:cNvSpPr>
            <a:spLocks noGrp="1"/>
          </p:cNvSpPr>
          <p:nvPr>
            <p:ph idx="1"/>
          </p:nvPr>
        </p:nvSpPr>
        <p:spPr>
          <a:xfrm>
            <a:off x="251791" y="1961322"/>
            <a:ext cx="10042391" cy="4896677"/>
          </a:xfrm>
        </p:spPr>
        <p:txBody>
          <a:bodyPr>
            <a:noAutofit/>
          </a:bodyPr>
          <a:lstStyle/>
          <a:p>
            <a:r>
              <a:rPr lang="en-US" sz="2000" dirty="0">
                <a:solidFill>
                  <a:schemeClr val="bg1"/>
                </a:solidFill>
                <a:latin typeface="Times New Roman" panose="02020603050405020304" pitchFamily="18" charset="0"/>
                <a:cs typeface="Times New Roman" panose="02020603050405020304" pitchFamily="18" charset="0"/>
              </a:rPr>
              <a:t>Positive sentence:</a:t>
            </a:r>
          </a:p>
          <a:p>
            <a:pPr marL="0" indent="0">
              <a:buNone/>
            </a:pPr>
            <a:r>
              <a:rPr lang="en-US" sz="2000" dirty="0">
                <a:latin typeface="Times New Roman" panose="02020603050405020304" pitchFamily="18" charset="0"/>
                <a:cs typeface="Times New Roman" panose="02020603050405020304" pitchFamily="18" charset="0"/>
              </a:rPr>
              <a:t> Sub. + used to + V. base …</a:t>
            </a:r>
          </a:p>
          <a:p>
            <a:pPr marL="0" indent="0">
              <a:buNone/>
            </a:pPr>
            <a:r>
              <a:rPr lang="en-US" sz="2000" dirty="0">
                <a:latin typeface="Times New Roman" panose="02020603050405020304" pitchFamily="18" charset="0"/>
                <a:cs typeface="Times New Roman" panose="02020603050405020304" pitchFamily="18" charset="0"/>
              </a:rPr>
              <a:t>I used to drive fast when I was younger.</a:t>
            </a:r>
          </a:p>
          <a:p>
            <a:r>
              <a:rPr lang="en-US" sz="2000" dirty="0">
                <a:solidFill>
                  <a:schemeClr val="bg1"/>
                </a:solidFill>
                <a:latin typeface="Times New Roman" panose="02020603050405020304" pitchFamily="18" charset="0"/>
                <a:cs typeface="Times New Roman" panose="02020603050405020304" pitchFamily="18" charset="0"/>
              </a:rPr>
              <a:t> Negative sentence:</a:t>
            </a:r>
          </a:p>
          <a:p>
            <a:pPr marL="0" indent="0">
              <a:buNone/>
            </a:pPr>
            <a:r>
              <a:rPr lang="en-US" sz="2000" dirty="0">
                <a:latin typeface="Times New Roman" panose="02020603050405020304" pitchFamily="18" charset="0"/>
                <a:cs typeface="Times New Roman" panose="02020603050405020304" pitchFamily="18" charset="0"/>
              </a:rPr>
              <a:t> Sub. + didn’t use to + V. base … </a:t>
            </a:r>
          </a:p>
          <a:p>
            <a:pPr marL="0" indent="0">
              <a:buNone/>
            </a:pPr>
            <a:r>
              <a:rPr lang="en-US" sz="2000" dirty="0">
                <a:latin typeface="Times New Roman" panose="02020603050405020304" pitchFamily="18" charset="0"/>
                <a:cs typeface="Times New Roman" panose="02020603050405020304" pitchFamily="18" charset="0"/>
              </a:rPr>
              <a:t>We didn’t use to listen to rock music.</a:t>
            </a:r>
          </a:p>
          <a:p>
            <a:r>
              <a:rPr lang="en-US" sz="2000" dirty="0">
                <a:solidFill>
                  <a:schemeClr val="bg1"/>
                </a:solidFill>
                <a:latin typeface="Times New Roman" panose="02020603050405020304" pitchFamily="18" charset="0"/>
                <a:cs typeface="Times New Roman" panose="02020603050405020304" pitchFamily="18" charset="0"/>
              </a:rPr>
              <a:t>Yes/no-questions:</a:t>
            </a:r>
          </a:p>
          <a:p>
            <a:pPr marL="0" indent="0">
              <a:buNone/>
            </a:pPr>
            <a:r>
              <a:rPr lang="en-US" sz="2000" dirty="0">
                <a:latin typeface="Times New Roman" panose="02020603050405020304" pitchFamily="18" charset="0"/>
                <a:cs typeface="Times New Roman" panose="02020603050405020304" pitchFamily="18" charset="0"/>
              </a:rPr>
              <a:t>Did + Sub. + use to + V. base … ?</a:t>
            </a:r>
          </a:p>
          <a:p>
            <a:pPr marL="0" indent="0">
              <a:buNone/>
            </a:pPr>
            <a:r>
              <a:rPr lang="en-US" sz="2000" dirty="0">
                <a:latin typeface="Times New Roman" panose="02020603050405020304" pitchFamily="18" charset="0"/>
                <a:cs typeface="Times New Roman" panose="02020603050405020304" pitchFamily="18" charset="0"/>
              </a:rPr>
              <a:t>Did you use to watch horror movies? </a:t>
            </a:r>
          </a:p>
          <a:p>
            <a:r>
              <a:rPr lang="en-US" sz="2000" dirty="0">
                <a:solidFill>
                  <a:schemeClr val="bg1"/>
                </a:solidFill>
                <a:latin typeface="Times New Roman" panose="02020603050405020304" pitchFamily="18" charset="0"/>
                <a:cs typeface="Times New Roman" panose="02020603050405020304" pitchFamily="18" charset="0"/>
              </a:rPr>
              <a:t> </a:t>
            </a:r>
            <a:r>
              <a:rPr lang="en-US" sz="2000" dirty="0" err="1">
                <a:solidFill>
                  <a:schemeClr val="bg1"/>
                </a:solidFill>
                <a:latin typeface="Times New Roman" panose="02020603050405020304" pitchFamily="18" charset="0"/>
                <a:cs typeface="Times New Roman" panose="02020603050405020304" pitchFamily="18" charset="0"/>
              </a:rPr>
              <a:t>Wh</a:t>
            </a:r>
            <a:r>
              <a:rPr lang="en-US" sz="2000" dirty="0">
                <a:solidFill>
                  <a:schemeClr val="bg1"/>
                </a:solidFill>
                <a:latin typeface="Times New Roman" panose="02020603050405020304" pitchFamily="18" charset="0"/>
                <a:cs typeface="Times New Roman" panose="02020603050405020304" pitchFamily="18" charset="0"/>
              </a:rPr>
              <a:t>-questions:</a:t>
            </a:r>
          </a:p>
          <a:p>
            <a:pPr marL="0" indent="0">
              <a:buNone/>
            </a:pPr>
            <a:r>
              <a:rPr lang="en-US" sz="2000" dirty="0" err="1">
                <a:latin typeface="Times New Roman" panose="02020603050405020304" pitchFamily="18" charset="0"/>
                <a:cs typeface="Times New Roman" panose="02020603050405020304" pitchFamily="18" charset="0"/>
              </a:rPr>
              <a:t>Wh</a:t>
            </a:r>
            <a:r>
              <a:rPr lang="en-US" sz="2000" dirty="0">
                <a:latin typeface="Times New Roman" panose="02020603050405020304" pitchFamily="18" charset="0"/>
                <a:cs typeface="Times New Roman" panose="02020603050405020304" pitchFamily="18" charset="0"/>
              </a:rPr>
              <a:t> + did+ Sub. + use to + V. base … ?</a:t>
            </a:r>
          </a:p>
          <a:p>
            <a:pPr marL="0" indent="0">
              <a:buNone/>
            </a:pPr>
            <a:r>
              <a:rPr lang="en-US" sz="2000" dirty="0">
                <a:latin typeface="Times New Roman" panose="02020603050405020304" pitchFamily="18" charset="0"/>
                <a:cs typeface="Times New Roman" panose="02020603050405020304" pitchFamily="18" charset="0"/>
              </a:rPr>
              <a:t>Where did you use to spend your summer holidays? </a:t>
            </a:r>
          </a:p>
        </p:txBody>
      </p:sp>
      <p:pic>
        <p:nvPicPr>
          <p:cNvPr id="4" name="Picture 3" descr="A logo of a university&#10;&#10;Description automatically generated">
            <a:extLst>
              <a:ext uri="{FF2B5EF4-FFF2-40B4-BE49-F238E27FC236}">
                <a16:creationId xmlns:a16="http://schemas.microsoft.com/office/drawing/2014/main" id="{0D15CE88-5E83-627A-6388-856C8F154D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05100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3FC9-B094-36E2-039B-83FF2071C517}"/>
              </a:ext>
            </a:extLst>
          </p:cNvPr>
          <p:cNvSpPr>
            <a:spLocks noGrp="1"/>
          </p:cNvSpPr>
          <p:nvPr>
            <p:ph type="title"/>
          </p:nvPr>
        </p:nvSpPr>
        <p:spPr>
          <a:xfrm>
            <a:off x="680321" y="753227"/>
            <a:ext cx="10658239" cy="1207795"/>
          </a:xfrm>
        </p:spPr>
        <p:txBody>
          <a:bodyPr>
            <a:normAutofit/>
          </a:bodyPr>
          <a:lstStyle/>
          <a:p>
            <a:r>
              <a:rPr lang="en-US" sz="4000" dirty="0">
                <a:latin typeface="Times New Roman" panose="02020603050405020304" pitchFamily="18" charset="0"/>
                <a:cs typeface="Times New Roman" panose="02020603050405020304" pitchFamily="18" charset="0"/>
              </a:rPr>
              <a:t>Interviewing Someone</a:t>
            </a:r>
          </a:p>
        </p:txBody>
      </p:sp>
      <p:sp>
        <p:nvSpPr>
          <p:cNvPr id="3" name="Content Placeholder 2">
            <a:extLst>
              <a:ext uri="{FF2B5EF4-FFF2-40B4-BE49-F238E27FC236}">
                <a16:creationId xmlns:a16="http://schemas.microsoft.com/office/drawing/2014/main" id="{9A18C8C6-F641-2732-A9EE-E74FED4D92DD}"/>
              </a:ext>
            </a:extLst>
          </p:cNvPr>
          <p:cNvSpPr>
            <a:spLocks noGrp="1"/>
          </p:cNvSpPr>
          <p:nvPr>
            <p:ph idx="1"/>
          </p:nvPr>
        </p:nvSpPr>
        <p:spPr>
          <a:xfrm>
            <a:off x="680321" y="2336873"/>
            <a:ext cx="10658239" cy="4021724"/>
          </a:xfrm>
        </p:spPr>
        <p:txBody>
          <a:bodyPr>
            <a:normAutofit/>
          </a:bodyPr>
          <a:lstStyle/>
          <a:p>
            <a:r>
              <a:rPr lang="en-US" sz="2800" dirty="0">
                <a:solidFill>
                  <a:schemeClr val="bg1"/>
                </a:solidFill>
                <a:latin typeface="Times New Roman" panose="02020603050405020304" pitchFamily="18" charset="0"/>
                <a:cs typeface="Times New Roman" panose="02020603050405020304" pitchFamily="18" charset="0"/>
              </a:rPr>
              <a:t>Everyday English</a:t>
            </a:r>
          </a:p>
          <a:p>
            <a:pPr marL="0" indent="0">
              <a:lnSpc>
                <a:spcPct val="150000"/>
              </a:lnSpc>
              <a:buNone/>
            </a:pPr>
            <a:r>
              <a:rPr lang="en-US" sz="2800" dirty="0">
                <a:latin typeface="Times New Roman" panose="02020603050405020304" pitchFamily="18" charset="0"/>
                <a:cs typeface="Times New Roman" panose="02020603050405020304" pitchFamily="18" charset="0"/>
              </a:rPr>
              <a:t>1. Think someone did a good thing: </a:t>
            </a:r>
            <a:r>
              <a:rPr lang="en-US" sz="2800" dirty="0">
                <a:solidFill>
                  <a:schemeClr val="bg1"/>
                </a:solidFill>
                <a:effectLst/>
                <a:latin typeface="Times New Roman" panose="02020603050405020304" pitchFamily="18" charset="0"/>
                <a:cs typeface="Times New Roman" panose="02020603050405020304" pitchFamily="18" charset="0"/>
              </a:rPr>
              <a:t>Good for (her/you/him ….)</a:t>
            </a:r>
          </a:p>
          <a:p>
            <a:pPr marL="0" indent="0">
              <a:lnSpc>
                <a:spcPct val="150000"/>
              </a:lnSpc>
              <a:buNone/>
            </a:pPr>
            <a:r>
              <a:rPr lang="en-US" sz="2800" dirty="0">
                <a:latin typeface="Times New Roman" panose="02020603050405020304" pitchFamily="18" charset="0"/>
                <a:cs typeface="Times New Roman" panose="02020603050405020304" pitchFamily="18" charset="0"/>
              </a:rPr>
              <a:t>2. Tell someone it is o to start: </a:t>
            </a:r>
            <a:r>
              <a:rPr lang="en-US" sz="2800" dirty="0">
                <a:solidFill>
                  <a:schemeClr val="bg1"/>
                </a:solidFill>
                <a:effectLst/>
                <a:latin typeface="Times New Roman" panose="02020603050405020304" pitchFamily="18" charset="0"/>
                <a:cs typeface="Times New Roman" panose="02020603050405020304" pitchFamily="18" charset="0"/>
              </a:rPr>
              <a:t>Go ahead.</a:t>
            </a:r>
          </a:p>
          <a:p>
            <a:pPr marL="0" indent="0">
              <a:lnSpc>
                <a:spcPct val="150000"/>
              </a:lnSpc>
              <a:buNone/>
            </a:pPr>
            <a:r>
              <a:rPr lang="en-US" sz="2800" dirty="0">
                <a:latin typeface="Times New Roman" panose="02020603050405020304" pitchFamily="18" charset="0"/>
                <a:cs typeface="Times New Roman" panose="02020603050405020304" pitchFamily="18" charset="0"/>
              </a:rPr>
              <a:t>3. Agree with someone: </a:t>
            </a:r>
            <a:r>
              <a:rPr lang="en-US" sz="2800" dirty="0">
                <a:solidFill>
                  <a:schemeClr val="bg1"/>
                </a:solidFill>
                <a:effectLst/>
                <a:latin typeface="Times New Roman" panose="02020603050405020304" pitchFamily="18" charset="0"/>
                <a:cs typeface="Times New Roman" panose="02020603050405020304" pitchFamily="18" charset="0"/>
              </a:rPr>
              <a:t>I’m with you there.</a:t>
            </a:r>
          </a:p>
          <a:p>
            <a:pPr marL="0" indent="0">
              <a:lnSpc>
                <a:spcPct val="150000"/>
              </a:lnSpc>
              <a:buNone/>
            </a:pPr>
            <a:r>
              <a:rPr lang="en-US" sz="2800" dirty="0">
                <a:latin typeface="Times New Roman" panose="02020603050405020304" pitchFamily="18" charset="0"/>
                <a:cs typeface="Times New Roman" panose="02020603050405020304" pitchFamily="18" charset="0"/>
              </a:rPr>
              <a:t>4. Introduce a problem: </a:t>
            </a:r>
            <a:r>
              <a:rPr lang="en-US" sz="2800" dirty="0">
                <a:solidFill>
                  <a:schemeClr val="bg1"/>
                </a:solidFill>
                <a:effectLst/>
                <a:latin typeface="Times New Roman" panose="02020603050405020304" pitchFamily="18" charset="0"/>
                <a:cs typeface="Times New Roman" panose="02020603050405020304" pitchFamily="18" charset="0"/>
              </a:rPr>
              <a:t>the thing is …</a:t>
            </a:r>
          </a:p>
        </p:txBody>
      </p:sp>
      <p:pic>
        <p:nvPicPr>
          <p:cNvPr id="4" name="Picture 3" descr="A logo of a university&#10;&#10;Description automatically generated">
            <a:extLst>
              <a:ext uri="{FF2B5EF4-FFF2-40B4-BE49-F238E27FC236}">
                <a16:creationId xmlns:a16="http://schemas.microsoft.com/office/drawing/2014/main" id="{D1FE587D-E252-7456-22E2-54C5FFBED2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054657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15AC2-DB91-6962-BB71-184AF22D586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Writing </a:t>
            </a:r>
          </a:p>
        </p:txBody>
      </p:sp>
      <p:sp>
        <p:nvSpPr>
          <p:cNvPr id="3" name="Content Placeholder 2">
            <a:extLst>
              <a:ext uri="{FF2B5EF4-FFF2-40B4-BE49-F238E27FC236}">
                <a16:creationId xmlns:a16="http://schemas.microsoft.com/office/drawing/2014/main" id="{5604D764-7FF2-464F-ACBD-3A656CF517E5}"/>
              </a:ext>
            </a:extLst>
          </p:cNvPr>
          <p:cNvSpPr>
            <a:spLocks noGrp="1"/>
          </p:cNvSpPr>
          <p:nvPr>
            <p:ph idx="1"/>
          </p:nvPr>
        </p:nvSpPr>
        <p:spPr>
          <a:xfrm>
            <a:off x="680321" y="1987826"/>
            <a:ext cx="11405662" cy="4870173"/>
          </a:xfrm>
        </p:spPr>
        <p:txBody>
          <a:bodyPr>
            <a:normAutofit lnSpcReduction="10000"/>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A letter to a magazine</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In this part students are required to write a letter to a magazine about an inspiring person who, according to their opinion, deserves to participate in the magazine’s competition.</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The writing must be divided in to three paragraphs.</a:t>
            </a:r>
          </a:p>
          <a:p>
            <a:pPr>
              <a:lnSpc>
                <a:spcPct val="150000"/>
              </a:lnSpc>
              <a:buFont typeface="Wingdings" panose="05000000000000000000" pitchFamily="2" charset="2"/>
              <a:buChar char="q"/>
            </a:pPr>
            <a:r>
              <a:rPr lang="en-US" dirty="0">
                <a:solidFill>
                  <a:schemeClr val="bg1"/>
                </a:solidFill>
                <a:effectLst/>
                <a:latin typeface="Times New Roman" panose="02020603050405020304" pitchFamily="18" charset="0"/>
                <a:cs typeface="Times New Roman" panose="02020603050405020304" pitchFamily="18" charset="0"/>
              </a:rPr>
              <a:t> The first paragraph includes the name of the inspiring person.</a:t>
            </a:r>
          </a:p>
          <a:p>
            <a:pPr>
              <a:lnSpc>
                <a:spcPct val="150000"/>
              </a:lnSpc>
              <a:buFont typeface="Wingdings" panose="05000000000000000000" pitchFamily="2" charset="2"/>
              <a:buChar char="q"/>
            </a:pPr>
            <a:r>
              <a:rPr lang="en-US" dirty="0">
                <a:solidFill>
                  <a:schemeClr val="bg1"/>
                </a:solidFill>
                <a:effectLst/>
                <a:latin typeface="Times New Roman" panose="02020603050405020304" pitchFamily="18" charset="0"/>
                <a:cs typeface="Times New Roman" panose="02020603050405020304" pitchFamily="18" charset="0"/>
              </a:rPr>
              <a:t> The second paragraph includes the inspiring person’s deeds that make him inspiring to others. </a:t>
            </a:r>
          </a:p>
          <a:p>
            <a:pPr>
              <a:lnSpc>
                <a:spcPct val="150000"/>
              </a:lnSpc>
              <a:buFont typeface="Wingdings" panose="05000000000000000000" pitchFamily="2" charset="2"/>
              <a:buChar char="q"/>
            </a:pPr>
            <a:r>
              <a:rPr lang="en-US" dirty="0">
                <a:solidFill>
                  <a:schemeClr val="bg1"/>
                </a:solidFill>
                <a:effectLst/>
                <a:latin typeface="Times New Roman" panose="02020603050405020304" pitchFamily="18" charset="0"/>
                <a:cs typeface="Times New Roman" panose="02020603050405020304" pitchFamily="18" charset="0"/>
              </a:rPr>
              <a:t> The Third paragraph why should this person win the competition. </a:t>
            </a:r>
          </a:p>
        </p:txBody>
      </p:sp>
      <p:pic>
        <p:nvPicPr>
          <p:cNvPr id="4" name="Picture 3" descr="A logo of a university&#10;&#10;Description automatically generated">
            <a:extLst>
              <a:ext uri="{FF2B5EF4-FFF2-40B4-BE49-F238E27FC236}">
                <a16:creationId xmlns:a16="http://schemas.microsoft.com/office/drawing/2014/main" id="{32A5F7F0-4E02-94A2-8DC5-DB757A9F53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413635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B4A34CB-621F-2D6A-961F-C17A03989691}"/>
              </a:ext>
            </a:extLst>
          </p:cNvPr>
          <p:cNvSpPr txBox="1"/>
          <p:nvPr/>
        </p:nvSpPr>
        <p:spPr>
          <a:xfrm>
            <a:off x="703995" y="226665"/>
            <a:ext cx="2813539"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Outline </a:t>
            </a:r>
          </a:p>
        </p:txBody>
      </p:sp>
      <p:pic>
        <p:nvPicPr>
          <p:cNvPr id="3" name="Picture 2" descr="A logo of a university&#10;&#10;Description automatically generated">
            <a:extLst>
              <a:ext uri="{FF2B5EF4-FFF2-40B4-BE49-F238E27FC236}">
                <a16:creationId xmlns:a16="http://schemas.microsoft.com/office/drawing/2014/main" id="{F23F3D26-EB38-405C-C109-A074A15ECD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4" name="TextBox 3">
            <a:extLst>
              <a:ext uri="{FF2B5EF4-FFF2-40B4-BE49-F238E27FC236}">
                <a16:creationId xmlns:a16="http://schemas.microsoft.com/office/drawing/2014/main" id="{A197B9E3-9574-315A-73B3-EC7766678B7B}"/>
              </a:ext>
            </a:extLst>
          </p:cNvPr>
          <p:cNvSpPr txBox="1"/>
          <p:nvPr/>
        </p:nvSpPr>
        <p:spPr>
          <a:xfrm>
            <a:off x="300355" y="1030072"/>
            <a:ext cx="9925878" cy="5576976"/>
          </a:xfrm>
          <a:prstGeom prst="rect">
            <a:avLst/>
          </a:prstGeom>
          <a:noFill/>
        </p:spPr>
        <p:txBody>
          <a:bodyPr wrap="square" rtlCol="0">
            <a:spAutoFit/>
          </a:bodyPr>
          <a:lstStyle/>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Vocabulary </a:t>
            </a:r>
          </a:p>
          <a:p>
            <a:pPr marL="285750" indent="-285750">
              <a:lnSpc>
                <a:spcPct val="150000"/>
              </a:lnSpc>
              <a:buFont typeface="Wingdings" panose="05000000000000000000" pitchFamily="2" charset="2"/>
              <a:buChar char="§"/>
            </a:pPr>
            <a:r>
              <a:rPr lang="en-US" sz="2000" dirty="0">
                <a:solidFill>
                  <a:schemeClr val="bg1"/>
                </a:solidFill>
                <a:latin typeface="Times New Roman" panose="02020603050405020304" pitchFamily="18" charset="0"/>
                <a:cs typeface="Times New Roman" panose="02020603050405020304" pitchFamily="18" charset="0"/>
              </a:rPr>
              <a:t>Describing people</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Language in action</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Past simple and past continuous with ( when, while, and as)</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Vocabulary </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Phrasal verbs</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Language in action </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Used to</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Speaking and pronunciation</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Interviewing someone</a:t>
            </a:r>
          </a:p>
          <a:p>
            <a:pPr marL="285750" indent="-285750">
              <a:lnSpc>
                <a:spcPct val="150000"/>
              </a:lnSpc>
              <a:buFont typeface="Wingdings" panose="05000000000000000000" pitchFamily="2" charset="2"/>
              <a:buChar char="q"/>
            </a:pPr>
            <a:r>
              <a:rPr lang="en-US" sz="2000" dirty="0">
                <a:solidFill>
                  <a:schemeClr val="bg1"/>
                </a:solidFill>
                <a:latin typeface="Times New Roman" panose="02020603050405020304" pitchFamily="18" charset="0"/>
                <a:cs typeface="Times New Roman" panose="02020603050405020304" pitchFamily="18" charset="0"/>
              </a:rPr>
              <a:t>Writing </a:t>
            </a:r>
          </a:p>
          <a:p>
            <a:pPr marL="285750" indent="-285750">
              <a:lnSpc>
                <a:spcPct val="15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A letter to a magazine</a:t>
            </a:r>
          </a:p>
        </p:txBody>
      </p:sp>
    </p:spTree>
    <p:extLst>
      <p:ext uri="{BB962C8B-B14F-4D97-AF65-F5344CB8AC3E}">
        <p14:creationId xmlns:p14="http://schemas.microsoft.com/office/powerpoint/2010/main" val="1868487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1E406-FD62-793F-F37A-8FD16CB59F3D}"/>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Useful language and tips for writing:</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0272375-2DA0-5C15-204B-0F4ADFFAB410}"/>
              </a:ext>
            </a:extLst>
          </p:cNvPr>
          <p:cNvSpPr>
            <a:spLocks noGrp="1"/>
          </p:cNvSpPr>
          <p:nvPr>
            <p:ph idx="1"/>
          </p:nvPr>
        </p:nvSpPr>
        <p:spPr>
          <a:xfrm>
            <a:off x="106017" y="2040835"/>
            <a:ext cx="11785628" cy="4611756"/>
          </a:xfrm>
        </p:spPr>
        <p:txBody>
          <a:bodyPr>
            <a:normAutofit fontScale="70000" lnSpcReduction="20000"/>
          </a:bodyPr>
          <a:lstStyle/>
          <a:p>
            <a:r>
              <a:rPr lang="en-US" sz="3200" dirty="0">
                <a:solidFill>
                  <a:schemeClr val="bg1"/>
                </a:solidFill>
                <a:effectLst/>
                <a:latin typeface="Times New Roman" panose="02020603050405020304" pitchFamily="18" charset="0"/>
                <a:cs typeface="Times New Roman" panose="02020603050405020304" pitchFamily="18" charset="0"/>
              </a:rPr>
              <a:t>Make sure to organize your writing in </a:t>
            </a:r>
            <a:r>
              <a:rPr lang="en-US" sz="3200" b="1" u="sng" dirty="0">
                <a:solidFill>
                  <a:schemeClr val="bg1"/>
                </a:solidFill>
                <a:effectLst/>
                <a:latin typeface="Times New Roman" panose="02020603050405020304" pitchFamily="18" charset="0"/>
                <a:cs typeface="Times New Roman" panose="02020603050405020304" pitchFamily="18" charset="0"/>
              </a:rPr>
              <a:t>three</a:t>
            </a:r>
            <a:r>
              <a:rPr lang="en-US" sz="3200" u="sng" dirty="0">
                <a:solidFill>
                  <a:schemeClr val="bg1"/>
                </a:solidFill>
                <a:effectLst/>
                <a:latin typeface="Times New Roman" panose="02020603050405020304" pitchFamily="18" charset="0"/>
                <a:cs typeface="Times New Roman" panose="02020603050405020304" pitchFamily="18" charset="0"/>
              </a:rPr>
              <a:t> </a:t>
            </a:r>
            <a:r>
              <a:rPr lang="en-US" sz="3200" dirty="0">
                <a:solidFill>
                  <a:schemeClr val="bg1"/>
                </a:solidFill>
                <a:effectLst/>
                <a:latin typeface="Times New Roman" panose="02020603050405020304" pitchFamily="18" charset="0"/>
                <a:cs typeface="Times New Roman" panose="02020603050405020304" pitchFamily="18" charset="0"/>
              </a:rPr>
              <a:t>paragraphs.</a:t>
            </a:r>
          </a:p>
          <a:p>
            <a:pPr>
              <a:lnSpc>
                <a:spcPct val="150000"/>
              </a:lnSpc>
            </a:pPr>
            <a:r>
              <a:rPr lang="en-US" sz="2900" dirty="0">
                <a:solidFill>
                  <a:schemeClr val="bg1"/>
                </a:solidFill>
                <a:effectLst/>
                <a:latin typeface="Times New Roman" panose="02020603050405020304" pitchFamily="18" charset="0"/>
                <a:cs typeface="Times New Roman" panose="02020603050405020304" pitchFamily="18" charset="0"/>
              </a:rPr>
              <a:t>Try to include the adjectives that we used in this unit, which are used to describe the personality of people, such as, </a:t>
            </a:r>
            <a:r>
              <a:rPr lang="en-US" sz="2900" b="1" u="sng" dirty="0">
                <a:solidFill>
                  <a:schemeClr val="bg1"/>
                </a:solidFill>
                <a:effectLst/>
                <a:latin typeface="Times New Roman" panose="02020603050405020304" pitchFamily="18" charset="0"/>
                <a:cs typeface="Times New Roman" panose="02020603050405020304" pitchFamily="18" charset="0"/>
              </a:rPr>
              <a:t>talented</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confident</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inspiring</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patient</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social</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dirty="0" err="1">
                <a:solidFill>
                  <a:schemeClr val="bg1"/>
                </a:solidFill>
                <a:effectLst/>
                <a:latin typeface="Times New Roman" panose="02020603050405020304" pitchFamily="18" charset="0"/>
                <a:cs typeface="Times New Roman" panose="02020603050405020304" pitchFamily="18" charset="0"/>
              </a:rPr>
              <a:t>etc</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i="1" dirty="0">
                <a:solidFill>
                  <a:schemeClr val="bg1"/>
                </a:solidFill>
                <a:effectLst/>
                <a:highlight>
                  <a:srgbClr val="00FF00"/>
                </a:highlight>
                <a:latin typeface="Times New Roman" panose="02020603050405020304" pitchFamily="18" charset="0"/>
                <a:cs typeface="Times New Roman" panose="02020603050405020304" pitchFamily="18" charset="0"/>
              </a:rPr>
              <a:t>check slides no. 4+5, also check the book p. 11</a:t>
            </a:r>
            <a:r>
              <a:rPr lang="en-US" sz="2900" dirty="0">
                <a:solidFill>
                  <a:schemeClr val="bg1"/>
                </a:solidFill>
                <a:effectLst/>
                <a:latin typeface="Times New Roman" panose="02020603050405020304" pitchFamily="18" charset="0"/>
                <a:cs typeface="Times New Roman" panose="02020603050405020304" pitchFamily="18" charset="0"/>
              </a:rPr>
              <a:t>) </a:t>
            </a:r>
          </a:p>
          <a:p>
            <a:pPr>
              <a:lnSpc>
                <a:spcPct val="150000"/>
              </a:lnSpc>
            </a:pPr>
            <a:r>
              <a:rPr lang="en-US" sz="2900" dirty="0">
                <a:solidFill>
                  <a:schemeClr val="bg1"/>
                </a:solidFill>
                <a:effectLst/>
                <a:latin typeface="Times New Roman" panose="02020603050405020304" pitchFamily="18" charset="0"/>
                <a:cs typeface="Times New Roman" panose="02020603050405020304" pitchFamily="18" charset="0"/>
              </a:rPr>
              <a:t>Also, use the phrasal verbs that we learnt, such as, </a:t>
            </a:r>
            <a:r>
              <a:rPr lang="en-US" sz="2900" b="1" u="sng" dirty="0">
                <a:solidFill>
                  <a:schemeClr val="bg1"/>
                </a:solidFill>
                <a:effectLst/>
                <a:latin typeface="Times New Roman" panose="02020603050405020304" pitchFamily="18" charset="0"/>
                <a:cs typeface="Times New Roman" panose="02020603050405020304" pitchFamily="18" charset="0"/>
              </a:rPr>
              <a:t>look up to</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depend on</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cheer up</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look after</a:t>
            </a: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deal with</a:t>
            </a:r>
            <a:r>
              <a:rPr lang="en-US" sz="2900" b="1" dirty="0">
                <a:solidFill>
                  <a:schemeClr val="bg1"/>
                </a:solidFill>
                <a:effectLst/>
                <a:latin typeface="Times New Roman" panose="02020603050405020304" pitchFamily="18" charset="0"/>
                <a:cs typeface="Times New Roman" panose="02020603050405020304" pitchFamily="18" charset="0"/>
              </a:rPr>
              <a:t> </a:t>
            </a:r>
            <a:r>
              <a:rPr lang="en-US" sz="2900" dirty="0">
                <a:solidFill>
                  <a:schemeClr val="bg1"/>
                </a:solidFill>
                <a:effectLst/>
                <a:latin typeface="Times New Roman" panose="02020603050405020304" pitchFamily="18" charset="0"/>
                <a:cs typeface="Times New Roman" panose="02020603050405020304" pitchFamily="18" charset="0"/>
              </a:rPr>
              <a:t>…etc. (</a:t>
            </a:r>
            <a:r>
              <a:rPr lang="en-US" sz="2900" i="1" dirty="0">
                <a:solidFill>
                  <a:schemeClr val="bg1"/>
                </a:solidFill>
                <a:effectLst/>
                <a:highlight>
                  <a:srgbClr val="00FF00"/>
                </a:highlight>
                <a:latin typeface="Times New Roman" panose="02020603050405020304" pitchFamily="18" charset="0"/>
                <a:cs typeface="Times New Roman" panose="02020603050405020304" pitchFamily="18" charset="0"/>
              </a:rPr>
              <a:t>check slide 15, also check the book p. 14</a:t>
            </a:r>
            <a:r>
              <a:rPr lang="en-US" sz="2900" dirty="0">
                <a:solidFill>
                  <a:schemeClr val="bg1"/>
                </a:solidFill>
                <a:effectLst/>
                <a:latin typeface="Times New Roman" panose="02020603050405020304" pitchFamily="18" charset="0"/>
                <a:cs typeface="Times New Roman" panose="02020603050405020304" pitchFamily="18" charset="0"/>
              </a:rPr>
              <a:t>)</a:t>
            </a:r>
          </a:p>
          <a:p>
            <a:pPr>
              <a:lnSpc>
                <a:spcPct val="150000"/>
              </a:lnSpc>
            </a:pPr>
            <a:r>
              <a:rPr lang="en-US" sz="2900" dirty="0">
                <a:solidFill>
                  <a:schemeClr val="bg1"/>
                </a:solidFill>
                <a:effectLst/>
                <a:latin typeface="Times New Roman" panose="02020603050405020304" pitchFamily="18" charset="0"/>
                <a:cs typeface="Times New Roman" panose="02020603050405020304" pitchFamily="18" charset="0"/>
              </a:rPr>
              <a:t>Moreover, don’t forget to use some important expressions, such as:</a:t>
            </a:r>
          </a:p>
          <a:p>
            <a:pPr>
              <a:lnSpc>
                <a:spcPct val="150000"/>
              </a:lnSpc>
              <a:buFont typeface="Wingdings" panose="05000000000000000000" pitchFamily="2" charset="2"/>
              <a:buChar char="ü"/>
            </a:pP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for me</a:t>
            </a:r>
            <a:r>
              <a:rPr lang="en-US" sz="2900" b="1" dirty="0">
                <a:solidFill>
                  <a:schemeClr val="bg1"/>
                </a:solidFill>
                <a:effectLst/>
                <a:latin typeface="Times New Roman" panose="02020603050405020304" pitchFamily="18" charset="0"/>
                <a:cs typeface="Times New Roman" panose="02020603050405020304" pitchFamily="18" charset="0"/>
              </a:rPr>
              <a:t>, </a:t>
            </a:r>
            <a:r>
              <a:rPr lang="en-US" sz="2900" dirty="0">
                <a:solidFill>
                  <a:schemeClr val="bg1"/>
                </a:solidFill>
                <a:effectLst/>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ü"/>
            </a:pPr>
            <a:r>
              <a:rPr lang="en-US" sz="2900" dirty="0">
                <a:solidFill>
                  <a:schemeClr val="bg1"/>
                </a:solidFill>
                <a:effectLst/>
                <a:latin typeface="Times New Roman" panose="02020603050405020304" pitchFamily="18" charset="0"/>
                <a:cs typeface="Times New Roman" panose="02020603050405020304" pitchFamily="18" charset="0"/>
              </a:rPr>
              <a:t> </a:t>
            </a:r>
            <a:r>
              <a:rPr lang="en-US" sz="2900" b="1" u="sng" dirty="0">
                <a:solidFill>
                  <a:schemeClr val="bg1"/>
                </a:solidFill>
                <a:effectLst/>
                <a:latin typeface="Times New Roman" panose="02020603050405020304" pitchFamily="18" charset="0"/>
                <a:cs typeface="Times New Roman" panose="02020603050405020304" pitchFamily="18" charset="0"/>
              </a:rPr>
              <a:t>in my opinion</a:t>
            </a:r>
            <a:r>
              <a:rPr lang="en-US" sz="2900" b="1" dirty="0">
                <a:solidFill>
                  <a:schemeClr val="bg1"/>
                </a:solidFill>
                <a:effectLst/>
                <a:latin typeface="Times New Roman" panose="02020603050405020304" pitchFamily="18" charset="0"/>
                <a:cs typeface="Times New Roman" panose="02020603050405020304" pitchFamily="18" charset="0"/>
              </a:rPr>
              <a:t>,</a:t>
            </a:r>
            <a:r>
              <a:rPr lang="en-US" sz="2900" dirty="0">
                <a:solidFill>
                  <a:schemeClr val="bg1"/>
                </a:solidFill>
                <a:effectLst/>
                <a:latin typeface="Times New Roman" panose="02020603050405020304" pitchFamily="18" charset="0"/>
                <a:cs typeface="Times New Roman" panose="02020603050405020304" pitchFamily="18" charset="0"/>
              </a:rPr>
              <a:t> …. </a:t>
            </a:r>
          </a:p>
          <a:p>
            <a:pPr>
              <a:lnSpc>
                <a:spcPct val="150000"/>
              </a:lnSpc>
              <a:buFont typeface="Wingdings" panose="05000000000000000000" pitchFamily="2" charset="2"/>
              <a:buChar char="ü"/>
            </a:pPr>
            <a:r>
              <a:rPr lang="en-US" sz="2900" b="1" u="sng" dirty="0">
                <a:solidFill>
                  <a:schemeClr val="bg1"/>
                </a:solidFill>
                <a:effectLst/>
                <a:latin typeface="Times New Roman" panose="02020603050405020304" pitchFamily="18" charset="0"/>
                <a:cs typeface="Times New Roman" panose="02020603050405020304" pitchFamily="18" charset="0"/>
              </a:rPr>
              <a:t>Personally, I think </a:t>
            </a:r>
            <a:r>
              <a:rPr lang="en-US" sz="2900" dirty="0">
                <a:solidFill>
                  <a:schemeClr val="bg1"/>
                </a:solidFill>
                <a:effectLst/>
                <a:latin typeface="Times New Roman" panose="02020603050405020304" pitchFamily="18" charset="0"/>
                <a:cs typeface="Times New Roman" panose="02020603050405020304" pitchFamily="18" charset="0"/>
              </a:rPr>
              <a:t>……. </a:t>
            </a:r>
            <a:endParaRPr lang="en-US" dirty="0">
              <a:solidFill>
                <a:schemeClr val="bg1"/>
              </a:solidFill>
              <a:effectLst/>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3B7794A8-CBB5-7BF0-A17C-0799701027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833617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BFE20CF-A074-6B1E-3008-D41422B61F98}"/>
              </a:ext>
            </a:extLst>
          </p:cNvPr>
          <p:cNvPicPr>
            <a:picLocks noChangeAspect="1"/>
          </p:cNvPicPr>
          <p:nvPr/>
        </p:nvPicPr>
        <p:blipFill>
          <a:blip r:embed="rId2"/>
          <a:stretch>
            <a:fillRect/>
          </a:stretch>
        </p:blipFill>
        <p:spPr>
          <a:xfrm>
            <a:off x="3927661" y="226665"/>
            <a:ext cx="3319877" cy="1747216"/>
          </a:xfrm>
          <a:prstGeom prst="rect">
            <a:avLst/>
          </a:prstGeom>
        </p:spPr>
      </p:pic>
      <p:pic>
        <p:nvPicPr>
          <p:cNvPr id="9" name="Picture 8">
            <a:extLst>
              <a:ext uri="{FF2B5EF4-FFF2-40B4-BE49-F238E27FC236}">
                <a16:creationId xmlns:a16="http://schemas.microsoft.com/office/drawing/2014/main" id="{70D71D88-9D62-9D63-FC0E-41C396362318}"/>
              </a:ext>
            </a:extLst>
          </p:cNvPr>
          <p:cNvPicPr>
            <a:picLocks noChangeAspect="1"/>
          </p:cNvPicPr>
          <p:nvPr/>
        </p:nvPicPr>
        <p:blipFill>
          <a:blip r:embed="rId3"/>
          <a:stretch>
            <a:fillRect/>
          </a:stretch>
        </p:blipFill>
        <p:spPr>
          <a:xfrm>
            <a:off x="3927662" y="2100884"/>
            <a:ext cx="3319877" cy="1724025"/>
          </a:xfrm>
          <a:prstGeom prst="rect">
            <a:avLst/>
          </a:prstGeom>
        </p:spPr>
      </p:pic>
      <p:pic>
        <p:nvPicPr>
          <p:cNvPr id="11" name="Picture 10">
            <a:extLst>
              <a:ext uri="{FF2B5EF4-FFF2-40B4-BE49-F238E27FC236}">
                <a16:creationId xmlns:a16="http://schemas.microsoft.com/office/drawing/2014/main" id="{B7AC81AE-61CD-E0F5-2CBF-83E894A88847}"/>
              </a:ext>
            </a:extLst>
          </p:cNvPr>
          <p:cNvPicPr>
            <a:picLocks noChangeAspect="1"/>
          </p:cNvPicPr>
          <p:nvPr/>
        </p:nvPicPr>
        <p:blipFill>
          <a:blip r:embed="rId4"/>
          <a:stretch>
            <a:fillRect/>
          </a:stretch>
        </p:blipFill>
        <p:spPr>
          <a:xfrm>
            <a:off x="3927662" y="3809883"/>
            <a:ext cx="3319877" cy="1285875"/>
          </a:xfrm>
          <a:prstGeom prst="rect">
            <a:avLst/>
          </a:prstGeom>
        </p:spPr>
      </p:pic>
      <p:pic>
        <p:nvPicPr>
          <p:cNvPr id="13" name="Picture 12">
            <a:extLst>
              <a:ext uri="{FF2B5EF4-FFF2-40B4-BE49-F238E27FC236}">
                <a16:creationId xmlns:a16="http://schemas.microsoft.com/office/drawing/2014/main" id="{D2E2779E-63D9-177F-C6D6-CF93A3F9D242}"/>
              </a:ext>
            </a:extLst>
          </p:cNvPr>
          <p:cNvPicPr>
            <a:picLocks noChangeAspect="1"/>
          </p:cNvPicPr>
          <p:nvPr/>
        </p:nvPicPr>
        <p:blipFill>
          <a:blip r:embed="rId5"/>
          <a:stretch>
            <a:fillRect/>
          </a:stretch>
        </p:blipFill>
        <p:spPr>
          <a:xfrm>
            <a:off x="8607081" y="2171078"/>
            <a:ext cx="3319876" cy="1419225"/>
          </a:xfrm>
          <a:prstGeom prst="rect">
            <a:avLst/>
          </a:prstGeom>
        </p:spPr>
      </p:pic>
      <p:pic>
        <p:nvPicPr>
          <p:cNvPr id="15" name="Picture 14">
            <a:extLst>
              <a:ext uri="{FF2B5EF4-FFF2-40B4-BE49-F238E27FC236}">
                <a16:creationId xmlns:a16="http://schemas.microsoft.com/office/drawing/2014/main" id="{B436A950-3679-1B31-D2B4-B8F816D5F8E6}"/>
              </a:ext>
            </a:extLst>
          </p:cNvPr>
          <p:cNvPicPr>
            <a:picLocks noChangeAspect="1"/>
          </p:cNvPicPr>
          <p:nvPr/>
        </p:nvPicPr>
        <p:blipFill>
          <a:blip r:embed="rId6"/>
          <a:stretch>
            <a:fillRect/>
          </a:stretch>
        </p:blipFill>
        <p:spPr>
          <a:xfrm>
            <a:off x="8607081" y="3590303"/>
            <a:ext cx="3319876" cy="1009650"/>
          </a:xfrm>
          <a:prstGeom prst="rect">
            <a:avLst/>
          </a:prstGeom>
        </p:spPr>
      </p:pic>
      <p:sp>
        <p:nvSpPr>
          <p:cNvPr id="16" name="TextBox 15">
            <a:extLst>
              <a:ext uri="{FF2B5EF4-FFF2-40B4-BE49-F238E27FC236}">
                <a16:creationId xmlns:a16="http://schemas.microsoft.com/office/drawing/2014/main" id="{2C38F11C-E4E7-CBEA-135F-674C960963F6}"/>
              </a:ext>
            </a:extLst>
          </p:cNvPr>
          <p:cNvSpPr txBox="1"/>
          <p:nvPr/>
        </p:nvSpPr>
        <p:spPr>
          <a:xfrm>
            <a:off x="0" y="806654"/>
            <a:ext cx="3034748"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 Who should win the competition</a:t>
            </a:r>
          </a:p>
        </p:txBody>
      </p:sp>
      <p:sp>
        <p:nvSpPr>
          <p:cNvPr id="17" name="TextBox 16">
            <a:extLst>
              <a:ext uri="{FF2B5EF4-FFF2-40B4-BE49-F238E27FC236}">
                <a16:creationId xmlns:a16="http://schemas.microsoft.com/office/drawing/2014/main" id="{03CB6693-D15F-3F84-6030-C361B182C1BC}"/>
              </a:ext>
            </a:extLst>
          </p:cNvPr>
          <p:cNvSpPr txBox="1"/>
          <p:nvPr/>
        </p:nvSpPr>
        <p:spPr>
          <a:xfrm>
            <a:off x="53009" y="3477039"/>
            <a:ext cx="3790122" cy="954107"/>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2. What inspiring things does this person do?</a:t>
            </a:r>
          </a:p>
        </p:txBody>
      </p:sp>
      <p:sp>
        <p:nvSpPr>
          <p:cNvPr id="18" name="TextBox 17">
            <a:extLst>
              <a:ext uri="{FF2B5EF4-FFF2-40B4-BE49-F238E27FC236}">
                <a16:creationId xmlns:a16="http://schemas.microsoft.com/office/drawing/2014/main" id="{8EDFA8FD-0A94-1410-5D88-54938D64A403}"/>
              </a:ext>
            </a:extLst>
          </p:cNvPr>
          <p:cNvSpPr txBox="1"/>
          <p:nvPr/>
        </p:nvSpPr>
        <p:spPr>
          <a:xfrm>
            <a:off x="7332070" y="4656879"/>
            <a:ext cx="5287618" cy="461665"/>
          </a:xfrm>
          <a:prstGeom prst="rect">
            <a:avLst/>
          </a:prstGeom>
          <a:noFill/>
        </p:spPr>
        <p:txBody>
          <a:bodyPr wrap="square" rtlCol="0">
            <a:spAutoFit/>
          </a:bodyPr>
          <a:lstStyle/>
          <a:p>
            <a:r>
              <a:rPr lang="en-US" sz="2400" dirty="0">
                <a:solidFill>
                  <a:schemeClr val="bg1"/>
                </a:solidFill>
                <a:latin typeface="Times New Roman" panose="02020603050405020304" pitchFamily="18" charset="0"/>
                <a:cs typeface="Times New Roman" panose="02020603050405020304" pitchFamily="18" charset="0"/>
              </a:rPr>
              <a:t>3. Why do you think she should win ? </a:t>
            </a:r>
          </a:p>
        </p:txBody>
      </p:sp>
      <p:pic>
        <p:nvPicPr>
          <p:cNvPr id="10" name="Picture 9" descr="A logo of a university&#10;&#10;Description automatically generated">
            <a:extLst>
              <a:ext uri="{FF2B5EF4-FFF2-40B4-BE49-F238E27FC236}">
                <a16:creationId xmlns:a16="http://schemas.microsoft.com/office/drawing/2014/main" id="{781125E8-EA07-8FC3-2556-086A02E4088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112990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5A7F-1D3D-BC2D-D885-4EB9B6A158C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Cause and effect </a:t>
            </a:r>
          </a:p>
        </p:txBody>
      </p:sp>
      <p:sp>
        <p:nvSpPr>
          <p:cNvPr id="3" name="Content Placeholder 2">
            <a:extLst>
              <a:ext uri="{FF2B5EF4-FFF2-40B4-BE49-F238E27FC236}">
                <a16:creationId xmlns:a16="http://schemas.microsoft.com/office/drawing/2014/main" id="{216A301A-1D65-0F5A-1BAD-5E984B094A4A}"/>
              </a:ext>
            </a:extLst>
          </p:cNvPr>
          <p:cNvSpPr>
            <a:spLocks noGrp="1"/>
          </p:cNvSpPr>
          <p:nvPr>
            <p:ph idx="1"/>
          </p:nvPr>
        </p:nvSpPr>
        <p:spPr/>
        <p:txBody>
          <a:bodyPr/>
          <a:lstStyle/>
          <a:p>
            <a:pPr>
              <a:lnSpc>
                <a:spcPct val="200000"/>
              </a:lnSpc>
            </a:pPr>
            <a:r>
              <a:rPr lang="en-US" dirty="0">
                <a:latin typeface="Times New Roman" panose="02020603050405020304" pitchFamily="18" charset="0"/>
                <a:cs typeface="Times New Roman" panose="02020603050405020304" pitchFamily="18" charset="0"/>
              </a:rPr>
              <a:t>Identifying something happened (the cause) and what happened (the effect) can improve your reading.</a:t>
            </a:r>
          </a:p>
          <a:p>
            <a:pPr>
              <a:lnSpc>
                <a:spcPct val="200000"/>
              </a:lnSpc>
            </a:pPr>
            <a:r>
              <a:rPr lang="en-US" dirty="0">
                <a:latin typeface="Times New Roman" panose="02020603050405020304" pitchFamily="18" charset="0"/>
                <a:cs typeface="Times New Roman" panose="02020603050405020304" pitchFamily="18" charset="0"/>
              </a:rPr>
              <a:t>We use so to show the effect of something.</a:t>
            </a:r>
          </a:p>
          <a:p>
            <a:pPr>
              <a:lnSpc>
                <a:spcPct val="200000"/>
              </a:lnSpc>
            </a:pPr>
            <a:r>
              <a:rPr lang="en-US" dirty="0">
                <a:latin typeface="Times New Roman" panose="02020603050405020304" pitchFamily="18" charset="0"/>
                <a:cs typeface="Times New Roman" panose="02020603050405020304" pitchFamily="18" charset="0"/>
              </a:rPr>
              <a:t>I feel sick , so I need to see the doctor.</a:t>
            </a:r>
          </a:p>
        </p:txBody>
      </p:sp>
      <p:sp>
        <p:nvSpPr>
          <p:cNvPr id="4" name="TextBox 3">
            <a:extLst>
              <a:ext uri="{FF2B5EF4-FFF2-40B4-BE49-F238E27FC236}">
                <a16:creationId xmlns:a16="http://schemas.microsoft.com/office/drawing/2014/main" id="{1B427010-5F5F-89A4-1F7C-941446A9316A}"/>
              </a:ext>
            </a:extLst>
          </p:cNvPr>
          <p:cNvSpPr txBox="1"/>
          <p:nvPr/>
        </p:nvSpPr>
        <p:spPr>
          <a:xfrm>
            <a:off x="1135819" y="5474012"/>
            <a:ext cx="125895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The cause </a:t>
            </a:r>
          </a:p>
        </p:txBody>
      </p:sp>
      <p:sp>
        <p:nvSpPr>
          <p:cNvPr id="5" name="TextBox 4">
            <a:extLst>
              <a:ext uri="{FF2B5EF4-FFF2-40B4-BE49-F238E27FC236}">
                <a16:creationId xmlns:a16="http://schemas.microsoft.com/office/drawing/2014/main" id="{8F229CD4-2F8C-7D7C-D1AD-AF8C0458E59A}"/>
              </a:ext>
            </a:extLst>
          </p:cNvPr>
          <p:cNvSpPr txBox="1"/>
          <p:nvPr/>
        </p:nvSpPr>
        <p:spPr>
          <a:xfrm>
            <a:off x="3653140" y="5474012"/>
            <a:ext cx="156375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The effect </a:t>
            </a:r>
          </a:p>
        </p:txBody>
      </p:sp>
      <p:pic>
        <p:nvPicPr>
          <p:cNvPr id="6" name="Picture 5" descr="A logo of a university&#10;&#10;Description automatically generated">
            <a:extLst>
              <a:ext uri="{FF2B5EF4-FFF2-40B4-BE49-F238E27FC236}">
                <a16:creationId xmlns:a16="http://schemas.microsoft.com/office/drawing/2014/main" id="{B3C3C79B-ED8A-35ED-A343-03CC48216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73892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8F672-0003-060C-6EA8-F00AC8EECD5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Exercise: </a:t>
            </a:r>
          </a:p>
        </p:txBody>
      </p:sp>
      <p:sp>
        <p:nvSpPr>
          <p:cNvPr id="3" name="Content Placeholder 2">
            <a:extLst>
              <a:ext uri="{FF2B5EF4-FFF2-40B4-BE49-F238E27FC236}">
                <a16:creationId xmlns:a16="http://schemas.microsoft.com/office/drawing/2014/main" id="{7763F2A9-7949-FFC2-8BA5-253A39E5A410}"/>
              </a:ext>
            </a:extLst>
          </p:cNvPr>
          <p:cNvSpPr>
            <a:spLocks noGrp="1"/>
          </p:cNvSpPr>
          <p:nvPr>
            <p:ph idx="1"/>
          </p:nvPr>
        </p:nvSpPr>
        <p:spPr>
          <a:xfrm>
            <a:off x="680321" y="2336873"/>
            <a:ext cx="10915331" cy="4328970"/>
          </a:xfrm>
        </p:spPr>
        <p:txBody>
          <a:bodyPr>
            <a:normAutofit/>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She didn’t feel safe so she …………………………………..</a:t>
            </a: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The student finished his report so he ………………………….</a:t>
            </a: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the man didn’t have enough money, so he ………………………………….</a:t>
            </a:r>
          </a:p>
          <a:p>
            <a:pPr marL="457200" indent="-457200">
              <a:lnSpc>
                <a:spcPct val="170000"/>
              </a:lnSpc>
              <a:buAutoNum type="arabicPeriod"/>
            </a:pPr>
            <a:r>
              <a:rPr lang="en-US" dirty="0">
                <a:latin typeface="Times New Roman" panose="02020603050405020304" pitchFamily="18" charset="0"/>
                <a:cs typeface="Times New Roman" panose="02020603050405020304" pitchFamily="18" charset="0"/>
              </a:rPr>
              <a:t>She dedicated all her time for studying , so she ………………………………</a:t>
            </a:r>
          </a:p>
        </p:txBody>
      </p:sp>
      <p:sp>
        <p:nvSpPr>
          <p:cNvPr id="5" name="TextBox 4">
            <a:extLst>
              <a:ext uri="{FF2B5EF4-FFF2-40B4-BE49-F238E27FC236}">
                <a16:creationId xmlns:a16="http://schemas.microsoft.com/office/drawing/2014/main" id="{B3E9087F-26DB-3831-0A57-77E5D627CC68}"/>
              </a:ext>
            </a:extLst>
          </p:cNvPr>
          <p:cNvSpPr txBox="1"/>
          <p:nvPr/>
        </p:nvSpPr>
        <p:spPr>
          <a:xfrm>
            <a:off x="993913" y="2027583"/>
            <a:ext cx="8070574" cy="1323439"/>
          </a:xfrm>
          <a:prstGeom prst="rect">
            <a:avLst/>
          </a:prstGeom>
          <a:noFill/>
        </p:spPr>
        <p:txBody>
          <a:bodyPr wrap="square" rtlCol="0">
            <a:spAutoFit/>
          </a:bodyPr>
          <a:lstStyle/>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couldn’t afford the car he likes.</a:t>
            </a:r>
          </a:p>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was ready to publish it.</a:t>
            </a:r>
          </a:p>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got high marks. </a:t>
            </a:r>
          </a:p>
          <a:p>
            <a:pPr marL="342900" indent="-342900">
              <a:buAutoNum type="alphaLcPeriod"/>
            </a:pPr>
            <a:r>
              <a:rPr lang="en-US" sz="2000" dirty="0">
                <a:solidFill>
                  <a:schemeClr val="bg1"/>
                </a:solidFill>
                <a:latin typeface="Times New Roman" panose="02020603050405020304" pitchFamily="18" charset="0"/>
                <a:cs typeface="Times New Roman" panose="02020603050405020304" pitchFamily="18" charset="0"/>
              </a:rPr>
              <a:t>called the police.</a:t>
            </a:r>
          </a:p>
        </p:txBody>
      </p:sp>
      <p:sp>
        <p:nvSpPr>
          <p:cNvPr id="6" name="TextBox 5">
            <a:extLst>
              <a:ext uri="{FF2B5EF4-FFF2-40B4-BE49-F238E27FC236}">
                <a16:creationId xmlns:a16="http://schemas.microsoft.com/office/drawing/2014/main" id="{230A8580-2AD9-3766-4B83-7909C5620BFF}"/>
              </a:ext>
            </a:extLst>
          </p:cNvPr>
          <p:cNvSpPr txBox="1"/>
          <p:nvPr/>
        </p:nvSpPr>
        <p:spPr>
          <a:xfrm>
            <a:off x="4882047" y="3330101"/>
            <a:ext cx="3201779"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called the police</a:t>
            </a:r>
          </a:p>
        </p:txBody>
      </p:sp>
      <p:sp>
        <p:nvSpPr>
          <p:cNvPr id="7" name="TextBox 6">
            <a:extLst>
              <a:ext uri="{FF2B5EF4-FFF2-40B4-BE49-F238E27FC236}">
                <a16:creationId xmlns:a16="http://schemas.microsoft.com/office/drawing/2014/main" id="{7B0B70BA-D3C2-EDC7-2C1C-C03C58CD5A18}"/>
              </a:ext>
            </a:extLst>
          </p:cNvPr>
          <p:cNvSpPr txBox="1"/>
          <p:nvPr/>
        </p:nvSpPr>
        <p:spPr>
          <a:xfrm>
            <a:off x="6440556" y="4132026"/>
            <a:ext cx="2968487"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was ready to publish it. </a:t>
            </a:r>
          </a:p>
        </p:txBody>
      </p:sp>
      <p:sp>
        <p:nvSpPr>
          <p:cNvPr id="8" name="TextBox 7">
            <a:extLst>
              <a:ext uri="{FF2B5EF4-FFF2-40B4-BE49-F238E27FC236}">
                <a16:creationId xmlns:a16="http://schemas.microsoft.com/office/drawing/2014/main" id="{996DDE44-306A-20CE-FCE5-45983AB3B609}"/>
              </a:ext>
            </a:extLst>
          </p:cNvPr>
          <p:cNvSpPr txBox="1"/>
          <p:nvPr/>
        </p:nvSpPr>
        <p:spPr>
          <a:xfrm>
            <a:off x="7116417" y="4823766"/>
            <a:ext cx="39358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couldn’t afford the car he liked </a:t>
            </a:r>
          </a:p>
        </p:txBody>
      </p:sp>
      <p:sp>
        <p:nvSpPr>
          <p:cNvPr id="9" name="TextBox 8">
            <a:extLst>
              <a:ext uri="{FF2B5EF4-FFF2-40B4-BE49-F238E27FC236}">
                <a16:creationId xmlns:a16="http://schemas.microsoft.com/office/drawing/2014/main" id="{2D92A6DF-3B45-1F17-6A45-C57B4066AC94}"/>
              </a:ext>
            </a:extLst>
          </p:cNvPr>
          <p:cNvSpPr txBox="1"/>
          <p:nvPr/>
        </p:nvSpPr>
        <p:spPr>
          <a:xfrm>
            <a:off x="7911548" y="5658678"/>
            <a:ext cx="2517913"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got high marks</a:t>
            </a:r>
          </a:p>
        </p:txBody>
      </p:sp>
      <p:pic>
        <p:nvPicPr>
          <p:cNvPr id="10" name="Picture 9" descr="A logo of a university&#10;&#10;Description automatically generated">
            <a:extLst>
              <a:ext uri="{FF2B5EF4-FFF2-40B4-BE49-F238E27FC236}">
                <a16:creationId xmlns:a16="http://schemas.microsoft.com/office/drawing/2014/main" id="{657C934C-736A-6344-9F8A-FB17825521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646616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6B1B3-D4DA-1618-F0C4-153C437406C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Adjectives + preposition</a:t>
            </a:r>
          </a:p>
        </p:txBody>
      </p:sp>
      <p:sp>
        <p:nvSpPr>
          <p:cNvPr id="3" name="Content Placeholder 2">
            <a:extLst>
              <a:ext uri="{FF2B5EF4-FFF2-40B4-BE49-F238E27FC236}">
                <a16:creationId xmlns:a16="http://schemas.microsoft.com/office/drawing/2014/main" id="{A175320F-2B49-FB24-8B94-637BF1C70976}"/>
              </a:ext>
            </a:extLst>
          </p:cNvPr>
          <p:cNvSpPr>
            <a:spLocks noGrp="1"/>
          </p:cNvSpPr>
          <p:nvPr>
            <p:ph idx="1"/>
          </p:nvPr>
        </p:nvSpPr>
        <p:spPr>
          <a:xfrm>
            <a:off x="680321" y="2336873"/>
            <a:ext cx="9613861" cy="4289214"/>
          </a:xfrm>
        </p:spPr>
        <p:txBody>
          <a:bodyPr>
            <a:normAutofit lnSpcReduction="10000"/>
          </a:bodyPr>
          <a:lstStyle/>
          <a:p>
            <a:r>
              <a:rPr lang="en-US" dirty="0">
                <a:solidFill>
                  <a:schemeClr val="bg1"/>
                </a:solidFill>
                <a:latin typeface="Times New Roman" panose="02020603050405020304" pitchFamily="18" charset="0"/>
                <a:cs typeface="Times New Roman" panose="02020603050405020304" pitchFamily="18" charset="0"/>
              </a:rPr>
              <a:t>Interested in</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 am interested in horror movies.</a:t>
            </a:r>
          </a:p>
          <a:p>
            <a:r>
              <a:rPr lang="en-US" dirty="0">
                <a:solidFill>
                  <a:schemeClr val="bg1"/>
                </a:solidFill>
                <a:latin typeface="Times New Roman" panose="02020603050405020304" pitchFamily="18" charset="0"/>
                <a:cs typeface="Times New Roman" panose="02020603050405020304" pitchFamily="18" charset="0"/>
              </a:rPr>
              <a:t>Good at </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The boy is good at playing football.</a:t>
            </a:r>
          </a:p>
          <a:p>
            <a:r>
              <a:rPr lang="en-US" dirty="0">
                <a:solidFill>
                  <a:schemeClr val="bg1"/>
                </a:solidFill>
                <a:latin typeface="Times New Roman" panose="02020603050405020304" pitchFamily="18" charset="0"/>
                <a:cs typeface="Times New Roman" panose="02020603050405020304" pitchFamily="18" charset="0"/>
              </a:rPr>
              <a:t>Tired of</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She is tired of repeating the same thing every day.</a:t>
            </a:r>
          </a:p>
          <a:p>
            <a:r>
              <a:rPr lang="en-US" dirty="0">
                <a:solidFill>
                  <a:schemeClr val="bg1"/>
                </a:solidFill>
                <a:latin typeface="Times New Roman" panose="02020603050405020304" pitchFamily="18" charset="0"/>
                <a:cs typeface="Times New Roman" panose="02020603050405020304" pitchFamily="18" charset="0"/>
              </a:rPr>
              <a:t>Proud of</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 am proud of my achievements.</a:t>
            </a:r>
          </a:p>
          <a:p>
            <a:r>
              <a:rPr lang="en-US" dirty="0">
                <a:solidFill>
                  <a:schemeClr val="bg1"/>
                </a:solidFill>
                <a:latin typeface="Times New Roman" panose="02020603050405020304" pitchFamily="18" charset="0"/>
                <a:cs typeface="Times New Roman" panose="02020603050405020304" pitchFamily="18" charset="0"/>
              </a:rPr>
              <a:t>Excited about</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The students are excited about the summer holiday.</a:t>
            </a:r>
          </a:p>
        </p:txBody>
      </p:sp>
      <p:pic>
        <p:nvPicPr>
          <p:cNvPr id="4" name="Picture 3" descr="A logo of a university&#10;&#10;Description automatically generated">
            <a:extLst>
              <a:ext uri="{FF2B5EF4-FFF2-40B4-BE49-F238E27FC236}">
                <a16:creationId xmlns:a16="http://schemas.microsoft.com/office/drawing/2014/main" id="{2FB2A0BB-6477-2257-8F20-CD27157B5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148402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0866D2-CF86-5DB4-D538-31A97A00318A}"/>
              </a:ext>
            </a:extLst>
          </p:cNvPr>
          <p:cNvSpPr txBox="1"/>
          <p:nvPr/>
        </p:nvSpPr>
        <p:spPr>
          <a:xfrm>
            <a:off x="300355" y="422031"/>
            <a:ext cx="10911596" cy="5909310"/>
          </a:xfrm>
          <a:prstGeom prst="rect">
            <a:avLst/>
          </a:prstGeom>
          <a:noFill/>
        </p:spPr>
        <p:txBody>
          <a:bodyPr wrap="square" rtlCol="0">
            <a:spAutoFit/>
          </a:bodyPr>
          <a:lstStyle/>
          <a:p>
            <a:pPr>
              <a:lnSpc>
                <a:spcPct val="200000"/>
              </a:lnSpc>
            </a:pPr>
            <a:r>
              <a:rPr lang="en-US" sz="2000" b="1" dirty="0">
                <a:solidFill>
                  <a:schemeClr val="bg1"/>
                </a:solidFill>
                <a:latin typeface="Times New Roman" panose="02020603050405020304" pitchFamily="18" charset="0"/>
                <a:cs typeface="Times New Roman" panose="02020603050405020304" pitchFamily="18" charset="0"/>
              </a:rPr>
              <a:t>Objectives:</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Describe people’s personality and characters which eventually enhances communication skills, allowing individuals to more accurately and effectively express thoughts, opinions, and observations about others.</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Identify and differentiate when to use past simple and past continuous with when, while and as.</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Express past habits with the use of “ used to’ which enables the learners to describe actions or situations that were regularly experienced in the past, but no longer occur.</a:t>
            </a:r>
          </a:p>
          <a:p>
            <a:pPr marL="285750" indent="-28575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Identify the characteristics, experience, and the contribution of  the students’ inspiring person, as well as developing critical thinking and writing skills.</a:t>
            </a:r>
          </a:p>
          <a:p>
            <a:pPr marL="285750" indent="-285750">
              <a:buFont typeface="Arial" panose="020B0604020202020204" pitchFamily="34" charset="0"/>
              <a:buChar char="•"/>
            </a:pPr>
            <a:endParaRPr lang="en-US" dirty="0"/>
          </a:p>
        </p:txBody>
      </p:sp>
      <p:pic>
        <p:nvPicPr>
          <p:cNvPr id="5" name="Picture 4" descr="A logo of a university&#10;&#10;Description automatically generated">
            <a:extLst>
              <a:ext uri="{FF2B5EF4-FFF2-40B4-BE49-F238E27FC236}">
                <a16:creationId xmlns:a16="http://schemas.microsoft.com/office/drawing/2014/main" id="{AD16E0FB-3586-8B7D-3EED-7BD7B36CE3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992401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9CE7E-2CA4-7A34-DB7D-5D5AD869D2C8}"/>
              </a:ext>
            </a:extLst>
          </p:cNvPr>
          <p:cNvSpPr>
            <a:spLocks noGrp="1"/>
          </p:cNvSpPr>
          <p:nvPr>
            <p:ph type="title"/>
          </p:nvPr>
        </p:nvSpPr>
        <p:spPr>
          <a:xfrm>
            <a:off x="198783" y="112643"/>
            <a:ext cx="9613861" cy="385555"/>
          </a:xfrm>
        </p:spPr>
        <p:txBody>
          <a:bodyPr>
            <a:normAutofit fontScale="90000"/>
          </a:bodyPr>
          <a:lstStyle/>
          <a:p>
            <a:r>
              <a:rPr lang="en-US" dirty="0">
                <a:solidFill>
                  <a:schemeClr val="bg1"/>
                </a:solidFill>
                <a:latin typeface="Times New Roman" panose="02020603050405020304" pitchFamily="18" charset="0"/>
                <a:cs typeface="Times New Roman" panose="02020603050405020304" pitchFamily="18" charset="0"/>
              </a:rPr>
              <a:t>Describing People</a:t>
            </a:r>
          </a:p>
        </p:txBody>
      </p:sp>
      <p:pic>
        <p:nvPicPr>
          <p:cNvPr id="5" name="Picture 4">
            <a:extLst>
              <a:ext uri="{FF2B5EF4-FFF2-40B4-BE49-F238E27FC236}">
                <a16:creationId xmlns:a16="http://schemas.microsoft.com/office/drawing/2014/main" id="{61776E8C-0248-1973-7F74-89C373C04BD6}"/>
              </a:ext>
            </a:extLst>
          </p:cNvPr>
          <p:cNvPicPr>
            <a:picLocks noChangeAspect="1"/>
          </p:cNvPicPr>
          <p:nvPr/>
        </p:nvPicPr>
        <p:blipFill>
          <a:blip r:embed="rId2"/>
          <a:stretch>
            <a:fillRect/>
          </a:stretch>
        </p:blipFill>
        <p:spPr>
          <a:xfrm>
            <a:off x="1351722" y="647211"/>
            <a:ext cx="9051235" cy="5992129"/>
          </a:xfrm>
          <a:prstGeom prst="rect">
            <a:avLst/>
          </a:prstGeom>
        </p:spPr>
      </p:pic>
      <p:sp>
        <p:nvSpPr>
          <p:cNvPr id="8" name="TextBox 7">
            <a:extLst>
              <a:ext uri="{FF2B5EF4-FFF2-40B4-BE49-F238E27FC236}">
                <a16:creationId xmlns:a16="http://schemas.microsoft.com/office/drawing/2014/main" id="{7F1437FF-5DED-D662-74FC-1A9F925DB6C1}"/>
              </a:ext>
            </a:extLst>
          </p:cNvPr>
          <p:cNvSpPr txBox="1"/>
          <p:nvPr/>
        </p:nvSpPr>
        <p:spPr>
          <a:xfrm>
            <a:off x="5088834" y="1918325"/>
            <a:ext cx="1577009"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Helpful </a:t>
            </a:r>
          </a:p>
        </p:txBody>
      </p:sp>
      <p:sp>
        <p:nvSpPr>
          <p:cNvPr id="9" name="TextBox 8">
            <a:extLst>
              <a:ext uri="{FF2B5EF4-FFF2-40B4-BE49-F238E27FC236}">
                <a16:creationId xmlns:a16="http://schemas.microsoft.com/office/drawing/2014/main" id="{49716BF6-7AC8-2497-AED0-0C253632028A}"/>
              </a:ext>
            </a:extLst>
          </p:cNvPr>
          <p:cNvSpPr txBox="1"/>
          <p:nvPr/>
        </p:nvSpPr>
        <p:spPr>
          <a:xfrm>
            <a:off x="3591339" y="2304707"/>
            <a:ext cx="18022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Cheerful </a:t>
            </a:r>
          </a:p>
        </p:txBody>
      </p:sp>
      <p:sp>
        <p:nvSpPr>
          <p:cNvPr id="10" name="TextBox 9">
            <a:extLst>
              <a:ext uri="{FF2B5EF4-FFF2-40B4-BE49-F238E27FC236}">
                <a16:creationId xmlns:a16="http://schemas.microsoft.com/office/drawing/2014/main" id="{5469CAE6-7145-6352-0DB1-E2A588B42C48}"/>
              </a:ext>
            </a:extLst>
          </p:cNvPr>
          <p:cNvSpPr txBox="1"/>
          <p:nvPr/>
        </p:nvSpPr>
        <p:spPr>
          <a:xfrm>
            <a:off x="7182678" y="2674039"/>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Confident </a:t>
            </a:r>
          </a:p>
        </p:txBody>
      </p:sp>
      <p:sp>
        <p:nvSpPr>
          <p:cNvPr id="11" name="TextBox 10">
            <a:extLst>
              <a:ext uri="{FF2B5EF4-FFF2-40B4-BE49-F238E27FC236}">
                <a16:creationId xmlns:a16="http://schemas.microsoft.com/office/drawing/2014/main" id="{AF8FBEE0-2662-42E3-8F97-E8AADBA07814}"/>
              </a:ext>
            </a:extLst>
          </p:cNvPr>
          <p:cNvSpPr txBox="1"/>
          <p:nvPr/>
        </p:nvSpPr>
        <p:spPr>
          <a:xfrm>
            <a:off x="5565913" y="3043371"/>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Sensible </a:t>
            </a:r>
          </a:p>
        </p:txBody>
      </p:sp>
      <p:sp>
        <p:nvSpPr>
          <p:cNvPr id="12" name="TextBox 11">
            <a:extLst>
              <a:ext uri="{FF2B5EF4-FFF2-40B4-BE49-F238E27FC236}">
                <a16:creationId xmlns:a16="http://schemas.microsoft.com/office/drawing/2014/main" id="{A1F552D8-B621-0561-70C3-B26DBDF8D47D}"/>
              </a:ext>
            </a:extLst>
          </p:cNvPr>
          <p:cNvSpPr txBox="1"/>
          <p:nvPr/>
        </p:nvSpPr>
        <p:spPr>
          <a:xfrm>
            <a:off x="7566991" y="3429000"/>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Sensitive </a:t>
            </a:r>
          </a:p>
        </p:txBody>
      </p:sp>
      <p:sp>
        <p:nvSpPr>
          <p:cNvPr id="13" name="TextBox 12">
            <a:extLst>
              <a:ext uri="{FF2B5EF4-FFF2-40B4-BE49-F238E27FC236}">
                <a16:creationId xmlns:a16="http://schemas.microsoft.com/office/drawing/2014/main" id="{F0647610-B8CF-A3B0-45C7-CF77F857EDD7}"/>
              </a:ext>
            </a:extLst>
          </p:cNvPr>
          <p:cNvSpPr txBox="1"/>
          <p:nvPr/>
        </p:nvSpPr>
        <p:spPr>
          <a:xfrm>
            <a:off x="5565913" y="3814630"/>
            <a:ext cx="2001078"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Ambitious </a:t>
            </a:r>
          </a:p>
        </p:txBody>
      </p:sp>
      <p:sp>
        <p:nvSpPr>
          <p:cNvPr id="14" name="TextBox 13">
            <a:extLst>
              <a:ext uri="{FF2B5EF4-FFF2-40B4-BE49-F238E27FC236}">
                <a16:creationId xmlns:a16="http://schemas.microsoft.com/office/drawing/2014/main" id="{382EE3FD-7D3C-CB7F-E676-69D9FA3D3028}"/>
              </a:ext>
            </a:extLst>
          </p:cNvPr>
          <p:cNvSpPr txBox="1"/>
          <p:nvPr/>
        </p:nvSpPr>
        <p:spPr>
          <a:xfrm>
            <a:off x="6851374" y="4183962"/>
            <a:ext cx="1457739"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Talented </a:t>
            </a:r>
          </a:p>
        </p:txBody>
      </p:sp>
      <p:sp>
        <p:nvSpPr>
          <p:cNvPr id="15" name="TextBox 14">
            <a:extLst>
              <a:ext uri="{FF2B5EF4-FFF2-40B4-BE49-F238E27FC236}">
                <a16:creationId xmlns:a16="http://schemas.microsoft.com/office/drawing/2014/main" id="{81200B27-6E0A-E21B-1694-A220AA4866B6}"/>
              </a:ext>
            </a:extLst>
          </p:cNvPr>
          <p:cNvSpPr txBox="1"/>
          <p:nvPr/>
        </p:nvSpPr>
        <p:spPr>
          <a:xfrm>
            <a:off x="6619460" y="4585889"/>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Sociable </a:t>
            </a:r>
          </a:p>
        </p:txBody>
      </p:sp>
      <p:sp>
        <p:nvSpPr>
          <p:cNvPr id="16" name="TextBox 15">
            <a:extLst>
              <a:ext uri="{FF2B5EF4-FFF2-40B4-BE49-F238E27FC236}">
                <a16:creationId xmlns:a16="http://schemas.microsoft.com/office/drawing/2014/main" id="{D8806CDE-D987-3133-0B1C-AA651F159644}"/>
              </a:ext>
            </a:extLst>
          </p:cNvPr>
          <p:cNvSpPr txBox="1"/>
          <p:nvPr/>
        </p:nvSpPr>
        <p:spPr>
          <a:xfrm>
            <a:off x="5393634" y="4955221"/>
            <a:ext cx="18950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Active </a:t>
            </a:r>
          </a:p>
        </p:txBody>
      </p:sp>
      <p:sp>
        <p:nvSpPr>
          <p:cNvPr id="17" name="TextBox 16">
            <a:extLst>
              <a:ext uri="{FF2B5EF4-FFF2-40B4-BE49-F238E27FC236}">
                <a16:creationId xmlns:a16="http://schemas.microsoft.com/office/drawing/2014/main" id="{A379A5F2-5B9D-9F9A-835A-9DA4F52B08D0}"/>
              </a:ext>
            </a:extLst>
          </p:cNvPr>
          <p:cNvSpPr txBox="1"/>
          <p:nvPr/>
        </p:nvSpPr>
        <p:spPr>
          <a:xfrm>
            <a:off x="2133600" y="5698435"/>
            <a:ext cx="18022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Patient </a:t>
            </a:r>
          </a:p>
        </p:txBody>
      </p:sp>
      <p:sp>
        <p:nvSpPr>
          <p:cNvPr id="18" name="TextBox 17">
            <a:extLst>
              <a:ext uri="{FF2B5EF4-FFF2-40B4-BE49-F238E27FC236}">
                <a16:creationId xmlns:a16="http://schemas.microsoft.com/office/drawing/2014/main" id="{4C65B689-0EDA-108A-4D54-DFAF5479BFA3}"/>
              </a:ext>
            </a:extLst>
          </p:cNvPr>
          <p:cNvSpPr txBox="1"/>
          <p:nvPr/>
        </p:nvSpPr>
        <p:spPr>
          <a:xfrm>
            <a:off x="8627164" y="5942737"/>
            <a:ext cx="1550505"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Inspiring </a:t>
            </a:r>
          </a:p>
        </p:txBody>
      </p:sp>
      <p:pic>
        <p:nvPicPr>
          <p:cNvPr id="19" name="Picture 18" descr="A logo of a university&#10;&#10;Description automatically generated">
            <a:extLst>
              <a:ext uri="{FF2B5EF4-FFF2-40B4-BE49-F238E27FC236}">
                <a16:creationId xmlns:a16="http://schemas.microsoft.com/office/drawing/2014/main" id="{D987999B-C1E7-EFAA-A3DB-EE0B5699DF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9530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5F498-B027-BD3B-0222-D13B759BF5AE}"/>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Opposites </a:t>
            </a:r>
          </a:p>
        </p:txBody>
      </p:sp>
      <p:pic>
        <p:nvPicPr>
          <p:cNvPr id="5" name="Picture 4">
            <a:extLst>
              <a:ext uri="{FF2B5EF4-FFF2-40B4-BE49-F238E27FC236}">
                <a16:creationId xmlns:a16="http://schemas.microsoft.com/office/drawing/2014/main" id="{85BBEF0A-0232-3540-38A5-841F2FF9D747}"/>
              </a:ext>
            </a:extLst>
          </p:cNvPr>
          <p:cNvPicPr>
            <a:picLocks noChangeAspect="1"/>
          </p:cNvPicPr>
          <p:nvPr/>
        </p:nvPicPr>
        <p:blipFill>
          <a:blip r:embed="rId2"/>
          <a:stretch>
            <a:fillRect/>
          </a:stretch>
        </p:blipFill>
        <p:spPr>
          <a:xfrm>
            <a:off x="558821" y="2006254"/>
            <a:ext cx="11074357" cy="4725850"/>
          </a:xfrm>
          <a:prstGeom prst="rect">
            <a:avLst/>
          </a:prstGeom>
        </p:spPr>
      </p:pic>
      <p:sp>
        <p:nvSpPr>
          <p:cNvPr id="6" name="TextBox 5">
            <a:extLst>
              <a:ext uri="{FF2B5EF4-FFF2-40B4-BE49-F238E27FC236}">
                <a16:creationId xmlns:a16="http://schemas.microsoft.com/office/drawing/2014/main" id="{6853D15E-5F9F-D8A4-D0D4-1CBD4D960AE8}"/>
              </a:ext>
            </a:extLst>
          </p:cNvPr>
          <p:cNvSpPr txBox="1"/>
          <p:nvPr/>
        </p:nvSpPr>
        <p:spPr>
          <a:xfrm>
            <a:off x="4174435" y="342900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Cheerful </a:t>
            </a:r>
          </a:p>
        </p:txBody>
      </p:sp>
      <p:sp>
        <p:nvSpPr>
          <p:cNvPr id="7" name="TextBox 6">
            <a:extLst>
              <a:ext uri="{FF2B5EF4-FFF2-40B4-BE49-F238E27FC236}">
                <a16:creationId xmlns:a16="http://schemas.microsoft.com/office/drawing/2014/main" id="{EB33AFCF-DBF5-AD18-AE02-7CB78CCAB9B3}"/>
              </a:ext>
            </a:extLst>
          </p:cNvPr>
          <p:cNvSpPr txBox="1"/>
          <p:nvPr/>
        </p:nvSpPr>
        <p:spPr>
          <a:xfrm>
            <a:off x="4174435" y="408167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Patient </a:t>
            </a:r>
          </a:p>
        </p:txBody>
      </p:sp>
      <p:sp>
        <p:nvSpPr>
          <p:cNvPr id="8" name="TextBox 7">
            <a:extLst>
              <a:ext uri="{FF2B5EF4-FFF2-40B4-BE49-F238E27FC236}">
                <a16:creationId xmlns:a16="http://schemas.microsoft.com/office/drawing/2014/main" id="{563E9B96-9136-52CB-3963-53B27C9502D7}"/>
              </a:ext>
            </a:extLst>
          </p:cNvPr>
          <p:cNvSpPr txBox="1"/>
          <p:nvPr/>
        </p:nvSpPr>
        <p:spPr>
          <a:xfrm>
            <a:off x="4174435" y="4664765"/>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Sensitive </a:t>
            </a:r>
          </a:p>
        </p:txBody>
      </p:sp>
      <p:sp>
        <p:nvSpPr>
          <p:cNvPr id="9" name="TextBox 8">
            <a:extLst>
              <a:ext uri="{FF2B5EF4-FFF2-40B4-BE49-F238E27FC236}">
                <a16:creationId xmlns:a16="http://schemas.microsoft.com/office/drawing/2014/main" id="{933FFF2A-A9BE-6197-E3DC-566F8FF31099}"/>
              </a:ext>
            </a:extLst>
          </p:cNvPr>
          <p:cNvSpPr txBox="1"/>
          <p:nvPr/>
        </p:nvSpPr>
        <p:spPr>
          <a:xfrm>
            <a:off x="4174435" y="5300870"/>
            <a:ext cx="141798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Active </a:t>
            </a:r>
          </a:p>
        </p:txBody>
      </p:sp>
      <p:sp>
        <p:nvSpPr>
          <p:cNvPr id="10" name="TextBox 9">
            <a:extLst>
              <a:ext uri="{FF2B5EF4-FFF2-40B4-BE49-F238E27FC236}">
                <a16:creationId xmlns:a16="http://schemas.microsoft.com/office/drawing/2014/main" id="{7AB68FC7-C3FC-AD74-F9D7-246FF488A026}"/>
              </a:ext>
            </a:extLst>
          </p:cNvPr>
          <p:cNvSpPr txBox="1"/>
          <p:nvPr/>
        </p:nvSpPr>
        <p:spPr>
          <a:xfrm>
            <a:off x="4174435" y="5910470"/>
            <a:ext cx="141798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Confident </a:t>
            </a:r>
          </a:p>
        </p:txBody>
      </p:sp>
      <p:sp>
        <p:nvSpPr>
          <p:cNvPr id="11" name="TextBox 10">
            <a:extLst>
              <a:ext uri="{FF2B5EF4-FFF2-40B4-BE49-F238E27FC236}">
                <a16:creationId xmlns:a16="http://schemas.microsoft.com/office/drawing/2014/main" id="{91326565-A6D4-3F10-88E8-C11AEC1C3F7D}"/>
              </a:ext>
            </a:extLst>
          </p:cNvPr>
          <p:cNvSpPr txBox="1"/>
          <p:nvPr/>
        </p:nvSpPr>
        <p:spPr>
          <a:xfrm>
            <a:off x="9647583" y="2928730"/>
            <a:ext cx="147099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Sensible </a:t>
            </a:r>
          </a:p>
        </p:txBody>
      </p:sp>
      <p:sp>
        <p:nvSpPr>
          <p:cNvPr id="12" name="TextBox 11">
            <a:extLst>
              <a:ext uri="{FF2B5EF4-FFF2-40B4-BE49-F238E27FC236}">
                <a16:creationId xmlns:a16="http://schemas.microsoft.com/office/drawing/2014/main" id="{F1FA144C-2388-406A-B9AF-6C3C8FFB1CE8}"/>
              </a:ext>
            </a:extLst>
          </p:cNvPr>
          <p:cNvSpPr txBox="1"/>
          <p:nvPr/>
        </p:nvSpPr>
        <p:spPr>
          <a:xfrm>
            <a:off x="9766852" y="3429000"/>
            <a:ext cx="135172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Ambitious </a:t>
            </a:r>
          </a:p>
        </p:txBody>
      </p:sp>
      <p:sp>
        <p:nvSpPr>
          <p:cNvPr id="13" name="TextBox 12">
            <a:extLst>
              <a:ext uri="{FF2B5EF4-FFF2-40B4-BE49-F238E27FC236}">
                <a16:creationId xmlns:a16="http://schemas.microsoft.com/office/drawing/2014/main" id="{614C40F3-1D4F-6364-41D7-22F862228E1E}"/>
              </a:ext>
            </a:extLst>
          </p:cNvPr>
          <p:cNvSpPr txBox="1"/>
          <p:nvPr/>
        </p:nvSpPr>
        <p:spPr>
          <a:xfrm>
            <a:off x="9766852" y="4081670"/>
            <a:ext cx="11926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Helpful </a:t>
            </a:r>
          </a:p>
        </p:txBody>
      </p:sp>
      <p:sp>
        <p:nvSpPr>
          <p:cNvPr id="14" name="TextBox 13">
            <a:extLst>
              <a:ext uri="{FF2B5EF4-FFF2-40B4-BE49-F238E27FC236}">
                <a16:creationId xmlns:a16="http://schemas.microsoft.com/office/drawing/2014/main" id="{451D1735-1C9C-5A3A-F641-8ED4568C65AF}"/>
              </a:ext>
            </a:extLst>
          </p:cNvPr>
          <p:cNvSpPr txBox="1"/>
          <p:nvPr/>
        </p:nvSpPr>
        <p:spPr>
          <a:xfrm>
            <a:off x="9647583" y="4664765"/>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Inspiring </a:t>
            </a:r>
          </a:p>
        </p:txBody>
      </p:sp>
      <p:sp>
        <p:nvSpPr>
          <p:cNvPr id="15" name="TextBox 14">
            <a:extLst>
              <a:ext uri="{FF2B5EF4-FFF2-40B4-BE49-F238E27FC236}">
                <a16:creationId xmlns:a16="http://schemas.microsoft.com/office/drawing/2014/main" id="{69112548-FFEC-E5EB-785E-AB9AB9A6EEFB}"/>
              </a:ext>
            </a:extLst>
          </p:cNvPr>
          <p:cNvSpPr txBox="1"/>
          <p:nvPr/>
        </p:nvSpPr>
        <p:spPr>
          <a:xfrm>
            <a:off x="9859617" y="5300870"/>
            <a:ext cx="109993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Sociable </a:t>
            </a:r>
          </a:p>
        </p:txBody>
      </p:sp>
      <p:sp>
        <p:nvSpPr>
          <p:cNvPr id="16" name="TextBox 15">
            <a:extLst>
              <a:ext uri="{FF2B5EF4-FFF2-40B4-BE49-F238E27FC236}">
                <a16:creationId xmlns:a16="http://schemas.microsoft.com/office/drawing/2014/main" id="{DBB9D3C8-F26E-B5E0-A7B6-8A4DB5897CD4}"/>
              </a:ext>
            </a:extLst>
          </p:cNvPr>
          <p:cNvSpPr txBox="1"/>
          <p:nvPr/>
        </p:nvSpPr>
        <p:spPr>
          <a:xfrm>
            <a:off x="9647583" y="591047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Talented </a:t>
            </a:r>
          </a:p>
        </p:txBody>
      </p:sp>
      <p:pic>
        <p:nvPicPr>
          <p:cNvPr id="17" name="Picture 16" descr="A logo of a university&#10;&#10;Description automatically generated">
            <a:extLst>
              <a:ext uri="{FF2B5EF4-FFF2-40B4-BE49-F238E27FC236}">
                <a16:creationId xmlns:a16="http://schemas.microsoft.com/office/drawing/2014/main" id="{B2D2D2A4-D7BB-F39A-7AA1-C1835F822A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989194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B63C9-C743-C870-C67B-5B23F1C30FA4}"/>
              </a:ext>
            </a:extLst>
          </p:cNvPr>
          <p:cNvSpPr>
            <a:spLocks noGrp="1"/>
          </p:cNvSpPr>
          <p:nvPr>
            <p:ph type="title"/>
          </p:nvPr>
        </p:nvSpPr>
        <p:spPr>
          <a:xfrm>
            <a:off x="767515" y="753228"/>
            <a:ext cx="9526667" cy="1080938"/>
          </a:xfrm>
        </p:spPr>
        <p:txBody>
          <a:bodyPr>
            <a:normAutofit/>
          </a:bodyPr>
          <a:lstStyle/>
          <a:p>
            <a:r>
              <a:rPr lang="en-US" dirty="0">
                <a:latin typeface="Times New Roman" panose="02020603050405020304" pitchFamily="18" charset="0"/>
                <a:cs typeface="Times New Roman" panose="02020603050405020304" pitchFamily="18" charset="0"/>
              </a:rPr>
              <a:t>-ed and –</a:t>
            </a:r>
            <a:r>
              <a:rPr lang="en-US" dirty="0" err="1">
                <a:latin typeface="Times New Roman" panose="02020603050405020304" pitchFamily="18" charset="0"/>
                <a:cs typeface="Times New Roman" panose="02020603050405020304" pitchFamily="18" charset="0"/>
              </a:rPr>
              <a:t>ing</a:t>
            </a:r>
            <a:r>
              <a:rPr lang="en-US" dirty="0">
                <a:latin typeface="Times New Roman" panose="02020603050405020304" pitchFamily="18" charset="0"/>
                <a:cs typeface="Times New Roman" panose="02020603050405020304" pitchFamily="18" charset="0"/>
              </a:rPr>
              <a:t> adjectives:</a:t>
            </a:r>
          </a:p>
        </p:txBody>
      </p:sp>
      <p:sp>
        <p:nvSpPr>
          <p:cNvPr id="3" name="Content Placeholder 2">
            <a:extLst>
              <a:ext uri="{FF2B5EF4-FFF2-40B4-BE49-F238E27FC236}">
                <a16:creationId xmlns:a16="http://schemas.microsoft.com/office/drawing/2014/main" id="{8624056E-7641-C3D5-F584-6B95D1C8468F}"/>
              </a:ext>
            </a:extLst>
          </p:cNvPr>
          <p:cNvSpPr>
            <a:spLocks noGrp="1"/>
          </p:cNvSpPr>
          <p:nvPr>
            <p:ph idx="1"/>
          </p:nvPr>
        </p:nvSpPr>
        <p:spPr>
          <a:xfrm>
            <a:off x="92765" y="2336873"/>
            <a:ext cx="5327374" cy="3891256"/>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–ed adjectives are used to express how we feel, or how others feel. (interested, excited, annoyed, amazed)</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 ed adjectives used only for people</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He is bored.</a:t>
            </a:r>
          </a:p>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I am excited about the new </a:t>
            </a:r>
            <a:r>
              <a:rPr lang="en-US" dirty="0" err="1">
                <a:solidFill>
                  <a:schemeClr val="bg1"/>
                </a:solidFill>
                <a:effectLst/>
                <a:latin typeface="Times New Roman" panose="02020603050405020304" pitchFamily="18" charset="0"/>
                <a:cs typeface="Times New Roman" panose="02020603050405020304" pitchFamily="18" charset="0"/>
              </a:rPr>
              <a:t>advanture</a:t>
            </a:r>
            <a:r>
              <a:rPr lang="en-US" dirty="0">
                <a:solidFill>
                  <a:schemeClr val="bg1"/>
                </a:solidFill>
                <a:effectLst/>
                <a:latin typeface="Times New Roman" panose="02020603050405020304" pitchFamily="18" charset="0"/>
                <a:cs typeface="Times New Roman" panose="02020603050405020304" pitchFamily="18" charset="0"/>
              </a:rPr>
              <a:t>.</a:t>
            </a:r>
          </a:p>
        </p:txBody>
      </p:sp>
      <p:sp>
        <p:nvSpPr>
          <p:cNvPr id="4" name="Rectangle: Rounded Corners 3">
            <a:extLst>
              <a:ext uri="{FF2B5EF4-FFF2-40B4-BE49-F238E27FC236}">
                <a16:creationId xmlns:a16="http://schemas.microsoft.com/office/drawing/2014/main" id="{98E2FFEA-AD93-FAF3-E156-046CB83F63EF}"/>
              </a:ext>
            </a:extLst>
          </p:cNvPr>
          <p:cNvSpPr/>
          <p:nvPr/>
        </p:nvSpPr>
        <p:spPr>
          <a:xfrm>
            <a:off x="6096000" y="2044932"/>
            <a:ext cx="5685183" cy="45546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a:t>
            </a:r>
            <a:r>
              <a:rPr lang="en-US" sz="2000" dirty="0" err="1">
                <a:solidFill>
                  <a:schemeClr val="bg1"/>
                </a:solidFill>
                <a:latin typeface="Times New Roman" panose="02020603050405020304" pitchFamily="18" charset="0"/>
                <a:cs typeface="Times New Roman" panose="02020603050405020304" pitchFamily="18" charset="0"/>
              </a:rPr>
              <a:t>ing</a:t>
            </a:r>
            <a:r>
              <a:rPr lang="en-US" sz="2000" dirty="0">
                <a:solidFill>
                  <a:schemeClr val="bg1"/>
                </a:solidFill>
                <a:latin typeface="Times New Roman" panose="02020603050405020304" pitchFamily="18" charset="0"/>
                <a:cs typeface="Times New Roman" panose="02020603050405020304" pitchFamily="18" charset="0"/>
              </a:rPr>
              <a:t> adjectives are used to describe someone or something. (interesting, exciting, annoying, amazing)</a:t>
            </a:r>
          </a:p>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a:t>
            </a:r>
            <a:r>
              <a:rPr lang="en-US" sz="2000" dirty="0" err="1">
                <a:solidFill>
                  <a:schemeClr val="bg1"/>
                </a:solidFill>
                <a:latin typeface="Times New Roman" panose="02020603050405020304" pitchFamily="18" charset="0"/>
                <a:cs typeface="Times New Roman" panose="02020603050405020304" pitchFamily="18" charset="0"/>
              </a:rPr>
              <a:t>ing</a:t>
            </a:r>
            <a:r>
              <a:rPr lang="en-US" sz="2000" dirty="0">
                <a:solidFill>
                  <a:schemeClr val="bg1"/>
                </a:solidFill>
                <a:latin typeface="Times New Roman" panose="02020603050405020304" pitchFamily="18" charset="0"/>
                <a:cs typeface="Times New Roman" panose="02020603050405020304" pitchFamily="18" charset="0"/>
              </a:rPr>
              <a:t> adjectives are used for describing people and things</a:t>
            </a:r>
          </a:p>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They are very annoying children.</a:t>
            </a:r>
          </a:p>
          <a:p>
            <a:pPr marL="342900" indent="-342900">
              <a:lnSpc>
                <a:spcPct val="200000"/>
              </a:lnSpc>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It is a boring program</a:t>
            </a:r>
          </a:p>
        </p:txBody>
      </p:sp>
      <p:pic>
        <p:nvPicPr>
          <p:cNvPr id="5" name="Picture 4" descr="A logo of a university&#10;&#10;Description automatically generated">
            <a:extLst>
              <a:ext uri="{FF2B5EF4-FFF2-40B4-BE49-F238E27FC236}">
                <a16:creationId xmlns:a16="http://schemas.microsoft.com/office/drawing/2014/main" id="{CF078835-9811-88F2-EE1C-DEF6A15E8D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581336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5B8D9-3E31-E53D-C9AC-1DB46F4D903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Exercise:</a:t>
            </a:r>
          </a:p>
        </p:txBody>
      </p:sp>
      <p:sp>
        <p:nvSpPr>
          <p:cNvPr id="3" name="Content Placeholder 2">
            <a:extLst>
              <a:ext uri="{FF2B5EF4-FFF2-40B4-BE49-F238E27FC236}">
                <a16:creationId xmlns:a16="http://schemas.microsoft.com/office/drawing/2014/main" id="{A9B02046-59FD-C566-F30B-24F2DF8C5338}"/>
              </a:ext>
            </a:extLst>
          </p:cNvPr>
          <p:cNvSpPr>
            <a:spLocks noGrp="1"/>
          </p:cNvSpPr>
          <p:nvPr>
            <p:ph idx="1"/>
          </p:nvPr>
        </p:nvSpPr>
        <p:spPr>
          <a:xfrm>
            <a:off x="251791" y="2120348"/>
            <a:ext cx="11847444" cy="4572000"/>
          </a:xfrm>
        </p:spPr>
        <p:txBody>
          <a:bodyPr>
            <a:normAutofit/>
          </a:bodyPr>
          <a:lstStyle/>
          <a:p>
            <a:pPr marL="457200" indent="-457200">
              <a:buAutoNum type="arabicPeriod"/>
            </a:pPr>
            <a:endParaRPr lang="en-US" dirty="0">
              <a:solidFill>
                <a:schemeClr val="bg1"/>
              </a:solidFill>
              <a:latin typeface="Times New Roman" panose="02020603050405020304" pitchFamily="18" charset="0"/>
              <a:cs typeface="Times New Roman" panose="02020603050405020304" pitchFamily="18" charset="0"/>
            </a:endParaRP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I felt ……………….. during the lecture. (bored/boring).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They were ……………….. about the trip. ( excited/exciting).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lecture was ………………… (bored/boring)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instructions were ………………….. (confused/confusing).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teacher was ………………. by our answers. (amazed/amazing).</a:t>
            </a:r>
          </a:p>
          <a:p>
            <a:pPr marL="457200" indent="-457200">
              <a:lnSpc>
                <a:spcPct val="150000"/>
              </a:lnSpc>
              <a:buAutoNum type="arabicPeriod"/>
            </a:pPr>
            <a:r>
              <a:rPr lang="en-US" sz="2200" dirty="0">
                <a:solidFill>
                  <a:schemeClr val="bg1"/>
                </a:solidFill>
                <a:effectLst/>
                <a:latin typeface="Times New Roman" panose="02020603050405020304" pitchFamily="18" charset="0"/>
                <a:cs typeface="Times New Roman" panose="02020603050405020304" pitchFamily="18" charset="0"/>
              </a:rPr>
              <a:t>The ending of the movie was very ……….. The audience were shocked. (surprised/surprising)</a:t>
            </a:r>
          </a:p>
          <a:p>
            <a:pPr marL="457200" indent="-457200">
              <a:buAutoNum type="arabicPeriod"/>
            </a:pPr>
            <a:endParaRPr lang="en-US" dirty="0">
              <a:solidFill>
                <a:schemeClr val="bg1"/>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AC1C185F-D476-49C9-4C3B-AB76692DFA38}"/>
              </a:ext>
            </a:extLst>
          </p:cNvPr>
          <p:cNvSpPr txBox="1"/>
          <p:nvPr/>
        </p:nvSpPr>
        <p:spPr>
          <a:xfrm>
            <a:off x="1868557" y="2623930"/>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bored</a:t>
            </a:r>
          </a:p>
        </p:txBody>
      </p:sp>
      <p:sp>
        <p:nvSpPr>
          <p:cNvPr id="5" name="TextBox 4">
            <a:extLst>
              <a:ext uri="{FF2B5EF4-FFF2-40B4-BE49-F238E27FC236}">
                <a16:creationId xmlns:a16="http://schemas.microsoft.com/office/drawing/2014/main" id="{64F81030-FBEC-DB9C-3D6E-2FEE81D12C7D}"/>
              </a:ext>
            </a:extLst>
          </p:cNvPr>
          <p:cNvSpPr txBox="1"/>
          <p:nvPr/>
        </p:nvSpPr>
        <p:spPr>
          <a:xfrm>
            <a:off x="2637183" y="3279444"/>
            <a:ext cx="12854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excited</a:t>
            </a:r>
          </a:p>
        </p:txBody>
      </p:sp>
      <p:sp>
        <p:nvSpPr>
          <p:cNvPr id="6" name="TextBox 5">
            <a:extLst>
              <a:ext uri="{FF2B5EF4-FFF2-40B4-BE49-F238E27FC236}">
                <a16:creationId xmlns:a16="http://schemas.microsoft.com/office/drawing/2014/main" id="{BDD82853-2B26-EFBE-F09B-67CBE1A4DC25}"/>
              </a:ext>
            </a:extLst>
          </p:cNvPr>
          <p:cNvSpPr txBox="1"/>
          <p:nvPr/>
        </p:nvSpPr>
        <p:spPr>
          <a:xfrm>
            <a:off x="3048000" y="3896139"/>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boring</a:t>
            </a:r>
          </a:p>
        </p:txBody>
      </p:sp>
      <p:sp>
        <p:nvSpPr>
          <p:cNvPr id="7" name="TextBox 6">
            <a:extLst>
              <a:ext uri="{FF2B5EF4-FFF2-40B4-BE49-F238E27FC236}">
                <a16:creationId xmlns:a16="http://schemas.microsoft.com/office/drawing/2014/main" id="{4103CCBF-6F7C-60CD-F356-2D2DE4B028EF}"/>
              </a:ext>
            </a:extLst>
          </p:cNvPr>
          <p:cNvSpPr txBox="1"/>
          <p:nvPr/>
        </p:nvSpPr>
        <p:spPr>
          <a:xfrm>
            <a:off x="3511826" y="4518991"/>
            <a:ext cx="1537252"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confusing</a:t>
            </a:r>
          </a:p>
        </p:txBody>
      </p:sp>
      <p:sp>
        <p:nvSpPr>
          <p:cNvPr id="8" name="TextBox 7">
            <a:extLst>
              <a:ext uri="{FF2B5EF4-FFF2-40B4-BE49-F238E27FC236}">
                <a16:creationId xmlns:a16="http://schemas.microsoft.com/office/drawing/2014/main" id="{322B0237-FAB1-7850-3FE2-86E4848EF9F6}"/>
              </a:ext>
            </a:extLst>
          </p:cNvPr>
          <p:cNvSpPr txBox="1"/>
          <p:nvPr/>
        </p:nvSpPr>
        <p:spPr>
          <a:xfrm>
            <a:off x="3173895" y="5088835"/>
            <a:ext cx="1285461"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amazed</a:t>
            </a:r>
          </a:p>
        </p:txBody>
      </p:sp>
      <p:sp>
        <p:nvSpPr>
          <p:cNvPr id="9" name="TextBox 8">
            <a:extLst>
              <a:ext uri="{FF2B5EF4-FFF2-40B4-BE49-F238E27FC236}">
                <a16:creationId xmlns:a16="http://schemas.microsoft.com/office/drawing/2014/main" id="{1C2EA9A4-A87A-9563-9A6B-C8F403FD9280}"/>
              </a:ext>
            </a:extLst>
          </p:cNvPr>
          <p:cNvSpPr txBox="1"/>
          <p:nvPr/>
        </p:nvSpPr>
        <p:spPr>
          <a:xfrm>
            <a:off x="4538869" y="5757602"/>
            <a:ext cx="1192696" cy="369332"/>
          </a:xfrm>
          <a:prstGeom prst="rect">
            <a:avLst/>
          </a:prstGeom>
          <a:noFill/>
        </p:spPr>
        <p:txBody>
          <a:bodyPr wrap="square" rtlCol="0">
            <a:spAutoFit/>
          </a:bodyPr>
          <a:lstStyle/>
          <a:p>
            <a:r>
              <a:rPr lang="en-US" dirty="0">
                <a:solidFill>
                  <a:schemeClr val="bg1"/>
                </a:solidFill>
                <a:latin typeface="Times New Roman" panose="02020603050405020304" pitchFamily="18" charset="0"/>
                <a:cs typeface="Times New Roman" panose="02020603050405020304" pitchFamily="18" charset="0"/>
              </a:rPr>
              <a:t>surprising</a:t>
            </a:r>
          </a:p>
        </p:txBody>
      </p:sp>
      <p:pic>
        <p:nvPicPr>
          <p:cNvPr id="10" name="Picture 9" descr="A logo of a university&#10;&#10;Description automatically generated">
            <a:extLst>
              <a:ext uri="{FF2B5EF4-FFF2-40B4-BE49-F238E27FC236}">
                <a16:creationId xmlns:a16="http://schemas.microsoft.com/office/drawing/2014/main" id="{BFDA061F-59F0-5EDA-D43F-E38742985C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903218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9D89A-1BAD-B5CE-651F-30F2162B636D}"/>
              </a:ext>
            </a:extLst>
          </p:cNvPr>
          <p:cNvSpPr>
            <a:spLocks noGrp="1"/>
          </p:cNvSpPr>
          <p:nvPr>
            <p:ph type="title"/>
          </p:nvPr>
        </p:nvSpPr>
        <p:spPr/>
        <p:txBody>
          <a:bodyPr/>
          <a:lstStyle/>
          <a:p>
            <a:r>
              <a:rPr lang="en-US" sz="4000" dirty="0">
                <a:latin typeface="Times New Roman" panose="02020603050405020304" pitchFamily="18" charset="0"/>
                <a:cs typeface="Times New Roman" panose="02020603050405020304" pitchFamily="18" charset="0"/>
              </a:rPr>
              <a:t>Parts of speech </a:t>
            </a:r>
          </a:p>
        </p:txBody>
      </p:sp>
      <p:pic>
        <p:nvPicPr>
          <p:cNvPr id="5" name="Picture 4">
            <a:extLst>
              <a:ext uri="{FF2B5EF4-FFF2-40B4-BE49-F238E27FC236}">
                <a16:creationId xmlns:a16="http://schemas.microsoft.com/office/drawing/2014/main" id="{BF9507CA-24EB-4156-AE83-D9328DFBF21A}"/>
              </a:ext>
            </a:extLst>
          </p:cNvPr>
          <p:cNvPicPr>
            <a:picLocks noChangeAspect="1"/>
          </p:cNvPicPr>
          <p:nvPr/>
        </p:nvPicPr>
        <p:blipFill>
          <a:blip r:embed="rId2"/>
          <a:stretch>
            <a:fillRect/>
          </a:stretch>
        </p:blipFill>
        <p:spPr>
          <a:xfrm>
            <a:off x="455034" y="2125316"/>
            <a:ext cx="10345488" cy="4474265"/>
          </a:xfrm>
          <a:prstGeom prst="rect">
            <a:avLst/>
          </a:prstGeom>
        </p:spPr>
      </p:pic>
      <p:sp>
        <p:nvSpPr>
          <p:cNvPr id="6" name="TextBox 5">
            <a:extLst>
              <a:ext uri="{FF2B5EF4-FFF2-40B4-BE49-F238E27FC236}">
                <a16:creationId xmlns:a16="http://schemas.microsoft.com/office/drawing/2014/main" id="{1659DD70-24F3-B732-341E-617901D9658B}"/>
              </a:ext>
            </a:extLst>
          </p:cNvPr>
          <p:cNvSpPr txBox="1"/>
          <p:nvPr/>
        </p:nvSpPr>
        <p:spPr>
          <a:xfrm>
            <a:off x="1537252" y="3843130"/>
            <a:ext cx="1762539"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inspire</a:t>
            </a:r>
          </a:p>
        </p:txBody>
      </p:sp>
      <p:sp>
        <p:nvSpPr>
          <p:cNvPr id="7" name="TextBox 6">
            <a:extLst>
              <a:ext uri="{FF2B5EF4-FFF2-40B4-BE49-F238E27FC236}">
                <a16:creationId xmlns:a16="http://schemas.microsoft.com/office/drawing/2014/main" id="{2CD48984-78B5-5680-1779-D81E061DC65B}"/>
              </a:ext>
            </a:extLst>
          </p:cNvPr>
          <p:cNvSpPr txBox="1"/>
          <p:nvPr/>
        </p:nvSpPr>
        <p:spPr>
          <a:xfrm>
            <a:off x="4412974" y="4349196"/>
            <a:ext cx="1417983"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activity</a:t>
            </a:r>
          </a:p>
        </p:txBody>
      </p:sp>
      <p:sp>
        <p:nvSpPr>
          <p:cNvPr id="8" name="TextBox 7">
            <a:extLst>
              <a:ext uri="{FF2B5EF4-FFF2-40B4-BE49-F238E27FC236}">
                <a16:creationId xmlns:a16="http://schemas.microsoft.com/office/drawing/2014/main" id="{292571E6-5D89-B03E-2FA8-1C9E1C1793D8}"/>
              </a:ext>
            </a:extLst>
          </p:cNvPr>
          <p:cNvSpPr txBox="1"/>
          <p:nvPr/>
        </p:nvSpPr>
        <p:spPr>
          <a:xfrm>
            <a:off x="4412974" y="4828002"/>
            <a:ext cx="1683026"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sight</a:t>
            </a:r>
          </a:p>
        </p:txBody>
      </p:sp>
      <p:sp>
        <p:nvSpPr>
          <p:cNvPr id="9" name="TextBox 8">
            <a:extLst>
              <a:ext uri="{FF2B5EF4-FFF2-40B4-BE49-F238E27FC236}">
                <a16:creationId xmlns:a16="http://schemas.microsoft.com/office/drawing/2014/main" id="{ED8499F7-B9EE-165E-F27D-1193255BA513}"/>
              </a:ext>
            </a:extLst>
          </p:cNvPr>
          <p:cNvSpPr txBox="1"/>
          <p:nvPr/>
        </p:nvSpPr>
        <p:spPr>
          <a:xfrm>
            <a:off x="7460974" y="5433391"/>
            <a:ext cx="1510748"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independent</a:t>
            </a:r>
          </a:p>
        </p:txBody>
      </p:sp>
      <p:sp>
        <p:nvSpPr>
          <p:cNvPr id="10" name="TextBox 9">
            <a:extLst>
              <a:ext uri="{FF2B5EF4-FFF2-40B4-BE49-F238E27FC236}">
                <a16:creationId xmlns:a16="http://schemas.microsoft.com/office/drawing/2014/main" id="{CC46C345-EE66-CE03-BF71-16013C5960B0}"/>
              </a:ext>
            </a:extLst>
          </p:cNvPr>
          <p:cNvSpPr txBox="1"/>
          <p:nvPr/>
        </p:nvSpPr>
        <p:spPr>
          <a:xfrm>
            <a:off x="7368209" y="5909207"/>
            <a:ext cx="1510748"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amazing</a:t>
            </a:r>
          </a:p>
        </p:txBody>
      </p:sp>
      <p:pic>
        <p:nvPicPr>
          <p:cNvPr id="11" name="Picture 10" descr="A logo of a university&#10;&#10;Description automatically generated">
            <a:extLst>
              <a:ext uri="{FF2B5EF4-FFF2-40B4-BE49-F238E27FC236}">
                <a16:creationId xmlns:a16="http://schemas.microsoft.com/office/drawing/2014/main" id="{ADDB7523-96C9-6DD7-4269-269D1E213A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257131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D3FFB-02CA-5DD9-05F0-DC5741C3066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Parts of speech:</a:t>
            </a:r>
          </a:p>
        </p:txBody>
      </p:sp>
      <p:sp>
        <p:nvSpPr>
          <p:cNvPr id="3" name="Content Placeholder 2">
            <a:extLst>
              <a:ext uri="{FF2B5EF4-FFF2-40B4-BE49-F238E27FC236}">
                <a16:creationId xmlns:a16="http://schemas.microsoft.com/office/drawing/2014/main" id="{C50C9838-061C-72A3-95FE-CED6EECC8E97}"/>
              </a:ext>
            </a:extLst>
          </p:cNvPr>
          <p:cNvSpPr>
            <a:spLocks noGrp="1"/>
          </p:cNvSpPr>
          <p:nvPr>
            <p:ph idx="1"/>
          </p:nvPr>
        </p:nvSpPr>
        <p:spPr>
          <a:xfrm>
            <a:off x="680321" y="1999247"/>
            <a:ext cx="11220947" cy="4858753"/>
          </a:xfrm>
        </p:spPr>
        <p:txBody>
          <a:bodyPr>
            <a:normAutofit/>
          </a:bodyPr>
          <a:lstStyle/>
          <a:p>
            <a:pPr>
              <a:lnSpc>
                <a:spcPct val="150000"/>
              </a:lnSpc>
            </a:pPr>
            <a:r>
              <a:rPr lang="en-US" dirty="0">
                <a:solidFill>
                  <a:schemeClr val="bg1"/>
                </a:solidFill>
                <a:effectLst/>
                <a:latin typeface="Times New Roman" panose="02020603050405020304" pitchFamily="18" charset="0"/>
                <a:cs typeface="Times New Roman" panose="02020603050405020304" pitchFamily="18" charset="0"/>
              </a:rPr>
              <a:t>It is crucial to know which part of speech of a word we need to use for each sentence. For example, nouns can be at the beginning or end of a sentence, while verbs follow the subject. Check out the following examples:</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I ………………. my Facebook account last week ( activated/ activation) </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Your bank account needs ………………………. (activate/ activation).</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I cannot ……………anything in the dark. (see / sight)</a:t>
            </a:r>
          </a:p>
          <a:p>
            <a:pPr marL="457200" indent="-457200">
              <a:lnSpc>
                <a:spcPct val="150000"/>
              </a:lnSpc>
              <a:buAutoNum type="arabicPeriod"/>
            </a:pPr>
            <a:r>
              <a:rPr lang="en-US" dirty="0">
                <a:solidFill>
                  <a:schemeClr val="bg1"/>
                </a:solidFill>
                <a:effectLst/>
                <a:latin typeface="Times New Roman" panose="02020603050405020304" pitchFamily="18" charset="0"/>
                <a:cs typeface="Times New Roman" panose="02020603050405020304" pitchFamily="18" charset="0"/>
              </a:rPr>
              <a:t>He lost his ………………….when he was a baby. (see/ sight)</a:t>
            </a:r>
          </a:p>
        </p:txBody>
      </p:sp>
      <p:sp>
        <p:nvSpPr>
          <p:cNvPr id="4" name="TextBox 3">
            <a:extLst>
              <a:ext uri="{FF2B5EF4-FFF2-40B4-BE49-F238E27FC236}">
                <a16:creationId xmlns:a16="http://schemas.microsoft.com/office/drawing/2014/main" id="{C3746CD7-291D-BCD3-2A65-F386FFF15FA4}"/>
              </a:ext>
            </a:extLst>
          </p:cNvPr>
          <p:cNvSpPr txBox="1"/>
          <p:nvPr/>
        </p:nvSpPr>
        <p:spPr>
          <a:xfrm>
            <a:off x="1856935" y="3812345"/>
            <a:ext cx="1477108" cy="461665"/>
          </a:xfrm>
          <a:prstGeom prst="rect">
            <a:avLst/>
          </a:prstGeom>
          <a:noFill/>
        </p:spPr>
        <p:txBody>
          <a:bodyPr wrap="square" rtlCol="0">
            <a:spAutoFit/>
          </a:bodyPr>
          <a:lstStyle/>
          <a:p>
            <a:r>
              <a:rPr lang="en-US" sz="2400" b="1" dirty="0">
                <a:solidFill>
                  <a:schemeClr val="bg1"/>
                </a:solidFill>
                <a:latin typeface="Times New Roman" panose="02020603050405020304" pitchFamily="18" charset="0"/>
                <a:cs typeface="Times New Roman" panose="02020603050405020304" pitchFamily="18" charset="0"/>
              </a:rPr>
              <a:t>activated</a:t>
            </a:r>
          </a:p>
        </p:txBody>
      </p:sp>
      <p:sp>
        <p:nvSpPr>
          <p:cNvPr id="5" name="TextBox 4">
            <a:extLst>
              <a:ext uri="{FF2B5EF4-FFF2-40B4-BE49-F238E27FC236}">
                <a16:creationId xmlns:a16="http://schemas.microsoft.com/office/drawing/2014/main" id="{C62B1E82-EEBE-68D3-F85A-618B45B2B5E9}"/>
              </a:ext>
            </a:extLst>
          </p:cNvPr>
          <p:cNvSpPr txBox="1"/>
          <p:nvPr/>
        </p:nvSpPr>
        <p:spPr>
          <a:xfrm>
            <a:off x="4793565" y="4428623"/>
            <a:ext cx="2180492" cy="461665"/>
          </a:xfrm>
          <a:prstGeom prst="rect">
            <a:avLst/>
          </a:prstGeom>
          <a:noFill/>
        </p:spPr>
        <p:txBody>
          <a:bodyPr wrap="square" rtlCol="0">
            <a:spAutoFit/>
          </a:bodyPr>
          <a:lstStyle/>
          <a:p>
            <a:r>
              <a:rPr lang="en-US" sz="2400" b="1" dirty="0">
                <a:solidFill>
                  <a:schemeClr val="bg1"/>
                </a:solidFill>
                <a:latin typeface="Times New Roman" panose="02020603050405020304" pitchFamily="18" charset="0"/>
                <a:cs typeface="Times New Roman" panose="02020603050405020304" pitchFamily="18" charset="0"/>
              </a:rPr>
              <a:t>activation </a:t>
            </a:r>
          </a:p>
        </p:txBody>
      </p:sp>
      <p:sp>
        <p:nvSpPr>
          <p:cNvPr id="6" name="TextBox 5">
            <a:extLst>
              <a:ext uri="{FF2B5EF4-FFF2-40B4-BE49-F238E27FC236}">
                <a16:creationId xmlns:a16="http://schemas.microsoft.com/office/drawing/2014/main" id="{0F7AC2C9-0224-7A16-4C1C-A9FCC4436AA5}"/>
              </a:ext>
            </a:extLst>
          </p:cNvPr>
          <p:cNvSpPr txBox="1"/>
          <p:nvPr/>
        </p:nvSpPr>
        <p:spPr>
          <a:xfrm>
            <a:off x="2595489" y="5082169"/>
            <a:ext cx="963637" cy="461665"/>
          </a:xfrm>
          <a:prstGeom prst="rect">
            <a:avLst/>
          </a:prstGeom>
          <a:noFill/>
        </p:spPr>
        <p:txBody>
          <a:bodyPr wrap="square" rtlCol="0">
            <a:spAutoFit/>
          </a:bodyPr>
          <a:lstStyle/>
          <a:p>
            <a:r>
              <a:rPr lang="en-US" sz="2400" b="1" dirty="0">
                <a:solidFill>
                  <a:schemeClr val="bg1"/>
                </a:solidFill>
                <a:latin typeface="Times New Roman" panose="02020603050405020304" pitchFamily="18" charset="0"/>
                <a:cs typeface="Times New Roman" panose="02020603050405020304" pitchFamily="18" charset="0"/>
              </a:rPr>
              <a:t>see</a:t>
            </a:r>
          </a:p>
        </p:txBody>
      </p:sp>
      <p:sp>
        <p:nvSpPr>
          <p:cNvPr id="7" name="TextBox 6">
            <a:extLst>
              <a:ext uri="{FF2B5EF4-FFF2-40B4-BE49-F238E27FC236}">
                <a16:creationId xmlns:a16="http://schemas.microsoft.com/office/drawing/2014/main" id="{B5D4BE11-9802-1C51-324D-9216F4434280}"/>
              </a:ext>
            </a:extLst>
          </p:cNvPr>
          <p:cNvSpPr txBox="1"/>
          <p:nvPr/>
        </p:nvSpPr>
        <p:spPr>
          <a:xfrm>
            <a:off x="3147645" y="5795889"/>
            <a:ext cx="1645920" cy="400110"/>
          </a:xfrm>
          <a:prstGeom prst="rect">
            <a:avLst/>
          </a:prstGeom>
          <a:noFill/>
        </p:spPr>
        <p:txBody>
          <a:bodyPr wrap="square" rtlCol="0">
            <a:spAutoFit/>
          </a:bodyPr>
          <a:lstStyle/>
          <a:p>
            <a:r>
              <a:rPr lang="en-US" sz="2000" b="1" dirty="0">
                <a:solidFill>
                  <a:schemeClr val="bg1"/>
                </a:solidFill>
                <a:latin typeface="Times New Roman" panose="02020603050405020304" pitchFamily="18" charset="0"/>
                <a:cs typeface="Times New Roman" panose="02020603050405020304" pitchFamily="18" charset="0"/>
              </a:rPr>
              <a:t>sight</a:t>
            </a:r>
          </a:p>
        </p:txBody>
      </p:sp>
      <p:pic>
        <p:nvPicPr>
          <p:cNvPr id="8" name="Picture 7" descr="A logo of a university&#10;&#10;Description automatically generated">
            <a:extLst>
              <a:ext uri="{FF2B5EF4-FFF2-40B4-BE49-F238E27FC236}">
                <a16:creationId xmlns:a16="http://schemas.microsoft.com/office/drawing/2014/main" id="{F24F11D0-9069-7F46-5DCC-FD879ABD14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79673"/>
            <a:ext cx="1047750" cy="1028700"/>
          </a:xfrm>
          <a:prstGeom prst="rect">
            <a:avLst/>
          </a:prstGeom>
        </p:spPr>
      </p:pic>
    </p:spTree>
    <p:extLst>
      <p:ext uri="{BB962C8B-B14F-4D97-AF65-F5344CB8AC3E}">
        <p14:creationId xmlns:p14="http://schemas.microsoft.com/office/powerpoint/2010/main" val="282102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Template>
  <TotalTime>863</TotalTime>
  <Words>1762</Words>
  <Application>Microsoft Office PowerPoint</Application>
  <PresentationFormat>Widescreen</PresentationFormat>
  <Paragraphs>222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Times New Roman</vt:lpstr>
      <vt:lpstr>Trebuchet MS</vt:lpstr>
      <vt:lpstr>Wingdings</vt:lpstr>
      <vt:lpstr>Berlin</vt:lpstr>
      <vt:lpstr>PowerPoint Presentation</vt:lpstr>
      <vt:lpstr>PowerPoint Presentation</vt:lpstr>
      <vt:lpstr>PowerPoint Presentation</vt:lpstr>
      <vt:lpstr>Describing People</vt:lpstr>
      <vt:lpstr>Opposites </vt:lpstr>
      <vt:lpstr>-ed and –ing adjectives:</vt:lpstr>
      <vt:lpstr>Exercise:</vt:lpstr>
      <vt:lpstr>Parts of speech </vt:lpstr>
      <vt:lpstr>Parts of speech:</vt:lpstr>
      <vt:lpstr>Past simple and past continuous (as, while, when)</vt:lpstr>
      <vt:lpstr>Past continuous </vt:lpstr>
      <vt:lpstr>While , When, As </vt:lpstr>
      <vt:lpstr>Past simple or past continuous?</vt:lpstr>
      <vt:lpstr>Examples </vt:lpstr>
      <vt:lpstr>Phrasal verbs</vt:lpstr>
      <vt:lpstr>Used to </vt:lpstr>
      <vt:lpstr>Sentence formation with used to</vt:lpstr>
      <vt:lpstr>Interviewing Someone</vt:lpstr>
      <vt:lpstr>Writing </vt:lpstr>
      <vt:lpstr>Useful language and tips for writing:</vt:lpstr>
      <vt:lpstr>PowerPoint Presentation</vt:lpstr>
      <vt:lpstr>Cause and effect </vt:lpstr>
      <vt:lpstr>Exercise: </vt:lpstr>
      <vt:lpstr>Adjectives + preposition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ADVENCED ENGLISH</dc:title>
  <dc:creator>MiQDAD</dc:creator>
  <cp:lastModifiedBy>Zainab </cp:lastModifiedBy>
  <cp:revision>89</cp:revision>
  <dcterms:created xsi:type="dcterms:W3CDTF">2023-12-13T08:37:37Z</dcterms:created>
  <dcterms:modified xsi:type="dcterms:W3CDTF">2026-01-07T11:22:27Z</dcterms:modified>
</cp:coreProperties>
</file>